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wrapper.de" TargetMode="External"/><Relationship Id="rId2" Type="http://schemas.openxmlformats.org/officeDocument/2006/relationships/hyperlink" Target="https://developers.google.com/cha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onlinecharttool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iblab" TargetMode="External"/><Relationship Id="rId2" Type="http://schemas.openxmlformats.org/officeDocument/2006/relationships/hyperlink" Target="http://journalismtools.io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t-interactive.github.io/visual-vocabulary/" TargetMode="External"/><Relationship Id="rId5" Type="http://schemas.openxmlformats.org/officeDocument/2006/relationships/hyperlink" Target="http://datavizcatalogue.com/" TargetMode="External"/><Relationship Id="rId4" Type="http://schemas.openxmlformats.org/officeDocument/2006/relationships/hyperlink" Target="http://journalismtools.io/tool/tabula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rtribune.com/google-tracked-a-year-of-my-life-in-downtown-minneapolis/477955033/" TargetMode="External"/><Relationship Id="rId13" Type="http://schemas.openxmlformats.org/officeDocument/2006/relationships/hyperlink" Target="http://www.startribune.com/excessive-solitary-confinement-scars-minnesota-prison-inmates/396197801/" TargetMode="External"/><Relationship Id="rId3" Type="http://schemas.openxmlformats.org/officeDocument/2006/relationships/hyperlink" Target="http://www.startribune.com/a-deeper-look-at-minneapolis-crime-rates/493163741/" TargetMode="External"/><Relationship Id="rId7" Type="http://schemas.openxmlformats.org/officeDocument/2006/relationships/hyperlink" Target="http://www.startribune.com/why-you-re-hearing-so-much-about-minnesota-s-congressional-races-this-fall/483225921/" TargetMode="External"/><Relationship Id="rId12" Type="http://schemas.openxmlformats.org/officeDocument/2006/relationships/hyperlink" Target="http://www.startribune.com/fatal-police-encounters-in-minnesota-since-2000/435017603/?preview=1" TargetMode="External"/><Relationship Id="rId2" Type="http://schemas.openxmlformats.org/officeDocument/2006/relationships/hyperlink" Target="http://www.startribune.com/edina-s-drunken-driving-arrests-show-increased-focus-on-state-highways/47439081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rtribune.com/thousands-of-people-have-voted-early-in-minnesota-here-s-what-to-watch/489888171/" TargetMode="External"/><Relationship Id="rId11" Type="http://schemas.openxmlformats.org/officeDocument/2006/relationships/hyperlink" Target="http://www.startribune.com/north-hit-hard-by-demolitions-while-south-rebuilds/366234881/" TargetMode="External"/><Relationship Id="rId5" Type="http://schemas.openxmlformats.org/officeDocument/2006/relationships/hyperlink" Target="http://www.startribune.com/x/498035221" TargetMode="External"/><Relationship Id="rId10" Type="http://schemas.openxmlformats.org/officeDocument/2006/relationships/hyperlink" Target="http://www.startribune.com/what-would-the-twin-cities-look-like-as-a-mega-region/419400804/" TargetMode="External"/><Relationship Id="rId4" Type="http://schemas.openxmlformats.org/officeDocument/2006/relationships/hyperlink" Target="http://www.startribune.com/why-economic-recovery-in-greater-minnesota-is-actually-better-than-in-twin-cities/433899443/" TargetMode="External"/><Relationship Id="rId9" Type="http://schemas.openxmlformats.org/officeDocument/2006/relationships/hyperlink" Target="http://www.startribune.com/are-the-vikings-the-nfl-s-most-tragic-playoff-team/468478083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heets/abou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minneapolismn.gov/" TargetMode="External"/><Relationship Id="rId2" Type="http://schemas.openxmlformats.org/officeDocument/2006/relationships/hyperlink" Target="http://journalismtools.io/tool/dataport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s.state.mn.us/elections-voting/election-results" TargetMode="External"/><Relationship Id="rId5" Type="http://schemas.openxmlformats.org/officeDocument/2006/relationships/hyperlink" Target="http://www.census.gov/censusexplorer/" TargetMode="External"/><Relationship Id="rId4" Type="http://schemas.openxmlformats.org/officeDocument/2006/relationships/hyperlink" Target="https://factfinder.census.gov/faces/nav/jsf/pages/index.x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pbox.com" TargetMode="External"/><Relationship Id="rId2" Type="http://schemas.openxmlformats.org/officeDocument/2006/relationships/hyperlink" Target="https://cart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fusiontablestalks/stories" TargetMode="External"/><Relationship Id="rId4" Type="http://schemas.openxmlformats.org/officeDocument/2006/relationships/hyperlink" Target="http://www.qgis.org/en/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Data-driven journalism: a primer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030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UMN SJMC Murphy Hall</a:t>
            </a:r>
          </a:p>
          <a:p>
            <a:r>
              <a:rPr lang="en-US" dirty="0">
                <a:solidFill>
                  <a:schemeClr val="bg1"/>
                </a:solidFill>
              </a:rPr>
              <a:t>November 27, 2018</a:t>
            </a:r>
          </a:p>
        </p:txBody>
      </p:sp>
    </p:spTree>
    <p:extLst>
      <p:ext uri="{BB962C8B-B14F-4D97-AF65-F5344CB8AC3E}">
        <p14:creationId xmlns:p14="http://schemas.microsoft.com/office/powerpoint/2010/main" val="56990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Google Charts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DataWrapper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Online Charts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us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3281"/>
            <a:ext cx="8322744" cy="23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Other data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756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Tons of data tools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StribLab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Tabula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Turn PDFs into spreadsheets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 </a:t>
            </a:r>
            <a:r>
              <a:rPr lang="en-US" dirty="0" err="1">
                <a:solidFill>
                  <a:schemeClr val="bg1"/>
                </a:solidFill>
              </a:rPr>
              <a:t>Visualisation</a:t>
            </a:r>
            <a:r>
              <a:rPr lang="en-US" dirty="0">
                <a:solidFill>
                  <a:schemeClr val="bg1"/>
                </a:solidFill>
              </a:rPr>
              <a:t> Catalogue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lang="en-US" dirty="0" err="1">
                <a:solidFill>
                  <a:schemeClr val="bg1"/>
                </a:solidFill>
              </a:rPr>
              <a:t>dataviz</a:t>
            </a:r>
            <a:r>
              <a:rPr lang="en-US" dirty="0">
                <a:solidFill>
                  <a:schemeClr val="bg1"/>
                </a:solidFill>
              </a:rPr>
              <a:t> to use for what purpose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Vocabulary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to visualize different kinds of data</a:t>
            </a:r>
          </a:p>
        </p:txBody>
      </p:sp>
    </p:spTree>
    <p:extLst>
      <p:ext uri="{BB962C8B-B14F-4D97-AF65-F5344CB8AC3E}">
        <p14:creationId xmlns:p14="http://schemas.microsoft.com/office/powerpoint/2010/main" val="62884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digitally native, since data is most often produced and stored electronically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learn some coding, because it helps you do more powerful things with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ask for spreadsheets, avoid PDF/Word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“Breaking news data stories” aren’t really a thing, are extremely rare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2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very in demand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 patient, it takes time to learn the skills and report data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Don’t worry about becoming an expert, especially overnight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Tell a data story you’re passionate about from the ground up to teach yourself and have something to show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20419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Q&amp;A Time</a:t>
            </a:r>
          </a:p>
        </p:txBody>
      </p:sp>
    </p:spTree>
    <p:extLst>
      <p:ext uri="{BB962C8B-B14F-4D97-AF65-F5344CB8AC3E}">
        <p14:creationId xmlns:p14="http://schemas.microsoft.com/office/powerpoint/2010/main" val="268220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447"/>
            <a:ext cx="8229600" cy="44986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twitter: @</a:t>
            </a:r>
            <a:r>
              <a:rPr lang="en-US" dirty="0" err="1">
                <a:solidFill>
                  <a:schemeClr val="bg1"/>
                </a:solidFill>
              </a:rPr>
              <a:t>JeffHargarten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download this presentation: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bit.ly</a:t>
            </a:r>
            <a:r>
              <a:rPr lang="en-US" dirty="0">
                <a:solidFill>
                  <a:schemeClr val="bg1"/>
                </a:solidFill>
              </a:rPr>
              <a:t>/2QibXDA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Introductions</a:t>
            </a:r>
          </a:p>
          <a:p>
            <a:r>
              <a:rPr lang="en-US" dirty="0">
                <a:solidFill>
                  <a:schemeClr val="bg1"/>
                </a:solidFill>
              </a:rPr>
              <a:t>Some background on data journalism</a:t>
            </a:r>
          </a:p>
          <a:p>
            <a:r>
              <a:rPr lang="en-US" dirty="0">
                <a:solidFill>
                  <a:schemeClr val="bg1"/>
                </a:solidFill>
              </a:rPr>
              <a:t>How data can be used to tell stories</a:t>
            </a:r>
          </a:p>
          <a:p>
            <a:r>
              <a:rPr lang="en-US" dirty="0">
                <a:solidFill>
                  <a:schemeClr val="bg1"/>
                </a:solidFill>
              </a:rPr>
              <a:t>Story examples</a:t>
            </a:r>
          </a:p>
          <a:p>
            <a:r>
              <a:rPr lang="en-US" dirty="0">
                <a:solidFill>
                  <a:schemeClr val="bg1"/>
                </a:solidFill>
              </a:rPr>
              <a:t>Some data processing and visualization tools</a:t>
            </a:r>
          </a:p>
          <a:p>
            <a:r>
              <a:rPr lang="en-US" dirty="0">
                <a:solidFill>
                  <a:schemeClr val="bg1"/>
                </a:solidFill>
              </a:rPr>
              <a:t>Some tips</a:t>
            </a:r>
          </a:p>
          <a:p>
            <a:r>
              <a:rPr lang="en-US" dirty="0">
                <a:solidFill>
                  <a:schemeClr val="bg1"/>
                </a:solidFill>
              </a:rPr>
              <a:t>Taking questions</a:t>
            </a:r>
          </a:p>
        </p:txBody>
      </p:sp>
    </p:spTree>
    <p:extLst>
      <p:ext uri="{BB962C8B-B14F-4D97-AF65-F5344CB8AC3E}">
        <p14:creationId xmlns:p14="http://schemas.microsoft.com/office/powerpoint/2010/main" val="38852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Rise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Information Age has flooded the Internet with digital data tracking countless different subjects and issues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data is being produced on a </a:t>
            </a:r>
            <a:r>
              <a:rPr lang="en-US" b="1" u="sng" dirty="0">
                <a:solidFill>
                  <a:schemeClr val="bg1"/>
                </a:solidFill>
              </a:rPr>
              <a:t>massive</a:t>
            </a:r>
            <a:r>
              <a:rPr lang="en-US" dirty="0">
                <a:solidFill>
                  <a:schemeClr val="bg1"/>
                </a:solidFill>
              </a:rPr>
              <a:t> scale by government, academia and other institutions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great deal of this information is publicly funded and available to the citizenry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press has an obligation to sift and analyze this data to inform its audiences about trends and issues that affect them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It’s not a fad, it’s not a phase and it’s not going away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Learning data journalism skills will help you land a job</a:t>
            </a:r>
          </a:p>
        </p:txBody>
      </p:sp>
    </p:spTree>
    <p:extLst>
      <p:ext uri="{BB962C8B-B14F-4D97-AF65-F5344CB8AC3E}">
        <p14:creationId xmlns:p14="http://schemas.microsoft.com/office/powerpoint/2010/main" val="192601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data to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both a genre of reporting, and a tool in a journalist’s toolbox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be treated like any other source. You can ask it questions, verify its answers and use it to tell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add additional backbone to a story that otherwise might be built primarily upon anecdotes</a:t>
            </a:r>
          </a:p>
        </p:txBody>
      </p:sp>
    </p:spTree>
    <p:extLst>
      <p:ext uri="{BB962C8B-B14F-4D97-AF65-F5344CB8AC3E}">
        <p14:creationId xmlns:p14="http://schemas.microsoft.com/office/powerpoint/2010/main" val="13250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Kinds of data-driven stories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pieces about certain datasets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stories (charts, maps, digital </a:t>
            </a:r>
            <a:r>
              <a:rPr lang="en-US" dirty="0" err="1">
                <a:solidFill>
                  <a:schemeClr val="bg1"/>
                </a:solidFill>
              </a:rPr>
              <a:t>interactives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Putting a data fact in every paragraph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Investigative/enterprise projects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719" cy="4790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Daily Stories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Edina's drunken-driving arrests show increased focus on state highways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finding daily stories we otherwise might not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deeper look at Minneapolis crime rates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stringing spot stories together into a single trend piece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behind greater Minnesota’s economic recovery?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using data to challenge a common talking point</a:t>
            </a:r>
          </a:p>
          <a:p>
            <a:pPr marL="0" indent="0"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Elections/Politics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Minnesota's battleground districts shifted in the 2018 midterm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actually happened on Election Day.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Thousands of people have voted early in Minnesota. Here's what to watch.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Tracking an event using data virtually in real time.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you’re hearing so much about Minnesota’s congressional races this fall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might happen? Wrangling a bunch of data from political forecasters and using it to tell stories about major Minnesota elections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EEC97-25F7-324B-8597-EB0BD6A29ADF}"/>
              </a:ext>
            </a:extLst>
          </p:cNvPr>
          <p:cNvSpPr txBox="1"/>
          <p:nvPr/>
        </p:nvSpPr>
        <p:spPr>
          <a:xfrm>
            <a:off x="4828854" y="1600199"/>
            <a:ext cx="366787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Fun Things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tracked a year of my life in downtown Minneapolis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More and more, individuals are data, and stories can be told about them using numbers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the Vikings the NFL's most tragic playoff team?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Using data to quantify something people generally already know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would the Twin Cities look like as a mega-region?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Hypothetical research explained through the lens of actual data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Enterprise Investigations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North hit hard by demolitions while south rebuilds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Quantifying a long time socioeconomic issue and revealing something new in the process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Fatal police encounters in Minnesota since 2000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Creating and maintaining a public resource to track and quantify an ongoing social issue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 Down in the Hole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Using data to uncover something not publicly known or private acknowledged</a:t>
            </a:r>
          </a:p>
        </p:txBody>
      </p:sp>
    </p:spTree>
    <p:extLst>
      <p:ext uri="{BB962C8B-B14F-4D97-AF65-F5344CB8AC3E}">
        <p14:creationId xmlns:p14="http://schemas.microsoft.com/office/powerpoint/2010/main" val="123948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Spreadsheets are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Pick a spreadsheet. Excel is nice, but Google Sheets works very well too.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Spreadsheets are the bread and butter of data reporting. Ideally you want your data to be structured in easily searchable and sortable rows and columns.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Even if you receive data in a different format, the end result should virtually always be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54422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Portals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massive listing of open data portals across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Open Minneapolis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great source of public city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American </a:t>
            </a:r>
            <a:r>
              <a:rPr lang="en-US" dirty="0" err="1">
                <a:solidFill>
                  <a:schemeClr val="bg1"/>
                </a:solidFill>
              </a:rPr>
              <a:t>FactFinder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U.S. Census Bureau's impressive lookup tool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Census Explorer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cool tool from the U.S. Census Bureau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Minnesota Secretary of State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Home of Minnesota election results going back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7575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Mapping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CARTO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free (with limits) and powerful data mapping service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Mapbox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free and powerful, though slightly more complex, data mapping service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QGIS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more advanced bit of GIS software for building data maps from </a:t>
            </a:r>
            <a:r>
              <a:rPr lang="en-US" dirty="0" err="1">
                <a:solidFill>
                  <a:schemeClr val="bg1"/>
                </a:solidFill>
              </a:rPr>
              <a:t>shapefiles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 Fusion Tables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Make maps from spreadsheets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849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1265</TotalTime>
  <Words>647</Words>
  <Application>Microsoft Macintosh PowerPoint</Application>
  <PresentationFormat>On-screen Show (4:3)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 Black </vt:lpstr>
      <vt:lpstr>Data-driven journalism: a primer</vt:lpstr>
      <vt:lpstr>Quick overview</vt:lpstr>
      <vt:lpstr>The Rise of Big Data</vt:lpstr>
      <vt:lpstr>Using data to tell stories</vt:lpstr>
      <vt:lpstr>Kinds of data-driven stories </vt:lpstr>
      <vt:lpstr>Examples</vt:lpstr>
      <vt:lpstr>Spreadsheets are key</vt:lpstr>
      <vt:lpstr>Sources of data</vt:lpstr>
      <vt:lpstr>Mapping tools</vt:lpstr>
      <vt:lpstr>Charting tools</vt:lpstr>
      <vt:lpstr>Other data stuff</vt:lpstr>
      <vt:lpstr>Tips</vt:lpstr>
      <vt:lpstr>Parting thoughts</vt:lpstr>
      <vt:lpstr>Questions</vt:lpstr>
      <vt:lpstr>Fin  twitter: @JeffHargarten  download this presentation: https://bit.ly/2QibXDA </vt:lpstr>
    </vt:vector>
  </TitlesOfParts>
  <Company>StarTribune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StarTribune StarTribune</dc:creator>
  <cp:lastModifiedBy>Hargarten, Jeff</cp:lastModifiedBy>
  <cp:revision>86</cp:revision>
  <dcterms:created xsi:type="dcterms:W3CDTF">2017-01-26T20:56:12Z</dcterms:created>
  <dcterms:modified xsi:type="dcterms:W3CDTF">2018-11-27T12:59:37Z</dcterms:modified>
</cp:coreProperties>
</file>