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74" r:id="rId7"/>
    <p:sldId id="275" r:id="rId8"/>
    <p:sldId id="276" r:id="rId9"/>
    <p:sldId id="277" r:id="rId10"/>
    <p:sldId id="272" r:id="rId11"/>
    <p:sldId id="278" r:id="rId12"/>
    <p:sldId id="279" r:id="rId13"/>
    <p:sldId id="280" r:id="rId14"/>
    <p:sldId id="281" r:id="rId15"/>
    <p:sldId id="285" r:id="rId16"/>
    <p:sldId id="283" r:id="rId17"/>
    <p:sldId id="286"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A3962F-EC09-47AB-A0FF-188D25CCCDD5}" v="5" dt="2023-09-23T03:06:40.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4660"/>
  </p:normalViewPr>
  <p:slideViewPr>
    <p:cSldViewPr snapToGrid="0">
      <p:cViewPr varScale="1">
        <p:scale>
          <a:sx n="52" d="100"/>
          <a:sy n="52" d="100"/>
        </p:scale>
        <p:origin x="90"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D28D58-40C4-4040-B1D5-20536443CE0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942127F-234D-4E5C-859B-21C077CE7280}">
      <dgm:prSet/>
      <dgm:spPr/>
      <dgm:t>
        <a:bodyPr/>
        <a:lstStyle/>
        <a:p>
          <a:pPr>
            <a:defRPr b="1"/>
          </a:pPr>
          <a:r>
            <a:rPr lang="en-US" b="1" i="0" baseline="0"/>
            <a:t>Mission:</a:t>
          </a:r>
          <a:endParaRPr lang="en-US"/>
        </a:p>
      </dgm:t>
    </dgm:pt>
    <dgm:pt modelId="{A4114D76-2B70-40D4-9366-F3C91A270BA6}" type="parTrans" cxnId="{10F012D3-9CE0-4301-9A03-1711720FB200}">
      <dgm:prSet/>
      <dgm:spPr/>
      <dgm:t>
        <a:bodyPr/>
        <a:lstStyle/>
        <a:p>
          <a:endParaRPr lang="en-US"/>
        </a:p>
      </dgm:t>
    </dgm:pt>
    <dgm:pt modelId="{ECB84664-8303-46FE-875F-A42DB3E03A99}" type="sibTrans" cxnId="{10F012D3-9CE0-4301-9A03-1711720FB200}">
      <dgm:prSet/>
      <dgm:spPr/>
      <dgm:t>
        <a:bodyPr/>
        <a:lstStyle/>
        <a:p>
          <a:endParaRPr lang="en-US"/>
        </a:p>
      </dgm:t>
    </dgm:pt>
    <dgm:pt modelId="{CA2B9492-523A-4DA2-BEBE-AA4DBA5A3429}">
      <dgm:prSet/>
      <dgm:spPr/>
      <dgm:t>
        <a:bodyPr/>
        <a:lstStyle/>
        <a:p>
          <a:r>
            <a:rPr lang="en-US" b="0" i="0" baseline="0"/>
            <a:t>Manage product yields through cost effective use of early detection and corrective action systems.</a:t>
          </a:r>
          <a:endParaRPr lang="en-US"/>
        </a:p>
      </dgm:t>
    </dgm:pt>
    <dgm:pt modelId="{DD68B763-1D0D-4B1C-B7E5-65EB42247C70}" type="parTrans" cxnId="{E2BB25ED-4B2E-443D-A754-F17A2FBE037D}">
      <dgm:prSet/>
      <dgm:spPr/>
      <dgm:t>
        <a:bodyPr/>
        <a:lstStyle/>
        <a:p>
          <a:endParaRPr lang="en-US"/>
        </a:p>
      </dgm:t>
    </dgm:pt>
    <dgm:pt modelId="{EA2028A8-8BA8-401A-87E8-68D6EAC8989B}" type="sibTrans" cxnId="{E2BB25ED-4B2E-443D-A754-F17A2FBE037D}">
      <dgm:prSet/>
      <dgm:spPr/>
      <dgm:t>
        <a:bodyPr/>
        <a:lstStyle/>
        <a:p>
          <a:endParaRPr lang="en-US"/>
        </a:p>
      </dgm:t>
    </dgm:pt>
    <dgm:pt modelId="{EE3C6BB4-22AC-45B3-ABF0-AEFEA8B0D9FF}">
      <dgm:prSet/>
      <dgm:spPr/>
      <dgm:t>
        <a:bodyPr/>
        <a:lstStyle/>
        <a:p>
          <a:pPr>
            <a:defRPr b="1"/>
          </a:pPr>
          <a:r>
            <a:rPr lang="en-US" b="1" i="0" baseline="0"/>
            <a:t>Key Attributes</a:t>
          </a:r>
          <a:endParaRPr lang="en-US"/>
        </a:p>
      </dgm:t>
    </dgm:pt>
    <dgm:pt modelId="{E93241B6-C40A-40E0-9C71-6AB25EA22AF7}" type="parTrans" cxnId="{8BB95FB7-4B90-4CF2-BDEE-E4F1F4C6A865}">
      <dgm:prSet/>
      <dgm:spPr/>
      <dgm:t>
        <a:bodyPr/>
        <a:lstStyle/>
        <a:p>
          <a:endParaRPr lang="en-US"/>
        </a:p>
      </dgm:t>
    </dgm:pt>
    <dgm:pt modelId="{208D5BC6-C531-4144-BE4A-6BB89FBD0EF5}" type="sibTrans" cxnId="{8BB95FB7-4B90-4CF2-BDEE-E4F1F4C6A865}">
      <dgm:prSet/>
      <dgm:spPr/>
      <dgm:t>
        <a:bodyPr/>
        <a:lstStyle/>
        <a:p>
          <a:endParaRPr lang="en-US"/>
        </a:p>
      </dgm:t>
    </dgm:pt>
    <dgm:pt modelId="{256F3ABF-A6C4-4C8A-968E-CA8E4F6A5E81}">
      <dgm:prSet/>
      <dgm:spPr/>
      <dgm:t>
        <a:bodyPr/>
        <a:lstStyle/>
        <a:p>
          <a:r>
            <a:rPr lang="en-US" b="0" i="0" baseline="0" dirty="0"/>
            <a:t>Data Pipeline; to be clean and reliable, governance is required</a:t>
          </a:r>
          <a:endParaRPr lang="en-US" dirty="0"/>
        </a:p>
      </dgm:t>
    </dgm:pt>
    <dgm:pt modelId="{8C75D037-BAE4-4D47-A2E1-ED9CB025054F}" type="parTrans" cxnId="{259509B0-811E-46C3-B404-EC1655FE7B30}">
      <dgm:prSet/>
      <dgm:spPr/>
      <dgm:t>
        <a:bodyPr/>
        <a:lstStyle/>
        <a:p>
          <a:endParaRPr lang="en-US"/>
        </a:p>
      </dgm:t>
    </dgm:pt>
    <dgm:pt modelId="{D465A078-76ED-4A71-B904-C973E58D7402}" type="sibTrans" cxnId="{259509B0-811E-46C3-B404-EC1655FE7B30}">
      <dgm:prSet/>
      <dgm:spPr/>
      <dgm:t>
        <a:bodyPr/>
        <a:lstStyle/>
        <a:p>
          <a:endParaRPr lang="en-US"/>
        </a:p>
      </dgm:t>
    </dgm:pt>
    <dgm:pt modelId="{29853D9B-D6F1-4928-B769-5762B6355EC5}">
      <dgm:prSet/>
      <dgm:spPr/>
      <dgm:t>
        <a:bodyPr/>
        <a:lstStyle/>
        <a:p>
          <a:r>
            <a:rPr lang="en-US" b="0" i="0" baseline="0" dirty="0"/>
            <a:t>Automate anything that is repetitive (KPI’s, Data Mining, etc.)</a:t>
          </a:r>
          <a:endParaRPr lang="en-US" dirty="0"/>
        </a:p>
      </dgm:t>
    </dgm:pt>
    <dgm:pt modelId="{D4ADF48E-238A-4F13-9F1C-D50F0548EC76}" type="parTrans" cxnId="{1AD282E9-BF4E-430A-9115-DDC006D6816A}">
      <dgm:prSet/>
      <dgm:spPr/>
      <dgm:t>
        <a:bodyPr/>
        <a:lstStyle/>
        <a:p>
          <a:endParaRPr lang="en-US"/>
        </a:p>
      </dgm:t>
    </dgm:pt>
    <dgm:pt modelId="{B9926162-7A70-4CBB-92B9-762884A02E03}" type="sibTrans" cxnId="{1AD282E9-BF4E-430A-9115-DDC006D6816A}">
      <dgm:prSet/>
      <dgm:spPr/>
      <dgm:t>
        <a:bodyPr/>
        <a:lstStyle/>
        <a:p>
          <a:endParaRPr lang="en-US"/>
        </a:p>
      </dgm:t>
    </dgm:pt>
    <dgm:pt modelId="{B7B16150-1B3F-4FEA-8368-5FABD3EFA7AD}">
      <dgm:prSet/>
      <dgm:spPr/>
      <dgm:t>
        <a:bodyPr/>
        <a:lstStyle/>
        <a:p>
          <a:r>
            <a:rPr lang="en-US" b="0" i="0" baseline="0"/>
            <a:t>Deliver information as part of Analysts’ natural workflow</a:t>
          </a:r>
          <a:endParaRPr lang="en-US"/>
        </a:p>
      </dgm:t>
    </dgm:pt>
    <dgm:pt modelId="{8C3FC961-4FF5-4FFA-BD58-5B368F4EEFC5}" type="parTrans" cxnId="{9002254C-6C84-476B-AB91-54984B01E405}">
      <dgm:prSet/>
      <dgm:spPr/>
      <dgm:t>
        <a:bodyPr/>
        <a:lstStyle/>
        <a:p>
          <a:endParaRPr lang="en-US"/>
        </a:p>
      </dgm:t>
    </dgm:pt>
    <dgm:pt modelId="{23908F87-7D2D-450D-9C41-F69139E68697}" type="sibTrans" cxnId="{9002254C-6C84-476B-AB91-54984B01E405}">
      <dgm:prSet/>
      <dgm:spPr/>
      <dgm:t>
        <a:bodyPr/>
        <a:lstStyle/>
        <a:p>
          <a:endParaRPr lang="en-US"/>
        </a:p>
      </dgm:t>
    </dgm:pt>
    <dgm:pt modelId="{735831B7-80B6-4AA9-9C30-57BD04A0D127}">
      <dgm:prSet/>
      <dgm:spPr/>
      <dgm:t>
        <a:bodyPr/>
        <a:lstStyle/>
        <a:p>
          <a:r>
            <a:rPr lang="en-US" b="0" i="0" baseline="0" dirty="0"/>
            <a:t>Ability to perform Ad Hoc analyses when required</a:t>
          </a:r>
          <a:endParaRPr lang="en-US" dirty="0"/>
        </a:p>
      </dgm:t>
    </dgm:pt>
    <dgm:pt modelId="{68C1904F-5C1A-4690-A82F-78284F475F6C}" type="parTrans" cxnId="{29E621B3-89D4-468B-9E7F-F4BDF109ED83}">
      <dgm:prSet/>
      <dgm:spPr/>
      <dgm:t>
        <a:bodyPr/>
        <a:lstStyle/>
        <a:p>
          <a:endParaRPr lang="en-US"/>
        </a:p>
      </dgm:t>
    </dgm:pt>
    <dgm:pt modelId="{2AFD0521-FB18-450E-94E1-532F8093616B}" type="sibTrans" cxnId="{29E621B3-89D4-468B-9E7F-F4BDF109ED83}">
      <dgm:prSet/>
      <dgm:spPr/>
      <dgm:t>
        <a:bodyPr/>
        <a:lstStyle/>
        <a:p>
          <a:endParaRPr lang="en-US"/>
        </a:p>
      </dgm:t>
    </dgm:pt>
    <dgm:pt modelId="{325674F2-FA4A-4117-9B76-ECA220FBF800}">
      <dgm:prSet/>
      <dgm:spPr/>
      <dgm:t>
        <a:bodyPr/>
        <a:lstStyle/>
        <a:p>
          <a:r>
            <a:rPr lang="en-US" b="0" i="0" baseline="0"/>
            <a:t>Continuous Iteration</a:t>
          </a:r>
          <a:endParaRPr lang="en-US"/>
        </a:p>
      </dgm:t>
    </dgm:pt>
    <dgm:pt modelId="{10C43994-3656-410C-B353-C1CE9BFB1482}" type="parTrans" cxnId="{060F6C5E-B98A-4E3D-BD86-F1DE95B5D526}">
      <dgm:prSet/>
      <dgm:spPr/>
      <dgm:t>
        <a:bodyPr/>
        <a:lstStyle/>
        <a:p>
          <a:endParaRPr lang="en-US"/>
        </a:p>
      </dgm:t>
    </dgm:pt>
    <dgm:pt modelId="{53347B2E-1FA1-4ECB-9A31-649EA5D0B2A1}" type="sibTrans" cxnId="{060F6C5E-B98A-4E3D-BD86-F1DE95B5D526}">
      <dgm:prSet/>
      <dgm:spPr/>
      <dgm:t>
        <a:bodyPr/>
        <a:lstStyle/>
        <a:p>
          <a:endParaRPr lang="en-US"/>
        </a:p>
      </dgm:t>
    </dgm:pt>
    <dgm:pt modelId="{BE4AD9A8-3DB1-457D-AF4A-6889E9BE7486}" type="pres">
      <dgm:prSet presAssocID="{58D28D58-40C4-4040-B1D5-20536443CE03}" presName="root" presStyleCnt="0">
        <dgm:presLayoutVars>
          <dgm:dir/>
          <dgm:resizeHandles val="exact"/>
        </dgm:presLayoutVars>
      </dgm:prSet>
      <dgm:spPr/>
    </dgm:pt>
    <dgm:pt modelId="{A44B929A-5D30-4DBF-B34E-1B00C9D166FA}" type="pres">
      <dgm:prSet presAssocID="{E942127F-234D-4E5C-859B-21C077CE7280}" presName="compNode" presStyleCnt="0"/>
      <dgm:spPr/>
    </dgm:pt>
    <dgm:pt modelId="{9DF2311E-5E68-46AE-A24D-8D4A9113B686}" type="pres">
      <dgm:prSet presAssocID="{E942127F-234D-4E5C-859B-21C077CE728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26C24CF7-0547-4D57-ACC0-549C07103404}" type="pres">
      <dgm:prSet presAssocID="{E942127F-234D-4E5C-859B-21C077CE7280}" presName="iconSpace" presStyleCnt="0"/>
      <dgm:spPr/>
    </dgm:pt>
    <dgm:pt modelId="{D48C2819-0C97-42C3-9766-32B5CAE3FD92}" type="pres">
      <dgm:prSet presAssocID="{E942127F-234D-4E5C-859B-21C077CE7280}" presName="parTx" presStyleLbl="revTx" presStyleIdx="0" presStyleCnt="4">
        <dgm:presLayoutVars>
          <dgm:chMax val="0"/>
          <dgm:chPref val="0"/>
        </dgm:presLayoutVars>
      </dgm:prSet>
      <dgm:spPr/>
    </dgm:pt>
    <dgm:pt modelId="{0EE6E758-F704-467A-9B54-BDB44C413618}" type="pres">
      <dgm:prSet presAssocID="{E942127F-234D-4E5C-859B-21C077CE7280}" presName="txSpace" presStyleCnt="0"/>
      <dgm:spPr/>
    </dgm:pt>
    <dgm:pt modelId="{5403CDCB-0DA8-41CE-BFAB-BB11032159B6}" type="pres">
      <dgm:prSet presAssocID="{E942127F-234D-4E5C-859B-21C077CE7280}" presName="desTx" presStyleLbl="revTx" presStyleIdx="1" presStyleCnt="4">
        <dgm:presLayoutVars/>
      </dgm:prSet>
      <dgm:spPr/>
    </dgm:pt>
    <dgm:pt modelId="{7A4A2DCF-372F-42EB-8486-3A680213F948}" type="pres">
      <dgm:prSet presAssocID="{ECB84664-8303-46FE-875F-A42DB3E03A99}" presName="sibTrans" presStyleCnt="0"/>
      <dgm:spPr/>
    </dgm:pt>
    <dgm:pt modelId="{AA0D6A34-184C-4E1C-8127-37A3EBC6E52F}" type="pres">
      <dgm:prSet presAssocID="{EE3C6BB4-22AC-45B3-ABF0-AEFEA8B0D9FF}" presName="compNode" presStyleCnt="0"/>
      <dgm:spPr/>
    </dgm:pt>
    <dgm:pt modelId="{77D01EC7-C378-441C-87F0-3B7D586C81FD}" type="pres">
      <dgm:prSet presAssocID="{EE3C6BB4-22AC-45B3-ABF0-AEFEA8B0D9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461275B-8EA9-4823-81C8-442993AB4984}" type="pres">
      <dgm:prSet presAssocID="{EE3C6BB4-22AC-45B3-ABF0-AEFEA8B0D9FF}" presName="iconSpace" presStyleCnt="0"/>
      <dgm:spPr/>
    </dgm:pt>
    <dgm:pt modelId="{8C92471C-CA4E-423B-AA0C-639818276962}" type="pres">
      <dgm:prSet presAssocID="{EE3C6BB4-22AC-45B3-ABF0-AEFEA8B0D9FF}" presName="parTx" presStyleLbl="revTx" presStyleIdx="2" presStyleCnt="4">
        <dgm:presLayoutVars>
          <dgm:chMax val="0"/>
          <dgm:chPref val="0"/>
        </dgm:presLayoutVars>
      </dgm:prSet>
      <dgm:spPr/>
    </dgm:pt>
    <dgm:pt modelId="{EAB734F6-D165-410D-910C-159C417F53AB}" type="pres">
      <dgm:prSet presAssocID="{EE3C6BB4-22AC-45B3-ABF0-AEFEA8B0D9FF}" presName="txSpace" presStyleCnt="0"/>
      <dgm:spPr/>
    </dgm:pt>
    <dgm:pt modelId="{ACD71DB9-7DC6-4E12-8619-33ABB2D8470E}" type="pres">
      <dgm:prSet presAssocID="{EE3C6BB4-22AC-45B3-ABF0-AEFEA8B0D9FF}" presName="desTx" presStyleLbl="revTx" presStyleIdx="3" presStyleCnt="4" custScaleX="128465">
        <dgm:presLayoutVars/>
      </dgm:prSet>
      <dgm:spPr/>
    </dgm:pt>
  </dgm:ptLst>
  <dgm:cxnLst>
    <dgm:cxn modelId="{B526C111-8FAF-49F2-9EE2-1460559CA336}" type="presOf" srcId="{29853D9B-D6F1-4928-B769-5762B6355EC5}" destId="{ACD71DB9-7DC6-4E12-8619-33ABB2D8470E}" srcOrd="0" destOrd="1" presId="urn:microsoft.com/office/officeart/2018/5/layout/CenteredIconLabelDescriptionList"/>
    <dgm:cxn modelId="{060F6C5E-B98A-4E3D-BD86-F1DE95B5D526}" srcId="{EE3C6BB4-22AC-45B3-ABF0-AEFEA8B0D9FF}" destId="{325674F2-FA4A-4117-9B76-ECA220FBF800}" srcOrd="4" destOrd="0" parTransId="{10C43994-3656-410C-B353-C1CE9BFB1482}" sibTransId="{53347B2E-1FA1-4ECB-9A31-649EA5D0B2A1}"/>
    <dgm:cxn modelId="{513D326A-012B-4473-9005-FCE91E4768F0}" type="presOf" srcId="{EE3C6BB4-22AC-45B3-ABF0-AEFEA8B0D9FF}" destId="{8C92471C-CA4E-423B-AA0C-639818276962}" srcOrd="0" destOrd="0" presId="urn:microsoft.com/office/officeart/2018/5/layout/CenteredIconLabelDescriptionList"/>
    <dgm:cxn modelId="{9002254C-6C84-476B-AB91-54984B01E405}" srcId="{EE3C6BB4-22AC-45B3-ABF0-AEFEA8B0D9FF}" destId="{B7B16150-1B3F-4FEA-8368-5FABD3EFA7AD}" srcOrd="2" destOrd="0" parTransId="{8C3FC961-4FF5-4FFA-BD58-5B368F4EEFC5}" sibTransId="{23908F87-7D2D-450D-9C41-F69139E68697}"/>
    <dgm:cxn modelId="{EFD9214D-6A11-4085-B399-5305DEF5AB6B}" type="presOf" srcId="{58D28D58-40C4-4040-B1D5-20536443CE03}" destId="{BE4AD9A8-3DB1-457D-AF4A-6889E9BE7486}" srcOrd="0" destOrd="0" presId="urn:microsoft.com/office/officeart/2018/5/layout/CenteredIconLabelDescriptionList"/>
    <dgm:cxn modelId="{259509B0-811E-46C3-B404-EC1655FE7B30}" srcId="{EE3C6BB4-22AC-45B3-ABF0-AEFEA8B0D9FF}" destId="{256F3ABF-A6C4-4C8A-968E-CA8E4F6A5E81}" srcOrd="0" destOrd="0" parTransId="{8C75D037-BAE4-4D47-A2E1-ED9CB025054F}" sibTransId="{D465A078-76ED-4A71-B904-C973E58D7402}"/>
    <dgm:cxn modelId="{29E621B3-89D4-468B-9E7F-F4BDF109ED83}" srcId="{EE3C6BB4-22AC-45B3-ABF0-AEFEA8B0D9FF}" destId="{735831B7-80B6-4AA9-9C30-57BD04A0D127}" srcOrd="3" destOrd="0" parTransId="{68C1904F-5C1A-4690-A82F-78284F475F6C}" sibTransId="{2AFD0521-FB18-450E-94E1-532F8093616B}"/>
    <dgm:cxn modelId="{8BB95FB7-4B90-4CF2-BDEE-E4F1F4C6A865}" srcId="{58D28D58-40C4-4040-B1D5-20536443CE03}" destId="{EE3C6BB4-22AC-45B3-ABF0-AEFEA8B0D9FF}" srcOrd="1" destOrd="0" parTransId="{E93241B6-C40A-40E0-9C71-6AB25EA22AF7}" sibTransId="{208D5BC6-C531-4144-BE4A-6BB89FBD0EF5}"/>
    <dgm:cxn modelId="{10F012D3-9CE0-4301-9A03-1711720FB200}" srcId="{58D28D58-40C4-4040-B1D5-20536443CE03}" destId="{E942127F-234D-4E5C-859B-21C077CE7280}" srcOrd="0" destOrd="0" parTransId="{A4114D76-2B70-40D4-9366-F3C91A270BA6}" sibTransId="{ECB84664-8303-46FE-875F-A42DB3E03A99}"/>
    <dgm:cxn modelId="{5A0277DA-1771-4973-8861-526E4CF8D00A}" type="presOf" srcId="{E942127F-234D-4E5C-859B-21C077CE7280}" destId="{D48C2819-0C97-42C3-9766-32B5CAE3FD92}" srcOrd="0" destOrd="0" presId="urn:microsoft.com/office/officeart/2018/5/layout/CenteredIconLabelDescriptionList"/>
    <dgm:cxn modelId="{BF5AC1DE-F5F3-4EE5-8885-A98298C2236C}" type="presOf" srcId="{CA2B9492-523A-4DA2-BEBE-AA4DBA5A3429}" destId="{5403CDCB-0DA8-41CE-BFAB-BB11032159B6}" srcOrd="0" destOrd="0" presId="urn:microsoft.com/office/officeart/2018/5/layout/CenteredIconLabelDescriptionList"/>
    <dgm:cxn modelId="{616B21E6-4E5D-49AE-8567-9E59724BB480}" type="presOf" srcId="{B7B16150-1B3F-4FEA-8368-5FABD3EFA7AD}" destId="{ACD71DB9-7DC6-4E12-8619-33ABB2D8470E}" srcOrd="0" destOrd="2" presId="urn:microsoft.com/office/officeart/2018/5/layout/CenteredIconLabelDescriptionList"/>
    <dgm:cxn modelId="{1AD282E9-BF4E-430A-9115-DDC006D6816A}" srcId="{EE3C6BB4-22AC-45B3-ABF0-AEFEA8B0D9FF}" destId="{29853D9B-D6F1-4928-B769-5762B6355EC5}" srcOrd="1" destOrd="0" parTransId="{D4ADF48E-238A-4F13-9F1C-D50F0548EC76}" sibTransId="{B9926162-7A70-4CBB-92B9-762884A02E03}"/>
    <dgm:cxn modelId="{E2BB25ED-4B2E-443D-A754-F17A2FBE037D}" srcId="{E942127F-234D-4E5C-859B-21C077CE7280}" destId="{CA2B9492-523A-4DA2-BEBE-AA4DBA5A3429}" srcOrd="0" destOrd="0" parTransId="{DD68B763-1D0D-4B1C-B7E5-65EB42247C70}" sibTransId="{EA2028A8-8BA8-401A-87E8-68D6EAC8989B}"/>
    <dgm:cxn modelId="{7C6D11F6-F609-4186-8C34-C3A14E249151}" type="presOf" srcId="{325674F2-FA4A-4117-9B76-ECA220FBF800}" destId="{ACD71DB9-7DC6-4E12-8619-33ABB2D8470E}" srcOrd="0" destOrd="4" presId="urn:microsoft.com/office/officeart/2018/5/layout/CenteredIconLabelDescriptionList"/>
    <dgm:cxn modelId="{9C1CC3F7-10E9-4399-91DC-A8A7E35D1366}" type="presOf" srcId="{256F3ABF-A6C4-4C8A-968E-CA8E4F6A5E81}" destId="{ACD71DB9-7DC6-4E12-8619-33ABB2D8470E}" srcOrd="0" destOrd="0" presId="urn:microsoft.com/office/officeart/2018/5/layout/CenteredIconLabelDescriptionList"/>
    <dgm:cxn modelId="{AFCAFEFC-B9FE-42C5-8337-F1DDE2A31444}" type="presOf" srcId="{735831B7-80B6-4AA9-9C30-57BD04A0D127}" destId="{ACD71DB9-7DC6-4E12-8619-33ABB2D8470E}" srcOrd="0" destOrd="3" presId="urn:microsoft.com/office/officeart/2018/5/layout/CenteredIconLabelDescriptionList"/>
    <dgm:cxn modelId="{6F02E7B8-18F6-4276-8C9F-73FC034C1BDD}" type="presParOf" srcId="{BE4AD9A8-3DB1-457D-AF4A-6889E9BE7486}" destId="{A44B929A-5D30-4DBF-B34E-1B00C9D166FA}" srcOrd="0" destOrd="0" presId="urn:microsoft.com/office/officeart/2018/5/layout/CenteredIconLabelDescriptionList"/>
    <dgm:cxn modelId="{C521155A-3705-46B6-94C9-1039B99CBFCF}" type="presParOf" srcId="{A44B929A-5D30-4DBF-B34E-1B00C9D166FA}" destId="{9DF2311E-5E68-46AE-A24D-8D4A9113B686}" srcOrd="0" destOrd="0" presId="urn:microsoft.com/office/officeart/2018/5/layout/CenteredIconLabelDescriptionList"/>
    <dgm:cxn modelId="{12F905F7-E010-4F0E-937C-EB4F7D353972}" type="presParOf" srcId="{A44B929A-5D30-4DBF-B34E-1B00C9D166FA}" destId="{26C24CF7-0547-4D57-ACC0-549C07103404}" srcOrd="1" destOrd="0" presId="urn:microsoft.com/office/officeart/2018/5/layout/CenteredIconLabelDescriptionList"/>
    <dgm:cxn modelId="{45F97300-ECEE-447D-BECD-65C401158358}" type="presParOf" srcId="{A44B929A-5D30-4DBF-B34E-1B00C9D166FA}" destId="{D48C2819-0C97-42C3-9766-32B5CAE3FD92}" srcOrd="2" destOrd="0" presId="urn:microsoft.com/office/officeart/2018/5/layout/CenteredIconLabelDescriptionList"/>
    <dgm:cxn modelId="{1E222AE8-5221-4BA1-BF17-67D3F6E0DCE5}" type="presParOf" srcId="{A44B929A-5D30-4DBF-B34E-1B00C9D166FA}" destId="{0EE6E758-F704-467A-9B54-BDB44C413618}" srcOrd="3" destOrd="0" presId="urn:microsoft.com/office/officeart/2018/5/layout/CenteredIconLabelDescriptionList"/>
    <dgm:cxn modelId="{70048AC3-3EA2-49EB-9595-9C149CA52E6F}" type="presParOf" srcId="{A44B929A-5D30-4DBF-B34E-1B00C9D166FA}" destId="{5403CDCB-0DA8-41CE-BFAB-BB11032159B6}" srcOrd="4" destOrd="0" presId="urn:microsoft.com/office/officeart/2018/5/layout/CenteredIconLabelDescriptionList"/>
    <dgm:cxn modelId="{787253AB-09BE-462C-86D1-121908CFAFEC}" type="presParOf" srcId="{BE4AD9A8-3DB1-457D-AF4A-6889E9BE7486}" destId="{7A4A2DCF-372F-42EB-8486-3A680213F948}" srcOrd="1" destOrd="0" presId="urn:microsoft.com/office/officeart/2018/5/layout/CenteredIconLabelDescriptionList"/>
    <dgm:cxn modelId="{9F11F00A-2C45-4034-A091-AEDD539F30A6}" type="presParOf" srcId="{BE4AD9A8-3DB1-457D-AF4A-6889E9BE7486}" destId="{AA0D6A34-184C-4E1C-8127-37A3EBC6E52F}" srcOrd="2" destOrd="0" presId="urn:microsoft.com/office/officeart/2018/5/layout/CenteredIconLabelDescriptionList"/>
    <dgm:cxn modelId="{DDFCD051-D13B-4EB1-91DB-20F738C33A4C}" type="presParOf" srcId="{AA0D6A34-184C-4E1C-8127-37A3EBC6E52F}" destId="{77D01EC7-C378-441C-87F0-3B7D586C81FD}" srcOrd="0" destOrd="0" presId="urn:microsoft.com/office/officeart/2018/5/layout/CenteredIconLabelDescriptionList"/>
    <dgm:cxn modelId="{BB675582-1EC5-4005-A075-73DE7AB9F8A6}" type="presParOf" srcId="{AA0D6A34-184C-4E1C-8127-37A3EBC6E52F}" destId="{6461275B-8EA9-4823-81C8-442993AB4984}" srcOrd="1" destOrd="0" presId="urn:microsoft.com/office/officeart/2018/5/layout/CenteredIconLabelDescriptionList"/>
    <dgm:cxn modelId="{34F96DFB-34AB-4020-8C24-F3E030517228}" type="presParOf" srcId="{AA0D6A34-184C-4E1C-8127-37A3EBC6E52F}" destId="{8C92471C-CA4E-423B-AA0C-639818276962}" srcOrd="2" destOrd="0" presId="urn:microsoft.com/office/officeart/2018/5/layout/CenteredIconLabelDescriptionList"/>
    <dgm:cxn modelId="{99C2601D-DF7E-403A-98CB-570660F169BA}" type="presParOf" srcId="{AA0D6A34-184C-4E1C-8127-37A3EBC6E52F}" destId="{EAB734F6-D165-410D-910C-159C417F53AB}" srcOrd="3" destOrd="0" presId="urn:microsoft.com/office/officeart/2018/5/layout/CenteredIconLabelDescriptionList"/>
    <dgm:cxn modelId="{CF6A4B10-5C3E-4F58-BBB4-1696C5907F3C}" type="presParOf" srcId="{AA0D6A34-184C-4E1C-8127-37A3EBC6E52F}" destId="{ACD71DB9-7DC6-4E12-8619-33ABB2D8470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057663-CA06-4F89-AE0F-C3053848F76C}"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2AF66E-470F-4C6A-AE70-AD5C25994F8A}">
      <dgm:prSet/>
      <dgm:spPr/>
      <dgm:t>
        <a:bodyPr/>
        <a:lstStyle/>
        <a:p>
          <a:pPr>
            <a:lnSpc>
              <a:spcPct val="100000"/>
            </a:lnSpc>
            <a:defRPr b="1"/>
          </a:pPr>
          <a:r>
            <a:rPr lang="en-US" u="sng"/>
            <a:t>Commercially Purchased Tools </a:t>
          </a:r>
          <a:endParaRPr lang="en-US"/>
        </a:p>
      </dgm:t>
    </dgm:pt>
    <dgm:pt modelId="{5900E6C2-03BD-4133-89A1-2872A2DC76C6}" type="parTrans" cxnId="{AF892901-3E36-4E1C-8441-84EE6AD1D67C}">
      <dgm:prSet/>
      <dgm:spPr/>
      <dgm:t>
        <a:bodyPr/>
        <a:lstStyle/>
        <a:p>
          <a:endParaRPr lang="en-US"/>
        </a:p>
      </dgm:t>
    </dgm:pt>
    <dgm:pt modelId="{6B31CF9F-AE34-4769-9A79-892AB91E0834}" type="sibTrans" cxnId="{AF892901-3E36-4E1C-8441-84EE6AD1D67C}">
      <dgm:prSet/>
      <dgm:spPr/>
      <dgm:t>
        <a:bodyPr/>
        <a:lstStyle/>
        <a:p>
          <a:endParaRPr lang="en-US"/>
        </a:p>
      </dgm:t>
    </dgm:pt>
    <dgm:pt modelId="{9B653868-4EC2-4C55-947F-B05B7496DDAF}">
      <dgm:prSet/>
      <dgm:spPr/>
      <dgm:t>
        <a:bodyPr/>
        <a:lstStyle/>
        <a:p>
          <a:pPr>
            <a:lnSpc>
              <a:spcPct val="100000"/>
            </a:lnSpc>
          </a:pPr>
          <a:r>
            <a:rPr lang="en-US"/>
            <a:t>WIP Management</a:t>
          </a:r>
        </a:p>
      </dgm:t>
    </dgm:pt>
    <dgm:pt modelId="{78B658FA-F829-4C4A-B357-75E660F561F5}" type="parTrans" cxnId="{DED7EEAA-867E-4F43-8E56-6B260A2DF0C8}">
      <dgm:prSet/>
      <dgm:spPr/>
      <dgm:t>
        <a:bodyPr/>
        <a:lstStyle/>
        <a:p>
          <a:endParaRPr lang="en-US"/>
        </a:p>
      </dgm:t>
    </dgm:pt>
    <dgm:pt modelId="{AC26DBD8-69F0-4167-8AB2-047BB0FB2456}" type="sibTrans" cxnId="{DED7EEAA-867E-4F43-8E56-6B260A2DF0C8}">
      <dgm:prSet/>
      <dgm:spPr/>
      <dgm:t>
        <a:bodyPr/>
        <a:lstStyle/>
        <a:p>
          <a:endParaRPr lang="en-US"/>
        </a:p>
      </dgm:t>
    </dgm:pt>
    <dgm:pt modelId="{B0FABDA3-C3D7-45A0-821E-E619897FCA20}">
      <dgm:prSet/>
      <dgm:spPr/>
      <dgm:t>
        <a:bodyPr/>
        <a:lstStyle/>
        <a:p>
          <a:pPr>
            <a:lnSpc>
              <a:spcPct val="100000"/>
            </a:lnSpc>
          </a:pPr>
          <a:r>
            <a:rPr lang="en-US"/>
            <a:t>Tool maintenance management</a:t>
          </a:r>
        </a:p>
      </dgm:t>
    </dgm:pt>
    <dgm:pt modelId="{31888EAC-6655-49BF-AE72-67A694FE760E}" type="parTrans" cxnId="{9121763A-AD40-46FB-8677-E92052E96FE7}">
      <dgm:prSet/>
      <dgm:spPr/>
      <dgm:t>
        <a:bodyPr/>
        <a:lstStyle/>
        <a:p>
          <a:endParaRPr lang="en-US"/>
        </a:p>
      </dgm:t>
    </dgm:pt>
    <dgm:pt modelId="{603ACDD0-8C84-4659-8752-8320AAC42112}" type="sibTrans" cxnId="{9121763A-AD40-46FB-8677-E92052E96FE7}">
      <dgm:prSet/>
      <dgm:spPr/>
      <dgm:t>
        <a:bodyPr/>
        <a:lstStyle/>
        <a:p>
          <a:endParaRPr lang="en-US"/>
        </a:p>
      </dgm:t>
    </dgm:pt>
    <dgm:pt modelId="{4B03047D-78B8-4FC7-9DD6-D34CC4B16D8E}">
      <dgm:prSet/>
      <dgm:spPr/>
      <dgm:t>
        <a:bodyPr/>
        <a:lstStyle/>
        <a:p>
          <a:pPr>
            <a:lnSpc>
              <a:spcPct val="100000"/>
            </a:lnSpc>
          </a:pPr>
          <a:r>
            <a:rPr lang="en-US"/>
            <a:t>Process Control/Alarm management</a:t>
          </a:r>
        </a:p>
      </dgm:t>
    </dgm:pt>
    <dgm:pt modelId="{D1CAD400-8196-4488-B061-207209FCF0E2}" type="parTrans" cxnId="{9E8CE1A3-6096-48F2-9102-32B5EC355BB4}">
      <dgm:prSet/>
      <dgm:spPr/>
      <dgm:t>
        <a:bodyPr/>
        <a:lstStyle/>
        <a:p>
          <a:endParaRPr lang="en-US"/>
        </a:p>
      </dgm:t>
    </dgm:pt>
    <dgm:pt modelId="{30C7B145-3A6C-49D2-8249-9974DDB38260}" type="sibTrans" cxnId="{9E8CE1A3-6096-48F2-9102-32B5EC355BB4}">
      <dgm:prSet/>
      <dgm:spPr/>
      <dgm:t>
        <a:bodyPr/>
        <a:lstStyle/>
        <a:p>
          <a:endParaRPr lang="en-US"/>
        </a:p>
      </dgm:t>
    </dgm:pt>
    <dgm:pt modelId="{44E68CDE-6EEC-4F5C-91D6-D9EE27E14AC3}">
      <dgm:prSet/>
      <dgm:spPr/>
      <dgm:t>
        <a:bodyPr/>
        <a:lstStyle/>
        <a:p>
          <a:pPr>
            <a:lnSpc>
              <a:spcPct val="100000"/>
            </a:lnSpc>
          </a:pPr>
          <a:r>
            <a:rPr lang="en-US"/>
            <a:t>Positional Correlation</a:t>
          </a:r>
        </a:p>
      </dgm:t>
    </dgm:pt>
    <dgm:pt modelId="{B4CC7724-A1D8-4AC7-AD79-C0A8C0C68CA5}" type="parTrans" cxnId="{E9BCC02E-E7C5-4F5A-8787-843AC54C2F05}">
      <dgm:prSet/>
      <dgm:spPr/>
      <dgm:t>
        <a:bodyPr/>
        <a:lstStyle/>
        <a:p>
          <a:endParaRPr lang="en-US"/>
        </a:p>
      </dgm:t>
    </dgm:pt>
    <dgm:pt modelId="{744BC775-9CC5-439B-9F91-0F400E6C0232}" type="sibTrans" cxnId="{E9BCC02E-E7C5-4F5A-8787-843AC54C2F05}">
      <dgm:prSet/>
      <dgm:spPr/>
      <dgm:t>
        <a:bodyPr/>
        <a:lstStyle/>
        <a:p>
          <a:endParaRPr lang="en-US"/>
        </a:p>
      </dgm:t>
    </dgm:pt>
    <dgm:pt modelId="{58CBF142-9A60-4D82-981C-33156F4963BA}">
      <dgm:prSet/>
      <dgm:spPr/>
      <dgm:t>
        <a:bodyPr/>
        <a:lstStyle/>
        <a:p>
          <a:pPr>
            <a:lnSpc>
              <a:spcPct val="100000"/>
            </a:lnSpc>
          </a:pPr>
          <a:r>
            <a:rPr lang="en-US"/>
            <a:t>Defect database</a:t>
          </a:r>
        </a:p>
      </dgm:t>
    </dgm:pt>
    <dgm:pt modelId="{1B105E7F-B484-484C-BFAB-0E590BC9DEA8}" type="parTrans" cxnId="{0316B2DC-B8A9-4ED4-B586-ED509B63A7B7}">
      <dgm:prSet/>
      <dgm:spPr/>
      <dgm:t>
        <a:bodyPr/>
        <a:lstStyle/>
        <a:p>
          <a:endParaRPr lang="en-US"/>
        </a:p>
      </dgm:t>
    </dgm:pt>
    <dgm:pt modelId="{1D2D7E97-EAD2-4AC4-AFB6-3BF4EEED19D3}" type="sibTrans" cxnId="{0316B2DC-B8A9-4ED4-B586-ED509B63A7B7}">
      <dgm:prSet/>
      <dgm:spPr/>
      <dgm:t>
        <a:bodyPr/>
        <a:lstStyle/>
        <a:p>
          <a:endParaRPr lang="en-US"/>
        </a:p>
      </dgm:t>
    </dgm:pt>
    <dgm:pt modelId="{7BA64B1D-7D36-47BF-A979-ED6B6CE19222}">
      <dgm:prSet/>
      <dgm:spPr/>
      <dgm:t>
        <a:bodyPr/>
        <a:lstStyle/>
        <a:p>
          <a:pPr>
            <a:lnSpc>
              <a:spcPct val="100000"/>
            </a:lnSpc>
          </a:pPr>
          <a:r>
            <a:rPr lang="en-US"/>
            <a:t>Yield Management Software (YMS)</a:t>
          </a:r>
        </a:p>
      </dgm:t>
    </dgm:pt>
    <dgm:pt modelId="{110E041C-D833-4EBF-938A-A3DFAB213E8A}" type="parTrans" cxnId="{B6E45358-58AB-4722-9118-8686051BEB06}">
      <dgm:prSet/>
      <dgm:spPr/>
      <dgm:t>
        <a:bodyPr/>
        <a:lstStyle/>
        <a:p>
          <a:endParaRPr lang="en-US"/>
        </a:p>
      </dgm:t>
    </dgm:pt>
    <dgm:pt modelId="{2D50B1E3-F5D0-444D-842E-3CCDFF6FBF18}" type="sibTrans" cxnId="{B6E45358-58AB-4722-9118-8686051BEB06}">
      <dgm:prSet/>
      <dgm:spPr/>
      <dgm:t>
        <a:bodyPr/>
        <a:lstStyle/>
        <a:p>
          <a:endParaRPr lang="en-US"/>
        </a:p>
      </dgm:t>
    </dgm:pt>
    <dgm:pt modelId="{4C0A242D-51E5-4C2A-8CAD-3B68B9A8929A}">
      <dgm:prSet/>
      <dgm:spPr/>
      <dgm:t>
        <a:bodyPr/>
        <a:lstStyle/>
        <a:p>
          <a:pPr>
            <a:lnSpc>
              <a:spcPct val="100000"/>
            </a:lnSpc>
            <a:defRPr b="1"/>
          </a:pPr>
          <a:r>
            <a:rPr lang="en-US" u="sng"/>
            <a:t>In-House Developed Tools</a:t>
          </a:r>
          <a:endParaRPr lang="en-US"/>
        </a:p>
      </dgm:t>
    </dgm:pt>
    <dgm:pt modelId="{98F51E2A-32D1-4974-B8A1-17F4003EB78E}" type="parTrans" cxnId="{C3385BB8-25B6-4038-8B9F-2A300372972A}">
      <dgm:prSet/>
      <dgm:spPr/>
      <dgm:t>
        <a:bodyPr/>
        <a:lstStyle/>
        <a:p>
          <a:endParaRPr lang="en-US"/>
        </a:p>
      </dgm:t>
    </dgm:pt>
    <dgm:pt modelId="{C6793815-A52A-490A-9E47-5B23A76BD7B9}" type="sibTrans" cxnId="{C3385BB8-25B6-4038-8B9F-2A300372972A}">
      <dgm:prSet/>
      <dgm:spPr/>
      <dgm:t>
        <a:bodyPr/>
        <a:lstStyle/>
        <a:p>
          <a:endParaRPr lang="en-US"/>
        </a:p>
      </dgm:t>
    </dgm:pt>
    <dgm:pt modelId="{1C9C9654-494B-4BA8-A8D4-C90F8696FA19}">
      <dgm:prSet/>
      <dgm:spPr/>
      <dgm:t>
        <a:bodyPr/>
        <a:lstStyle/>
        <a:p>
          <a:pPr>
            <a:lnSpc>
              <a:spcPct val="100000"/>
            </a:lnSpc>
          </a:pPr>
          <a:r>
            <a:rPr lang="en-US"/>
            <a:t>Tool Suite – Engineering Information Portal</a:t>
          </a:r>
        </a:p>
      </dgm:t>
    </dgm:pt>
    <dgm:pt modelId="{94180A10-3659-4A52-819F-1D1CD05423BD}" type="parTrans" cxnId="{4F952FC6-37A7-4117-B108-6E1418342E4C}">
      <dgm:prSet/>
      <dgm:spPr/>
      <dgm:t>
        <a:bodyPr/>
        <a:lstStyle/>
        <a:p>
          <a:endParaRPr lang="en-US"/>
        </a:p>
      </dgm:t>
    </dgm:pt>
    <dgm:pt modelId="{32181F0A-05EC-4D14-859F-3EF1349D6214}" type="sibTrans" cxnId="{4F952FC6-37A7-4117-B108-6E1418342E4C}">
      <dgm:prSet/>
      <dgm:spPr/>
      <dgm:t>
        <a:bodyPr/>
        <a:lstStyle/>
        <a:p>
          <a:endParaRPr lang="en-US"/>
        </a:p>
      </dgm:t>
    </dgm:pt>
    <dgm:pt modelId="{3AFA87CE-D19D-408D-8E47-F0BCB653521F}">
      <dgm:prSet/>
      <dgm:spPr/>
      <dgm:t>
        <a:bodyPr/>
        <a:lstStyle/>
        <a:p>
          <a:pPr>
            <a:lnSpc>
              <a:spcPct val="100000"/>
            </a:lnSpc>
          </a:pPr>
          <a:r>
            <a:rPr lang="en-US"/>
            <a:t>CADET – Corrective Action Defect Event Tracking</a:t>
          </a:r>
        </a:p>
      </dgm:t>
    </dgm:pt>
    <dgm:pt modelId="{E85E6BDD-7B7A-4DC7-BB89-9A0A0EB5E976}" type="parTrans" cxnId="{478CFAD7-63AE-42B1-98BC-E42A66FFFC20}">
      <dgm:prSet/>
      <dgm:spPr/>
      <dgm:t>
        <a:bodyPr/>
        <a:lstStyle/>
        <a:p>
          <a:endParaRPr lang="en-US"/>
        </a:p>
      </dgm:t>
    </dgm:pt>
    <dgm:pt modelId="{BDE383E0-E633-4DA4-9295-E05CCB2FD9F3}" type="sibTrans" cxnId="{478CFAD7-63AE-42B1-98BC-E42A66FFFC20}">
      <dgm:prSet/>
      <dgm:spPr/>
      <dgm:t>
        <a:bodyPr/>
        <a:lstStyle/>
        <a:p>
          <a:endParaRPr lang="en-US"/>
        </a:p>
      </dgm:t>
    </dgm:pt>
    <dgm:pt modelId="{137A132A-915C-4297-9B6E-F790A50B251E}">
      <dgm:prSet/>
      <dgm:spPr/>
      <dgm:t>
        <a:bodyPr/>
        <a:lstStyle/>
        <a:p>
          <a:pPr>
            <a:lnSpc>
              <a:spcPct val="100000"/>
            </a:lnSpc>
          </a:pPr>
          <a:r>
            <a:rPr lang="en-US"/>
            <a:t>SBL – Statistical Bin Limits</a:t>
          </a:r>
        </a:p>
      </dgm:t>
    </dgm:pt>
    <dgm:pt modelId="{778153DE-EA66-45A4-8F5D-30622529744D}" type="parTrans" cxnId="{25E9972F-7590-4D22-8AF4-9A143613B4DD}">
      <dgm:prSet/>
      <dgm:spPr/>
      <dgm:t>
        <a:bodyPr/>
        <a:lstStyle/>
        <a:p>
          <a:endParaRPr lang="en-US"/>
        </a:p>
      </dgm:t>
    </dgm:pt>
    <dgm:pt modelId="{CFD4CB02-0F20-40BC-9B7E-3A74A52F2789}" type="sibTrans" cxnId="{25E9972F-7590-4D22-8AF4-9A143613B4DD}">
      <dgm:prSet/>
      <dgm:spPr/>
      <dgm:t>
        <a:bodyPr/>
        <a:lstStyle/>
        <a:p>
          <a:endParaRPr lang="en-US"/>
        </a:p>
      </dgm:t>
    </dgm:pt>
    <dgm:pt modelId="{299B9DED-CF24-4525-9C07-F7D0A51398F7}">
      <dgm:prSet/>
      <dgm:spPr/>
      <dgm:t>
        <a:bodyPr/>
        <a:lstStyle/>
        <a:p>
          <a:pPr>
            <a:lnSpc>
              <a:spcPct val="100000"/>
            </a:lnSpc>
          </a:pPr>
          <a:r>
            <a:rPr lang="en-US"/>
            <a:t>ERR – Engineering Run Requests</a:t>
          </a:r>
        </a:p>
      </dgm:t>
    </dgm:pt>
    <dgm:pt modelId="{00A6F3C3-798C-4F07-85C2-A4C7F778C960}" type="parTrans" cxnId="{7DEE4E07-1FF7-4CEA-B991-5C53F2E549BF}">
      <dgm:prSet/>
      <dgm:spPr/>
      <dgm:t>
        <a:bodyPr/>
        <a:lstStyle/>
        <a:p>
          <a:endParaRPr lang="en-US"/>
        </a:p>
      </dgm:t>
    </dgm:pt>
    <dgm:pt modelId="{0FA51138-0A1D-4C1F-88FE-9DBF0EA84754}" type="sibTrans" cxnId="{7DEE4E07-1FF7-4CEA-B991-5C53F2E549BF}">
      <dgm:prSet/>
      <dgm:spPr/>
      <dgm:t>
        <a:bodyPr/>
        <a:lstStyle/>
        <a:p>
          <a:endParaRPr lang="en-US"/>
        </a:p>
      </dgm:t>
    </dgm:pt>
    <dgm:pt modelId="{7D6A2E26-E3B1-4C2E-8A97-7F9AF4D8B46F}" type="pres">
      <dgm:prSet presAssocID="{49057663-CA06-4F89-AE0F-C3053848F76C}" presName="root" presStyleCnt="0">
        <dgm:presLayoutVars>
          <dgm:dir/>
          <dgm:resizeHandles val="exact"/>
        </dgm:presLayoutVars>
      </dgm:prSet>
      <dgm:spPr/>
    </dgm:pt>
    <dgm:pt modelId="{B77FA289-D9A8-49D9-A7CA-35C88F6EFA6F}" type="pres">
      <dgm:prSet presAssocID="{412AF66E-470F-4C6A-AE70-AD5C25994F8A}" presName="compNode" presStyleCnt="0"/>
      <dgm:spPr/>
    </dgm:pt>
    <dgm:pt modelId="{ADED29B4-EA67-40C0-9AB8-8F8890FF3331}" type="pres">
      <dgm:prSet presAssocID="{412AF66E-470F-4C6A-AE70-AD5C25994F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A58304A-4E93-4B9C-A5E1-D543B854BF33}" type="pres">
      <dgm:prSet presAssocID="{412AF66E-470F-4C6A-AE70-AD5C25994F8A}" presName="iconSpace" presStyleCnt="0"/>
      <dgm:spPr/>
    </dgm:pt>
    <dgm:pt modelId="{EF52764E-67A0-4741-8DF0-1221F9DA7646}" type="pres">
      <dgm:prSet presAssocID="{412AF66E-470F-4C6A-AE70-AD5C25994F8A}" presName="parTx" presStyleLbl="revTx" presStyleIdx="0" presStyleCnt="4">
        <dgm:presLayoutVars>
          <dgm:chMax val="0"/>
          <dgm:chPref val="0"/>
        </dgm:presLayoutVars>
      </dgm:prSet>
      <dgm:spPr/>
    </dgm:pt>
    <dgm:pt modelId="{8D5E670A-E217-4765-9CDD-BDD90D943DCB}" type="pres">
      <dgm:prSet presAssocID="{412AF66E-470F-4C6A-AE70-AD5C25994F8A}" presName="txSpace" presStyleCnt="0"/>
      <dgm:spPr/>
    </dgm:pt>
    <dgm:pt modelId="{6F7CBD61-05F7-4FCE-A7D6-2F1532DD7FE0}" type="pres">
      <dgm:prSet presAssocID="{412AF66E-470F-4C6A-AE70-AD5C25994F8A}" presName="desTx" presStyleLbl="revTx" presStyleIdx="1" presStyleCnt="4">
        <dgm:presLayoutVars/>
      </dgm:prSet>
      <dgm:spPr/>
    </dgm:pt>
    <dgm:pt modelId="{5C93DC60-6510-4FBB-A655-571429F6D415}" type="pres">
      <dgm:prSet presAssocID="{6B31CF9F-AE34-4769-9A79-892AB91E0834}" presName="sibTrans" presStyleCnt="0"/>
      <dgm:spPr/>
    </dgm:pt>
    <dgm:pt modelId="{B8A373D9-80B8-47B6-9DBA-FE615CEE3981}" type="pres">
      <dgm:prSet presAssocID="{4C0A242D-51E5-4C2A-8CAD-3B68B9A8929A}" presName="compNode" presStyleCnt="0"/>
      <dgm:spPr/>
    </dgm:pt>
    <dgm:pt modelId="{F76438D6-1041-4FF9-AF8D-FB6D4C043723}" type="pres">
      <dgm:prSet presAssocID="{4C0A242D-51E5-4C2A-8CAD-3B68B9A8929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B41807D1-F097-442D-8783-E9AD9ABBB334}" type="pres">
      <dgm:prSet presAssocID="{4C0A242D-51E5-4C2A-8CAD-3B68B9A8929A}" presName="iconSpace" presStyleCnt="0"/>
      <dgm:spPr/>
    </dgm:pt>
    <dgm:pt modelId="{1379939B-5799-4941-92B4-D37FE37E7CAD}" type="pres">
      <dgm:prSet presAssocID="{4C0A242D-51E5-4C2A-8CAD-3B68B9A8929A}" presName="parTx" presStyleLbl="revTx" presStyleIdx="2" presStyleCnt="4">
        <dgm:presLayoutVars>
          <dgm:chMax val="0"/>
          <dgm:chPref val="0"/>
        </dgm:presLayoutVars>
      </dgm:prSet>
      <dgm:spPr/>
    </dgm:pt>
    <dgm:pt modelId="{8C429A8D-7D71-4114-AAC6-1EF6B68F8439}" type="pres">
      <dgm:prSet presAssocID="{4C0A242D-51E5-4C2A-8CAD-3B68B9A8929A}" presName="txSpace" presStyleCnt="0"/>
      <dgm:spPr/>
    </dgm:pt>
    <dgm:pt modelId="{70996B85-9485-406C-BEC7-15DC65F3E428}" type="pres">
      <dgm:prSet presAssocID="{4C0A242D-51E5-4C2A-8CAD-3B68B9A8929A}" presName="desTx" presStyleLbl="revTx" presStyleIdx="3" presStyleCnt="4">
        <dgm:presLayoutVars/>
      </dgm:prSet>
      <dgm:spPr/>
    </dgm:pt>
  </dgm:ptLst>
  <dgm:cxnLst>
    <dgm:cxn modelId="{AF892901-3E36-4E1C-8441-84EE6AD1D67C}" srcId="{49057663-CA06-4F89-AE0F-C3053848F76C}" destId="{412AF66E-470F-4C6A-AE70-AD5C25994F8A}" srcOrd="0" destOrd="0" parTransId="{5900E6C2-03BD-4133-89A1-2872A2DC76C6}" sibTransId="{6B31CF9F-AE34-4769-9A79-892AB91E0834}"/>
    <dgm:cxn modelId="{7DEE4E07-1FF7-4CEA-B991-5C53F2E549BF}" srcId="{4C0A242D-51E5-4C2A-8CAD-3B68B9A8929A}" destId="{299B9DED-CF24-4525-9C07-F7D0A51398F7}" srcOrd="3" destOrd="0" parTransId="{00A6F3C3-798C-4F07-85C2-A4C7F778C960}" sibTransId="{0FA51138-0A1D-4C1F-88FE-9DBF0EA84754}"/>
    <dgm:cxn modelId="{EA771B19-79B5-47BB-BF8F-CD3F4845D51B}" type="presOf" srcId="{137A132A-915C-4297-9B6E-F790A50B251E}" destId="{70996B85-9485-406C-BEC7-15DC65F3E428}" srcOrd="0" destOrd="2" presId="urn:microsoft.com/office/officeart/2018/5/layout/CenteredIconLabelDescriptionList"/>
    <dgm:cxn modelId="{E9BCC02E-E7C5-4F5A-8787-843AC54C2F05}" srcId="{412AF66E-470F-4C6A-AE70-AD5C25994F8A}" destId="{44E68CDE-6EEC-4F5C-91D6-D9EE27E14AC3}" srcOrd="3" destOrd="0" parTransId="{B4CC7724-A1D8-4AC7-AD79-C0A8C0C68CA5}" sibTransId="{744BC775-9CC5-439B-9F91-0F400E6C0232}"/>
    <dgm:cxn modelId="{25E9972F-7590-4D22-8AF4-9A143613B4DD}" srcId="{4C0A242D-51E5-4C2A-8CAD-3B68B9A8929A}" destId="{137A132A-915C-4297-9B6E-F790A50B251E}" srcOrd="2" destOrd="0" parTransId="{778153DE-EA66-45A4-8F5D-30622529744D}" sibTransId="{CFD4CB02-0F20-40BC-9B7E-3A74A52F2789}"/>
    <dgm:cxn modelId="{8133E830-E9B5-4743-91FB-AB983C37A302}" type="presOf" srcId="{3AFA87CE-D19D-408D-8E47-F0BCB653521F}" destId="{70996B85-9485-406C-BEC7-15DC65F3E428}" srcOrd="0" destOrd="1" presId="urn:microsoft.com/office/officeart/2018/5/layout/CenteredIconLabelDescriptionList"/>
    <dgm:cxn modelId="{9ED28B36-6E13-42A2-828B-CE8FC39596A9}" type="presOf" srcId="{299B9DED-CF24-4525-9C07-F7D0A51398F7}" destId="{70996B85-9485-406C-BEC7-15DC65F3E428}" srcOrd="0" destOrd="3" presId="urn:microsoft.com/office/officeart/2018/5/layout/CenteredIconLabelDescriptionList"/>
    <dgm:cxn modelId="{31F5F337-0F9E-453F-9E4D-1EFF4F2A80F2}" type="presOf" srcId="{7BA64B1D-7D36-47BF-A979-ED6B6CE19222}" destId="{6F7CBD61-05F7-4FCE-A7D6-2F1532DD7FE0}" srcOrd="0" destOrd="5" presId="urn:microsoft.com/office/officeart/2018/5/layout/CenteredIconLabelDescriptionList"/>
    <dgm:cxn modelId="{9121763A-AD40-46FB-8677-E92052E96FE7}" srcId="{412AF66E-470F-4C6A-AE70-AD5C25994F8A}" destId="{B0FABDA3-C3D7-45A0-821E-E619897FCA20}" srcOrd="1" destOrd="0" parTransId="{31888EAC-6655-49BF-AE72-67A694FE760E}" sibTransId="{603ACDD0-8C84-4659-8752-8320AAC42112}"/>
    <dgm:cxn modelId="{5CCC2D5C-03B1-43E9-A62B-040BD21F34DA}" type="presOf" srcId="{9B653868-4EC2-4C55-947F-B05B7496DDAF}" destId="{6F7CBD61-05F7-4FCE-A7D6-2F1532DD7FE0}" srcOrd="0" destOrd="0" presId="urn:microsoft.com/office/officeart/2018/5/layout/CenteredIconLabelDescriptionList"/>
    <dgm:cxn modelId="{B6E45358-58AB-4722-9118-8686051BEB06}" srcId="{412AF66E-470F-4C6A-AE70-AD5C25994F8A}" destId="{7BA64B1D-7D36-47BF-A979-ED6B6CE19222}" srcOrd="5" destOrd="0" parTransId="{110E041C-D833-4EBF-938A-A3DFAB213E8A}" sibTransId="{2D50B1E3-F5D0-444D-842E-3CCDFF6FBF18}"/>
    <dgm:cxn modelId="{0FDCB07A-E622-4561-89F9-459A4F28B01D}" type="presOf" srcId="{4B03047D-78B8-4FC7-9DD6-D34CC4B16D8E}" destId="{6F7CBD61-05F7-4FCE-A7D6-2F1532DD7FE0}" srcOrd="0" destOrd="2" presId="urn:microsoft.com/office/officeart/2018/5/layout/CenteredIconLabelDescriptionList"/>
    <dgm:cxn modelId="{B1E0A182-7CB0-4280-90F6-CB83E17C0AA9}" type="presOf" srcId="{1C9C9654-494B-4BA8-A8D4-C90F8696FA19}" destId="{70996B85-9485-406C-BEC7-15DC65F3E428}" srcOrd="0" destOrd="0" presId="urn:microsoft.com/office/officeart/2018/5/layout/CenteredIconLabelDescriptionList"/>
    <dgm:cxn modelId="{E6B8A387-72D1-42E8-B91C-9FB4CAD7B41F}" type="presOf" srcId="{412AF66E-470F-4C6A-AE70-AD5C25994F8A}" destId="{EF52764E-67A0-4741-8DF0-1221F9DA7646}" srcOrd="0" destOrd="0" presId="urn:microsoft.com/office/officeart/2018/5/layout/CenteredIconLabelDescriptionList"/>
    <dgm:cxn modelId="{35AAF489-E61A-4820-9E73-70C586180009}" type="presOf" srcId="{58CBF142-9A60-4D82-981C-33156F4963BA}" destId="{6F7CBD61-05F7-4FCE-A7D6-2F1532DD7FE0}" srcOrd="0" destOrd="4" presId="urn:microsoft.com/office/officeart/2018/5/layout/CenteredIconLabelDescriptionList"/>
    <dgm:cxn modelId="{EC99F691-BE1D-4C3B-A41F-D6BBFFE62DC7}" type="presOf" srcId="{44E68CDE-6EEC-4F5C-91D6-D9EE27E14AC3}" destId="{6F7CBD61-05F7-4FCE-A7D6-2F1532DD7FE0}" srcOrd="0" destOrd="3" presId="urn:microsoft.com/office/officeart/2018/5/layout/CenteredIconLabelDescriptionList"/>
    <dgm:cxn modelId="{9E8CE1A3-6096-48F2-9102-32B5EC355BB4}" srcId="{412AF66E-470F-4C6A-AE70-AD5C25994F8A}" destId="{4B03047D-78B8-4FC7-9DD6-D34CC4B16D8E}" srcOrd="2" destOrd="0" parTransId="{D1CAD400-8196-4488-B061-207209FCF0E2}" sibTransId="{30C7B145-3A6C-49D2-8249-9974DDB38260}"/>
    <dgm:cxn modelId="{DED7EEAA-867E-4F43-8E56-6B260A2DF0C8}" srcId="{412AF66E-470F-4C6A-AE70-AD5C25994F8A}" destId="{9B653868-4EC2-4C55-947F-B05B7496DDAF}" srcOrd="0" destOrd="0" parTransId="{78B658FA-F829-4C4A-B357-75E660F561F5}" sibTransId="{AC26DBD8-69F0-4167-8AB2-047BB0FB2456}"/>
    <dgm:cxn modelId="{C3385BB8-25B6-4038-8B9F-2A300372972A}" srcId="{49057663-CA06-4F89-AE0F-C3053848F76C}" destId="{4C0A242D-51E5-4C2A-8CAD-3B68B9A8929A}" srcOrd="1" destOrd="0" parTransId="{98F51E2A-32D1-4974-B8A1-17F4003EB78E}" sibTransId="{C6793815-A52A-490A-9E47-5B23A76BD7B9}"/>
    <dgm:cxn modelId="{4F952FC6-37A7-4117-B108-6E1418342E4C}" srcId="{4C0A242D-51E5-4C2A-8CAD-3B68B9A8929A}" destId="{1C9C9654-494B-4BA8-A8D4-C90F8696FA19}" srcOrd="0" destOrd="0" parTransId="{94180A10-3659-4A52-819F-1D1CD05423BD}" sibTransId="{32181F0A-05EC-4D14-859F-3EF1349D6214}"/>
    <dgm:cxn modelId="{E169F0CC-57EC-4753-BF16-2FD812F79D3B}" type="presOf" srcId="{49057663-CA06-4F89-AE0F-C3053848F76C}" destId="{7D6A2E26-E3B1-4C2E-8A97-7F9AF4D8B46F}" srcOrd="0" destOrd="0" presId="urn:microsoft.com/office/officeart/2018/5/layout/CenteredIconLabelDescriptionList"/>
    <dgm:cxn modelId="{478CFAD7-63AE-42B1-98BC-E42A66FFFC20}" srcId="{4C0A242D-51E5-4C2A-8CAD-3B68B9A8929A}" destId="{3AFA87CE-D19D-408D-8E47-F0BCB653521F}" srcOrd="1" destOrd="0" parTransId="{E85E6BDD-7B7A-4DC7-BB89-9A0A0EB5E976}" sibTransId="{BDE383E0-E633-4DA4-9295-E05CCB2FD9F3}"/>
    <dgm:cxn modelId="{0316B2DC-B8A9-4ED4-B586-ED509B63A7B7}" srcId="{412AF66E-470F-4C6A-AE70-AD5C25994F8A}" destId="{58CBF142-9A60-4D82-981C-33156F4963BA}" srcOrd="4" destOrd="0" parTransId="{1B105E7F-B484-484C-BFAB-0E590BC9DEA8}" sibTransId="{1D2D7E97-EAD2-4AC4-AFB6-3BF4EEED19D3}"/>
    <dgm:cxn modelId="{83CA19E0-D6BB-41F3-B776-C30AB72A8199}" type="presOf" srcId="{4C0A242D-51E5-4C2A-8CAD-3B68B9A8929A}" destId="{1379939B-5799-4941-92B4-D37FE37E7CAD}" srcOrd="0" destOrd="0" presId="urn:microsoft.com/office/officeart/2018/5/layout/CenteredIconLabelDescriptionList"/>
    <dgm:cxn modelId="{C97585EB-84DC-4CBA-8CD7-E3610389CB2C}" type="presOf" srcId="{B0FABDA3-C3D7-45A0-821E-E619897FCA20}" destId="{6F7CBD61-05F7-4FCE-A7D6-2F1532DD7FE0}" srcOrd="0" destOrd="1" presId="urn:microsoft.com/office/officeart/2018/5/layout/CenteredIconLabelDescriptionList"/>
    <dgm:cxn modelId="{3973D842-5896-4A04-98C8-BB2A4434060B}" type="presParOf" srcId="{7D6A2E26-E3B1-4C2E-8A97-7F9AF4D8B46F}" destId="{B77FA289-D9A8-49D9-A7CA-35C88F6EFA6F}" srcOrd="0" destOrd="0" presId="urn:microsoft.com/office/officeart/2018/5/layout/CenteredIconLabelDescriptionList"/>
    <dgm:cxn modelId="{73DE76D9-3E92-423C-87BB-4F20B768AEA1}" type="presParOf" srcId="{B77FA289-D9A8-49D9-A7CA-35C88F6EFA6F}" destId="{ADED29B4-EA67-40C0-9AB8-8F8890FF3331}" srcOrd="0" destOrd="0" presId="urn:microsoft.com/office/officeart/2018/5/layout/CenteredIconLabelDescriptionList"/>
    <dgm:cxn modelId="{1EC9B33B-1C31-4A84-9230-32A13888F7E6}" type="presParOf" srcId="{B77FA289-D9A8-49D9-A7CA-35C88F6EFA6F}" destId="{EA58304A-4E93-4B9C-A5E1-D543B854BF33}" srcOrd="1" destOrd="0" presId="urn:microsoft.com/office/officeart/2018/5/layout/CenteredIconLabelDescriptionList"/>
    <dgm:cxn modelId="{9865A471-D958-4144-9E5F-FCD28B58D039}" type="presParOf" srcId="{B77FA289-D9A8-49D9-A7CA-35C88F6EFA6F}" destId="{EF52764E-67A0-4741-8DF0-1221F9DA7646}" srcOrd="2" destOrd="0" presId="urn:microsoft.com/office/officeart/2018/5/layout/CenteredIconLabelDescriptionList"/>
    <dgm:cxn modelId="{2CC558C9-022C-411C-9646-F99C7009E6B1}" type="presParOf" srcId="{B77FA289-D9A8-49D9-A7CA-35C88F6EFA6F}" destId="{8D5E670A-E217-4765-9CDD-BDD90D943DCB}" srcOrd="3" destOrd="0" presId="urn:microsoft.com/office/officeart/2018/5/layout/CenteredIconLabelDescriptionList"/>
    <dgm:cxn modelId="{27911C59-FEB9-4513-A39C-4CBA6158631C}" type="presParOf" srcId="{B77FA289-D9A8-49D9-A7CA-35C88F6EFA6F}" destId="{6F7CBD61-05F7-4FCE-A7D6-2F1532DD7FE0}" srcOrd="4" destOrd="0" presId="urn:microsoft.com/office/officeart/2018/5/layout/CenteredIconLabelDescriptionList"/>
    <dgm:cxn modelId="{846BAD14-AF4B-4CBD-8D28-F07BB3DCB592}" type="presParOf" srcId="{7D6A2E26-E3B1-4C2E-8A97-7F9AF4D8B46F}" destId="{5C93DC60-6510-4FBB-A655-571429F6D415}" srcOrd="1" destOrd="0" presId="urn:microsoft.com/office/officeart/2018/5/layout/CenteredIconLabelDescriptionList"/>
    <dgm:cxn modelId="{2AED7A44-9A1A-478B-A0A9-5D1599B1BD69}" type="presParOf" srcId="{7D6A2E26-E3B1-4C2E-8A97-7F9AF4D8B46F}" destId="{B8A373D9-80B8-47B6-9DBA-FE615CEE3981}" srcOrd="2" destOrd="0" presId="urn:microsoft.com/office/officeart/2018/5/layout/CenteredIconLabelDescriptionList"/>
    <dgm:cxn modelId="{DFE06212-430D-4915-9F4E-C1D64B599C9C}" type="presParOf" srcId="{B8A373D9-80B8-47B6-9DBA-FE615CEE3981}" destId="{F76438D6-1041-4FF9-AF8D-FB6D4C043723}" srcOrd="0" destOrd="0" presId="urn:microsoft.com/office/officeart/2018/5/layout/CenteredIconLabelDescriptionList"/>
    <dgm:cxn modelId="{5FB00868-82E8-483C-9745-1147725E4989}" type="presParOf" srcId="{B8A373D9-80B8-47B6-9DBA-FE615CEE3981}" destId="{B41807D1-F097-442D-8783-E9AD9ABBB334}" srcOrd="1" destOrd="0" presId="urn:microsoft.com/office/officeart/2018/5/layout/CenteredIconLabelDescriptionList"/>
    <dgm:cxn modelId="{3988056D-5F40-4009-B20F-EB714439C0A2}" type="presParOf" srcId="{B8A373D9-80B8-47B6-9DBA-FE615CEE3981}" destId="{1379939B-5799-4941-92B4-D37FE37E7CAD}" srcOrd="2" destOrd="0" presId="urn:microsoft.com/office/officeart/2018/5/layout/CenteredIconLabelDescriptionList"/>
    <dgm:cxn modelId="{1AE62B19-CDB0-42CC-ACE6-62D62DA51BBA}" type="presParOf" srcId="{B8A373D9-80B8-47B6-9DBA-FE615CEE3981}" destId="{8C429A8D-7D71-4114-AAC6-1EF6B68F8439}" srcOrd="3" destOrd="0" presId="urn:microsoft.com/office/officeart/2018/5/layout/CenteredIconLabelDescriptionList"/>
    <dgm:cxn modelId="{AD9409B1-DBF8-44A9-A618-FED94DB24D44}" type="presParOf" srcId="{B8A373D9-80B8-47B6-9DBA-FE615CEE3981}" destId="{70996B85-9485-406C-BEC7-15DC65F3E42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2311E-5E68-46AE-A24D-8D4A9113B686}">
      <dsp:nvSpPr>
        <dsp:cNvPr id="0" name=""/>
        <dsp:cNvSpPr/>
      </dsp:nvSpPr>
      <dsp:spPr>
        <a:xfrm>
          <a:off x="1558887" y="689755"/>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8C2819-0C97-42C3-9766-32B5CAE3FD92}">
      <dsp:nvSpPr>
        <dsp:cNvPr id="0" name=""/>
        <dsp:cNvSpPr/>
      </dsp:nvSpPr>
      <dsp:spPr>
        <a:xfrm>
          <a:off x="156258" y="2321341"/>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i="0" kern="1200" baseline="0"/>
            <a:t>Mission:</a:t>
          </a:r>
          <a:endParaRPr lang="en-US" sz="3600" kern="1200"/>
        </a:p>
      </dsp:txBody>
      <dsp:txXfrm>
        <a:off x="156258" y="2321341"/>
        <a:ext cx="4315781" cy="647367"/>
      </dsp:txXfrm>
    </dsp:sp>
    <dsp:sp modelId="{5403CDCB-0DA8-41CE-BFAB-BB11032159B6}">
      <dsp:nvSpPr>
        <dsp:cNvPr id="0" name=""/>
        <dsp:cNvSpPr/>
      </dsp:nvSpPr>
      <dsp:spPr>
        <a:xfrm>
          <a:off x="156258" y="3025016"/>
          <a:ext cx="4315781" cy="478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baseline="0"/>
            <a:t>Manage product yields through cost effective use of early detection and corrective action systems.</a:t>
          </a:r>
          <a:endParaRPr lang="en-US" sz="1700" kern="1200"/>
        </a:p>
      </dsp:txBody>
      <dsp:txXfrm>
        <a:off x="156258" y="3025016"/>
        <a:ext cx="4315781" cy="478032"/>
      </dsp:txXfrm>
    </dsp:sp>
    <dsp:sp modelId="{77D01EC7-C378-441C-87F0-3B7D586C81FD}">
      <dsp:nvSpPr>
        <dsp:cNvPr id="0" name=""/>
        <dsp:cNvSpPr/>
      </dsp:nvSpPr>
      <dsp:spPr>
        <a:xfrm>
          <a:off x="7244174" y="689755"/>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92471C-CA4E-423B-AA0C-639818276962}">
      <dsp:nvSpPr>
        <dsp:cNvPr id="0" name=""/>
        <dsp:cNvSpPr/>
      </dsp:nvSpPr>
      <dsp:spPr>
        <a:xfrm>
          <a:off x="5841545" y="2321341"/>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i="0" kern="1200" baseline="0"/>
            <a:t>Key Attributes</a:t>
          </a:r>
          <a:endParaRPr lang="en-US" sz="3600" kern="1200"/>
        </a:p>
      </dsp:txBody>
      <dsp:txXfrm>
        <a:off x="5841545" y="2321341"/>
        <a:ext cx="4315781" cy="647367"/>
      </dsp:txXfrm>
    </dsp:sp>
    <dsp:sp modelId="{ACD71DB9-7DC6-4E12-8619-33ABB2D8470E}">
      <dsp:nvSpPr>
        <dsp:cNvPr id="0" name=""/>
        <dsp:cNvSpPr/>
      </dsp:nvSpPr>
      <dsp:spPr>
        <a:xfrm>
          <a:off x="5227301" y="3025016"/>
          <a:ext cx="5544268" cy="478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baseline="0" dirty="0"/>
            <a:t>Data Pipeline; to be clean and reliable, governance is required</a:t>
          </a:r>
          <a:endParaRPr lang="en-US" sz="1700" kern="1200" dirty="0"/>
        </a:p>
        <a:p>
          <a:pPr marL="0" lvl="0" indent="0" algn="ctr" defTabSz="755650">
            <a:lnSpc>
              <a:spcPct val="90000"/>
            </a:lnSpc>
            <a:spcBef>
              <a:spcPct val="0"/>
            </a:spcBef>
            <a:spcAft>
              <a:spcPct val="35000"/>
            </a:spcAft>
            <a:buNone/>
          </a:pPr>
          <a:r>
            <a:rPr lang="en-US" sz="1700" b="0" i="0" kern="1200" baseline="0" dirty="0"/>
            <a:t>Automate anything that is repetitive (KPI’s, Data Mining, etc.)</a:t>
          </a:r>
          <a:endParaRPr lang="en-US" sz="1700" kern="1200" dirty="0"/>
        </a:p>
        <a:p>
          <a:pPr marL="0" lvl="0" indent="0" algn="ctr" defTabSz="755650">
            <a:lnSpc>
              <a:spcPct val="90000"/>
            </a:lnSpc>
            <a:spcBef>
              <a:spcPct val="0"/>
            </a:spcBef>
            <a:spcAft>
              <a:spcPct val="35000"/>
            </a:spcAft>
            <a:buNone/>
          </a:pPr>
          <a:r>
            <a:rPr lang="en-US" sz="1700" b="0" i="0" kern="1200" baseline="0"/>
            <a:t>Deliver information as part of Analysts’ natural workflow</a:t>
          </a:r>
          <a:endParaRPr lang="en-US" sz="1700" kern="1200"/>
        </a:p>
        <a:p>
          <a:pPr marL="0" lvl="0" indent="0" algn="ctr" defTabSz="755650">
            <a:lnSpc>
              <a:spcPct val="90000"/>
            </a:lnSpc>
            <a:spcBef>
              <a:spcPct val="0"/>
            </a:spcBef>
            <a:spcAft>
              <a:spcPct val="35000"/>
            </a:spcAft>
            <a:buNone/>
          </a:pPr>
          <a:r>
            <a:rPr lang="en-US" sz="1700" b="0" i="0" kern="1200" baseline="0" dirty="0"/>
            <a:t>Ability to perform Ad Hoc analyses when required</a:t>
          </a:r>
          <a:endParaRPr lang="en-US" sz="1700" kern="1200" dirty="0"/>
        </a:p>
        <a:p>
          <a:pPr marL="0" lvl="0" indent="0" algn="ctr" defTabSz="755650">
            <a:lnSpc>
              <a:spcPct val="90000"/>
            </a:lnSpc>
            <a:spcBef>
              <a:spcPct val="0"/>
            </a:spcBef>
            <a:spcAft>
              <a:spcPct val="35000"/>
            </a:spcAft>
            <a:buNone/>
          </a:pPr>
          <a:r>
            <a:rPr lang="en-US" sz="1700" b="0" i="0" kern="1200" baseline="0"/>
            <a:t>Continuous Iteration</a:t>
          </a:r>
          <a:endParaRPr lang="en-US" sz="1700" kern="1200"/>
        </a:p>
      </dsp:txBody>
      <dsp:txXfrm>
        <a:off x="5227301" y="3025016"/>
        <a:ext cx="5544268" cy="4780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D29B4-EA67-40C0-9AB8-8F8890FF3331}">
      <dsp:nvSpPr>
        <dsp:cNvPr id="0" name=""/>
        <dsp:cNvSpPr/>
      </dsp:nvSpPr>
      <dsp:spPr>
        <a:xfrm>
          <a:off x="2173131" y="0"/>
          <a:ext cx="1510523" cy="14170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52764E-67A0-4741-8DF0-1221F9DA7646}">
      <dsp:nvSpPr>
        <dsp:cNvPr id="0" name=""/>
        <dsp:cNvSpPr/>
      </dsp:nvSpPr>
      <dsp:spPr>
        <a:xfrm>
          <a:off x="770502" y="1586144"/>
          <a:ext cx="4315781" cy="607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u="sng" kern="1200"/>
            <a:t>Commercially Purchased Tools </a:t>
          </a:r>
          <a:endParaRPr lang="en-US" sz="2700" kern="1200"/>
        </a:p>
      </dsp:txBody>
      <dsp:txXfrm>
        <a:off x="770502" y="1586144"/>
        <a:ext cx="4315781" cy="607292"/>
      </dsp:txXfrm>
    </dsp:sp>
    <dsp:sp modelId="{6F7CBD61-05F7-4FCE-A7D6-2F1532DD7FE0}">
      <dsp:nvSpPr>
        <dsp:cNvPr id="0" name=""/>
        <dsp:cNvSpPr/>
      </dsp:nvSpPr>
      <dsp:spPr>
        <a:xfrm>
          <a:off x="770502" y="2272101"/>
          <a:ext cx="4315781" cy="192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WIP Management</a:t>
          </a:r>
        </a:p>
        <a:p>
          <a:pPr marL="0" lvl="0" indent="0" algn="ctr" defTabSz="755650">
            <a:lnSpc>
              <a:spcPct val="100000"/>
            </a:lnSpc>
            <a:spcBef>
              <a:spcPct val="0"/>
            </a:spcBef>
            <a:spcAft>
              <a:spcPct val="35000"/>
            </a:spcAft>
            <a:buNone/>
          </a:pPr>
          <a:r>
            <a:rPr lang="en-US" sz="1700" kern="1200"/>
            <a:t>Tool maintenance management</a:t>
          </a:r>
        </a:p>
        <a:p>
          <a:pPr marL="0" lvl="0" indent="0" algn="ctr" defTabSz="755650">
            <a:lnSpc>
              <a:spcPct val="100000"/>
            </a:lnSpc>
            <a:spcBef>
              <a:spcPct val="0"/>
            </a:spcBef>
            <a:spcAft>
              <a:spcPct val="35000"/>
            </a:spcAft>
            <a:buNone/>
          </a:pPr>
          <a:r>
            <a:rPr lang="en-US" sz="1700" kern="1200"/>
            <a:t>Process Control/Alarm management</a:t>
          </a:r>
        </a:p>
        <a:p>
          <a:pPr marL="0" lvl="0" indent="0" algn="ctr" defTabSz="755650">
            <a:lnSpc>
              <a:spcPct val="100000"/>
            </a:lnSpc>
            <a:spcBef>
              <a:spcPct val="0"/>
            </a:spcBef>
            <a:spcAft>
              <a:spcPct val="35000"/>
            </a:spcAft>
            <a:buNone/>
          </a:pPr>
          <a:r>
            <a:rPr lang="en-US" sz="1700" kern="1200"/>
            <a:t>Positional Correlation</a:t>
          </a:r>
        </a:p>
        <a:p>
          <a:pPr marL="0" lvl="0" indent="0" algn="ctr" defTabSz="755650">
            <a:lnSpc>
              <a:spcPct val="100000"/>
            </a:lnSpc>
            <a:spcBef>
              <a:spcPct val="0"/>
            </a:spcBef>
            <a:spcAft>
              <a:spcPct val="35000"/>
            </a:spcAft>
            <a:buNone/>
          </a:pPr>
          <a:r>
            <a:rPr lang="en-US" sz="1700" kern="1200"/>
            <a:t>Defect database</a:t>
          </a:r>
        </a:p>
        <a:p>
          <a:pPr marL="0" lvl="0" indent="0" algn="ctr" defTabSz="755650">
            <a:lnSpc>
              <a:spcPct val="100000"/>
            </a:lnSpc>
            <a:spcBef>
              <a:spcPct val="0"/>
            </a:spcBef>
            <a:spcAft>
              <a:spcPct val="35000"/>
            </a:spcAft>
            <a:buNone/>
          </a:pPr>
          <a:r>
            <a:rPr lang="en-US" sz="1700" kern="1200"/>
            <a:t>Yield Management Software (YMS)</a:t>
          </a:r>
        </a:p>
      </dsp:txBody>
      <dsp:txXfrm>
        <a:off x="770502" y="2272101"/>
        <a:ext cx="4315781" cy="1920703"/>
      </dsp:txXfrm>
    </dsp:sp>
    <dsp:sp modelId="{F76438D6-1041-4FF9-AF8D-FB6D4C043723}">
      <dsp:nvSpPr>
        <dsp:cNvPr id="0" name=""/>
        <dsp:cNvSpPr/>
      </dsp:nvSpPr>
      <dsp:spPr>
        <a:xfrm>
          <a:off x="7244174" y="0"/>
          <a:ext cx="1510523" cy="14170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79939B-5799-4941-92B4-D37FE37E7CAD}">
      <dsp:nvSpPr>
        <dsp:cNvPr id="0" name=""/>
        <dsp:cNvSpPr/>
      </dsp:nvSpPr>
      <dsp:spPr>
        <a:xfrm>
          <a:off x="5841545" y="1586144"/>
          <a:ext cx="4315781" cy="607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u="sng" kern="1200"/>
            <a:t>In-House Developed Tools</a:t>
          </a:r>
          <a:endParaRPr lang="en-US" sz="2700" kern="1200"/>
        </a:p>
      </dsp:txBody>
      <dsp:txXfrm>
        <a:off x="5841545" y="1586144"/>
        <a:ext cx="4315781" cy="607292"/>
      </dsp:txXfrm>
    </dsp:sp>
    <dsp:sp modelId="{70996B85-9485-406C-BEC7-15DC65F3E428}">
      <dsp:nvSpPr>
        <dsp:cNvPr id="0" name=""/>
        <dsp:cNvSpPr/>
      </dsp:nvSpPr>
      <dsp:spPr>
        <a:xfrm>
          <a:off x="5841545" y="2272101"/>
          <a:ext cx="4315781" cy="192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Tool Suite – Engineering Information Portal</a:t>
          </a:r>
        </a:p>
        <a:p>
          <a:pPr marL="0" lvl="0" indent="0" algn="ctr" defTabSz="755650">
            <a:lnSpc>
              <a:spcPct val="100000"/>
            </a:lnSpc>
            <a:spcBef>
              <a:spcPct val="0"/>
            </a:spcBef>
            <a:spcAft>
              <a:spcPct val="35000"/>
            </a:spcAft>
            <a:buNone/>
          </a:pPr>
          <a:r>
            <a:rPr lang="en-US" sz="1700" kern="1200"/>
            <a:t>CADET – Corrective Action Defect Event Tracking</a:t>
          </a:r>
        </a:p>
        <a:p>
          <a:pPr marL="0" lvl="0" indent="0" algn="ctr" defTabSz="755650">
            <a:lnSpc>
              <a:spcPct val="100000"/>
            </a:lnSpc>
            <a:spcBef>
              <a:spcPct val="0"/>
            </a:spcBef>
            <a:spcAft>
              <a:spcPct val="35000"/>
            </a:spcAft>
            <a:buNone/>
          </a:pPr>
          <a:r>
            <a:rPr lang="en-US" sz="1700" kern="1200"/>
            <a:t>SBL – Statistical Bin Limits</a:t>
          </a:r>
        </a:p>
        <a:p>
          <a:pPr marL="0" lvl="0" indent="0" algn="ctr" defTabSz="755650">
            <a:lnSpc>
              <a:spcPct val="100000"/>
            </a:lnSpc>
            <a:spcBef>
              <a:spcPct val="0"/>
            </a:spcBef>
            <a:spcAft>
              <a:spcPct val="35000"/>
            </a:spcAft>
            <a:buNone/>
          </a:pPr>
          <a:r>
            <a:rPr lang="en-US" sz="1700" kern="1200"/>
            <a:t>ERR – Engineering Run Requests</a:t>
          </a:r>
        </a:p>
      </dsp:txBody>
      <dsp:txXfrm>
        <a:off x="5841545" y="2272101"/>
        <a:ext cx="4315781" cy="192070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7C25-49E6-A731-7A4D-12FE76EE9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8601D3-9B40-8930-13A9-F9074E41D7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AFB787-AF45-AF2F-AEEB-4553BDC46398}"/>
              </a:ext>
            </a:extLst>
          </p:cNvPr>
          <p:cNvSpPr>
            <a:spLocks noGrp="1"/>
          </p:cNvSpPr>
          <p:nvPr>
            <p:ph type="dt" sz="half" idx="10"/>
          </p:nvPr>
        </p:nvSpPr>
        <p:spPr/>
        <p:txBody>
          <a:bodyPr/>
          <a:lstStyle/>
          <a:p>
            <a:fld id="{FACD91DD-A34B-484C-8ABD-50CB1DAD44F5}" type="datetimeFigureOut">
              <a:rPr lang="en-US" smtClean="0"/>
              <a:t>9/22/2023</a:t>
            </a:fld>
            <a:endParaRPr lang="en-US"/>
          </a:p>
        </p:txBody>
      </p:sp>
      <p:sp>
        <p:nvSpPr>
          <p:cNvPr id="5" name="Footer Placeholder 4">
            <a:extLst>
              <a:ext uri="{FF2B5EF4-FFF2-40B4-BE49-F238E27FC236}">
                <a16:creationId xmlns:a16="http://schemas.microsoft.com/office/drawing/2014/main" id="{A304871B-E99E-A0CE-F902-DB598AD41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CD053-2E06-D094-B8AC-E14BB0B8C9A4}"/>
              </a:ext>
            </a:extLst>
          </p:cNvPr>
          <p:cNvSpPr>
            <a:spLocks noGrp="1"/>
          </p:cNvSpPr>
          <p:nvPr>
            <p:ph type="sldNum" sz="quarter" idx="12"/>
          </p:nvPr>
        </p:nvSpPr>
        <p:spPr/>
        <p:txBody>
          <a:bodyPr/>
          <a:lstStyle/>
          <a:p>
            <a:fld id="{122A5B2B-52E6-44B6-83F3-07AC149660CC}" type="slidenum">
              <a:rPr lang="en-US" smtClean="0"/>
              <a:t>‹#›</a:t>
            </a:fld>
            <a:endParaRPr lang="en-US"/>
          </a:p>
        </p:txBody>
      </p:sp>
    </p:spTree>
    <p:extLst>
      <p:ext uri="{BB962C8B-B14F-4D97-AF65-F5344CB8AC3E}">
        <p14:creationId xmlns:p14="http://schemas.microsoft.com/office/powerpoint/2010/main" val="87568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89ED-4B33-B0E7-9955-B472DF1AD0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79BFF0-D6B6-1E0B-DE87-C58FA6CB53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FD608-3444-A532-DFAD-B25FDC923414}"/>
              </a:ext>
            </a:extLst>
          </p:cNvPr>
          <p:cNvSpPr>
            <a:spLocks noGrp="1"/>
          </p:cNvSpPr>
          <p:nvPr>
            <p:ph type="dt" sz="half" idx="10"/>
          </p:nvPr>
        </p:nvSpPr>
        <p:spPr/>
        <p:txBody>
          <a:bodyPr/>
          <a:lstStyle/>
          <a:p>
            <a:fld id="{FACD91DD-A34B-484C-8ABD-50CB1DAD44F5}" type="datetimeFigureOut">
              <a:rPr lang="en-US" smtClean="0"/>
              <a:t>9/22/2023</a:t>
            </a:fld>
            <a:endParaRPr lang="en-US"/>
          </a:p>
        </p:txBody>
      </p:sp>
      <p:sp>
        <p:nvSpPr>
          <p:cNvPr id="5" name="Footer Placeholder 4">
            <a:extLst>
              <a:ext uri="{FF2B5EF4-FFF2-40B4-BE49-F238E27FC236}">
                <a16:creationId xmlns:a16="http://schemas.microsoft.com/office/drawing/2014/main" id="{9D0287D7-2F16-A24B-6D1A-D1B1EEFE9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8B544-9402-C85C-3930-F2934DA58541}"/>
              </a:ext>
            </a:extLst>
          </p:cNvPr>
          <p:cNvSpPr>
            <a:spLocks noGrp="1"/>
          </p:cNvSpPr>
          <p:nvPr>
            <p:ph type="sldNum" sz="quarter" idx="12"/>
          </p:nvPr>
        </p:nvSpPr>
        <p:spPr/>
        <p:txBody>
          <a:bodyPr/>
          <a:lstStyle/>
          <a:p>
            <a:fld id="{122A5B2B-52E6-44B6-83F3-07AC149660CC}" type="slidenum">
              <a:rPr lang="en-US" smtClean="0"/>
              <a:t>‹#›</a:t>
            </a:fld>
            <a:endParaRPr lang="en-US"/>
          </a:p>
        </p:txBody>
      </p:sp>
    </p:spTree>
    <p:extLst>
      <p:ext uri="{BB962C8B-B14F-4D97-AF65-F5344CB8AC3E}">
        <p14:creationId xmlns:p14="http://schemas.microsoft.com/office/powerpoint/2010/main" val="351150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8F54F-5B55-E2B1-21CB-D4D92683B7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E4347C-8733-6C9D-BCE6-02A411D2C0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E3EE1-E037-7E87-696E-53FCC6239504}"/>
              </a:ext>
            </a:extLst>
          </p:cNvPr>
          <p:cNvSpPr>
            <a:spLocks noGrp="1"/>
          </p:cNvSpPr>
          <p:nvPr>
            <p:ph type="dt" sz="half" idx="10"/>
          </p:nvPr>
        </p:nvSpPr>
        <p:spPr/>
        <p:txBody>
          <a:bodyPr/>
          <a:lstStyle/>
          <a:p>
            <a:fld id="{FACD91DD-A34B-484C-8ABD-50CB1DAD44F5}" type="datetimeFigureOut">
              <a:rPr lang="en-US" smtClean="0"/>
              <a:t>9/22/2023</a:t>
            </a:fld>
            <a:endParaRPr lang="en-US"/>
          </a:p>
        </p:txBody>
      </p:sp>
      <p:sp>
        <p:nvSpPr>
          <p:cNvPr id="5" name="Footer Placeholder 4">
            <a:extLst>
              <a:ext uri="{FF2B5EF4-FFF2-40B4-BE49-F238E27FC236}">
                <a16:creationId xmlns:a16="http://schemas.microsoft.com/office/drawing/2014/main" id="{440A1A03-AED4-9523-AECA-4F7767FC7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F0A11-B2C4-584D-9093-8A4C56AA40F9}"/>
              </a:ext>
            </a:extLst>
          </p:cNvPr>
          <p:cNvSpPr>
            <a:spLocks noGrp="1"/>
          </p:cNvSpPr>
          <p:nvPr>
            <p:ph type="sldNum" sz="quarter" idx="12"/>
          </p:nvPr>
        </p:nvSpPr>
        <p:spPr/>
        <p:txBody>
          <a:bodyPr/>
          <a:lstStyle/>
          <a:p>
            <a:fld id="{122A5B2B-52E6-44B6-83F3-07AC149660CC}" type="slidenum">
              <a:rPr lang="en-US" smtClean="0"/>
              <a:t>‹#›</a:t>
            </a:fld>
            <a:endParaRPr lang="en-US"/>
          </a:p>
        </p:txBody>
      </p:sp>
    </p:spTree>
    <p:extLst>
      <p:ext uri="{BB962C8B-B14F-4D97-AF65-F5344CB8AC3E}">
        <p14:creationId xmlns:p14="http://schemas.microsoft.com/office/powerpoint/2010/main" val="42327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EFE3-DA55-32D5-C9AE-604B84E301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9E8C32-C491-F1BE-D500-88B23AD614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A8C7-95E9-40B2-A05E-86D21C0C6742}"/>
              </a:ext>
            </a:extLst>
          </p:cNvPr>
          <p:cNvSpPr>
            <a:spLocks noGrp="1"/>
          </p:cNvSpPr>
          <p:nvPr>
            <p:ph type="dt" sz="half" idx="10"/>
          </p:nvPr>
        </p:nvSpPr>
        <p:spPr/>
        <p:txBody>
          <a:bodyPr/>
          <a:lstStyle/>
          <a:p>
            <a:fld id="{FACD91DD-A34B-484C-8ABD-50CB1DAD44F5}" type="datetimeFigureOut">
              <a:rPr lang="en-US" smtClean="0"/>
              <a:t>9/22/2023</a:t>
            </a:fld>
            <a:endParaRPr lang="en-US"/>
          </a:p>
        </p:txBody>
      </p:sp>
      <p:sp>
        <p:nvSpPr>
          <p:cNvPr id="5" name="Footer Placeholder 4">
            <a:extLst>
              <a:ext uri="{FF2B5EF4-FFF2-40B4-BE49-F238E27FC236}">
                <a16:creationId xmlns:a16="http://schemas.microsoft.com/office/drawing/2014/main" id="{C37C49AD-8D5C-580A-E4E9-721D331D0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FFFE8-13EA-7BD3-2FF9-B62D184A44C5}"/>
              </a:ext>
            </a:extLst>
          </p:cNvPr>
          <p:cNvSpPr>
            <a:spLocks noGrp="1"/>
          </p:cNvSpPr>
          <p:nvPr>
            <p:ph type="sldNum" sz="quarter" idx="12"/>
          </p:nvPr>
        </p:nvSpPr>
        <p:spPr/>
        <p:txBody>
          <a:bodyPr/>
          <a:lstStyle/>
          <a:p>
            <a:fld id="{122A5B2B-52E6-44B6-83F3-07AC149660CC}" type="slidenum">
              <a:rPr lang="en-US" smtClean="0"/>
              <a:t>‹#›</a:t>
            </a:fld>
            <a:endParaRPr lang="en-US"/>
          </a:p>
        </p:txBody>
      </p:sp>
    </p:spTree>
    <p:extLst>
      <p:ext uri="{BB962C8B-B14F-4D97-AF65-F5344CB8AC3E}">
        <p14:creationId xmlns:p14="http://schemas.microsoft.com/office/powerpoint/2010/main" val="408939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E910-DE68-54E6-90A8-85D96AF83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EA78C5-567B-E4C0-5C75-0B6FB66EC0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CFD968-5B4B-84C0-F572-EFFE63E2AE24}"/>
              </a:ext>
            </a:extLst>
          </p:cNvPr>
          <p:cNvSpPr>
            <a:spLocks noGrp="1"/>
          </p:cNvSpPr>
          <p:nvPr>
            <p:ph type="dt" sz="half" idx="10"/>
          </p:nvPr>
        </p:nvSpPr>
        <p:spPr/>
        <p:txBody>
          <a:bodyPr/>
          <a:lstStyle/>
          <a:p>
            <a:fld id="{FACD91DD-A34B-484C-8ABD-50CB1DAD44F5}" type="datetimeFigureOut">
              <a:rPr lang="en-US" smtClean="0"/>
              <a:t>9/22/2023</a:t>
            </a:fld>
            <a:endParaRPr lang="en-US"/>
          </a:p>
        </p:txBody>
      </p:sp>
      <p:sp>
        <p:nvSpPr>
          <p:cNvPr id="5" name="Footer Placeholder 4">
            <a:extLst>
              <a:ext uri="{FF2B5EF4-FFF2-40B4-BE49-F238E27FC236}">
                <a16:creationId xmlns:a16="http://schemas.microsoft.com/office/drawing/2014/main" id="{8C3A8814-5E88-93B2-73A6-10FE263C8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E9F44-B8DA-3DD9-AAA1-1394E1296595}"/>
              </a:ext>
            </a:extLst>
          </p:cNvPr>
          <p:cNvSpPr>
            <a:spLocks noGrp="1"/>
          </p:cNvSpPr>
          <p:nvPr>
            <p:ph type="sldNum" sz="quarter" idx="12"/>
          </p:nvPr>
        </p:nvSpPr>
        <p:spPr/>
        <p:txBody>
          <a:bodyPr/>
          <a:lstStyle/>
          <a:p>
            <a:fld id="{122A5B2B-52E6-44B6-83F3-07AC149660CC}" type="slidenum">
              <a:rPr lang="en-US" smtClean="0"/>
              <a:t>‹#›</a:t>
            </a:fld>
            <a:endParaRPr lang="en-US"/>
          </a:p>
        </p:txBody>
      </p:sp>
    </p:spTree>
    <p:extLst>
      <p:ext uri="{BB962C8B-B14F-4D97-AF65-F5344CB8AC3E}">
        <p14:creationId xmlns:p14="http://schemas.microsoft.com/office/powerpoint/2010/main" val="86079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973E-D36E-F2D8-CB7E-44B41E690C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4FFC11-B00A-7526-B323-8692FD6798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8F4EA-1C30-27BD-C837-8B57BE65A0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2510A-5FA4-A6BC-A353-1D580F6B72B8}"/>
              </a:ext>
            </a:extLst>
          </p:cNvPr>
          <p:cNvSpPr>
            <a:spLocks noGrp="1"/>
          </p:cNvSpPr>
          <p:nvPr>
            <p:ph type="dt" sz="half" idx="10"/>
          </p:nvPr>
        </p:nvSpPr>
        <p:spPr/>
        <p:txBody>
          <a:bodyPr/>
          <a:lstStyle/>
          <a:p>
            <a:fld id="{FACD91DD-A34B-484C-8ABD-50CB1DAD44F5}" type="datetimeFigureOut">
              <a:rPr lang="en-US" smtClean="0"/>
              <a:t>9/22/2023</a:t>
            </a:fld>
            <a:endParaRPr lang="en-US"/>
          </a:p>
        </p:txBody>
      </p:sp>
      <p:sp>
        <p:nvSpPr>
          <p:cNvPr id="6" name="Footer Placeholder 5">
            <a:extLst>
              <a:ext uri="{FF2B5EF4-FFF2-40B4-BE49-F238E27FC236}">
                <a16:creationId xmlns:a16="http://schemas.microsoft.com/office/drawing/2014/main" id="{55857D18-3FED-0A20-B54E-EB2D35179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59F94-1C2C-B44E-3FFA-6B0DE3A39C59}"/>
              </a:ext>
            </a:extLst>
          </p:cNvPr>
          <p:cNvSpPr>
            <a:spLocks noGrp="1"/>
          </p:cNvSpPr>
          <p:nvPr>
            <p:ph type="sldNum" sz="quarter" idx="12"/>
          </p:nvPr>
        </p:nvSpPr>
        <p:spPr/>
        <p:txBody>
          <a:bodyPr/>
          <a:lstStyle/>
          <a:p>
            <a:fld id="{122A5B2B-52E6-44B6-83F3-07AC149660CC}" type="slidenum">
              <a:rPr lang="en-US" smtClean="0"/>
              <a:t>‹#›</a:t>
            </a:fld>
            <a:endParaRPr lang="en-US"/>
          </a:p>
        </p:txBody>
      </p:sp>
    </p:spTree>
    <p:extLst>
      <p:ext uri="{BB962C8B-B14F-4D97-AF65-F5344CB8AC3E}">
        <p14:creationId xmlns:p14="http://schemas.microsoft.com/office/powerpoint/2010/main" val="209188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EDB-9EEE-39F5-91F6-DAC8BEAF2A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EE4EC-8EAE-2377-A3EB-D085809E0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9AAF28-BB86-E3AA-AB5D-B7692C6FA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FA3A63-B01D-DD96-23F3-85471659D0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2E69F-B010-8DB1-ACFF-A506DCA562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84328A-DC40-D68C-46DB-4F36BE462E54}"/>
              </a:ext>
            </a:extLst>
          </p:cNvPr>
          <p:cNvSpPr>
            <a:spLocks noGrp="1"/>
          </p:cNvSpPr>
          <p:nvPr>
            <p:ph type="dt" sz="half" idx="10"/>
          </p:nvPr>
        </p:nvSpPr>
        <p:spPr/>
        <p:txBody>
          <a:bodyPr/>
          <a:lstStyle/>
          <a:p>
            <a:fld id="{FACD91DD-A34B-484C-8ABD-50CB1DAD44F5}" type="datetimeFigureOut">
              <a:rPr lang="en-US" smtClean="0"/>
              <a:t>9/22/2023</a:t>
            </a:fld>
            <a:endParaRPr lang="en-US"/>
          </a:p>
        </p:txBody>
      </p:sp>
      <p:sp>
        <p:nvSpPr>
          <p:cNvPr id="8" name="Footer Placeholder 7">
            <a:extLst>
              <a:ext uri="{FF2B5EF4-FFF2-40B4-BE49-F238E27FC236}">
                <a16:creationId xmlns:a16="http://schemas.microsoft.com/office/drawing/2014/main" id="{004C245B-A582-697C-1B65-EFA2906150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3CB791-7587-1B90-5452-03805EA86C13}"/>
              </a:ext>
            </a:extLst>
          </p:cNvPr>
          <p:cNvSpPr>
            <a:spLocks noGrp="1"/>
          </p:cNvSpPr>
          <p:nvPr>
            <p:ph type="sldNum" sz="quarter" idx="12"/>
          </p:nvPr>
        </p:nvSpPr>
        <p:spPr/>
        <p:txBody>
          <a:bodyPr/>
          <a:lstStyle/>
          <a:p>
            <a:fld id="{122A5B2B-52E6-44B6-83F3-07AC149660CC}" type="slidenum">
              <a:rPr lang="en-US" smtClean="0"/>
              <a:t>‹#›</a:t>
            </a:fld>
            <a:endParaRPr lang="en-US"/>
          </a:p>
        </p:txBody>
      </p:sp>
    </p:spTree>
    <p:extLst>
      <p:ext uri="{BB962C8B-B14F-4D97-AF65-F5344CB8AC3E}">
        <p14:creationId xmlns:p14="http://schemas.microsoft.com/office/powerpoint/2010/main" val="399280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8BBB-8D6F-5AF3-85A3-E98EFD6881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DCE811-7AAB-A809-F4FF-84A25189E458}"/>
              </a:ext>
            </a:extLst>
          </p:cNvPr>
          <p:cNvSpPr>
            <a:spLocks noGrp="1"/>
          </p:cNvSpPr>
          <p:nvPr>
            <p:ph type="dt" sz="half" idx="10"/>
          </p:nvPr>
        </p:nvSpPr>
        <p:spPr/>
        <p:txBody>
          <a:bodyPr/>
          <a:lstStyle/>
          <a:p>
            <a:fld id="{FACD91DD-A34B-484C-8ABD-50CB1DAD44F5}" type="datetimeFigureOut">
              <a:rPr lang="en-US" smtClean="0"/>
              <a:t>9/22/2023</a:t>
            </a:fld>
            <a:endParaRPr lang="en-US"/>
          </a:p>
        </p:txBody>
      </p:sp>
      <p:sp>
        <p:nvSpPr>
          <p:cNvPr id="4" name="Footer Placeholder 3">
            <a:extLst>
              <a:ext uri="{FF2B5EF4-FFF2-40B4-BE49-F238E27FC236}">
                <a16:creationId xmlns:a16="http://schemas.microsoft.com/office/drawing/2014/main" id="{A1B9E428-0091-9576-92CE-23C327A536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20CE8D-554F-B6C8-976E-60308C234F47}"/>
              </a:ext>
            </a:extLst>
          </p:cNvPr>
          <p:cNvSpPr>
            <a:spLocks noGrp="1"/>
          </p:cNvSpPr>
          <p:nvPr>
            <p:ph type="sldNum" sz="quarter" idx="12"/>
          </p:nvPr>
        </p:nvSpPr>
        <p:spPr/>
        <p:txBody>
          <a:bodyPr/>
          <a:lstStyle/>
          <a:p>
            <a:fld id="{122A5B2B-52E6-44B6-83F3-07AC149660CC}" type="slidenum">
              <a:rPr lang="en-US" smtClean="0"/>
              <a:t>‹#›</a:t>
            </a:fld>
            <a:endParaRPr lang="en-US"/>
          </a:p>
        </p:txBody>
      </p:sp>
    </p:spTree>
    <p:extLst>
      <p:ext uri="{BB962C8B-B14F-4D97-AF65-F5344CB8AC3E}">
        <p14:creationId xmlns:p14="http://schemas.microsoft.com/office/powerpoint/2010/main" val="253452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ADD35-6E78-680C-ED3D-DE09A3338045}"/>
              </a:ext>
            </a:extLst>
          </p:cNvPr>
          <p:cNvSpPr>
            <a:spLocks noGrp="1"/>
          </p:cNvSpPr>
          <p:nvPr>
            <p:ph type="dt" sz="half" idx="10"/>
          </p:nvPr>
        </p:nvSpPr>
        <p:spPr/>
        <p:txBody>
          <a:bodyPr/>
          <a:lstStyle/>
          <a:p>
            <a:fld id="{FACD91DD-A34B-484C-8ABD-50CB1DAD44F5}" type="datetimeFigureOut">
              <a:rPr lang="en-US" smtClean="0"/>
              <a:t>9/22/2023</a:t>
            </a:fld>
            <a:endParaRPr lang="en-US"/>
          </a:p>
        </p:txBody>
      </p:sp>
      <p:sp>
        <p:nvSpPr>
          <p:cNvPr id="3" name="Footer Placeholder 2">
            <a:extLst>
              <a:ext uri="{FF2B5EF4-FFF2-40B4-BE49-F238E27FC236}">
                <a16:creationId xmlns:a16="http://schemas.microsoft.com/office/drawing/2014/main" id="{D6959CF9-13C2-937B-886F-48352BD0DD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6387BC-1A4D-9E45-5680-EA199A6145CF}"/>
              </a:ext>
            </a:extLst>
          </p:cNvPr>
          <p:cNvSpPr>
            <a:spLocks noGrp="1"/>
          </p:cNvSpPr>
          <p:nvPr>
            <p:ph type="sldNum" sz="quarter" idx="12"/>
          </p:nvPr>
        </p:nvSpPr>
        <p:spPr/>
        <p:txBody>
          <a:bodyPr/>
          <a:lstStyle/>
          <a:p>
            <a:fld id="{122A5B2B-52E6-44B6-83F3-07AC149660CC}" type="slidenum">
              <a:rPr lang="en-US" smtClean="0"/>
              <a:t>‹#›</a:t>
            </a:fld>
            <a:endParaRPr lang="en-US"/>
          </a:p>
        </p:txBody>
      </p:sp>
    </p:spTree>
    <p:extLst>
      <p:ext uri="{BB962C8B-B14F-4D97-AF65-F5344CB8AC3E}">
        <p14:creationId xmlns:p14="http://schemas.microsoft.com/office/powerpoint/2010/main" val="33532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F52B-08C8-EFEA-7F7A-DA0671698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3BA968-C3EC-5831-B9A1-C048E1C5C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EB7E56-2C2D-BEE3-CE47-61BB26D86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A983E-2F9B-4D56-F6DF-CF9967DF3E31}"/>
              </a:ext>
            </a:extLst>
          </p:cNvPr>
          <p:cNvSpPr>
            <a:spLocks noGrp="1"/>
          </p:cNvSpPr>
          <p:nvPr>
            <p:ph type="dt" sz="half" idx="10"/>
          </p:nvPr>
        </p:nvSpPr>
        <p:spPr/>
        <p:txBody>
          <a:bodyPr/>
          <a:lstStyle/>
          <a:p>
            <a:fld id="{FACD91DD-A34B-484C-8ABD-50CB1DAD44F5}" type="datetimeFigureOut">
              <a:rPr lang="en-US" smtClean="0"/>
              <a:t>9/22/2023</a:t>
            </a:fld>
            <a:endParaRPr lang="en-US"/>
          </a:p>
        </p:txBody>
      </p:sp>
      <p:sp>
        <p:nvSpPr>
          <p:cNvPr id="6" name="Footer Placeholder 5">
            <a:extLst>
              <a:ext uri="{FF2B5EF4-FFF2-40B4-BE49-F238E27FC236}">
                <a16:creationId xmlns:a16="http://schemas.microsoft.com/office/drawing/2014/main" id="{8F336D52-7051-8D99-5631-A61B84F92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98A9C-451D-CB31-1A98-68397433B199}"/>
              </a:ext>
            </a:extLst>
          </p:cNvPr>
          <p:cNvSpPr>
            <a:spLocks noGrp="1"/>
          </p:cNvSpPr>
          <p:nvPr>
            <p:ph type="sldNum" sz="quarter" idx="12"/>
          </p:nvPr>
        </p:nvSpPr>
        <p:spPr/>
        <p:txBody>
          <a:bodyPr/>
          <a:lstStyle/>
          <a:p>
            <a:fld id="{122A5B2B-52E6-44B6-83F3-07AC149660CC}" type="slidenum">
              <a:rPr lang="en-US" smtClean="0"/>
              <a:t>‹#›</a:t>
            </a:fld>
            <a:endParaRPr lang="en-US"/>
          </a:p>
        </p:txBody>
      </p:sp>
    </p:spTree>
    <p:extLst>
      <p:ext uri="{BB962C8B-B14F-4D97-AF65-F5344CB8AC3E}">
        <p14:creationId xmlns:p14="http://schemas.microsoft.com/office/powerpoint/2010/main" val="3676685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C3EF-56FA-752A-A4F9-051A89D13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A34726-EDC9-E6B3-5882-AA9E9D64C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F00BA9-17EC-6CE9-023B-70FA29736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BFC81-736D-2941-031A-FA6EA356EB8A}"/>
              </a:ext>
            </a:extLst>
          </p:cNvPr>
          <p:cNvSpPr>
            <a:spLocks noGrp="1"/>
          </p:cNvSpPr>
          <p:nvPr>
            <p:ph type="dt" sz="half" idx="10"/>
          </p:nvPr>
        </p:nvSpPr>
        <p:spPr/>
        <p:txBody>
          <a:bodyPr/>
          <a:lstStyle/>
          <a:p>
            <a:fld id="{FACD91DD-A34B-484C-8ABD-50CB1DAD44F5}" type="datetimeFigureOut">
              <a:rPr lang="en-US" smtClean="0"/>
              <a:t>9/22/2023</a:t>
            </a:fld>
            <a:endParaRPr lang="en-US"/>
          </a:p>
        </p:txBody>
      </p:sp>
      <p:sp>
        <p:nvSpPr>
          <p:cNvPr id="6" name="Footer Placeholder 5">
            <a:extLst>
              <a:ext uri="{FF2B5EF4-FFF2-40B4-BE49-F238E27FC236}">
                <a16:creationId xmlns:a16="http://schemas.microsoft.com/office/drawing/2014/main" id="{8C120E51-A935-E1B1-645D-ADC14AF04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37554-08B6-5F82-1216-1013362EA937}"/>
              </a:ext>
            </a:extLst>
          </p:cNvPr>
          <p:cNvSpPr>
            <a:spLocks noGrp="1"/>
          </p:cNvSpPr>
          <p:nvPr>
            <p:ph type="sldNum" sz="quarter" idx="12"/>
          </p:nvPr>
        </p:nvSpPr>
        <p:spPr/>
        <p:txBody>
          <a:bodyPr/>
          <a:lstStyle/>
          <a:p>
            <a:fld id="{122A5B2B-52E6-44B6-83F3-07AC149660CC}" type="slidenum">
              <a:rPr lang="en-US" smtClean="0"/>
              <a:t>‹#›</a:t>
            </a:fld>
            <a:endParaRPr lang="en-US"/>
          </a:p>
        </p:txBody>
      </p:sp>
    </p:spTree>
    <p:extLst>
      <p:ext uri="{BB962C8B-B14F-4D97-AF65-F5344CB8AC3E}">
        <p14:creationId xmlns:p14="http://schemas.microsoft.com/office/powerpoint/2010/main" val="262028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A05D3D-50F1-CE45-5AC3-072E0992C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CBACC4-F721-5BD3-6548-E14D6CCCE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5E5DC-7FA3-DE08-DF55-9B4D7FA10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D91DD-A34B-484C-8ABD-50CB1DAD44F5}" type="datetimeFigureOut">
              <a:rPr lang="en-US" smtClean="0"/>
              <a:t>9/22/2023</a:t>
            </a:fld>
            <a:endParaRPr lang="en-US"/>
          </a:p>
        </p:txBody>
      </p:sp>
      <p:sp>
        <p:nvSpPr>
          <p:cNvPr id="5" name="Footer Placeholder 4">
            <a:extLst>
              <a:ext uri="{FF2B5EF4-FFF2-40B4-BE49-F238E27FC236}">
                <a16:creationId xmlns:a16="http://schemas.microsoft.com/office/drawing/2014/main" id="{EF3FE6C4-73A7-ABAB-9B33-4D0664492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019179-6D82-D79A-EBFF-28FF6D3F4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A5B2B-52E6-44B6-83F3-07AC149660CC}" type="slidenum">
              <a:rPr lang="en-US" smtClean="0"/>
              <a:t>‹#›</a:t>
            </a:fld>
            <a:endParaRPr lang="en-US"/>
          </a:p>
        </p:txBody>
      </p:sp>
    </p:spTree>
    <p:extLst>
      <p:ext uri="{BB962C8B-B14F-4D97-AF65-F5344CB8AC3E}">
        <p14:creationId xmlns:p14="http://schemas.microsoft.com/office/powerpoint/2010/main" val="2368572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1C10164-DBFF-71F8-90AC-F58BFA88BF12}"/>
              </a:ext>
            </a:extLst>
          </p:cNvPr>
          <p:cNvSpPr>
            <a:spLocks noGrp="1"/>
          </p:cNvSpPr>
          <p:nvPr>
            <p:ph type="title"/>
          </p:nvPr>
        </p:nvSpPr>
        <p:spPr>
          <a:xfrm>
            <a:off x="1136398" y="502022"/>
            <a:ext cx="5427525" cy="887392"/>
          </a:xfrm>
        </p:spPr>
        <p:txBody>
          <a:bodyPr vert="horz" lIns="91440" tIns="45720" rIns="91440" bIns="45720" rtlCol="0" anchor="b">
            <a:normAutofit/>
          </a:bodyPr>
          <a:lstStyle/>
          <a:p>
            <a:r>
              <a:rPr lang="en-US" sz="4000" dirty="0"/>
              <a:t>Preface</a:t>
            </a:r>
          </a:p>
        </p:txBody>
      </p:sp>
      <p:sp>
        <p:nvSpPr>
          <p:cNvPr id="4" name="TextBox 3">
            <a:extLst>
              <a:ext uri="{FF2B5EF4-FFF2-40B4-BE49-F238E27FC236}">
                <a16:creationId xmlns:a16="http://schemas.microsoft.com/office/drawing/2014/main" id="{C497A7EA-2709-82A4-68B3-33EC7A587818}"/>
              </a:ext>
            </a:extLst>
          </p:cNvPr>
          <p:cNvSpPr txBox="1"/>
          <p:nvPr/>
        </p:nvSpPr>
        <p:spPr>
          <a:xfrm>
            <a:off x="1136398" y="1497105"/>
            <a:ext cx="5715664" cy="4749316"/>
          </a:xfrm>
          <a:prstGeom prst="rect">
            <a:avLst/>
          </a:prstGeom>
        </p:spPr>
        <p:txBody>
          <a:bodyPr vert="horz" lIns="91440" tIns="45720" rIns="91440" bIns="45720" rtlCol="0" anchor="t">
            <a:normAutofit lnSpcReduction="10000"/>
          </a:bodyPr>
          <a:lstStyle/>
          <a:p>
            <a:pPr>
              <a:lnSpc>
                <a:spcPct val="90000"/>
              </a:lnSpc>
              <a:spcAft>
                <a:spcPts val="600"/>
              </a:spcAft>
            </a:pPr>
            <a:r>
              <a:rPr lang="en-US" sz="1400" dirty="0"/>
              <a:t>This document describes a custom Application initially built around semiconductor yield analysis workflows.  The tool was quite popular and evolved to service many additional user personas, both technical and non-technical. Daily users included production workers all the way up to the General Manager.  </a:t>
            </a:r>
          </a:p>
          <a:p>
            <a:pPr>
              <a:lnSpc>
                <a:spcPct val="90000"/>
              </a:lnSpc>
              <a:spcAft>
                <a:spcPts val="600"/>
              </a:spcAft>
            </a:pPr>
            <a:r>
              <a:rPr lang="en-US" sz="1400" dirty="0"/>
              <a:t>This custom application took advantage of an existing data pipeline that was created for other use case specific, “expert user” software platforms. The pipeline was enriched and API's were implemented that leveraged the embedded capabilities of these expert systems to implement machine learning results wrapped in a context that fit the natural workflows of users. This proved to be immensely popular as users no longer needed to learn very complicated expert systems to perform sophisticated analyses. </a:t>
            </a:r>
          </a:p>
          <a:p>
            <a:pPr>
              <a:lnSpc>
                <a:spcPct val="90000"/>
              </a:lnSpc>
              <a:spcAft>
                <a:spcPts val="600"/>
              </a:spcAft>
            </a:pPr>
            <a:r>
              <a:rPr lang="en-US" sz="1400" dirty="0"/>
              <a:t>My role in this application's existence:</a:t>
            </a:r>
          </a:p>
          <a:p>
            <a:pPr>
              <a:lnSpc>
                <a:spcPct val="90000"/>
              </a:lnSpc>
              <a:spcAft>
                <a:spcPts val="600"/>
              </a:spcAft>
            </a:pPr>
            <a:r>
              <a:rPr lang="en-US" sz="1400" dirty="0"/>
              <a:t>- I started as the Analyst who drove the requirements and use cases; I defined what data was needed, the transformations required and the analysis/visualizations that were required as well as heavy input on the UX.</a:t>
            </a:r>
          </a:p>
          <a:p>
            <a:pPr>
              <a:lnSpc>
                <a:spcPct val="90000"/>
              </a:lnSpc>
              <a:spcAft>
                <a:spcPts val="600"/>
              </a:spcAft>
            </a:pPr>
            <a:r>
              <a:rPr lang="en-US" sz="1400" dirty="0"/>
              <a:t>- I was the first user, the evangelist, I became a partner in funding resources and eventually became the Director over the development and data analyst teams who created and used the tools  daily . After being acquired, the development team was moved into IT and I became the Global Product Manger for the portfolio of analysis tools.</a:t>
            </a:r>
          </a:p>
          <a:p>
            <a:pPr>
              <a:lnSpc>
                <a:spcPct val="90000"/>
              </a:lnSpc>
              <a:spcAft>
                <a:spcPts val="600"/>
              </a:spcAft>
            </a:pPr>
            <a:r>
              <a:rPr lang="en-US" sz="1400" dirty="0"/>
              <a:t>The capabilities of this tool have been disclosed in more than one publication with the approval of LSI Logic. There is no additional information contained here that has not already been disclosed in the public domain.</a:t>
            </a:r>
          </a:p>
        </p:txBody>
      </p:sp>
      <p:pic>
        <p:nvPicPr>
          <p:cNvPr id="7" name="Picture 6" descr="Digital financial graph">
            <a:extLst>
              <a:ext uri="{FF2B5EF4-FFF2-40B4-BE49-F238E27FC236}">
                <a16:creationId xmlns:a16="http://schemas.microsoft.com/office/drawing/2014/main" id="{8A1CAEF8-DD8C-BB1F-F5F9-DBC1D6B9E147}"/>
              </a:ext>
            </a:extLst>
          </p:cNvPr>
          <p:cNvPicPr>
            <a:picLocks noChangeAspect="1"/>
          </p:cNvPicPr>
          <p:nvPr/>
        </p:nvPicPr>
        <p:blipFill rotWithShape="1">
          <a:blip r:embed="rId2"/>
          <a:srcRect l="26627" r="17124" b="2"/>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6483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463824" y="2767106"/>
            <a:ext cx="3077045" cy="3071906"/>
          </a:xfrm>
          <a:prstGeom prst="rect">
            <a:avLst/>
          </a:prstGeom>
        </p:spPr>
        <p:txBody>
          <a:bodyPr vert="horz" lIns="91440" tIns="45720" rIns="91440" bIns="45720" numCol="1" rtlCol="0" anchor="t"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500" i="0" u="sng" strike="noStrike" kern="1200" cap="none" spc="0" normalizeH="0" baseline="0" noProof="0" dirty="0">
                <a:ln>
                  <a:noFill/>
                </a:ln>
                <a:solidFill>
                  <a:srgbClr val="FFFFFF"/>
                </a:solidFill>
                <a:effectLst/>
                <a:uLnTx/>
                <a:uFillTx/>
                <a:latin typeface="+mj-lt"/>
                <a:ea typeface="+mj-ea"/>
                <a:cs typeface="+mj-cs"/>
              </a:rPr>
              <a:t>Inter-Operability (API):</a:t>
            </a:r>
          </a:p>
          <a:p>
            <a:pPr marL="0" marR="0" lvl="0" indent="0" algn="l" eaLnBrk="1" fontAlgn="base" hangingPunct="1">
              <a:lnSpc>
                <a:spcPct val="90000"/>
              </a:lnSpc>
              <a:spcAft>
                <a:spcPts val="600"/>
              </a:spcAft>
              <a:buClrTx/>
              <a:buSzTx/>
              <a:tabLst/>
              <a:defRPr/>
            </a:pPr>
            <a:r>
              <a:rPr lang="en-US" sz="2500" dirty="0">
                <a:solidFill>
                  <a:srgbClr val="FFFFFF"/>
                </a:solidFill>
              </a:rPr>
              <a:t>Real-time, right-click view of transaction history for lot of interest</a:t>
            </a:r>
            <a:endParaRPr kumimoji="0" lang="en-US" sz="2500" b="1" i="0" u="none" strike="noStrike" kern="1200" cap="none" spc="0" normalizeH="0" baseline="0" noProof="0" dirty="0">
              <a:ln>
                <a:noFill/>
              </a:ln>
              <a:solidFill>
                <a:srgbClr val="FFFFFF"/>
              </a:solidFill>
              <a:effectLst/>
              <a:uLnTx/>
              <a:uFillTx/>
              <a:latin typeface="+mj-lt"/>
              <a:ea typeface="+mj-ea"/>
              <a:cs typeface="+mj-cs"/>
            </a:endParaRPr>
          </a:p>
        </p:txBody>
      </p:sp>
      <p:pic>
        <p:nvPicPr>
          <p:cNvPr id="2" name="Picture 3">
            <a:extLst>
              <a:ext uri="{FF2B5EF4-FFF2-40B4-BE49-F238E27FC236}">
                <a16:creationId xmlns:a16="http://schemas.microsoft.com/office/drawing/2014/main" id="{73CE8019-26BC-6159-0493-2AFD689D0B8C}"/>
              </a:ext>
            </a:extLst>
          </p:cNvPr>
          <p:cNvPicPr>
            <a:picLocks noChangeAspect="1" noChangeArrowheads="1"/>
          </p:cNvPicPr>
          <p:nvPr/>
        </p:nvPicPr>
        <p:blipFill>
          <a:blip r:embed="rId2" cstate="print"/>
          <a:srcRect/>
          <a:stretch>
            <a:fillRect/>
          </a:stretch>
        </p:blipFill>
        <p:spPr bwMode="auto">
          <a:xfrm>
            <a:off x="4768163" y="1265962"/>
            <a:ext cx="6356392" cy="4790453"/>
          </a:xfrm>
          <a:prstGeom prst="rect">
            <a:avLst/>
          </a:prstGeom>
          <a:noFill/>
          <a:ln w="9525">
            <a:noFill/>
            <a:miter lim="800000"/>
            <a:headEnd/>
            <a:tailEnd/>
          </a:ln>
        </p:spPr>
      </p:pic>
      <p:sp>
        <p:nvSpPr>
          <p:cNvPr id="3" name="Rectangle 2">
            <a:extLst>
              <a:ext uri="{FF2B5EF4-FFF2-40B4-BE49-F238E27FC236}">
                <a16:creationId xmlns:a16="http://schemas.microsoft.com/office/drawing/2014/main" id="{237B2B49-4F6C-3FF1-15CB-CE6E874D9829}"/>
              </a:ext>
            </a:extLst>
          </p:cNvPr>
          <p:cNvSpPr/>
          <p:nvPr/>
        </p:nvSpPr>
        <p:spPr>
          <a:xfrm>
            <a:off x="6634795" y="1618794"/>
            <a:ext cx="4177225" cy="3546059"/>
          </a:xfrm>
          <a:prstGeom prst="rect">
            <a:avLst/>
          </a:prstGeom>
          <a:solidFill>
            <a:srgbClr val="FFFFFF">
              <a:alpha val="72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nvGrpSpPr>
          <p:cNvPr id="5" name="Group 4">
            <a:extLst>
              <a:ext uri="{FF2B5EF4-FFF2-40B4-BE49-F238E27FC236}">
                <a16:creationId xmlns:a16="http://schemas.microsoft.com/office/drawing/2014/main" id="{8B23D8C7-332C-835C-7876-1C4A719B690C}"/>
              </a:ext>
            </a:extLst>
          </p:cNvPr>
          <p:cNvGrpSpPr/>
          <p:nvPr/>
        </p:nvGrpSpPr>
        <p:grpSpPr>
          <a:xfrm>
            <a:off x="6771014" y="1837695"/>
            <a:ext cx="2451100" cy="1150937"/>
            <a:chOff x="1131376" y="1490138"/>
            <a:chExt cx="2451100" cy="1150937"/>
          </a:xfrm>
        </p:grpSpPr>
        <p:pic>
          <p:nvPicPr>
            <p:cNvPr id="6" name="Picture 15">
              <a:extLst>
                <a:ext uri="{FF2B5EF4-FFF2-40B4-BE49-F238E27FC236}">
                  <a16:creationId xmlns:a16="http://schemas.microsoft.com/office/drawing/2014/main" id="{B965ABC0-4EBA-8F53-E62C-9FA74CEA8B19}"/>
                </a:ext>
              </a:extLst>
            </p:cNvPr>
            <p:cNvPicPr>
              <a:picLocks noChangeAspect="1" noChangeArrowheads="1"/>
            </p:cNvPicPr>
            <p:nvPr/>
          </p:nvPicPr>
          <p:blipFill>
            <a:blip r:embed="rId3" cstate="print"/>
            <a:srcRect/>
            <a:stretch>
              <a:fillRect/>
            </a:stretch>
          </p:blipFill>
          <p:spPr bwMode="auto">
            <a:xfrm>
              <a:off x="1131376" y="1490138"/>
              <a:ext cx="2451100" cy="1150937"/>
            </a:xfrm>
            <a:prstGeom prst="rect">
              <a:avLst/>
            </a:prstGeom>
            <a:solidFill>
              <a:srgbClr val="FFFFFF"/>
            </a:solidFill>
            <a:ln w="9525">
              <a:noFill/>
              <a:miter lim="800000"/>
              <a:headEnd/>
              <a:tailEnd/>
            </a:ln>
            <a:effectLst>
              <a:outerShdw dist="107763" dir="2700000" algn="ctr" rotWithShape="0">
                <a:srgbClr val="808080"/>
              </a:outerShdw>
            </a:effectLst>
          </p:spPr>
        </p:pic>
        <p:sp>
          <p:nvSpPr>
            <p:cNvPr id="12" name="Text Box 16">
              <a:extLst>
                <a:ext uri="{FF2B5EF4-FFF2-40B4-BE49-F238E27FC236}">
                  <a16:creationId xmlns:a16="http://schemas.microsoft.com/office/drawing/2014/main" id="{465BED4A-ECFB-ABA4-75CB-0FCC6322991A}"/>
                </a:ext>
              </a:extLst>
            </p:cNvPr>
            <p:cNvSpPr txBox="1">
              <a:spLocks noChangeArrowheads="1"/>
            </p:cNvSpPr>
            <p:nvPr/>
          </p:nvSpPr>
          <p:spPr bwMode="auto">
            <a:xfrm>
              <a:off x="1484458" y="1713208"/>
              <a:ext cx="1744935" cy="700987"/>
            </a:xfrm>
            <a:prstGeom prst="rect">
              <a:avLst/>
            </a:prstGeom>
            <a:solidFill>
              <a:srgbClr val="FFFFFF">
                <a:alpha val="50195"/>
              </a:srgbClr>
            </a:solidFill>
            <a:ln w="9525">
              <a:noFill/>
              <a:miter lim="800000"/>
              <a:headEnd/>
              <a:tailEnd/>
            </a:ln>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Arial Narrow" pitchFamily="34" charset="0"/>
                </a:rPr>
                <a:t>Lot Transaction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Arial Narrow" pitchFamily="34" charset="0"/>
                </a:rPr>
                <a:t>Report</a:t>
              </a:r>
            </a:p>
          </p:txBody>
        </p:sp>
      </p:grpSp>
      <p:sp>
        <p:nvSpPr>
          <p:cNvPr id="15" name="TextBox 14">
            <a:extLst>
              <a:ext uri="{FF2B5EF4-FFF2-40B4-BE49-F238E27FC236}">
                <a16:creationId xmlns:a16="http://schemas.microsoft.com/office/drawing/2014/main" id="{5B7F791D-A5DD-CBC8-CFBD-6208462D6103}"/>
              </a:ext>
            </a:extLst>
          </p:cNvPr>
          <p:cNvSpPr txBox="1"/>
          <p:nvPr/>
        </p:nvSpPr>
        <p:spPr>
          <a:xfrm>
            <a:off x="5194990" y="1876099"/>
            <a:ext cx="1222941" cy="338554"/>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stStyle>
          <a:p>
            <a:r>
              <a:rPr lang="en-US" dirty="0"/>
              <a:t>Right click</a:t>
            </a:r>
          </a:p>
        </p:txBody>
      </p:sp>
      <p:cxnSp>
        <p:nvCxnSpPr>
          <p:cNvPr id="18" name="Connector: Elbow 17">
            <a:extLst>
              <a:ext uri="{FF2B5EF4-FFF2-40B4-BE49-F238E27FC236}">
                <a16:creationId xmlns:a16="http://schemas.microsoft.com/office/drawing/2014/main" id="{5BD349BA-1108-A2F2-8219-C0E804A8B96A}"/>
              </a:ext>
            </a:extLst>
          </p:cNvPr>
          <p:cNvCxnSpPr>
            <a:cxnSpLocks/>
            <a:stCxn id="15" idx="2"/>
            <a:endCxn id="6" idx="1"/>
          </p:cNvCxnSpPr>
          <p:nvPr/>
        </p:nvCxnSpPr>
        <p:spPr>
          <a:xfrm rot="16200000" flipH="1">
            <a:off x="6189482" y="1831631"/>
            <a:ext cx="198511" cy="964553"/>
          </a:xfrm>
          <a:prstGeom prst="bentConnector2">
            <a:avLst/>
          </a:prstGeom>
          <a:ln w="28575">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
            <a:extLst>
              <a:ext uri="{FF2B5EF4-FFF2-40B4-BE49-F238E27FC236}">
                <a16:creationId xmlns:a16="http://schemas.microsoft.com/office/drawing/2014/main" id="{5F68DFA8-4805-82C6-E741-B7D3CE94B6F1}"/>
              </a:ext>
            </a:extLst>
          </p:cNvPr>
          <p:cNvSpPr txBox="1">
            <a:spLocks noChangeArrowheads="1"/>
          </p:cNvSpPr>
          <p:nvPr/>
        </p:nvSpPr>
        <p:spPr bwMode="auto">
          <a:xfrm>
            <a:off x="4292560" y="6031124"/>
            <a:ext cx="7646297" cy="500303"/>
          </a:xfrm>
          <a:prstGeom prst="rect">
            <a:avLst/>
          </a:prstGeom>
          <a:solidFill>
            <a:srgbClr val="FFFFFF"/>
          </a:solidFill>
          <a:ln w="12700">
            <a:solidFill>
              <a:schemeClr val="bg1"/>
            </a:solidFill>
            <a:miter lim="800000"/>
            <a:headEnd/>
            <a:tailEnd/>
          </a:ln>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defTabSz="960120" eaLnBrk="1" hangingPunct="1">
              <a:spcAft>
                <a:spcPts val="600"/>
              </a:spcAft>
            </a:pPr>
            <a:r>
              <a:rPr lang="en-US" sz="2100" b="0" kern="0" dirty="0">
                <a:solidFill>
                  <a:srgbClr val="C00000"/>
                </a:solidFill>
                <a:latin typeface="Times"/>
                <a:ea typeface="+mj-ea"/>
                <a:cs typeface="+mj-cs"/>
              </a:rPr>
              <a:t>Previously this info needed to be “mined” separately by the Analysts</a:t>
            </a:r>
            <a:endParaRPr lang="en-US" sz="2000" b="0" kern="0" dirty="0">
              <a:solidFill>
                <a:srgbClr val="C00000"/>
              </a:solidFill>
              <a:latin typeface="Times"/>
            </a:endParaRPr>
          </a:p>
        </p:txBody>
      </p:sp>
    </p:spTree>
    <p:extLst>
      <p:ext uri="{BB962C8B-B14F-4D97-AF65-F5344CB8AC3E}">
        <p14:creationId xmlns:p14="http://schemas.microsoft.com/office/powerpoint/2010/main" val="242500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463824" y="2767106"/>
            <a:ext cx="3077045" cy="3071906"/>
          </a:xfrm>
          <a:prstGeom prst="rect">
            <a:avLst/>
          </a:prstGeom>
        </p:spPr>
        <p:txBody>
          <a:bodyPr vert="horz" lIns="91440" tIns="45720" rIns="91440" bIns="45720" numCol="1" rtlCol="0" anchor="t"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500" i="0" u="sng" strike="noStrike" kern="1200" cap="none" spc="0" normalizeH="0" baseline="0" noProof="0" dirty="0">
                <a:ln>
                  <a:noFill/>
                </a:ln>
                <a:solidFill>
                  <a:srgbClr val="FFFFFF"/>
                </a:solidFill>
                <a:effectLst/>
                <a:uLnTx/>
                <a:uFillTx/>
                <a:latin typeface="+mj-lt"/>
                <a:ea typeface="+mj-ea"/>
                <a:cs typeface="+mj-cs"/>
              </a:rPr>
              <a:t>Inter-Operability (API):</a:t>
            </a:r>
          </a:p>
          <a:p>
            <a:pPr marL="0" marR="0" lvl="0" indent="0" algn="l" eaLnBrk="1" fontAlgn="base" hangingPunct="1">
              <a:lnSpc>
                <a:spcPct val="90000"/>
              </a:lnSpc>
              <a:spcAft>
                <a:spcPts val="600"/>
              </a:spcAft>
              <a:buClrTx/>
              <a:buSzTx/>
              <a:tabLst/>
              <a:defRPr/>
            </a:pPr>
            <a:r>
              <a:rPr lang="en-US" sz="2500" dirty="0">
                <a:solidFill>
                  <a:srgbClr val="FFFFFF"/>
                </a:solidFill>
              </a:rPr>
              <a:t>Real-time, right-click view of test program revision and detailed test failures</a:t>
            </a:r>
            <a:endParaRPr kumimoji="0" lang="en-US" sz="2500" b="1" i="0" u="none" strike="noStrike" kern="1200" cap="none" spc="0" normalizeH="0" baseline="0" noProof="0" dirty="0">
              <a:ln>
                <a:noFill/>
              </a:ln>
              <a:solidFill>
                <a:srgbClr val="FFFFFF"/>
              </a:solidFill>
              <a:effectLst/>
              <a:uLnTx/>
              <a:uFillTx/>
              <a:latin typeface="+mj-lt"/>
              <a:ea typeface="+mj-ea"/>
              <a:cs typeface="+mj-cs"/>
            </a:endParaRPr>
          </a:p>
        </p:txBody>
      </p:sp>
      <p:pic>
        <p:nvPicPr>
          <p:cNvPr id="2" name="Picture 3">
            <a:extLst>
              <a:ext uri="{FF2B5EF4-FFF2-40B4-BE49-F238E27FC236}">
                <a16:creationId xmlns:a16="http://schemas.microsoft.com/office/drawing/2014/main" id="{73CE8019-26BC-6159-0493-2AFD689D0B8C}"/>
              </a:ext>
            </a:extLst>
          </p:cNvPr>
          <p:cNvPicPr>
            <a:picLocks noChangeAspect="1" noChangeArrowheads="1"/>
          </p:cNvPicPr>
          <p:nvPr/>
        </p:nvPicPr>
        <p:blipFill>
          <a:blip r:embed="rId2" cstate="print"/>
          <a:srcRect/>
          <a:stretch>
            <a:fillRect/>
          </a:stretch>
        </p:blipFill>
        <p:spPr bwMode="auto">
          <a:xfrm>
            <a:off x="4768163" y="1265962"/>
            <a:ext cx="6356392" cy="4790453"/>
          </a:xfrm>
          <a:prstGeom prst="rect">
            <a:avLst/>
          </a:prstGeom>
          <a:noFill/>
          <a:ln w="9525">
            <a:noFill/>
            <a:miter lim="800000"/>
            <a:headEnd/>
            <a:tailEnd/>
          </a:ln>
        </p:spPr>
      </p:pic>
      <p:sp>
        <p:nvSpPr>
          <p:cNvPr id="3" name="Rectangle 2">
            <a:extLst>
              <a:ext uri="{FF2B5EF4-FFF2-40B4-BE49-F238E27FC236}">
                <a16:creationId xmlns:a16="http://schemas.microsoft.com/office/drawing/2014/main" id="{237B2B49-4F6C-3FF1-15CB-CE6E874D9829}"/>
              </a:ext>
            </a:extLst>
          </p:cNvPr>
          <p:cNvSpPr/>
          <p:nvPr/>
        </p:nvSpPr>
        <p:spPr>
          <a:xfrm>
            <a:off x="6634795" y="1618794"/>
            <a:ext cx="4177225" cy="3546059"/>
          </a:xfrm>
          <a:prstGeom prst="rect">
            <a:avLst/>
          </a:prstGeom>
          <a:solidFill>
            <a:srgbClr val="FFFFFF">
              <a:alpha val="72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5B7F791D-A5DD-CBC8-CFBD-6208462D6103}"/>
              </a:ext>
            </a:extLst>
          </p:cNvPr>
          <p:cNvSpPr txBox="1"/>
          <p:nvPr/>
        </p:nvSpPr>
        <p:spPr>
          <a:xfrm>
            <a:off x="5240137" y="3584319"/>
            <a:ext cx="1261147" cy="338554"/>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stStyle>
          <a:p>
            <a:r>
              <a:rPr lang="en-US" dirty="0"/>
              <a:t>Right click</a:t>
            </a:r>
          </a:p>
        </p:txBody>
      </p:sp>
      <p:cxnSp>
        <p:nvCxnSpPr>
          <p:cNvPr id="18" name="Connector: Elbow 17">
            <a:extLst>
              <a:ext uri="{FF2B5EF4-FFF2-40B4-BE49-F238E27FC236}">
                <a16:creationId xmlns:a16="http://schemas.microsoft.com/office/drawing/2014/main" id="{5BD349BA-1108-A2F2-8219-C0E804A8B96A}"/>
              </a:ext>
            </a:extLst>
          </p:cNvPr>
          <p:cNvCxnSpPr>
            <a:cxnSpLocks/>
            <a:stCxn id="15" idx="2"/>
          </p:cNvCxnSpPr>
          <p:nvPr/>
        </p:nvCxnSpPr>
        <p:spPr>
          <a:xfrm rot="16200000" flipH="1">
            <a:off x="6244180" y="3549404"/>
            <a:ext cx="198510" cy="945448"/>
          </a:xfrm>
          <a:prstGeom prst="bentConnector2">
            <a:avLst/>
          </a:prstGeom>
          <a:ln w="28575">
            <a:solidFill>
              <a:srgbClr val="008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28">
            <a:extLst>
              <a:ext uri="{FF2B5EF4-FFF2-40B4-BE49-F238E27FC236}">
                <a16:creationId xmlns:a16="http://schemas.microsoft.com/office/drawing/2014/main" id="{CE6570F1-BC42-D223-52EB-6EF0C222B004}"/>
              </a:ext>
            </a:extLst>
          </p:cNvPr>
          <p:cNvPicPr>
            <a:picLocks noChangeAspect="1" noChangeArrowheads="1"/>
          </p:cNvPicPr>
          <p:nvPr/>
        </p:nvPicPr>
        <p:blipFill>
          <a:blip r:embed="rId3" cstate="print"/>
          <a:srcRect/>
          <a:stretch>
            <a:fillRect/>
          </a:stretch>
        </p:blipFill>
        <p:spPr bwMode="auto">
          <a:xfrm>
            <a:off x="6793333" y="3363662"/>
            <a:ext cx="1500500" cy="1467989"/>
          </a:xfrm>
          <a:prstGeom prst="rect">
            <a:avLst/>
          </a:prstGeom>
          <a:solidFill>
            <a:srgbClr val="C0C0C0">
              <a:alpha val="34117"/>
            </a:srgbClr>
          </a:solidFill>
          <a:ln w="9525">
            <a:noFill/>
            <a:miter lim="800000"/>
            <a:headEnd/>
            <a:tailEnd/>
          </a:ln>
        </p:spPr>
      </p:pic>
      <p:sp>
        <p:nvSpPr>
          <p:cNvPr id="7" name="Rectangle 29">
            <a:extLst>
              <a:ext uri="{FF2B5EF4-FFF2-40B4-BE49-F238E27FC236}">
                <a16:creationId xmlns:a16="http://schemas.microsoft.com/office/drawing/2014/main" id="{E6EDD71F-16B5-2E96-C71F-1F272D20269D}"/>
              </a:ext>
            </a:extLst>
          </p:cNvPr>
          <p:cNvSpPr>
            <a:spLocks noChangeArrowheads="1"/>
          </p:cNvSpPr>
          <p:nvPr/>
        </p:nvSpPr>
        <p:spPr bwMode="auto">
          <a:xfrm>
            <a:off x="6981124" y="3748685"/>
            <a:ext cx="1260420" cy="745397"/>
          </a:xfrm>
          <a:prstGeom prst="rect">
            <a:avLst/>
          </a:prstGeom>
          <a:solidFill>
            <a:srgbClr val="FFFFFF">
              <a:alpha val="65097"/>
            </a:srgbClr>
          </a:solidFill>
          <a:ln w="9525">
            <a:noFill/>
            <a:miter lim="800000"/>
            <a:headEnd/>
            <a:tailEnd/>
          </a:ln>
        </p:spPr>
        <p:txBody>
          <a:bodyPr>
            <a:spAutoFit/>
          </a:bodyPr>
          <a:lstStyle/>
          <a:p>
            <a:pPr algn="ctr" defTabSz="713232" eaLnBrk="0" fontAlgn="base" hangingPunct="0">
              <a:spcBef>
                <a:spcPct val="0"/>
              </a:spcBef>
              <a:spcAft>
                <a:spcPts val="600"/>
              </a:spcAft>
              <a:defRPr/>
            </a:pPr>
            <a:r>
              <a:rPr lang="en-US" sz="1248" b="1" kern="0" dirty="0">
                <a:solidFill>
                  <a:srgbClr val="000000"/>
                </a:solidFill>
                <a:latin typeface="Arial" charset="0"/>
                <a:ea typeface="ＭＳ Ｐゴシック" pitchFamily="-128" charset="-128"/>
                <a:cs typeface="+mn-cs"/>
              </a:rPr>
              <a:t>Program rev</a:t>
            </a:r>
          </a:p>
          <a:p>
            <a:pPr algn="ctr" defTabSz="713232" eaLnBrk="0" fontAlgn="base" hangingPunct="0">
              <a:spcBef>
                <a:spcPct val="0"/>
              </a:spcBef>
              <a:spcAft>
                <a:spcPts val="600"/>
              </a:spcAft>
              <a:defRPr/>
            </a:pPr>
            <a:r>
              <a:rPr kumimoji="0" lang="en-US" sz="1248" b="1" i="0" u="none" strike="noStrike" kern="0" cap="none" spc="0" normalizeH="0" baseline="0" noProof="0" dirty="0">
                <a:ln>
                  <a:noFill/>
                </a:ln>
                <a:solidFill>
                  <a:srgbClr val="000000"/>
                </a:solidFill>
                <a:effectLst/>
                <a:uLnTx/>
                <a:uFillTx/>
                <a:latin typeface="Arial" charset="0"/>
                <a:ea typeface="ＭＳ Ｐゴシック" pitchFamily="-128" charset="-128"/>
              </a:rPr>
              <a:t>Detailed Test Failures</a:t>
            </a:r>
            <a:endParaRPr kumimoji="0" lang="en-US" sz="1600" b="1" i="0" u="none" strike="noStrike" kern="0" cap="none" spc="0" normalizeH="0" baseline="0" noProof="0" dirty="0">
              <a:ln>
                <a:noFill/>
              </a:ln>
              <a:solidFill>
                <a:srgbClr val="000000"/>
              </a:solidFill>
              <a:effectLst/>
              <a:uLnTx/>
              <a:uFillTx/>
              <a:latin typeface="Arial" charset="0"/>
              <a:ea typeface="ＭＳ Ｐゴシック" pitchFamily="-128" charset="-128"/>
            </a:endParaRPr>
          </a:p>
        </p:txBody>
      </p:sp>
      <p:sp>
        <p:nvSpPr>
          <p:cNvPr id="10" name="Rectangle 2">
            <a:extLst>
              <a:ext uri="{FF2B5EF4-FFF2-40B4-BE49-F238E27FC236}">
                <a16:creationId xmlns:a16="http://schemas.microsoft.com/office/drawing/2014/main" id="{4936CF94-ACAD-C549-67E2-E2562A9CE00E}"/>
              </a:ext>
            </a:extLst>
          </p:cNvPr>
          <p:cNvSpPr txBox="1">
            <a:spLocks noChangeArrowheads="1"/>
          </p:cNvSpPr>
          <p:nvPr/>
        </p:nvSpPr>
        <p:spPr bwMode="auto">
          <a:xfrm>
            <a:off x="4292560" y="6031124"/>
            <a:ext cx="7646297" cy="500303"/>
          </a:xfrm>
          <a:prstGeom prst="rect">
            <a:avLst/>
          </a:prstGeom>
          <a:solidFill>
            <a:srgbClr val="FFFFFF"/>
          </a:solidFill>
          <a:ln w="12700">
            <a:solidFill>
              <a:schemeClr val="bg1"/>
            </a:solidFill>
            <a:miter lim="800000"/>
            <a:headEnd/>
            <a:tailEnd/>
          </a:ln>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defTabSz="960120" eaLnBrk="1" hangingPunct="1">
              <a:spcAft>
                <a:spcPts val="600"/>
              </a:spcAft>
            </a:pPr>
            <a:r>
              <a:rPr lang="en-US" sz="2100" b="0" kern="0" dirty="0">
                <a:solidFill>
                  <a:srgbClr val="C00000"/>
                </a:solidFill>
                <a:latin typeface="Times"/>
                <a:ea typeface="+mj-ea"/>
                <a:cs typeface="+mj-cs"/>
              </a:rPr>
              <a:t>Previously this info needed to be “mined” separately by the Analysts</a:t>
            </a:r>
            <a:endParaRPr lang="en-US" sz="2000" b="0" kern="0" dirty="0">
              <a:solidFill>
                <a:srgbClr val="C00000"/>
              </a:solidFill>
              <a:latin typeface="Times"/>
            </a:endParaRPr>
          </a:p>
        </p:txBody>
      </p:sp>
    </p:spTree>
    <p:extLst>
      <p:ext uri="{BB962C8B-B14F-4D97-AF65-F5344CB8AC3E}">
        <p14:creationId xmlns:p14="http://schemas.microsoft.com/office/powerpoint/2010/main" val="23009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463824" y="2767106"/>
            <a:ext cx="3077045" cy="3071906"/>
          </a:xfrm>
          <a:prstGeom prst="rect">
            <a:avLst/>
          </a:prstGeom>
        </p:spPr>
        <p:txBody>
          <a:bodyPr vert="horz" lIns="91440" tIns="45720" rIns="91440" bIns="45720" numCol="1" rtlCol="0" anchor="t" anchorCtr="0" compatLnSpc="1">
            <a:prstTxWarp prst="textNoShape">
              <a:avLst/>
            </a:prstTxWarp>
            <a:normAutofit fontScale="85000" lnSpcReduction="10000"/>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900" i="0" u="sng" strike="noStrike" kern="1200" cap="none" spc="0" normalizeH="0" baseline="0" noProof="0" dirty="0">
                <a:ln>
                  <a:noFill/>
                </a:ln>
                <a:solidFill>
                  <a:srgbClr val="FFFFFF"/>
                </a:solidFill>
                <a:effectLst/>
                <a:uLnTx/>
                <a:uFillTx/>
                <a:latin typeface="+mj-lt"/>
                <a:ea typeface="+mj-ea"/>
                <a:cs typeface="+mj-cs"/>
              </a:rPr>
              <a:t>Machine Learning:</a:t>
            </a:r>
          </a:p>
          <a:p>
            <a:pPr marL="0" marR="0" lvl="0" indent="0" algn="l" eaLnBrk="1" fontAlgn="base" hangingPunct="1">
              <a:lnSpc>
                <a:spcPct val="90000"/>
              </a:lnSpc>
              <a:spcAft>
                <a:spcPts val="600"/>
              </a:spcAft>
              <a:buClrTx/>
              <a:buSzTx/>
              <a:tabLst/>
              <a:defRPr/>
            </a:pPr>
            <a:r>
              <a:rPr lang="en-US" sz="2400" dirty="0">
                <a:solidFill>
                  <a:srgbClr val="FFFFFF"/>
                </a:solidFill>
              </a:rPr>
              <a:t>Product Specific Yield forecast based on design features and process flow.  </a:t>
            </a:r>
          </a:p>
          <a:p>
            <a:pPr marL="0" marR="0" lvl="0" indent="0" algn="l" eaLnBrk="1" fontAlgn="base" hangingPunct="1">
              <a:lnSpc>
                <a:spcPct val="90000"/>
              </a:lnSpc>
              <a:spcAft>
                <a:spcPts val="600"/>
              </a:spcAft>
              <a:buClrTx/>
              <a:buSzTx/>
              <a:tabLst/>
              <a:defRPr/>
            </a:pPr>
            <a:endParaRPr kumimoji="0" lang="en-US" sz="2400" b="1" i="0" u="none" strike="noStrike" kern="1200" cap="none" spc="0" normalizeH="0" baseline="0" noProof="0" dirty="0">
              <a:ln>
                <a:noFill/>
              </a:ln>
              <a:solidFill>
                <a:srgbClr val="FFFFFF"/>
              </a:solidFill>
              <a:effectLst/>
              <a:uLnTx/>
              <a:uFillTx/>
              <a:latin typeface="+mj-lt"/>
              <a:ea typeface="+mj-ea"/>
              <a:cs typeface="+mj-cs"/>
            </a:endParaRPr>
          </a:p>
          <a:p>
            <a:pPr lvl="0" algn="l" eaLnBrk="1" hangingPunct="1">
              <a:lnSpc>
                <a:spcPct val="90000"/>
              </a:lnSpc>
              <a:spcAft>
                <a:spcPts val="600"/>
              </a:spcAft>
              <a:defRPr/>
            </a:pPr>
            <a:r>
              <a:rPr kumimoji="0" lang="en-US" sz="2400" b="1" i="0" u="none" strike="noStrike" kern="1200" cap="none" spc="0" normalizeH="0" baseline="0" noProof="0" dirty="0">
                <a:ln>
                  <a:noFill/>
                </a:ln>
                <a:solidFill>
                  <a:srgbClr val="FFFFFF"/>
                </a:solidFill>
                <a:effectLst/>
                <a:uLnTx/>
                <a:uFillTx/>
                <a:latin typeface="+mj-lt"/>
                <a:ea typeface="+mj-ea"/>
                <a:cs typeface="+mj-cs"/>
              </a:rPr>
              <a:t>Model consisted of Logistic and Linear Regression for important design and process flow attributes and combinations of attributes.</a:t>
            </a:r>
          </a:p>
        </p:txBody>
      </p:sp>
      <p:pic>
        <p:nvPicPr>
          <p:cNvPr id="2" name="Picture 3">
            <a:extLst>
              <a:ext uri="{FF2B5EF4-FFF2-40B4-BE49-F238E27FC236}">
                <a16:creationId xmlns:a16="http://schemas.microsoft.com/office/drawing/2014/main" id="{73CE8019-26BC-6159-0493-2AFD689D0B8C}"/>
              </a:ext>
            </a:extLst>
          </p:cNvPr>
          <p:cNvPicPr>
            <a:picLocks noChangeAspect="1" noChangeArrowheads="1"/>
          </p:cNvPicPr>
          <p:nvPr/>
        </p:nvPicPr>
        <p:blipFill>
          <a:blip r:embed="rId2" cstate="print"/>
          <a:srcRect/>
          <a:stretch>
            <a:fillRect/>
          </a:stretch>
        </p:blipFill>
        <p:spPr bwMode="auto">
          <a:xfrm>
            <a:off x="4768163" y="1265962"/>
            <a:ext cx="6356392" cy="4790453"/>
          </a:xfrm>
          <a:prstGeom prst="rect">
            <a:avLst/>
          </a:prstGeom>
          <a:noFill/>
          <a:ln w="9525">
            <a:noFill/>
            <a:miter lim="800000"/>
            <a:headEnd/>
            <a:tailEnd/>
          </a:ln>
        </p:spPr>
      </p:pic>
      <p:sp>
        <p:nvSpPr>
          <p:cNvPr id="3" name="Rectangle 2">
            <a:extLst>
              <a:ext uri="{FF2B5EF4-FFF2-40B4-BE49-F238E27FC236}">
                <a16:creationId xmlns:a16="http://schemas.microsoft.com/office/drawing/2014/main" id="{237B2B49-4F6C-3FF1-15CB-CE6E874D9829}"/>
              </a:ext>
            </a:extLst>
          </p:cNvPr>
          <p:cNvSpPr/>
          <p:nvPr/>
        </p:nvSpPr>
        <p:spPr>
          <a:xfrm>
            <a:off x="6634795" y="1638890"/>
            <a:ext cx="4177225" cy="3546059"/>
          </a:xfrm>
          <a:prstGeom prst="rect">
            <a:avLst/>
          </a:prstGeom>
          <a:solidFill>
            <a:srgbClr val="FFFFFF">
              <a:alpha val="72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cxnSp>
        <p:nvCxnSpPr>
          <p:cNvPr id="9" name="Straight Connector 8">
            <a:extLst>
              <a:ext uri="{FF2B5EF4-FFF2-40B4-BE49-F238E27FC236}">
                <a16:creationId xmlns:a16="http://schemas.microsoft.com/office/drawing/2014/main" id="{0EC0B9D6-896C-0B76-9DAE-5DAF26A7F5E7}"/>
              </a:ext>
            </a:extLst>
          </p:cNvPr>
          <p:cNvCxnSpPr>
            <a:cxnSpLocks/>
          </p:cNvCxnSpPr>
          <p:nvPr/>
        </p:nvCxnSpPr>
        <p:spPr>
          <a:xfrm flipV="1">
            <a:off x="5445206" y="2180492"/>
            <a:ext cx="1738579" cy="686524"/>
          </a:xfrm>
          <a:prstGeom prst="line">
            <a:avLst/>
          </a:prstGeom>
          <a:noFill/>
          <a:ln w="19050" cap="flat" cmpd="sng" algn="ctr">
            <a:solidFill>
              <a:srgbClr val="008000"/>
            </a:solidFill>
            <a:prstDash val="solid"/>
          </a:ln>
          <a:effectLst/>
        </p:spPr>
      </p:cxnSp>
      <p:cxnSp>
        <p:nvCxnSpPr>
          <p:cNvPr id="10" name="Straight Connector 9">
            <a:extLst>
              <a:ext uri="{FF2B5EF4-FFF2-40B4-BE49-F238E27FC236}">
                <a16:creationId xmlns:a16="http://schemas.microsoft.com/office/drawing/2014/main" id="{7C1DB7E6-EADB-4BAD-A04F-6AC6EEE9BF64}"/>
              </a:ext>
            </a:extLst>
          </p:cNvPr>
          <p:cNvCxnSpPr>
            <a:cxnSpLocks/>
          </p:cNvCxnSpPr>
          <p:nvPr/>
        </p:nvCxnSpPr>
        <p:spPr>
          <a:xfrm>
            <a:off x="5483306" y="3057099"/>
            <a:ext cx="1700479" cy="1494804"/>
          </a:xfrm>
          <a:prstGeom prst="line">
            <a:avLst/>
          </a:prstGeom>
          <a:noFill/>
          <a:ln w="19050" cap="flat" cmpd="sng" algn="ctr">
            <a:solidFill>
              <a:srgbClr val="008000"/>
            </a:solidFill>
            <a:prstDash val="solid"/>
          </a:ln>
          <a:effectLst/>
        </p:spPr>
      </p:cxnSp>
      <p:sp>
        <p:nvSpPr>
          <p:cNvPr id="11" name="Rectangle 2">
            <a:extLst>
              <a:ext uri="{FF2B5EF4-FFF2-40B4-BE49-F238E27FC236}">
                <a16:creationId xmlns:a16="http://schemas.microsoft.com/office/drawing/2014/main" id="{9E455D5B-4ACB-A711-8F4E-5FF0FDF4D01D}"/>
              </a:ext>
            </a:extLst>
          </p:cNvPr>
          <p:cNvSpPr txBox="1">
            <a:spLocks noChangeArrowheads="1"/>
          </p:cNvSpPr>
          <p:nvPr/>
        </p:nvSpPr>
        <p:spPr bwMode="auto">
          <a:xfrm>
            <a:off x="5254706" y="2887118"/>
            <a:ext cx="381000" cy="96579"/>
          </a:xfrm>
          <a:prstGeom prst="rect">
            <a:avLst/>
          </a:prstGeom>
          <a:solidFill>
            <a:srgbClr val="FFFFFF"/>
          </a:solidFill>
          <a:ln w="12700">
            <a:noFill/>
            <a:miter lim="800000"/>
            <a:headEnd/>
            <a:tailEnd/>
          </a:ln>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700" b="1" i="0" u="none" strike="noStrike" kern="0" cap="none" spc="0" normalizeH="0" baseline="0" noProof="0" dirty="0">
                <a:ln>
                  <a:noFill/>
                </a:ln>
                <a:solidFill>
                  <a:srgbClr val="009900"/>
                </a:solidFill>
                <a:effectLst/>
                <a:uLnTx/>
                <a:uFillTx/>
                <a:latin typeface="Times"/>
                <a:ea typeface="+mj-ea"/>
                <a:cs typeface="+mj-cs"/>
              </a:rPr>
              <a:t>0.20</a:t>
            </a:r>
          </a:p>
        </p:txBody>
      </p:sp>
      <p:sp>
        <p:nvSpPr>
          <p:cNvPr id="6" name="Oval 5">
            <a:extLst>
              <a:ext uri="{FF2B5EF4-FFF2-40B4-BE49-F238E27FC236}">
                <a16:creationId xmlns:a16="http://schemas.microsoft.com/office/drawing/2014/main" id="{4648BCB9-26D7-99D4-DFDD-6242E5D7FF71}"/>
              </a:ext>
            </a:extLst>
          </p:cNvPr>
          <p:cNvSpPr/>
          <p:nvPr/>
        </p:nvSpPr>
        <p:spPr>
          <a:xfrm>
            <a:off x="5254706" y="2836872"/>
            <a:ext cx="381000" cy="197663"/>
          </a:xfrm>
          <a:prstGeom prst="ellipse">
            <a:avLst/>
          </a:prstGeom>
          <a:noFill/>
          <a:ln w="25400" cap="flat" cmpd="sng" algn="ctr">
            <a:solidFill>
              <a:srgbClr val="008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4" name="Rectangle 2">
            <a:extLst>
              <a:ext uri="{FF2B5EF4-FFF2-40B4-BE49-F238E27FC236}">
                <a16:creationId xmlns:a16="http://schemas.microsoft.com/office/drawing/2014/main" id="{3F626326-9C78-22AA-5927-AA602CFA350D}"/>
              </a:ext>
            </a:extLst>
          </p:cNvPr>
          <p:cNvSpPr txBox="1">
            <a:spLocks noChangeArrowheads="1"/>
          </p:cNvSpPr>
          <p:nvPr/>
        </p:nvSpPr>
        <p:spPr bwMode="auto">
          <a:xfrm>
            <a:off x="7183785" y="2079955"/>
            <a:ext cx="3504722" cy="1954288"/>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algn="l"/>
            <a:r>
              <a:rPr lang="en-US" dirty="0"/>
              <a:t>Previously, yield expectations were set simplistically and resulted in multi-million dollar variances each month just based on product mix.</a:t>
            </a:r>
          </a:p>
          <a:p>
            <a:pPr algn="l"/>
            <a:endParaRPr lang="en-US" dirty="0"/>
          </a:p>
          <a:p>
            <a:pPr algn="l"/>
            <a:r>
              <a:rPr lang="en-US" dirty="0"/>
              <a:t>Also resulted in products being unnecessarily held after test for evaluation due to missing yield target.  </a:t>
            </a:r>
          </a:p>
        </p:txBody>
      </p:sp>
    </p:spTree>
    <p:extLst>
      <p:ext uri="{BB962C8B-B14F-4D97-AF65-F5344CB8AC3E}">
        <p14:creationId xmlns:p14="http://schemas.microsoft.com/office/powerpoint/2010/main" val="81939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 name="Picture 3">
            <a:extLst>
              <a:ext uri="{FF2B5EF4-FFF2-40B4-BE49-F238E27FC236}">
                <a16:creationId xmlns:a16="http://schemas.microsoft.com/office/drawing/2014/main" id="{73CE8019-26BC-6159-0493-2AFD689D0B8C}"/>
              </a:ext>
            </a:extLst>
          </p:cNvPr>
          <p:cNvPicPr>
            <a:picLocks noChangeAspect="1" noChangeArrowheads="1"/>
          </p:cNvPicPr>
          <p:nvPr/>
        </p:nvPicPr>
        <p:blipFill>
          <a:blip r:embed="rId2" cstate="print"/>
          <a:srcRect/>
          <a:stretch>
            <a:fillRect/>
          </a:stretch>
        </p:blipFill>
        <p:spPr bwMode="auto">
          <a:xfrm>
            <a:off x="4768163" y="1265962"/>
            <a:ext cx="6356392" cy="4790453"/>
          </a:xfrm>
          <a:prstGeom prst="rect">
            <a:avLst/>
          </a:prstGeom>
          <a:noFill/>
          <a:ln w="9525">
            <a:noFill/>
            <a:miter lim="800000"/>
            <a:headEnd/>
            <a:tailEnd/>
          </a:ln>
        </p:spPr>
      </p:pic>
      <p:sp>
        <p:nvSpPr>
          <p:cNvPr id="3" name="Rectangle 2">
            <a:extLst>
              <a:ext uri="{FF2B5EF4-FFF2-40B4-BE49-F238E27FC236}">
                <a16:creationId xmlns:a16="http://schemas.microsoft.com/office/drawing/2014/main" id="{237B2B49-4F6C-3FF1-15CB-CE6E874D9829}"/>
              </a:ext>
            </a:extLst>
          </p:cNvPr>
          <p:cNvSpPr/>
          <p:nvPr/>
        </p:nvSpPr>
        <p:spPr>
          <a:xfrm>
            <a:off x="6634795" y="1638890"/>
            <a:ext cx="4177225" cy="3546059"/>
          </a:xfrm>
          <a:prstGeom prst="rect">
            <a:avLst/>
          </a:prstGeom>
          <a:solidFill>
            <a:srgbClr val="FFFFFF">
              <a:alpha val="72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 name="Rectangle 2">
            <a:extLst>
              <a:ext uri="{FF2B5EF4-FFF2-40B4-BE49-F238E27FC236}">
                <a16:creationId xmlns:a16="http://schemas.microsoft.com/office/drawing/2014/main" id="{E70FBDD2-2DC4-EE65-9746-512F2AC93C6D}"/>
              </a:ext>
            </a:extLst>
          </p:cNvPr>
          <p:cNvSpPr txBox="1">
            <a:spLocks noChangeArrowheads="1"/>
          </p:cNvSpPr>
          <p:nvPr/>
        </p:nvSpPr>
        <p:spPr bwMode="auto">
          <a:xfrm>
            <a:off x="4495808" y="241830"/>
            <a:ext cx="6612200" cy="707886"/>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r>
              <a:rPr lang="en-US" sz="2000" dirty="0"/>
              <a:t>When other model conditions are met, tabs with additional data are presented to Analysts</a:t>
            </a:r>
          </a:p>
        </p:txBody>
      </p:sp>
      <p:sp>
        <p:nvSpPr>
          <p:cNvPr id="5" name="Rectangle 4">
            <a:extLst>
              <a:ext uri="{FF2B5EF4-FFF2-40B4-BE49-F238E27FC236}">
                <a16:creationId xmlns:a16="http://schemas.microsoft.com/office/drawing/2014/main" id="{6E2B78AA-634E-4619-725B-2342DCA37668}"/>
              </a:ext>
            </a:extLst>
          </p:cNvPr>
          <p:cNvSpPr/>
          <p:nvPr/>
        </p:nvSpPr>
        <p:spPr>
          <a:xfrm>
            <a:off x="5428823" y="1403880"/>
            <a:ext cx="2362200" cy="228600"/>
          </a:xfrm>
          <a:prstGeom prst="rect">
            <a:avLst/>
          </a:prstGeom>
          <a:noFill/>
          <a:ln w="38100" cap="flat" cmpd="sng" algn="ctr">
            <a:solidFill>
              <a:srgbClr val="008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cxnSp>
        <p:nvCxnSpPr>
          <p:cNvPr id="7" name="Straight Arrow Connector 6">
            <a:extLst>
              <a:ext uri="{FF2B5EF4-FFF2-40B4-BE49-F238E27FC236}">
                <a16:creationId xmlns:a16="http://schemas.microsoft.com/office/drawing/2014/main" id="{9F3EC3B5-7E25-5E9B-079B-DD5CF647FF74}"/>
              </a:ext>
            </a:extLst>
          </p:cNvPr>
          <p:cNvCxnSpPr>
            <a:cxnSpLocks/>
            <a:endCxn id="5" idx="0"/>
          </p:cNvCxnSpPr>
          <p:nvPr/>
        </p:nvCxnSpPr>
        <p:spPr>
          <a:xfrm flipH="1">
            <a:off x="6609923" y="965730"/>
            <a:ext cx="171885" cy="438150"/>
          </a:xfrm>
          <a:prstGeom prst="straightConnector1">
            <a:avLst/>
          </a:prstGeom>
          <a:noFill/>
          <a:ln w="28575" cap="flat" cmpd="sng" algn="ctr">
            <a:solidFill>
              <a:srgbClr val="008000"/>
            </a:solidFill>
            <a:prstDash val="solid"/>
            <a:tailEnd type="triangle"/>
          </a:ln>
          <a:effectLst/>
        </p:spPr>
      </p:cxnSp>
      <p:sp>
        <p:nvSpPr>
          <p:cNvPr id="12" name="Rectangle 11">
            <a:extLst>
              <a:ext uri="{FF2B5EF4-FFF2-40B4-BE49-F238E27FC236}">
                <a16:creationId xmlns:a16="http://schemas.microsoft.com/office/drawing/2014/main" id="{D73306F6-9302-028C-548D-C93C042C5D0F}"/>
              </a:ext>
            </a:extLst>
          </p:cNvPr>
          <p:cNvSpPr/>
          <p:nvPr/>
        </p:nvSpPr>
        <p:spPr>
          <a:xfrm>
            <a:off x="4151679" y="2127780"/>
            <a:ext cx="7278687" cy="3616037"/>
          </a:xfrm>
          <a:prstGeom prst="rect">
            <a:avLst/>
          </a:prstGeom>
          <a:solidFill>
            <a:srgbClr val="FFFFFF">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8">
            <a:extLst>
              <a:ext uri="{FF2B5EF4-FFF2-40B4-BE49-F238E27FC236}">
                <a16:creationId xmlns:a16="http://schemas.microsoft.com/office/drawing/2014/main" id="{11C3D079-B393-2F85-2D90-6349841751E2}"/>
              </a:ext>
            </a:extLst>
          </p:cNvPr>
          <p:cNvPicPr>
            <a:picLocks noChangeAspect="1" noChangeArrowheads="1"/>
          </p:cNvPicPr>
          <p:nvPr/>
        </p:nvPicPr>
        <p:blipFill>
          <a:blip r:embed="rId3" cstate="print"/>
          <a:srcRect/>
          <a:stretch>
            <a:fillRect/>
          </a:stretch>
        </p:blipFill>
        <p:spPr bwMode="auto">
          <a:xfrm>
            <a:off x="4255128" y="2449807"/>
            <a:ext cx="3105150" cy="1263650"/>
          </a:xfrm>
          <a:prstGeom prst="rect">
            <a:avLst/>
          </a:prstGeom>
          <a:solidFill>
            <a:srgbClr val="FFFFFF"/>
          </a:solidFill>
          <a:ln w="9525">
            <a:noFill/>
            <a:miter lim="800000"/>
            <a:headEnd/>
            <a:tailEnd/>
          </a:ln>
          <a:effectLst>
            <a:outerShdw dist="107763" dir="2700000" algn="ctr" rotWithShape="0">
              <a:srgbClr val="808080"/>
            </a:outerShdw>
          </a:effectLst>
        </p:spPr>
      </p:pic>
      <p:sp>
        <p:nvSpPr>
          <p:cNvPr id="15" name="Text Box 19">
            <a:extLst>
              <a:ext uri="{FF2B5EF4-FFF2-40B4-BE49-F238E27FC236}">
                <a16:creationId xmlns:a16="http://schemas.microsoft.com/office/drawing/2014/main" id="{27D419C5-2FFB-CDCB-B52B-CD1985E4B26B}"/>
              </a:ext>
            </a:extLst>
          </p:cNvPr>
          <p:cNvSpPr txBox="1">
            <a:spLocks noChangeArrowheads="1"/>
          </p:cNvSpPr>
          <p:nvPr/>
        </p:nvSpPr>
        <p:spPr bwMode="auto">
          <a:xfrm>
            <a:off x="4786782" y="2867320"/>
            <a:ext cx="2133918" cy="646331"/>
          </a:xfrm>
          <a:prstGeom prst="rect">
            <a:avLst/>
          </a:prstGeom>
          <a:solidFill>
            <a:srgbClr val="FFFFFF">
              <a:alpha val="50195"/>
            </a:srgbClr>
          </a:solidFill>
          <a:ln w="9525">
            <a:noFill/>
            <a:miter lim="800000"/>
            <a:headEnd/>
            <a:tailEnd/>
          </a:ln>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8000"/>
                </a:solidFill>
                <a:effectLst/>
                <a:uLnTx/>
                <a:uFillTx/>
                <a:latin typeface="Arial Narrow" pitchFamily="34" charset="0"/>
              </a:rPr>
              <a:t>Statistical Bin Limit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Narrow" pitchFamily="34" charset="0"/>
              </a:rPr>
              <a:t>(outlier detection)</a:t>
            </a:r>
          </a:p>
        </p:txBody>
      </p:sp>
      <p:pic>
        <p:nvPicPr>
          <p:cNvPr id="16" name="Picture 25">
            <a:extLst>
              <a:ext uri="{FF2B5EF4-FFF2-40B4-BE49-F238E27FC236}">
                <a16:creationId xmlns:a16="http://schemas.microsoft.com/office/drawing/2014/main" id="{6F3E22B8-FF5F-E0B5-9BD9-14528FE5DC72}"/>
              </a:ext>
            </a:extLst>
          </p:cNvPr>
          <p:cNvPicPr>
            <a:picLocks noChangeAspect="1" noChangeArrowheads="1"/>
          </p:cNvPicPr>
          <p:nvPr/>
        </p:nvPicPr>
        <p:blipFill rotWithShape="1">
          <a:blip r:embed="rId4" cstate="print"/>
          <a:srcRect t="24386"/>
          <a:stretch/>
        </p:blipFill>
        <p:spPr bwMode="auto">
          <a:xfrm>
            <a:off x="5275367" y="4436409"/>
            <a:ext cx="3810000" cy="1067129"/>
          </a:xfrm>
          <a:prstGeom prst="rect">
            <a:avLst/>
          </a:prstGeom>
          <a:noFill/>
          <a:ln w="9525">
            <a:noFill/>
            <a:miter lim="800000"/>
            <a:headEnd/>
            <a:tailEnd/>
          </a:ln>
        </p:spPr>
      </p:pic>
      <p:pic>
        <p:nvPicPr>
          <p:cNvPr id="17" name="Picture 31">
            <a:extLst>
              <a:ext uri="{FF2B5EF4-FFF2-40B4-BE49-F238E27FC236}">
                <a16:creationId xmlns:a16="http://schemas.microsoft.com/office/drawing/2014/main" id="{D441A39A-40B2-8254-76C4-18A64BA39C20}"/>
              </a:ext>
            </a:extLst>
          </p:cNvPr>
          <p:cNvPicPr>
            <a:picLocks noChangeAspect="1" noChangeArrowheads="1"/>
          </p:cNvPicPr>
          <p:nvPr/>
        </p:nvPicPr>
        <p:blipFill>
          <a:blip r:embed="rId5" cstate="print"/>
          <a:srcRect/>
          <a:stretch>
            <a:fillRect/>
          </a:stretch>
        </p:blipFill>
        <p:spPr bwMode="auto">
          <a:xfrm>
            <a:off x="7828742" y="2405265"/>
            <a:ext cx="1506538" cy="1501888"/>
          </a:xfrm>
          <a:prstGeom prst="rect">
            <a:avLst/>
          </a:prstGeom>
          <a:noFill/>
          <a:ln w="9525">
            <a:noFill/>
            <a:miter lim="800000"/>
            <a:headEnd/>
            <a:tailEnd/>
          </a:ln>
        </p:spPr>
      </p:pic>
      <p:sp>
        <p:nvSpPr>
          <p:cNvPr id="18" name="Rectangle 32">
            <a:extLst>
              <a:ext uri="{FF2B5EF4-FFF2-40B4-BE49-F238E27FC236}">
                <a16:creationId xmlns:a16="http://schemas.microsoft.com/office/drawing/2014/main" id="{FD1B33FB-6C1F-EB12-01DB-36C668E7218D}"/>
              </a:ext>
            </a:extLst>
          </p:cNvPr>
          <p:cNvSpPr>
            <a:spLocks noChangeArrowheads="1"/>
          </p:cNvSpPr>
          <p:nvPr/>
        </p:nvSpPr>
        <p:spPr bwMode="auto">
          <a:xfrm>
            <a:off x="9335279" y="2494489"/>
            <a:ext cx="2246639" cy="1077218"/>
          </a:xfrm>
          <a:prstGeom prst="rect">
            <a:avLst/>
          </a:prstGeom>
          <a:solidFill>
            <a:srgbClr val="FFFFFF">
              <a:alpha val="89804"/>
            </a:srgbClr>
          </a:solidFill>
          <a:ln w="9525">
            <a:noFill/>
            <a:miter lim="800000"/>
            <a:headEnd/>
            <a:tailEnd/>
          </a:ln>
        </p:spPr>
        <p:txBody>
          <a:bodyPr wrap="square">
            <a:spAutoFit/>
          </a:bodyPr>
          <a:lstStyle/>
          <a:p>
            <a:pPr algn="ctr" eaLnBrk="0" fontAlgn="base" hangingPunct="0">
              <a:spcBef>
                <a:spcPct val="0"/>
              </a:spcBef>
              <a:spcAft>
                <a:spcPct val="0"/>
              </a:spcAft>
            </a:pPr>
            <a:r>
              <a:rPr lang="en-US" sz="1600" b="1" dirty="0">
                <a:solidFill>
                  <a:srgbClr val="008000"/>
                </a:solidFill>
                <a:latin typeface="Arial" charset="0"/>
                <a:ea typeface="ＭＳ Ｐゴシック" pitchFamily="-128" charset="-128"/>
              </a:rPr>
              <a:t>Yield Difference</a:t>
            </a:r>
          </a:p>
          <a:p>
            <a:pPr algn="ctr" eaLnBrk="0" fontAlgn="base" hangingPunct="0">
              <a:spcBef>
                <a:spcPct val="0"/>
              </a:spcBef>
              <a:spcAft>
                <a:spcPct val="0"/>
              </a:spcAft>
            </a:pPr>
            <a:r>
              <a:rPr lang="en-US" sz="1600" b="1" dirty="0">
                <a:solidFill>
                  <a:srgbClr val="008000"/>
                </a:solidFill>
                <a:latin typeface="Arial" charset="0"/>
                <a:ea typeface="ＭＳ Ｐゴシック" pitchFamily="-128" charset="-128"/>
              </a:rPr>
              <a:t>by Photolithography Array Location</a:t>
            </a:r>
          </a:p>
          <a:p>
            <a:pPr algn="ctr" eaLnBrk="0" fontAlgn="base" hangingPunct="0">
              <a:spcBef>
                <a:spcPct val="0"/>
              </a:spcBef>
              <a:spcAft>
                <a:spcPct val="0"/>
              </a:spcAft>
            </a:pPr>
            <a:r>
              <a:rPr lang="en-US" sz="1600" dirty="0">
                <a:solidFill>
                  <a:srgbClr val="008000"/>
                </a:solidFill>
                <a:latin typeface="Arial Narrow" pitchFamily="34" charset="0"/>
              </a:rPr>
              <a:t>(ANOVA)</a:t>
            </a:r>
          </a:p>
        </p:txBody>
      </p:sp>
      <p:sp>
        <p:nvSpPr>
          <p:cNvPr id="19" name="Rectangle 32">
            <a:extLst>
              <a:ext uri="{FF2B5EF4-FFF2-40B4-BE49-F238E27FC236}">
                <a16:creationId xmlns:a16="http://schemas.microsoft.com/office/drawing/2014/main" id="{5E847C8F-D99B-2DC6-EFBF-2C195DE0FECF}"/>
              </a:ext>
            </a:extLst>
          </p:cNvPr>
          <p:cNvSpPr>
            <a:spLocks noChangeArrowheads="1"/>
          </p:cNvSpPr>
          <p:nvPr/>
        </p:nvSpPr>
        <p:spPr bwMode="auto">
          <a:xfrm>
            <a:off x="9121462" y="4423490"/>
            <a:ext cx="2308905" cy="1077218"/>
          </a:xfrm>
          <a:prstGeom prst="rect">
            <a:avLst/>
          </a:prstGeom>
          <a:solidFill>
            <a:srgbClr val="FFFFFF">
              <a:alpha val="89804"/>
            </a:srgbClr>
          </a:solidFill>
          <a:ln w="9525">
            <a:noFill/>
            <a:miter lim="800000"/>
            <a:headEnd/>
            <a:tailEnd/>
          </a:ln>
        </p:spPr>
        <p:txBody>
          <a:bodyPr wrap="square">
            <a:spAutoFit/>
          </a:bodyPr>
          <a:lstStyle/>
          <a:p>
            <a:pPr algn="ctr" eaLnBrk="0" fontAlgn="base" hangingPunct="0">
              <a:spcBef>
                <a:spcPct val="0"/>
              </a:spcBef>
              <a:spcAft>
                <a:spcPct val="0"/>
              </a:spcAft>
            </a:pPr>
            <a:r>
              <a:rPr lang="en-US" sz="1600" b="1" dirty="0">
                <a:solidFill>
                  <a:srgbClr val="008000"/>
                </a:solidFill>
                <a:latin typeface="Arial" charset="0"/>
                <a:ea typeface="ＭＳ Ｐゴシック" pitchFamily="-128" charset="-128"/>
              </a:rPr>
              <a:t>Stepwise Regression: </a:t>
            </a:r>
          </a:p>
          <a:p>
            <a:pPr algn="ctr" eaLnBrk="0" fontAlgn="base" hangingPunct="0">
              <a:spcBef>
                <a:spcPct val="0"/>
              </a:spcBef>
              <a:spcAft>
                <a:spcPct val="0"/>
              </a:spcAft>
            </a:pPr>
            <a:r>
              <a:rPr lang="en-US" sz="1600" b="1" dirty="0">
                <a:solidFill>
                  <a:srgbClr val="008000"/>
                </a:solidFill>
                <a:latin typeface="Arial" charset="0"/>
                <a:ea typeface="ＭＳ Ｐゴシック" pitchFamily="-128" charset="-128"/>
              </a:rPr>
              <a:t>Yield Difference</a:t>
            </a:r>
          </a:p>
          <a:p>
            <a:pPr algn="ctr" eaLnBrk="0" fontAlgn="base" hangingPunct="0">
              <a:spcBef>
                <a:spcPct val="0"/>
              </a:spcBef>
              <a:spcAft>
                <a:spcPct val="0"/>
              </a:spcAft>
            </a:pPr>
            <a:r>
              <a:rPr lang="en-US" sz="1600" b="1" dirty="0">
                <a:solidFill>
                  <a:srgbClr val="008000"/>
                </a:solidFill>
                <a:latin typeface="Arial" charset="0"/>
                <a:ea typeface="ＭＳ Ｐゴシック" pitchFamily="-128" charset="-128"/>
              </a:rPr>
              <a:t>by tooling used at each step</a:t>
            </a:r>
            <a:endParaRPr lang="en-US" sz="1600" dirty="0">
              <a:solidFill>
                <a:srgbClr val="008000"/>
              </a:solidFill>
              <a:latin typeface="Arial Narrow" pitchFamily="34" charset="0"/>
            </a:endParaRPr>
          </a:p>
        </p:txBody>
      </p:sp>
      <p:sp>
        <p:nvSpPr>
          <p:cNvPr id="21" name="TextBox 20">
            <a:extLst>
              <a:ext uri="{FF2B5EF4-FFF2-40B4-BE49-F238E27FC236}">
                <a16:creationId xmlns:a16="http://schemas.microsoft.com/office/drawing/2014/main" id="{B6EB21D9-9CA2-F2A5-0E88-411D0342568E}"/>
              </a:ext>
            </a:extLst>
          </p:cNvPr>
          <p:cNvSpPr txBox="1"/>
          <p:nvPr/>
        </p:nvSpPr>
        <p:spPr>
          <a:xfrm>
            <a:off x="6483242" y="2055154"/>
            <a:ext cx="3338747" cy="369332"/>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stStyle>
          <a:p>
            <a:r>
              <a:rPr lang="en-US" dirty="0"/>
              <a:t>Anomaly Detection Models</a:t>
            </a:r>
          </a:p>
        </p:txBody>
      </p:sp>
      <p:sp>
        <p:nvSpPr>
          <p:cNvPr id="22" name="Rectangle 2">
            <a:extLst>
              <a:ext uri="{FF2B5EF4-FFF2-40B4-BE49-F238E27FC236}">
                <a16:creationId xmlns:a16="http://schemas.microsoft.com/office/drawing/2014/main" id="{5892CACC-FA63-B5A2-5420-D3263219C736}"/>
              </a:ext>
            </a:extLst>
          </p:cNvPr>
          <p:cNvSpPr txBox="1">
            <a:spLocks noChangeArrowheads="1"/>
          </p:cNvSpPr>
          <p:nvPr/>
        </p:nvSpPr>
        <p:spPr bwMode="auto">
          <a:xfrm>
            <a:off x="4456110" y="6183995"/>
            <a:ext cx="7278687" cy="47625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eaLnBrk="1" hangingPunct="1"/>
            <a:r>
              <a:rPr lang="en-US" sz="2000" b="0" kern="0" dirty="0">
                <a:solidFill>
                  <a:srgbClr val="C00000"/>
                </a:solidFill>
                <a:latin typeface="Times"/>
              </a:rPr>
              <a:t>Previously this info needed to be “mined” separately by the Analyst</a:t>
            </a:r>
          </a:p>
        </p:txBody>
      </p:sp>
      <p:sp>
        <p:nvSpPr>
          <p:cNvPr id="23" name="Rectangle 2">
            <a:extLst>
              <a:ext uri="{FF2B5EF4-FFF2-40B4-BE49-F238E27FC236}">
                <a16:creationId xmlns:a16="http://schemas.microsoft.com/office/drawing/2014/main" id="{72044C42-5848-1398-D0B2-00772F74F14D}"/>
              </a:ext>
            </a:extLst>
          </p:cNvPr>
          <p:cNvSpPr txBox="1">
            <a:spLocks noChangeArrowheads="1"/>
          </p:cNvSpPr>
          <p:nvPr/>
        </p:nvSpPr>
        <p:spPr bwMode="auto">
          <a:xfrm>
            <a:off x="281354" y="2682910"/>
            <a:ext cx="3661239" cy="3696378"/>
          </a:xfrm>
          <a:prstGeom prst="rect">
            <a:avLst/>
          </a:prstGeom>
        </p:spPr>
        <p:txBody>
          <a:bodyPr vert="horz" lIns="91440" tIns="45720" rIns="91440" bIns="45720" numCol="1" rtlCol="0" anchor="t"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500" i="0" u="sng" strike="noStrike" kern="1200" cap="none" spc="0" normalizeH="0" baseline="0" noProof="0" dirty="0">
                <a:ln>
                  <a:noFill/>
                </a:ln>
                <a:solidFill>
                  <a:srgbClr val="FFFFFF"/>
                </a:solidFill>
                <a:effectLst/>
                <a:uLnTx/>
                <a:uFillTx/>
                <a:latin typeface="+mj-lt"/>
                <a:ea typeface="+mj-ea"/>
                <a:cs typeface="+mj-cs"/>
              </a:rPr>
              <a:t>Machine Learning:</a:t>
            </a:r>
          </a:p>
          <a:p>
            <a:pPr marL="0" marR="0" lvl="0" indent="0" algn="l" eaLnBrk="1" fontAlgn="base" hangingPunct="1">
              <a:lnSpc>
                <a:spcPct val="90000"/>
              </a:lnSpc>
              <a:spcAft>
                <a:spcPts val="600"/>
              </a:spcAft>
              <a:buClrTx/>
              <a:buSzTx/>
              <a:tabLst/>
              <a:defRPr/>
            </a:pPr>
            <a:r>
              <a:rPr lang="en-US" sz="2000" dirty="0">
                <a:solidFill>
                  <a:srgbClr val="FFFFFF"/>
                </a:solidFill>
              </a:rPr>
              <a:t>Anomaly Detection</a:t>
            </a:r>
          </a:p>
          <a:p>
            <a:pPr marL="342900" marR="0" lvl="0" indent="-342900" algn="l" eaLnBrk="1" fontAlgn="base" hangingPunct="1">
              <a:lnSpc>
                <a:spcPct val="90000"/>
              </a:lnSpc>
              <a:spcAft>
                <a:spcPts val="600"/>
              </a:spcAft>
              <a:buClrTx/>
              <a:buSzTx/>
              <a:buFont typeface="Arial" panose="020B0604020202020204" pitchFamily="34" charset="0"/>
              <a:buChar char="•"/>
              <a:tabLst/>
              <a:defRPr/>
            </a:pPr>
            <a:r>
              <a:rPr lang="en-US" sz="1800" dirty="0">
                <a:solidFill>
                  <a:srgbClr val="FFFFFF"/>
                </a:solidFill>
              </a:rPr>
              <a:t>Statistical Bin Limit / </a:t>
            </a:r>
            <a:r>
              <a:rPr lang="en-US" sz="1800" dirty="0" err="1">
                <a:solidFill>
                  <a:srgbClr val="FFFFFF"/>
                </a:solidFill>
              </a:rPr>
              <a:t>CpkN</a:t>
            </a:r>
            <a:r>
              <a:rPr lang="en-US" sz="1800" dirty="0">
                <a:solidFill>
                  <a:srgbClr val="FFFFFF"/>
                </a:solidFill>
              </a:rPr>
              <a:t> to flag wafers with a-typical fail rates</a:t>
            </a:r>
          </a:p>
          <a:p>
            <a:pPr marL="342900" marR="0" lvl="0" indent="-342900" algn="l" eaLnBrk="1" fontAlgn="base" hangingPunct="1">
              <a:lnSpc>
                <a:spcPct val="90000"/>
              </a:lnSpc>
              <a:spcAft>
                <a:spcPts val="600"/>
              </a:spcAft>
              <a:buClrTx/>
              <a:buSzTx/>
              <a:buFont typeface="Arial" panose="020B0604020202020204" pitchFamily="34" charset="0"/>
              <a:buChar char="•"/>
              <a:tabLst/>
              <a:defRPr/>
            </a:pPr>
            <a:r>
              <a:rPr lang="en-US" sz="1800" dirty="0">
                <a:solidFill>
                  <a:srgbClr val="FFFFFF"/>
                </a:solidFill>
              </a:rPr>
              <a:t>ANOVA by Photo Array location to flag repeating failures and across field affects on product performance</a:t>
            </a:r>
          </a:p>
          <a:p>
            <a:pPr marL="342900" marR="0" lvl="0" indent="-342900" algn="l" eaLnBrk="1" fontAlgn="base" hangingPunct="1">
              <a:lnSpc>
                <a:spcPct val="90000"/>
              </a:lnSpc>
              <a:spcAft>
                <a:spcPts val="600"/>
              </a:spcAft>
              <a:buClrTx/>
              <a:buSzTx/>
              <a:buFont typeface="Arial" panose="020B0604020202020204" pitchFamily="34" charset="0"/>
              <a:buChar char="•"/>
              <a:tabLst/>
              <a:defRPr/>
            </a:pPr>
            <a:r>
              <a:rPr lang="en-US" sz="1800" dirty="0">
                <a:solidFill>
                  <a:srgbClr val="FFFFFF"/>
                </a:solidFill>
              </a:rPr>
              <a:t>Stepwise Regression to find tooling and sub-tooling that causes yield loss or performance differences</a:t>
            </a:r>
            <a:endParaRPr kumimoji="0" lang="en-US" sz="2400" b="1" i="0" u="none" strike="noStrike" kern="1200" cap="none" spc="0" normalizeH="0" baseline="0" noProof="0" dirty="0">
              <a:ln>
                <a:noFill/>
              </a:ln>
              <a:solidFill>
                <a:srgbClr val="FFFFFF"/>
              </a:solidFill>
              <a:effectLst/>
              <a:uLnTx/>
              <a:uFillTx/>
              <a:latin typeface="+mj-lt"/>
              <a:ea typeface="+mj-ea"/>
              <a:cs typeface="+mj-cs"/>
            </a:endParaRPr>
          </a:p>
        </p:txBody>
      </p:sp>
    </p:spTree>
    <p:extLst>
      <p:ext uri="{BB962C8B-B14F-4D97-AF65-F5344CB8AC3E}">
        <p14:creationId xmlns:p14="http://schemas.microsoft.com/office/powerpoint/2010/main" val="362972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281354" y="2767106"/>
            <a:ext cx="3661239" cy="3245472"/>
          </a:xfrm>
          <a:prstGeom prst="rect">
            <a:avLst/>
          </a:prstGeom>
        </p:spPr>
        <p:txBody>
          <a:bodyPr vert="horz" lIns="91440" tIns="45720" rIns="91440" bIns="45720" numCol="1" rtlCol="0" anchor="t" anchorCtr="0" compatLnSpc="1">
            <a:prstTxWarp prst="textNoShape">
              <a:avLst/>
            </a:prstTxWarp>
            <a:normAutofit fontScale="92500" lnSpcReduction="20000"/>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700" i="0" u="sng" strike="noStrike" kern="1200" cap="none" spc="0" normalizeH="0" baseline="0" noProof="0" dirty="0">
                <a:ln>
                  <a:noFill/>
                </a:ln>
                <a:solidFill>
                  <a:srgbClr val="FFFFFF"/>
                </a:solidFill>
                <a:effectLst/>
                <a:uLnTx/>
                <a:uFillTx/>
                <a:latin typeface="+mj-lt"/>
                <a:ea typeface="+mj-ea"/>
                <a:cs typeface="+mj-cs"/>
              </a:rPr>
              <a:t>Machine Learning:</a:t>
            </a:r>
          </a:p>
          <a:p>
            <a:pPr marL="342900" marR="0" lvl="0" indent="-342900" algn="l" eaLnBrk="1" fontAlgn="base" hangingPunct="1">
              <a:lnSpc>
                <a:spcPct val="90000"/>
              </a:lnSpc>
              <a:spcAft>
                <a:spcPts val="600"/>
              </a:spcAft>
              <a:buClrTx/>
              <a:buSzTx/>
              <a:buFont typeface="Arial" panose="020B0604020202020204" pitchFamily="34" charset="0"/>
              <a:buChar char="•"/>
              <a:tabLst/>
              <a:defRPr/>
            </a:pPr>
            <a:r>
              <a:rPr lang="en-US" sz="2200" dirty="0">
                <a:solidFill>
                  <a:srgbClr val="FFFFFF"/>
                </a:solidFill>
              </a:rPr>
              <a:t>Abnormal process events recorded as Quality Notifications </a:t>
            </a:r>
          </a:p>
          <a:p>
            <a:pPr marL="342900" marR="0" lvl="0" indent="-342900" algn="l" eaLnBrk="1" fontAlgn="base" hangingPunct="1">
              <a:lnSpc>
                <a:spcPct val="90000"/>
              </a:lnSpc>
              <a:spcAft>
                <a:spcPts val="600"/>
              </a:spcAft>
              <a:buClrTx/>
              <a:buSzTx/>
              <a:buFont typeface="Arial" panose="020B0604020202020204" pitchFamily="34" charset="0"/>
              <a:buChar char="•"/>
              <a:tabLst/>
              <a:defRPr/>
            </a:pPr>
            <a:r>
              <a:rPr lang="en-US" sz="2200" dirty="0">
                <a:solidFill>
                  <a:srgbClr val="FFFFFF"/>
                </a:solidFill>
              </a:rPr>
              <a:t>Non-standard processing performed as part of an experiment (Engineering Experiment)</a:t>
            </a:r>
          </a:p>
          <a:p>
            <a:pPr marL="342900" marR="0" lvl="0" indent="-342900" algn="l" eaLnBrk="1" fontAlgn="base" hangingPunct="1">
              <a:lnSpc>
                <a:spcPct val="90000"/>
              </a:lnSpc>
              <a:spcAft>
                <a:spcPts val="600"/>
              </a:spcAft>
              <a:buClrTx/>
              <a:buSzTx/>
              <a:buFont typeface="Arial" panose="020B0604020202020204" pitchFamily="34" charset="0"/>
              <a:buChar char="•"/>
              <a:tabLst/>
              <a:defRPr/>
            </a:pPr>
            <a:r>
              <a:rPr lang="en-US" sz="2200" dirty="0">
                <a:solidFill>
                  <a:srgbClr val="FFFFFF"/>
                </a:solidFill>
              </a:rPr>
              <a:t>Record of Analysis already performed and documented by an Analyst (Disposition Documentation)</a:t>
            </a:r>
          </a:p>
        </p:txBody>
      </p:sp>
      <p:pic>
        <p:nvPicPr>
          <p:cNvPr id="2" name="Picture 3">
            <a:extLst>
              <a:ext uri="{FF2B5EF4-FFF2-40B4-BE49-F238E27FC236}">
                <a16:creationId xmlns:a16="http://schemas.microsoft.com/office/drawing/2014/main" id="{73CE8019-26BC-6159-0493-2AFD689D0B8C}"/>
              </a:ext>
            </a:extLst>
          </p:cNvPr>
          <p:cNvPicPr>
            <a:picLocks noChangeAspect="1" noChangeArrowheads="1"/>
          </p:cNvPicPr>
          <p:nvPr/>
        </p:nvPicPr>
        <p:blipFill>
          <a:blip r:embed="rId2" cstate="print"/>
          <a:srcRect/>
          <a:stretch>
            <a:fillRect/>
          </a:stretch>
        </p:blipFill>
        <p:spPr bwMode="auto">
          <a:xfrm>
            <a:off x="4768163" y="1265962"/>
            <a:ext cx="6356392" cy="4790453"/>
          </a:xfrm>
          <a:prstGeom prst="rect">
            <a:avLst/>
          </a:prstGeom>
          <a:noFill/>
          <a:ln w="9525">
            <a:noFill/>
            <a:miter lim="800000"/>
            <a:headEnd/>
            <a:tailEnd/>
          </a:ln>
        </p:spPr>
      </p:pic>
      <p:sp>
        <p:nvSpPr>
          <p:cNvPr id="3" name="Rectangle 2">
            <a:extLst>
              <a:ext uri="{FF2B5EF4-FFF2-40B4-BE49-F238E27FC236}">
                <a16:creationId xmlns:a16="http://schemas.microsoft.com/office/drawing/2014/main" id="{237B2B49-4F6C-3FF1-15CB-CE6E874D9829}"/>
              </a:ext>
            </a:extLst>
          </p:cNvPr>
          <p:cNvSpPr/>
          <p:nvPr/>
        </p:nvSpPr>
        <p:spPr>
          <a:xfrm>
            <a:off x="6634795" y="1638890"/>
            <a:ext cx="4177225" cy="3546059"/>
          </a:xfrm>
          <a:prstGeom prst="rect">
            <a:avLst/>
          </a:prstGeom>
          <a:solidFill>
            <a:srgbClr val="FFFFFF">
              <a:alpha val="72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 name="Rectangle 2">
            <a:extLst>
              <a:ext uri="{FF2B5EF4-FFF2-40B4-BE49-F238E27FC236}">
                <a16:creationId xmlns:a16="http://schemas.microsoft.com/office/drawing/2014/main" id="{E70FBDD2-2DC4-EE65-9746-512F2AC93C6D}"/>
              </a:ext>
            </a:extLst>
          </p:cNvPr>
          <p:cNvSpPr txBox="1">
            <a:spLocks noChangeArrowheads="1"/>
          </p:cNvSpPr>
          <p:nvPr/>
        </p:nvSpPr>
        <p:spPr bwMode="auto">
          <a:xfrm>
            <a:off x="4495808" y="241830"/>
            <a:ext cx="6612200" cy="830997"/>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9900"/>
                </a:solidFill>
                <a:effectLst/>
                <a:uLnTx/>
                <a:uFillTx/>
                <a:latin typeface="Times"/>
                <a:ea typeface="+mj-ea"/>
                <a:cs typeface="+mj-cs"/>
              </a:rPr>
              <a:t>Rule based model conditions</a:t>
            </a:r>
            <a:br>
              <a:rPr kumimoji="0" lang="en-US" sz="2800" b="1" i="0" u="none" strike="noStrike" kern="0" cap="none" spc="0" normalizeH="0" baseline="0" noProof="0" dirty="0">
                <a:ln>
                  <a:noFill/>
                </a:ln>
                <a:solidFill>
                  <a:srgbClr val="009900"/>
                </a:solidFill>
                <a:effectLst/>
                <a:uLnTx/>
                <a:uFillTx/>
                <a:latin typeface="Times"/>
                <a:ea typeface="+mj-ea"/>
                <a:cs typeface="+mj-cs"/>
              </a:rPr>
            </a:br>
            <a:r>
              <a:rPr kumimoji="0" lang="en-US" sz="2000" b="0" i="0" u="none" strike="noStrike" kern="0" cap="none" spc="0" normalizeH="0" baseline="0" noProof="0" dirty="0">
                <a:ln>
                  <a:noFill/>
                </a:ln>
                <a:solidFill>
                  <a:srgbClr val="009900"/>
                </a:solidFill>
                <a:effectLst/>
                <a:uLnTx/>
                <a:uFillTx/>
                <a:latin typeface="Times"/>
                <a:ea typeface="+mj-ea"/>
                <a:cs typeface="+mj-cs"/>
              </a:rPr>
              <a:t>(if these exist, present to Analyst)</a:t>
            </a:r>
            <a:endParaRPr kumimoji="0" lang="en-US" sz="2800" b="0" i="0" u="none" strike="noStrike" kern="0" cap="none" spc="0" normalizeH="0" baseline="0" noProof="0" dirty="0">
              <a:ln>
                <a:noFill/>
              </a:ln>
              <a:solidFill>
                <a:srgbClr val="009900"/>
              </a:solidFill>
              <a:effectLst/>
              <a:uLnTx/>
              <a:uFillTx/>
              <a:latin typeface="Times"/>
              <a:ea typeface="+mj-ea"/>
              <a:cs typeface="+mj-cs"/>
            </a:endParaRPr>
          </a:p>
        </p:txBody>
      </p:sp>
      <p:sp>
        <p:nvSpPr>
          <p:cNvPr id="5" name="Rectangle 4">
            <a:extLst>
              <a:ext uri="{FF2B5EF4-FFF2-40B4-BE49-F238E27FC236}">
                <a16:creationId xmlns:a16="http://schemas.microsoft.com/office/drawing/2014/main" id="{6E2B78AA-634E-4619-725B-2342DCA37668}"/>
              </a:ext>
            </a:extLst>
          </p:cNvPr>
          <p:cNvSpPr/>
          <p:nvPr/>
        </p:nvSpPr>
        <p:spPr>
          <a:xfrm>
            <a:off x="5428823" y="1403880"/>
            <a:ext cx="2362200" cy="228600"/>
          </a:xfrm>
          <a:prstGeom prst="rect">
            <a:avLst/>
          </a:prstGeom>
          <a:noFill/>
          <a:ln w="38100" cap="flat" cmpd="sng" algn="ctr">
            <a:solidFill>
              <a:srgbClr val="008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cxnSp>
        <p:nvCxnSpPr>
          <p:cNvPr id="7" name="Straight Arrow Connector 6">
            <a:extLst>
              <a:ext uri="{FF2B5EF4-FFF2-40B4-BE49-F238E27FC236}">
                <a16:creationId xmlns:a16="http://schemas.microsoft.com/office/drawing/2014/main" id="{9F3EC3B5-7E25-5E9B-079B-DD5CF647FF74}"/>
              </a:ext>
            </a:extLst>
          </p:cNvPr>
          <p:cNvCxnSpPr>
            <a:cxnSpLocks/>
            <a:endCxn id="5" idx="0"/>
          </p:cNvCxnSpPr>
          <p:nvPr/>
        </p:nvCxnSpPr>
        <p:spPr>
          <a:xfrm flipH="1">
            <a:off x="6609923" y="965730"/>
            <a:ext cx="171885" cy="438150"/>
          </a:xfrm>
          <a:prstGeom prst="straightConnector1">
            <a:avLst/>
          </a:prstGeom>
          <a:noFill/>
          <a:ln w="28575" cap="flat" cmpd="sng" algn="ctr">
            <a:solidFill>
              <a:srgbClr val="008000"/>
            </a:solidFill>
            <a:prstDash val="solid"/>
            <a:tailEnd type="triangle"/>
          </a:ln>
          <a:effectLst/>
        </p:spPr>
      </p:cxnSp>
      <p:sp>
        <p:nvSpPr>
          <p:cNvPr id="12" name="Rectangle 11">
            <a:extLst>
              <a:ext uri="{FF2B5EF4-FFF2-40B4-BE49-F238E27FC236}">
                <a16:creationId xmlns:a16="http://schemas.microsoft.com/office/drawing/2014/main" id="{D73306F6-9302-028C-548D-C93C042C5D0F}"/>
              </a:ext>
            </a:extLst>
          </p:cNvPr>
          <p:cNvSpPr/>
          <p:nvPr/>
        </p:nvSpPr>
        <p:spPr>
          <a:xfrm>
            <a:off x="4379947" y="1853169"/>
            <a:ext cx="7278687" cy="3616037"/>
          </a:xfrm>
          <a:prstGeom prst="rect">
            <a:avLst/>
          </a:prstGeom>
          <a:solidFill>
            <a:srgbClr val="FFFFFF">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5892CACC-FA63-B5A2-5420-D3263219C736}"/>
              </a:ext>
            </a:extLst>
          </p:cNvPr>
          <p:cNvSpPr txBox="1">
            <a:spLocks noChangeArrowheads="1"/>
          </p:cNvSpPr>
          <p:nvPr/>
        </p:nvSpPr>
        <p:spPr bwMode="auto">
          <a:xfrm>
            <a:off x="4475958" y="6333382"/>
            <a:ext cx="7278687" cy="47625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eaLnBrk="1" hangingPunct="1"/>
            <a:r>
              <a:rPr lang="en-US" sz="2000" b="0" kern="0" dirty="0">
                <a:solidFill>
                  <a:srgbClr val="C00000"/>
                </a:solidFill>
                <a:latin typeface="Times"/>
              </a:rPr>
              <a:t>Previously this info needed to be “mined” separately by the Analyst</a:t>
            </a:r>
          </a:p>
        </p:txBody>
      </p:sp>
      <p:grpSp>
        <p:nvGrpSpPr>
          <p:cNvPr id="6" name="Group 5">
            <a:extLst>
              <a:ext uri="{FF2B5EF4-FFF2-40B4-BE49-F238E27FC236}">
                <a16:creationId xmlns:a16="http://schemas.microsoft.com/office/drawing/2014/main" id="{82CC3B40-78C2-AA11-58B7-83EBB3FA4701}"/>
              </a:ext>
            </a:extLst>
          </p:cNvPr>
          <p:cNvGrpSpPr/>
          <p:nvPr/>
        </p:nvGrpSpPr>
        <p:grpSpPr>
          <a:xfrm>
            <a:off x="8996102" y="2150480"/>
            <a:ext cx="2073275" cy="2427288"/>
            <a:chOff x="6781800" y="4191000"/>
            <a:chExt cx="2073275" cy="2427288"/>
          </a:xfrm>
        </p:grpSpPr>
        <p:pic>
          <p:nvPicPr>
            <p:cNvPr id="9" name="Picture 6">
              <a:extLst>
                <a:ext uri="{FF2B5EF4-FFF2-40B4-BE49-F238E27FC236}">
                  <a16:creationId xmlns:a16="http://schemas.microsoft.com/office/drawing/2014/main" id="{3EF7F731-3B2C-859F-8938-CACEF0EFD5A9}"/>
                </a:ext>
              </a:extLst>
            </p:cNvPr>
            <p:cNvPicPr>
              <a:picLocks noChangeAspect="1" noChangeArrowheads="1"/>
            </p:cNvPicPr>
            <p:nvPr/>
          </p:nvPicPr>
          <p:blipFill>
            <a:blip r:embed="rId3" cstate="print"/>
            <a:srcRect/>
            <a:stretch>
              <a:fillRect/>
            </a:stretch>
          </p:blipFill>
          <p:spPr bwMode="auto">
            <a:xfrm>
              <a:off x="6781800" y="4191000"/>
              <a:ext cx="2073275" cy="2427288"/>
            </a:xfrm>
            <a:prstGeom prst="rect">
              <a:avLst/>
            </a:prstGeom>
            <a:solidFill>
              <a:srgbClr val="FFFFFF"/>
            </a:solidFill>
            <a:ln w="9525">
              <a:solidFill>
                <a:srgbClr val="000000"/>
              </a:solidFill>
              <a:miter lim="800000"/>
              <a:headEnd/>
              <a:tailEnd/>
            </a:ln>
            <a:effectLst>
              <a:outerShdw dist="107763" dir="8100000" algn="ctr" rotWithShape="0">
                <a:srgbClr val="808080"/>
              </a:outerShdw>
            </a:effectLst>
          </p:spPr>
        </p:pic>
        <p:sp>
          <p:nvSpPr>
            <p:cNvPr id="10" name="Text Box 7">
              <a:extLst>
                <a:ext uri="{FF2B5EF4-FFF2-40B4-BE49-F238E27FC236}">
                  <a16:creationId xmlns:a16="http://schemas.microsoft.com/office/drawing/2014/main" id="{3B6BA2C1-8B2E-98A5-AFC5-4470F38BCE1E}"/>
                </a:ext>
              </a:extLst>
            </p:cNvPr>
            <p:cNvSpPr txBox="1">
              <a:spLocks noChangeArrowheads="1"/>
            </p:cNvSpPr>
            <p:nvPr/>
          </p:nvSpPr>
          <p:spPr bwMode="auto">
            <a:xfrm>
              <a:off x="7121525" y="5048250"/>
              <a:ext cx="1385888" cy="1006475"/>
            </a:xfrm>
            <a:prstGeom prst="rect">
              <a:avLst/>
            </a:prstGeom>
            <a:solidFill>
              <a:srgbClr val="FFFFFF">
                <a:alpha val="80000"/>
              </a:srgbClr>
            </a:solidFill>
            <a:ln w="9525">
              <a:noFill/>
              <a:miter lim="800000"/>
              <a:headEnd/>
              <a:tailEnd/>
            </a:ln>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8000"/>
                  </a:solidFill>
                  <a:effectLst/>
                  <a:uLnTx/>
                  <a:uFillTx/>
                  <a:latin typeface="Arial Narrow" pitchFamily="34" charset="0"/>
                </a:rPr>
                <a:t>Engineering</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8000"/>
                  </a:solidFill>
                  <a:effectLst/>
                  <a:uLnTx/>
                  <a:uFillTx/>
                  <a:latin typeface="Arial Narrow" pitchFamily="34" charset="0"/>
                </a:rPr>
                <a:t>Experiment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8000"/>
                  </a:solidFill>
                  <a:effectLst/>
                  <a:uLnTx/>
                  <a:uFillTx/>
                  <a:latin typeface="Arial Narrow" pitchFamily="34" charset="0"/>
                </a:rPr>
                <a:t>Information</a:t>
              </a:r>
            </a:p>
          </p:txBody>
        </p:sp>
      </p:grpSp>
      <p:grpSp>
        <p:nvGrpSpPr>
          <p:cNvPr id="11" name="Group 10">
            <a:extLst>
              <a:ext uri="{FF2B5EF4-FFF2-40B4-BE49-F238E27FC236}">
                <a16:creationId xmlns:a16="http://schemas.microsoft.com/office/drawing/2014/main" id="{6E5B0FEB-409F-BE4C-6E06-663A81583274}"/>
              </a:ext>
            </a:extLst>
          </p:cNvPr>
          <p:cNvGrpSpPr/>
          <p:nvPr/>
        </p:nvGrpSpPr>
        <p:grpSpPr>
          <a:xfrm>
            <a:off x="6503023" y="3264002"/>
            <a:ext cx="2001838" cy="3021013"/>
            <a:chOff x="3955197" y="2065765"/>
            <a:chExt cx="2001838" cy="3021013"/>
          </a:xfrm>
        </p:grpSpPr>
        <p:pic>
          <p:nvPicPr>
            <p:cNvPr id="14" name="Picture 9">
              <a:extLst>
                <a:ext uri="{FF2B5EF4-FFF2-40B4-BE49-F238E27FC236}">
                  <a16:creationId xmlns:a16="http://schemas.microsoft.com/office/drawing/2014/main" id="{44D7CCA4-237C-1263-9711-106F91E1CDF8}"/>
                </a:ext>
              </a:extLst>
            </p:cNvPr>
            <p:cNvPicPr>
              <a:picLocks noChangeAspect="1" noChangeArrowheads="1"/>
            </p:cNvPicPr>
            <p:nvPr/>
          </p:nvPicPr>
          <p:blipFill>
            <a:blip r:embed="rId4" cstate="print"/>
            <a:srcRect/>
            <a:stretch>
              <a:fillRect/>
            </a:stretch>
          </p:blipFill>
          <p:spPr bwMode="auto">
            <a:xfrm>
              <a:off x="3955197" y="2065765"/>
              <a:ext cx="2001838" cy="3021013"/>
            </a:xfrm>
            <a:prstGeom prst="rect">
              <a:avLst/>
            </a:prstGeom>
            <a:solidFill>
              <a:srgbClr val="FFFFFF"/>
            </a:solidFill>
            <a:ln w="9525">
              <a:solidFill>
                <a:srgbClr val="000000"/>
              </a:solidFill>
              <a:miter lim="800000"/>
              <a:headEnd/>
              <a:tailEnd/>
            </a:ln>
            <a:effectLst>
              <a:outerShdw dist="107763" dir="8100000" algn="ctr" rotWithShape="0">
                <a:srgbClr val="808080"/>
              </a:outerShdw>
            </a:effectLst>
          </p:spPr>
        </p:pic>
        <p:sp>
          <p:nvSpPr>
            <p:cNvPr id="20" name="Text Box 10">
              <a:extLst>
                <a:ext uri="{FF2B5EF4-FFF2-40B4-BE49-F238E27FC236}">
                  <a16:creationId xmlns:a16="http://schemas.microsoft.com/office/drawing/2014/main" id="{A9F92990-7219-FF7E-A67F-724B3EF3DA3F}"/>
                </a:ext>
              </a:extLst>
            </p:cNvPr>
            <p:cNvSpPr txBox="1">
              <a:spLocks noChangeArrowheads="1"/>
            </p:cNvSpPr>
            <p:nvPr/>
          </p:nvSpPr>
          <p:spPr bwMode="auto">
            <a:xfrm>
              <a:off x="4119728" y="3140543"/>
              <a:ext cx="1700213" cy="1006475"/>
            </a:xfrm>
            <a:prstGeom prst="rect">
              <a:avLst/>
            </a:prstGeom>
            <a:solidFill>
              <a:srgbClr val="FFFFFF">
                <a:alpha val="80000"/>
              </a:srgbClr>
            </a:solidFill>
            <a:ln w="9525">
              <a:noFill/>
              <a:miter lim="800000"/>
              <a:headEnd/>
              <a:tailEnd/>
            </a:ln>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8000"/>
                  </a:solidFill>
                  <a:effectLst/>
                  <a:uLnTx/>
                  <a:uFillTx/>
                  <a:latin typeface="Arial Narrow" pitchFamily="34" charset="0"/>
                </a:rPr>
                <a:t>Engineering</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8000"/>
                  </a:solidFill>
                  <a:effectLst/>
                  <a:uLnTx/>
                  <a:uFillTx/>
                  <a:latin typeface="Arial Narrow" pitchFamily="34" charset="0"/>
                </a:rPr>
                <a:t>Disposition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8000"/>
                  </a:solidFill>
                  <a:effectLst/>
                  <a:uLnTx/>
                  <a:uFillTx/>
                  <a:latin typeface="Arial Narrow" pitchFamily="34" charset="0"/>
                </a:rPr>
                <a:t>Documentation</a:t>
              </a:r>
            </a:p>
          </p:txBody>
        </p:sp>
      </p:grpSp>
      <p:grpSp>
        <p:nvGrpSpPr>
          <p:cNvPr id="23" name="Group 22">
            <a:extLst>
              <a:ext uri="{FF2B5EF4-FFF2-40B4-BE49-F238E27FC236}">
                <a16:creationId xmlns:a16="http://schemas.microsoft.com/office/drawing/2014/main" id="{E9402655-43D2-13B6-7B96-04F125105177}"/>
              </a:ext>
            </a:extLst>
          </p:cNvPr>
          <p:cNvGrpSpPr/>
          <p:nvPr/>
        </p:nvGrpSpPr>
        <p:grpSpPr>
          <a:xfrm>
            <a:off x="4914377" y="2150480"/>
            <a:ext cx="3657600" cy="922338"/>
            <a:chOff x="1981200" y="5486400"/>
            <a:chExt cx="3657600" cy="922338"/>
          </a:xfrm>
        </p:grpSpPr>
        <p:pic>
          <p:nvPicPr>
            <p:cNvPr id="29" name="Picture 12">
              <a:extLst>
                <a:ext uri="{FF2B5EF4-FFF2-40B4-BE49-F238E27FC236}">
                  <a16:creationId xmlns:a16="http://schemas.microsoft.com/office/drawing/2014/main" id="{2B5245EA-74E0-592F-DF0E-DA64C912A07F}"/>
                </a:ext>
              </a:extLst>
            </p:cNvPr>
            <p:cNvPicPr>
              <a:picLocks noChangeAspect="1" noChangeArrowheads="1"/>
            </p:cNvPicPr>
            <p:nvPr/>
          </p:nvPicPr>
          <p:blipFill>
            <a:blip r:embed="rId5" cstate="print"/>
            <a:srcRect/>
            <a:stretch>
              <a:fillRect/>
            </a:stretch>
          </p:blipFill>
          <p:spPr bwMode="auto">
            <a:xfrm>
              <a:off x="1981200" y="5486400"/>
              <a:ext cx="3657600" cy="922338"/>
            </a:xfrm>
            <a:prstGeom prst="rect">
              <a:avLst/>
            </a:prstGeom>
            <a:solidFill>
              <a:srgbClr val="FFFFFF"/>
            </a:solidFill>
            <a:ln w="9525">
              <a:solidFill>
                <a:srgbClr val="000000"/>
              </a:solidFill>
              <a:miter lim="800000"/>
              <a:headEnd/>
              <a:tailEnd/>
            </a:ln>
            <a:effectLst>
              <a:outerShdw dist="107763" dir="13500000" algn="ctr" rotWithShape="0">
                <a:srgbClr val="808080"/>
              </a:outerShdw>
            </a:effectLst>
          </p:spPr>
        </p:pic>
        <p:sp>
          <p:nvSpPr>
            <p:cNvPr id="30" name="Text Box 13">
              <a:extLst>
                <a:ext uri="{FF2B5EF4-FFF2-40B4-BE49-F238E27FC236}">
                  <a16:creationId xmlns:a16="http://schemas.microsoft.com/office/drawing/2014/main" id="{5DFC678F-B17D-063F-32CF-042E78977302}"/>
                </a:ext>
              </a:extLst>
            </p:cNvPr>
            <p:cNvSpPr txBox="1">
              <a:spLocks noChangeArrowheads="1"/>
            </p:cNvSpPr>
            <p:nvPr/>
          </p:nvSpPr>
          <p:spPr bwMode="auto">
            <a:xfrm>
              <a:off x="2184999" y="5715000"/>
              <a:ext cx="2962670" cy="400110"/>
            </a:xfrm>
            <a:prstGeom prst="rect">
              <a:avLst/>
            </a:prstGeom>
            <a:solidFill>
              <a:srgbClr val="FFFFFF">
                <a:alpha val="80000"/>
              </a:srgbClr>
            </a:solidFill>
            <a:ln w="9525">
              <a:noFill/>
              <a:miter lim="800000"/>
              <a:headEnd/>
              <a:tailEnd/>
            </a:ln>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8000"/>
                  </a:solidFill>
                  <a:effectLst/>
                  <a:uLnTx/>
                  <a:uFillTx/>
                  <a:latin typeface="Arial Narrow" pitchFamily="34" charset="0"/>
                </a:rPr>
                <a:t>Quality Notification History</a:t>
              </a:r>
            </a:p>
          </p:txBody>
        </p:sp>
      </p:grpSp>
    </p:spTree>
    <p:extLst>
      <p:ext uri="{BB962C8B-B14F-4D97-AF65-F5344CB8AC3E}">
        <p14:creationId xmlns:p14="http://schemas.microsoft.com/office/powerpoint/2010/main" val="1690016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6823878" y="741391"/>
            <a:ext cx="4491821" cy="1616203"/>
          </a:xfrm>
          <a:prstGeom prst="rect">
            <a:avLst/>
          </a:prstGeom>
        </p:spPr>
        <p:txBody>
          <a:bodyPr vert="horz" lIns="91440" tIns="45720" rIns="91440" bIns="45720" numCol="1" rtlCol="0" anchor="b"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i="0" strike="noStrike" cap="none" spc="0" normalizeH="0" baseline="0" noProof="0" dirty="0">
                <a:ln>
                  <a:noFill/>
                </a:ln>
                <a:solidFill>
                  <a:schemeClr val="tx1"/>
                </a:solidFill>
                <a:effectLst/>
                <a:uLnTx/>
                <a:uFillTx/>
              </a:rPr>
              <a:t>Additional Right-click capabilities…</a:t>
            </a:r>
          </a:p>
        </p:txBody>
      </p:sp>
      <p:pic>
        <p:nvPicPr>
          <p:cNvPr id="30" name="Picture 29" descr="A finger pointing on a tablet with green neon lights">
            <a:extLst>
              <a:ext uri="{FF2B5EF4-FFF2-40B4-BE49-F238E27FC236}">
                <a16:creationId xmlns:a16="http://schemas.microsoft.com/office/drawing/2014/main" id="{1DB4271D-FADD-754F-C2E5-FFAE13D4B85A}"/>
              </a:ext>
            </a:extLst>
          </p:cNvPr>
          <p:cNvPicPr>
            <a:picLocks noChangeAspect="1"/>
          </p:cNvPicPr>
          <p:nvPr/>
        </p:nvPicPr>
        <p:blipFill rotWithShape="1">
          <a:blip r:embed="rId2"/>
          <a:srcRect l="8663" r="32003" b="-1"/>
          <a:stretch/>
        </p:blipFill>
        <p:spPr>
          <a:xfrm>
            <a:off x="20" y="10"/>
            <a:ext cx="6095980" cy="6857990"/>
          </a:xfrm>
          <a:prstGeom prst="rect">
            <a:avLst/>
          </a:prstGeom>
        </p:spPr>
      </p:pic>
      <p:grpSp>
        <p:nvGrpSpPr>
          <p:cNvPr id="34" name="Group 33">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35" name="Rectangle 34">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35">
            <a:extLst>
              <a:ext uri="{FF2B5EF4-FFF2-40B4-BE49-F238E27FC236}">
                <a16:creationId xmlns:a16="http://schemas.microsoft.com/office/drawing/2014/main" id="{F2C163A3-78AD-F250-0CD8-76DE8590A50B}"/>
              </a:ext>
            </a:extLst>
          </p:cNvPr>
          <p:cNvSpPr>
            <a:spLocks noChangeArrowheads="1"/>
          </p:cNvSpPr>
          <p:nvPr/>
        </p:nvSpPr>
        <p:spPr bwMode="auto">
          <a:xfrm>
            <a:off x="6823877" y="2533476"/>
            <a:ext cx="4761871" cy="3447832"/>
          </a:xfrm>
          <a:prstGeom prst="rect">
            <a:avLst/>
          </a:prstGeom>
        </p:spPr>
        <p:txBody>
          <a:bodyPr vert="horz" lIns="91440" tIns="45720" rIns="91440" bIns="45720" rtlCol="0" anchor="t">
            <a:normAutofit/>
          </a:bodyPr>
          <a:lstStyle/>
          <a:p>
            <a:pPr fontAlgn="base">
              <a:lnSpc>
                <a:spcPct val="90000"/>
              </a:lnSpc>
              <a:spcBef>
                <a:spcPct val="0"/>
              </a:spcBef>
              <a:spcAft>
                <a:spcPts val="600"/>
              </a:spcAft>
              <a:defRPr/>
            </a:pPr>
            <a:r>
              <a:rPr lang="en-US" sz="1600" dirty="0"/>
              <a:t>Side by side comparison of bin maps to defect inspection maps</a:t>
            </a:r>
          </a:p>
          <a:p>
            <a:pPr fontAlgn="base">
              <a:lnSpc>
                <a:spcPct val="90000"/>
              </a:lnSpc>
              <a:spcBef>
                <a:spcPct val="0"/>
              </a:spcBef>
              <a:spcAft>
                <a:spcPts val="600"/>
              </a:spcAft>
              <a:defRPr/>
            </a:pPr>
            <a:endParaRPr lang="en-US" sz="1600" dirty="0"/>
          </a:p>
          <a:p>
            <a:pPr fontAlgn="base">
              <a:lnSpc>
                <a:spcPct val="90000"/>
              </a:lnSpc>
              <a:spcBef>
                <a:spcPct val="0"/>
              </a:spcBef>
              <a:spcAft>
                <a:spcPts val="600"/>
              </a:spcAft>
              <a:defRPr/>
            </a:pPr>
            <a:r>
              <a:rPr lang="en-US" sz="1600" dirty="0"/>
              <a:t>Lot commonality: Multiple lots with similar fail patterns can be flagged during review of yield maps and run through a “commonality analysis”</a:t>
            </a:r>
          </a:p>
          <a:p>
            <a:pPr fontAlgn="base">
              <a:lnSpc>
                <a:spcPct val="90000"/>
              </a:lnSpc>
              <a:spcBef>
                <a:spcPct val="0"/>
              </a:spcBef>
              <a:spcAft>
                <a:spcPts val="600"/>
              </a:spcAft>
              <a:defRPr/>
            </a:pPr>
            <a:endParaRPr lang="en-US" sz="1600" dirty="0"/>
          </a:p>
          <a:p>
            <a:pPr fontAlgn="base">
              <a:lnSpc>
                <a:spcPct val="90000"/>
              </a:lnSpc>
              <a:spcBef>
                <a:spcPct val="0"/>
              </a:spcBef>
              <a:spcAft>
                <a:spcPts val="600"/>
              </a:spcAft>
              <a:defRPr/>
            </a:pPr>
            <a:r>
              <a:rPr lang="en-US" sz="1600" dirty="0"/>
              <a:t>Tool maintenance history</a:t>
            </a:r>
          </a:p>
          <a:p>
            <a:pPr indent="-228600" fontAlgn="base">
              <a:lnSpc>
                <a:spcPct val="90000"/>
              </a:lnSpc>
              <a:spcBef>
                <a:spcPct val="0"/>
              </a:spcBef>
              <a:spcAft>
                <a:spcPts val="600"/>
              </a:spcAft>
              <a:buFont typeface="Arial" panose="020B0604020202020204" pitchFamily="34" charset="0"/>
              <a:buChar char="•"/>
              <a:defRPr/>
            </a:pPr>
            <a:endParaRPr lang="en-US" sz="1600" dirty="0"/>
          </a:p>
          <a:p>
            <a:pPr indent="-228600" fontAlgn="base">
              <a:lnSpc>
                <a:spcPct val="90000"/>
              </a:lnSpc>
              <a:spcBef>
                <a:spcPct val="0"/>
              </a:spcBef>
              <a:spcAft>
                <a:spcPts val="600"/>
              </a:spcAft>
              <a:buFont typeface="Arial" panose="020B0604020202020204" pitchFamily="34" charset="0"/>
              <a:buChar char="•"/>
              <a:defRPr/>
            </a:pPr>
            <a:endParaRPr lang="en-US" sz="1600" dirty="0"/>
          </a:p>
          <a:p>
            <a:pPr indent="-228600" fontAlgn="base">
              <a:lnSpc>
                <a:spcPct val="90000"/>
              </a:lnSpc>
              <a:spcBef>
                <a:spcPct val="0"/>
              </a:spcBef>
              <a:spcAft>
                <a:spcPts val="600"/>
              </a:spcAft>
              <a:buFont typeface="Arial" panose="020B0604020202020204" pitchFamily="34" charset="0"/>
              <a:buChar char="•"/>
              <a:defRPr/>
            </a:pPr>
            <a:endParaRPr lang="en-US" sz="1600" dirty="0"/>
          </a:p>
          <a:p>
            <a:pPr indent="-228600" fontAlgn="base">
              <a:lnSpc>
                <a:spcPct val="90000"/>
              </a:lnSpc>
              <a:spcBef>
                <a:spcPct val="0"/>
              </a:spcBef>
              <a:spcAft>
                <a:spcPts val="600"/>
              </a:spcAft>
              <a:buFont typeface="Arial" panose="020B0604020202020204" pitchFamily="34" charset="0"/>
              <a:buChar char="•"/>
              <a:defRPr/>
            </a:pPr>
            <a:endParaRPr lang="en-US" sz="1600" dirty="0"/>
          </a:p>
          <a:p>
            <a:pPr indent="-228600" fontAlgn="base">
              <a:lnSpc>
                <a:spcPct val="90000"/>
              </a:lnSpc>
              <a:spcBef>
                <a:spcPct val="0"/>
              </a:spcBef>
              <a:spcAft>
                <a:spcPts val="600"/>
              </a:spcAft>
              <a:buFont typeface="Arial" panose="020B0604020202020204" pitchFamily="34" charset="0"/>
              <a:buChar char="•"/>
              <a:defRPr/>
            </a:pPr>
            <a:endParaRPr kumimoji="0" lang="en-US" sz="1600" i="0" strike="noStrike" cap="none" spc="0" normalizeH="0" baseline="0" noProof="0" dirty="0">
              <a:ln>
                <a:noFill/>
              </a:ln>
              <a:effectLst/>
              <a:uLnTx/>
              <a:uFillTx/>
            </a:endParaRPr>
          </a:p>
          <a:p>
            <a:pPr indent="-228600" fontAlgn="base">
              <a:lnSpc>
                <a:spcPct val="90000"/>
              </a:lnSpc>
              <a:spcBef>
                <a:spcPct val="0"/>
              </a:spcBef>
              <a:spcAft>
                <a:spcPts val="600"/>
              </a:spcAft>
              <a:buFont typeface="Arial" panose="020B0604020202020204" pitchFamily="34" charset="0"/>
              <a:buChar char="•"/>
              <a:defRPr/>
            </a:pPr>
            <a:endParaRPr kumimoji="0" lang="en-US" sz="1600" i="0" strike="noStrike" cap="none" spc="0" normalizeH="0" baseline="0" noProof="0" dirty="0">
              <a:ln>
                <a:noFill/>
              </a:ln>
              <a:effectLst/>
              <a:uLnTx/>
              <a:uFillTx/>
            </a:endParaRPr>
          </a:p>
        </p:txBody>
      </p:sp>
    </p:spTree>
    <p:extLst>
      <p:ext uri="{BB962C8B-B14F-4D97-AF65-F5344CB8AC3E}">
        <p14:creationId xmlns:p14="http://schemas.microsoft.com/office/powerpoint/2010/main" val="106750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838201" y="365125"/>
            <a:ext cx="5251316" cy="1807305"/>
          </a:xfrm>
          <a:prstGeom prst="rect">
            <a:avLst/>
          </a:prstGeom>
        </p:spPr>
        <p:txBody>
          <a:bodyPr vert="horz"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4400" i="0" strike="noStrike" cap="none" spc="0" normalizeH="0" baseline="0" noProof="0" dirty="0">
                <a:ln>
                  <a:noFill/>
                </a:ln>
                <a:solidFill>
                  <a:schemeClr val="tx1"/>
                </a:solidFill>
                <a:effectLst/>
                <a:uLnTx/>
                <a:uFillTx/>
              </a:rPr>
              <a:t>Answered with zero effort from Analyst..</a:t>
            </a:r>
          </a:p>
        </p:txBody>
      </p:sp>
      <p:sp>
        <p:nvSpPr>
          <p:cNvPr id="13" name="Rectangle 35">
            <a:extLst>
              <a:ext uri="{FF2B5EF4-FFF2-40B4-BE49-F238E27FC236}">
                <a16:creationId xmlns:a16="http://schemas.microsoft.com/office/drawing/2014/main" id="{F2C163A3-78AD-F250-0CD8-76DE8590A50B}"/>
              </a:ext>
            </a:extLst>
          </p:cNvPr>
          <p:cNvSpPr>
            <a:spLocks noChangeArrowheads="1"/>
          </p:cNvSpPr>
          <p:nvPr/>
        </p:nvSpPr>
        <p:spPr bwMode="auto">
          <a:xfrm>
            <a:off x="838200" y="2333297"/>
            <a:ext cx="5124586" cy="4159578"/>
          </a:xfrm>
          <a:prstGeom prst="rect">
            <a:avLst/>
          </a:prstGeom>
        </p:spPr>
        <p:txBody>
          <a:bodyPr vert="horz" lIns="91440" tIns="45720" rIns="91440" bIns="45720" rtlCol="0">
            <a:normAutofit/>
          </a:bodyPr>
          <a:lstStyle/>
          <a:p>
            <a:pPr indent="-228600" fontAlgn="base">
              <a:lnSpc>
                <a:spcPct val="90000"/>
              </a:lnSpc>
              <a:spcBef>
                <a:spcPct val="0"/>
              </a:spcBef>
              <a:spcAft>
                <a:spcPts val="600"/>
              </a:spcAft>
              <a:buFont typeface="Arial" panose="020B0604020202020204" pitchFamily="34" charset="0"/>
              <a:buChar char="•"/>
              <a:defRPr/>
            </a:pPr>
            <a:r>
              <a:rPr lang="en-US" sz="1600" dirty="0"/>
              <a:t>Yield vs Forecast?</a:t>
            </a:r>
          </a:p>
          <a:p>
            <a:pPr indent="-228600" fontAlgn="base">
              <a:lnSpc>
                <a:spcPct val="90000"/>
              </a:lnSpc>
              <a:spcBef>
                <a:spcPct val="0"/>
              </a:spcBef>
              <a:spcAft>
                <a:spcPts val="600"/>
              </a:spcAft>
              <a:buFont typeface="Arial" panose="020B0604020202020204" pitchFamily="34" charset="0"/>
              <a:buChar char="•"/>
              <a:defRPr/>
            </a:pPr>
            <a:r>
              <a:rPr lang="en-US" sz="1600" dirty="0"/>
              <a:t>Were there outlier bin failures?</a:t>
            </a:r>
          </a:p>
          <a:p>
            <a:pPr indent="-228600" fontAlgn="base">
              <a:lnSpc>
                <a:spcPct val="90000"/>
              </a:lnSpc>
              <a:spcBef>
                <a:spcPct val="0"/>
              </a:spcBef>
              <a:spcAft>
                <a:spcPts val="600"/>
              </a:spcAft>
              <a:buFont typeface="Arial" panose="020B0604020202020204" pitchFamily="34" charset="0"/>
              <a:buChar char="•"/>
              <a:defRPr/>
            </a:pPr>
            <a:r>
              <a:rPr lang="en-US" sz="1600" dirty="0"/>
              <a:t>What do wafer maps look like? </a:t>
            </a:r>
            <a:r>
              <a:rPr kumimoji="0" lang="en-US" sz="1600" i="0" strike="noStrike" cap="none" spc="0" normalizeH="0" baseline="0" noProof="0" dirty="0">
                <a:ln>
                  <a:noFill/>
                </a:ln>
                <a:effectLst/>
                <a:uLnTx/>
                <a:uFillTx/>
              </a:rPr>
              <a:t>Spatial </a:t>
            </a:r>
            <a:r>
              <a:rPr lang="en-US" sz="1600" dirty="0"/>
              <a:t>Yield patters? </a:t>
            </a:r>
          </a:p>
          <a:p>
            <a:pPr indent="-228600" fontAlgn="base">
              <a:lnSpc>
                <a:spcPct val="90000"/>
              </a:lnSpc>
              <a:spcBef>
                <a:spcPct val="0"/>
              </a:spcBef>
              <a:spcAft>
                <a:spcPts val="600"/>
              </a:spcAft>
              <a:buFont typeface="Arial" panose="020B0604020202020204" pitchFamily="34" charset="0"/>
              <a:buChar char="•"/>
              <a:defRPr/>
            </a:pPr>
            <a:r>
              <a:rPr kumimoji="0" lang="en-US" sz="1600" i="0" strike="noStrike" cap="none" spc="0" normalizeH="0" baseline="0" noProof="0" dirty="0">
                <a:ln>
                  <a:noFill/>
                </a:ln>
                <a:effectLst/>
                <a:uLnTx/>
                <a:uFillTx/>
              </a:rPr>
              <a:t>Repeating </a:t>
            </a:r>
            <a:r>
              <a:rPr lang="en-US" sz="1600" dirty="0"/>
              <a:t>Pattern of Failures?</a:t>
            </a:r>
          </a:p>
          <a:p>
            <a:pPr indent="-228600" fontAlgn="base">
              <a:lnSpc>
                <a:spcPct val="90000"/>
              </a:lnSpc>
              <a:spcBef>
                <a:spcPct val="0"/>
              </a:spcBef>
              <a:spcAft>
                <a:spcPts val="600"/>
              </a:spcAft>
              <a:buFont typeface="Arial" panose="020B0604020202020204" pitchFamily="34" charset="0"/>
              <a:buChar char="•"/>
              <a:defRPr/>
            </a:pPr>
            <a:r>
              <a:rPr kumimoji="0" lang="en-US" sz="1600" i="0" strike="noStrike" cap="none" spc="0" normalizeH="0" baseline="0" noProof="0" dirty="0">
                <a:ln>
                  <a:noFill/>
                </a:ln>
                <a:effectLst/>
                <a:uLnTx/>
                <a:uFillTx/>
              </a:rPr>
              <a:t>Who are Product, Test Engineers?</a:t>
            </a:r>
          </a:p>
          <a:p>
            <a:pPr indent="-228600" fontAlgn="base">
              <a:lnSpc>
                <a:spcPct val="90000"/>
              </a:lnSpc>
              <a:spcBef>
                <a:spcPct val="0"/>
              </a:spcBef>
              <a:spcAft>
                <a:spcPts val="600"/>
              </a:spcAft>
              <a:buFont typeface="Arial" panose="020B0604020202020204" pitchFamily="34" charset="0"/>
              <a:buChar char="•"/>
              <a:defRPr/>
            </a:pPr>
            <a:r>
              <a:rPr lang="en-US" sz="1600" dirty="0"/>
              <a:t>Where was the lot tested, on what tester?</a:t>
            </a:r>
          </a:p>
          <a:p>
            <a:pPr indent="-228600" fontAlgn="base">
              <a:lnSpc>
                <a:spcPct val="90000"/>
              </a:lnSpc>
              <a:spcBef>
                <a:spcPct val="0"/>
              </a:spcBef>
              <a:spcAft>
                <a:spcPts val="600"/>
              </a:spcAft>
              <a:buFont typeface="Arial" panose="020B0604020202020204" pitchFamily="34" charset="0"/>
              <a:buChar char="•"/>
              <a:defRPr/>
            </a:pPr>
            <a:r>
              <a:rPr lang="en-US" sz="1600" dirty="0"/>
              <a:t>Bin Pareto?</a:t>
            </a:r>
          </a:p>
          <a:p>
            <a:pPr indent="-228600" fontAlgn="base">
              <a:lnSpc>
                <a:spcPct val="90000"/>
              </a:lnSpc>
              <a:spcBef>
                <a:spcPct val="0"/>
              </a:spcBef>
              <a:spcAft>
                <a:spcPts val="600"/>
              </a:spcAft>
              <a:buFont typeface="Arial" panose="020B0604020202020204" pitchFamily="34" charset="0"/>
              <a:buChar char="•"/>
              <a:defRPr/>
            </a:pPr>
            <a:r>
              <a:rPr kumimoji="0" lang="en-US" sz="1600" i="0" strike="noStrike" cap="none" spc="0" normalizeH="0" baseline="0" noProof="0" dirty="0">
                <a:ln>
                  <a:noFill/>
                </a:ln>
                <a:effectLst/>
                <a:uLnTx/>
                <a:uFillTx/>
              </a:rPr>
              <a:t>What tests are in each bin?</a:t>
            </a:r>
          </a:p>
          <a:p>
            <a:pPr indent="-228600" fontAlgn="base">
              <a:lnSpc>
                <a:spcPct val="90000"/>
              </a:lnSpc>
              <a:spcBef>
                <a:spcPct val="0"/>
              </a:spcBef>
              <a:spcAft>
                <a:spcPts val="600"/>
              </a:spcAft>
              <a:buFont typeface="Arial" panose="020B0604020202020204" pitchFamily="34" charset="0"/>
              <a:buChar char="•"/>
              <a:defRPr/>
            </a:pPr>
            <a:r>
              <a:rPr lang="en-US" sz="1600" dirty="0"/>
              <a:t>What revision of the test program was used?</a:t>
            </a:r>
            <a:endParaRPr kumimoji="0" lang="en-US" sz="1600" i="0" strike="noStrike" cap="none" spc="0" normalizeH="0" baseline="0" noProof="0" dirty="0">
              <a:ln>
                <a:noFill/>
              </a:ln>
              <a:effectLst/>
              <a:uLnTx/>
              <a:uFillTx/>
            </a:endParaRPr>
          </a:p>
          <a:p>
            <a:pPr indent="-228600" fontAlgn="base">
              <a:lnSpc>
                <a:spcPct val="90000"/>
              </a:lnSpc>
              <a:spcBef>
                <a:spcPct val="0"/>
              </a:spcBef>
              <a:spcAft>
                <a:spcPts val="600"/>
              </a:spcAft>
              <a:buFont typeface="Arial" panose="020B0604020202020204" pitchFamily="34" charset="0"/>
              <a:buChar char="•"/>
              <a:defRPr/>
            </a:pPr>
            <a:r>
              <a:rPr lang="en-US" sz="1600" dirty="0"/>
              <a:t>Which wafers were inspected for defects?</a:t>
            </a:r>
          </a:p>
          <a:p>
            <a:pPr indent="-228600" fontAlgn="base">
              <a:lnSpc>
                <a:spcPct val="90000"/>
              </a:lnSpc>
              <a:spcBef>
                <a:spcPct val="0"/>
              </a:spcBef>
              <a:spcAft>
                <a:spcPts val="600"/>
              </a:spcAft>
              <a:buFont typeface="Arial" panose="020B0604020202020204" pitchFamily="34" charset="0"/>
              <a:buChar char="•"/>
              <a:defRPr/>
            </a:pPr>
            <a:r>
              <a:rPr lang="en-US" sz="1600" dirty="0"/>
              <a:t>Which wafers were </a:t>
            </a:r>
            <a:r>
              <a:rPr lang="en-US" sz="1600" dirty="0" err="1"/>
              <a:t>scribeline</a:t>
            </a:r>
            <a:r>
              <a:rPr lang="en-US" sz="1600" dirty="0"/>
              <a:t> tested?</a:t>
            </a:r>
          </a:p>
          <a:p>
            <a:pPr indent="-228600" fontAlgn="base">
              <a:lnSpc>
                <a:spcPct val="90000"/>
              </a:lnSpc>
              <a:spcBef>
                <a:spcPct val="0"/>
              </a:spcBef>
              <a:spcAft>
                <a:spcPts val="600"/>
              </a:spcAft>
              <a:buFont typeface="Arial" panose="020B0604020202020204" pitchFamily="34" charset="0"/>
              <a:buChar char="•"/>
              <a:defRPr/>
            </a:pPr>
            <a:r>
              <a:rPr kumimoji="0" lang="en-US" sz="1600" i="0" strike="noStrike" cap="none" spc="0" normalizeH="0" baseline="0" noProof="0" dirty="0">
                <a:ln>
                  <a:noFill/>
                </a:ln>
                <a:effectLst/>
                <a:uLnTx/>
                <a:uFillTx/>
              </a:rPr>
              <a:t>Was there non-standard processing?</a:t>
            </a:r>
          </a:p>
          <a:p>
            <a:pPr indent="-228600" fontAlgn="base">
              <a:lnSpc>
                <a:spcPct val="90000"/>
              </a:lnSpc>
              <a:spcBef>
                <a:spcPct val="0"/>
              </a:spcBef>
              <a:spcAft>
                <a:spcPts val="600"/>
              </a:spcAft>
              <a:buFont typeface="Arial" panose="020B0604020202020204" pitchFamily="34" charset="0"/>
              <a:buChar char="•"/>
              <a:defRPr/>
            </a:pPr>
            <a:r>
              <a:rPr kumimoji="0" lang="en-US" sz="1600" i="0" strike="noStrike" cap="none" spc="0" normalizeH="0" baseline="0" noProof="0" dirty="0">
                <a:ln>
                  <a:noFill/>
                </a:ln>
                <a:effectLst/>
                <a:uLnTx/>
                <a:uFillTx/>
              </a:rPr>
              <a:t>What is documented for analysis that was already done?</a:t>
            </a:r>
          </a:p>
          <a:p>
            <a:pPr indent="-228600" fontAlgn="base">
              <a:lnSpc>
                <a:spcPct val="90000"/>
              </a:lnSpc>
              <a:spcBef>
                <a:spcPct val="0"/>
              </a:spcBef>
              <a:spcAft>
                <a:spcPts val="600"/>
              </a:spcAft>
              <a:buFont typeface="Arial" panose="020B0604020202020204" pitchFamily="34" charset="0"/>
              <a:buChar char="•"/>
              <a:defRPr/>
            </a:pPr>
            <a:endParaRPr kumimoji="0" lang="en-US" sz="1600" i="0" strike="noStrike" cap="none" spc="0" normalizeH="0" baseline="0" noProof="0" dirty="0">
              <a:ln>
                <a:noFill/>
              </a:ln>
              <a:effectLst/>
              <a:uLnTx/>
              <a:uFillTx/>
            </a:endParaRPr>
          </a:p>
        </p:txBody>
      </p:sp>
      <p:pic>
        <p:nvPicPr>
          <p:cNvPr id="30" name="Picture 29" descr="Blue digital binary data on a screen">
            <a:extLst>
              <a:ext uri="{FF2B5EF4-FFF2-40B4-BE49-F238E27FC236}">
                <a16:creationId xmlns:a16="http://schemas.microsoft.com/office/drawing/2014/main" id="{D2130BB8-CB15-894C-CCDB-6A19CDF14BAF}"/>
              </a:ext>
            </a:extLst>
          </p:cNvPr>
          <p:cNvPicPr>
            <a:picLocks noChangeAspect="1"/>
          </p:cNvPicPr>
          <p:nvPr/>
        </p:nvPicPr>
        <p:blipFill rotWithShape="1">
          <a:blip r:embed="rId2"/>
          <a:srcRect l="30309" r="2078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207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6513788" y="365125"/>
            <a:ext cx="4840010" cy="1807305"/>
          </a:xfrm>
          <a:prstGeom prst="rect">
            <a:avLst/>
          </a:prstGeom>
        </p:spPr>
        <p:txBody>
          <a:bodyPr vert="horz"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4400" i="0" strike="noStrike" cap="none" spc="0" normalizeH="0" baseline="0" noProof="0" dirty="0">
                <a:ln>
                  <a:noFill/>
                </a:ln>
                <a:solidFill>
                  <a:schemeClr val="tx1"/>
                </a:solidFill>
                <a:effectLst/>
                <a:uLnTx/>
                <a:uFillTx/>
              </a:rPr>
              <a:t>More could be answered..</a:t>
            </a:r>
          </a:p>
        </p:txBody>
      </p:sp>
      <p:pic>
        <p:nvPicPr>
          <p:cNvPr id="30" name="Picture 29" descr="Blue digital binary data on a screen">
            <a:extLst>
              <a:ext uri="{FF2B5EF4-FFF2-40B4-BE49-F238E27FC236}">
                <a16:creationId xmlns:a16="http://schemas.microsoft.com/office/drawing/2014/main" id="{D2130BB8-CB15-894C-CCDB-6A19CDF14BAF}"/>
              </a:ext>
            </a:extLst>
          </p:cNvPr>
          <p:cNvPicPr>
            <a:picLocks noChangeAspect="1"/>
          </p:cNvPicPr>
          <p:nvPr/>
        </p:nvPicPr>
        <p:blipFill rotWithShape="1">
          <a:blip r:embed="rId2"/>
          <a:srcRect l="30566" r="1926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3" name="Rectangle 35">
            <a:extLst>
              <a:ext uri="{FF2B5EF4-FFF2-40B4-BE49-F238E27FC236}">
                <a16:creationId xmlns:a16="http://schemas.microsoft.com/office/drawing/2014/main" id="{F2C163A3-78AD-F250-0CD8-76DE8590A50B}"/>
              </a:ext>
            </a:extLst>
          </p:cNvPr>
          <p:cNvSpPr>
            <a:spLocks noChangeArrowheads="1"/>
          </p:cNvSpPr>
          <p:nvPr/>
        </p:nvSpPr>
        <p:spPr bwMode="auto">
          <a:xfrm>
            <a:off x="6513788" y="2333297"/>
            <a:ext cx="5195282" cy="4159578"/>
          </a:xfrm>
          <a:prstGeom prst="rect">
            <a:avLst/>
          </a:prstGeom>
        </p:spPr>
        <p:txBody>
          <a:bodyPr vert="horz" lIns="91440" tIns="45720" rIns="91440" bIns="45720" rtlCol="0">
            <a:normAutofit/>
          </a:bodyPr>
          <a:lstStyle/>
          <a:p>
            <a:pPr fontAlgn="base">
              <a:lnSpc>
                <a:spcPct val="90000"/>
              </a:lnSpc>
              <a:spcBef>
                <a:spcPct val="0"/>
              </a:spcBef>
              <a:spcAft>
                <a:spcPts val="600"/>
              </a:spcAft>
              <a:defRPr/>
            </a:pPr>
            <a:r>
              <a:rPr lang="en-US" sz="1600" dirty="0" err="1"/>
              <a:t>Scribeline</a:t>
            </a:r>
            <a:r>
              <a:rPr lang="en-US" sz="1600" dirty="0"/>
              <a:t> Test to Wafer Test auto correlation </a:t>
            </a:r>
          </a:p>
          <a:p>
            <a:pPr fontAlgn="base">
              <a:lnSpc>
                <a:spcPct val="90000"/>
              </a:lnSpc>
              <a:spcBef>
                <a:spcPct val="0"/>
              </a:spcBef>
              <a:spcAft>
                <a:spcPts val="600"/>
              </a:spcAft>
              <a:defRPr/>
            </a:pPr>
            <a:r>
              <a:rPr lang="en-US" sz="1600" dirty="0"/>
              <a:t>(bin and parametric)</a:t>
            </a:r>
          </a:p>
          <a:p>
            <a:pPr fontAlgn="base">
              <a:lnSpc>
                <a:spcPct val="90000"/>
              </a:lnSpc>
              <a:spcBef>
                <a:spcPct val="0"/>
              </a:spcBef>
              <a:spcAft>
                <a:spcPts val="600"/>
              </a:spcAft>
              <a:defRPr/>
            </a:pPr>
            <a:endParaRPr kumimoji="0" lang="en-US" sz="1600" i="0" strike="noStrike" cap="none" spc="0" normalizeH="0" baseline="0" noProof="0" dirty="0">
              <a:ln>
                <a:noFill/>
              </a:ln>
              <a:effectLst/>
              <a:uLnTx/>
              <a:uFillTx/>
            </a:endParaRPr>
          </a:p>
          <a:p>
            <a:pPr fontAlgn="base">
              <a:lnSpc>
                <a:spcPct val="90000"/>
              </a:lnSpc>
              <a:spcBef>
                <a:spcPct val="0"/>
              </a:spcBef>
              <a:spcAft>
                <a:spcPts val="600"/>
              </a:spcAft>
              <a:defRPr/>
            </a:pPr>
            <a:r>
              <a:rPr lang="en-US" sz="1600" dirty="0"/>
              <a:t>Commonality across lots with similar spatial patterns</a:t>
            </a:r>
          </a:p>
          <a:p>
            <a:pPr fontAlgn="base">
              <a:lnSpc>
                <a:spcPct val="90000"/>
              </a:lnSpc>
              <a:spcBef>
                <a:spcPct val="0"/>
              </a:spcBef>
              <a:spcAft>
                <a:spcPts val="600"/>
              </a:spcAft>
              <a:defRPr/>
            </a:pPr>
            <a:endParaRPr kumimoji="0" lang="en-US" sz="1600" i="0" strike="noStrike" cap="none" spc="0" normalizeH="0" baseline="0" noProof="0" dirty="0">
              <a:ln>
                <a:noFill/>
              </a:ln>
              <a:effectLst/>
              <a:uLnTx/>
              <a:uFillTx/>
            </a:endParaRPr>
          </a:p>
          <a:p>
            <a:pPr fontAlgn="base">
              <a:lnSpc>
                <a:spcPct val="90000"/>
              </a:lnSpc>
              <a:spcBef>
                <a:spcPct val="0"/>
              </a:spcBef>
              <a:spcAft>
                <a:spcPts val="600"/>
              </a:spcAft>
              <a:defRPr/>
            </a:pPr>
            <a:r>
              <a:rPr kumimoji="0" lang="en-US" sz="1600" i="0" strike="noStrike" cap="none" spc="0" normalizeH="0" baseline="0" noProof="0" dirty="0">
                <a:ln>
                  <a:noFill/>
                </a:ln>
                <a:effectLst/>
                <a:uLnTx/>
                <a:uFillTx/>
              </a:rPr>
              <a:t>Auto correlation to In Line measurement / metrology data</a:t>
            </a:r>
          </a:p>
          <a:p>
            <a:pPr fontAlgn="base">
              <a:lnSpc>
                <a:spcPct val="90000"/>
              </a:lnSpc>
              <a:spcBef>
                <a:spcPct val="0"/>
              </a:spcBef>
              <a:spcAft>
                <a:spcPts val="600"/>
              </a:spcAft>
              <a:defRPr/>
            </a:pPr>
            <a:endParaRPr lang="en-US" sz="1600" dirty="0"/>
          </a:p>
          <a:p>
            <a:pPr fontAlgn="base">
              <a:lnSpc>
                <a:spcPct val="90000"/>
              </a:lnSpc>
              <a:spcBef>
                <a:spcPct val="0"/>
              </a:spcBef>
              <a:spcAft>
                <a:spcPts val="600"/>
              </a:spcAft>
              <a:defRPr/>
            </a:pPr>
            <a:endParaRPr lang="en-US" sz="1600" dirty="0"/>
          </a:p>
          <a:p>
            <a:pPr fontAlgn="base">
              <a:lnSpc>
                <a:spcPct val="90000"/>
              </a:lnSpc>
              <a:spcBef>
                <a:spcPct val="0"/>
              </a:spcBef>
              <a:spcAft>
                <a:spcPts val="600"/>
              </a:spcAft>
              <a:defRPr/>
            </a:pPr>
            <a:endParaRPr kumimoji="0" lang="en-US" sz="1600" i="0" strike="noStrike" cap="none" spc="0" normalizeH="0" baseline="0" noProof="0" dirty="0">
              <a:ln>
                <a:noFill/>
              </a:ln>
              <a:effectLst/>
              <a:uLnTx/>
              <a:uFillTx/>
            </a:endParaRPr>
          </a:p>
          <a:p>
            <a:pPr indent="-228600" fontAlgn="base">
              <a:lnSpc>
                <a:spcPct val="90000"/>
              </a:lnSpc>
              <a:spcBef>
                <a:spcPct val="0"/>
              </a:spcBef>
              <a:spcAft>
                <a:spcPts val="600"/>
              </a:spcAft>
              <a:buFont typeface="Arial" panose="020B0604020202020204" pitchFamily="34" charset="0"/>
              <a:buChar char="•"/>
              <a:defRPr/>
            </a:pPr>
            <a:endParaRPr kumimoji="0" lang="en-US" sz="1600" i="0" strike="noStrike" cap="none" spc="0" normalizeH="0" baseline="0" noProof="0" dirty="0">
              <a:ln>
                <a:noFill/>
              </a:ln>
              <a:effectLst/>
              <a:uLnTx/>
              <a:uFillTx/>
            </a:endParaRPr>
          </a:p>
        </p:txBody>
      </p:sp>
    </p:spTree>
    <p:extLst>
      <p:ext uri="{BB962C8B-B14F-4D97-AF65-F5344CB8AC3E}">
        <p14:creationId xmlns:p14="http://schemas.microsoft.com/office/powerpoint/2010/main" val="539187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Blue digital binary data on a screen">
            <a:extLst>
              <a:ext uri="{FF2B5EF4-FFF2-40B4-BE49-F238E27FC236}">
                <a16:creationId xmlns:a16="http://schemas.microsoft.com/office/drawing/2014/main" id="{D2130BB8-CB15-894C-CCDB-6A19CDF14BAF}"/>
              </a:ext>
            </a:extLst>
          </p:cNvPr>
          <p:cNvPicPr>
            <a:picLocks noChangeAspect="1"/>
          </p:cNvPicPr>
          <p:nvPr/>
        </p:nvPicPr>
        <p:blipFill rotWithShape="1">
          <a:blip r:embed="rId2"/>
          <a:srcRect l="15994" r="4694"/>
          <a:stretch/>
        </p:blipFill>
        <p:spPr>
          <a:xfrm>
            <a:off x="2522356" y="10"/>
            <a:ext cx="9669642" cy="6857990"/>
          </a:xfrm>
          <a:prstGeom prst="rect">
            <a:avLst/>
          </a:prstGeom>
        </p:spPr>
      </p:pic>
      <p:sp>
        <p:nvSpPr>
          <p:cNvPr id="53" name="Rectangle 5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5">
            <a:extLst>
              <a:ext uri="{FF2B5EF4-FFF2-40B4-BE49-F238E27FC236}">
                <a16:creationId xmlns:a16="http://schemas.microsoft.com/office/drawing/2014/main" id="{F2C163A3-78AD-F250-0CD8-76DE8590A50B}"/>
              </a:ext>
            </a:extLst>
          </p:cNvPr>
          <p:cNvSpPr>
            <a:spLocks noChangeArrowheads="1"/>
          </p:cNvSpPr>
          <p:nvPr/>
        </p:nvSpPr>
        <p:spPr bwMode="auto">
          <a:xfrm>
            <a:off x="838200" y="2434201"/>
            <a:ext cx="3822189" cy="3742762"/>
          </a:xfrm>
          <a:prstGeom prst="rect">
            <a:avLst/>
          </a:prstGeom>
        </p:spPr>
        <p:txBody>
          <a:bodyPr vert="horz" lIns="91440" tIns="45720" rIns="91440" bIns="45720" rtlCol="0">
            <a:normAutofit fontScale="92500" lnSpcReduction="10000"/>
          </a:bodyPr>
          <a:lstStyle/>
          <a:p>
            <a:pPr fontAlgn="base">
              <a:lnSpc>
                <a:spcPct val="90000"/>
              </a:lnSpc>
              <a:spcBef>
                <a:spcPct val="0"/>
              </a:spcBef>
              <a:spcAft>
                <a:spcPts val="600"/>
              </a:spcAft>
              <a:defRPr/>
            </a:pPr>
            <a:r>
              <a:rPr kumimoji="0" lang="en-US" sz="2000" i="0" strike="noStrike" cap="none" spc="0" normalizeH="0" baseline="0" noProof="0" dirty="0">
                <a:ln>
                  <a:noFill/>
                </a:ln>
                <a:effectLst/>
                <a:uLnTx/>
                <a:uFillTx/>
              </a:rPr>
              <a:t>This presentation demonstrated capabilities that provided immensely improved efficiencies to data analysts in the semiconductor industry, and which were well before their time.</a:t>
            </a:r>
          </a:p>
          <a:p>
            <a:pPr fontAlgn="base">
              <a:lnSpc>
                <a:spcPct val="90000"/>
              </a:lnSpc>
              <a:spcBef>
                <a:spcPct val="0"/>
              </a:spcBef>
              <a:spcAft>
                <a:spcPts val="600"/>
              </a:spcAft>
              <a:defRPr/>
            </a:pPr>
            <a:endParaRPr lang="en-US" sz="2000" dirty="0"/>
          </a:p>
          <a:p>
            <a:pPr fontAlgn="base">
              <a:lnSpc>
                <a:spcPct val="90000"/>
              </a:lnSpc>
              <a:spcBef>
                <a:spcPct val="0"/>
              </a:spcBef>
              <a:spcAft>
                <a:spcPts val="600"/>
              </a:spcAft>
              <a:defRPr/>
            </a:pPr>
            <a:r>
              <a:rPr lang="en-US" sz="2000" dirty="0"/>
              <a:t>Replicating, and improving upon, these capabilities with modern software and hardware is feasible.</a:t>
            </a:r>
          </a:p>
          <a:p>
            <a:pPr fontAlgn="base">
              <a:lnSpc>
                <a:spcPct val="90000"/>
              </a:lnSpc>
              <a:spcBef>
                <a:spcPct val="0"/>
              </a:spcBef>
              <a:spcAft>
                <a:spcPts val="600"/>
              </a:spcAft>
              <a:defRPr/>
            </a:pPr>
            <a:endParaRPr lang="en-US" sz="2000" dirty="0"/>
          </a:p>
          <a:p>
            <a:pPr fontAlgn="base">
              <a:lnSpc>
                <a:spcPct val="90000"/>
              </a:lnSpc>
              <a:spcBef>
                <a:spcPct val="0"/>
              </a:spcBef>
              <a:spcAft>
                <a:spcPts val="600"/>
              </a:spcAft>
              <a:defRPr/>
            </a:pPr>
            <a:r>
              <a:rPr lang="en-US" sz="2000" dirty="0"/>
              <a:t>I hope to share more information on other insightful approaches to semiconductor yield improvement.  </a:t>
            </a:r>
          </a:p>
          <a:p>
            <a:pPr fontAlgn="base">
              <a:lnSpc>
                <a:spcPct val="90000"/>
              </a:lnSpc>
              <a:spcBef>
                <a:spcPct val="0"/>
              </a:spcBef>
              <a:spcAft>
                <a:spcPts val="600"/>
              </a:spcAft>
              <a:defRPr/>
            </a:pPr>
            <a:endParaRPr lang="en-US" sz="2000" dirty="0"/>
          </a:p>
          <a:p>
            <a:pPr indent="-228600" fontAlgn="base">
              <a:lnSpc>
                <a:spcPct val="90000"/>
              </a:lnSpc>
              <a:spcBef>
                <a:spcPct val="0"/>
              </a:spcBef>
              <a:spcAft>
                <a:spcPts val="600"/>
              </a:spcAft>
              <a:buFont typeface="Arial" panose="020B0604020202020204" pitchFamily="34" charset="0"/>
              <a:buChar char="•"/>
              <a:defRPr/>
            </a:pPr>
            <a:endParaRPr lang="en-US" sz="2000" dirty="0"/>
          </a:p>
          <a:p>
            <a:pPr indent="-228600" fontAlgn="base">
              <a:lnSpc>
                <a:spcPct val="90000"/>
              </a:lnSpc>
              <a:spcBef>
                <a:spcPct val="0"/>
              </a:spcBef>
              <a:spcAft>
                <a:spcPts val="600"/>
              </a:spcAft>
              <a:buFont typeface="Arial" panose="020B0604020202020204" pitchFamily="34" charset="0"/>
              <a:buChar char="•"/>
              <a:defRPr/>
            </a:pPr>
            <a:endParaRPr kumimoji="0" lang="en-US" sz="2000" i="0" strike="noStrike" cap="none" spc="0" normalizeH="0" baseline="0" noProof="0" dirty="0">
              <a:ln>
                <a:noFill/>
              </a:ln>
              <a:effectLst/>
              <a:uLnTx/>
              <a:uFillTx/>
            </a:endParaRPr>
          </a:p>
          <a:p>
            <a:pPr indent="-228600" fontAlgn="base">
              <a:lnSpc>
                <a:spcPct val="90000"/>
              </a:lnSpc>
              <a:spcBef>
                <a:spcPct val="0"/>
              </a:spcBef>
              <a:spcAft>
                <a:spcPts val="600"/>
              </a:spcAft>
              <a:buFont typeface="Arial" panose="020B0604020202020204" pitchFamily="34" charset="0"/>
              <a:buChar char="•"/>
              <a:defRPr/>
            </a:pPr>
            <a:endParaRPr kumimoji="0" lang="en-US" sz="2000" i="0" strike="noStrike" cap="none" spc="0" normalizeH="0" baseline="0" noProof="0" dirty="0">
              <a:ln>
                <a:noFill/>
              </a:ln>
              <a:effectLst/>
              <a:uLnTx/>
              <a:uFillTx/>
            </a:endParaRPr>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876693" y="741391"/>
            <a:ext cx="3455821" cy="1616203"/>
          </a:xfrm>
          <a:prstGeom prst="rect">
            <a:avLst/>
          </a:prstGeom>
        </p:spPr>
        <p:txBody>
          <a:bodyPr vert="horz" lIns="91440" tIns="45720" rIns="91440" bIns="45720" numCol="1" rtlCol="0" anchor="b"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endParaRPr kumimoji="0" lang="en-US" i="0" strike="noStrike" kern="1200" cap="none" spc="0" normalizeH="0" baseline="0" noProof="0" dirty="0">
              <a:ln>
                <a:noFill/>
              </a:ln>
              <a:solidFill>
                <a:schemeClr val="tx1"/>
              </a:solidFill>
              <a:effectLst/>
              <a:uLnTx/>
              <a:uFillTx/>
              <a:latin typeface="+mj-lt"/>
              <a:ea typeface="+mj-ea"/>
              <a:cs typeface="+mj-cs"/>
            </a:endParaRPr>
          </a:p>
        </p:txBody>
      </p:sp>
      <p:sp>
        <p:nvSpPr>
          <p:cNvPr id="2" name="Rectangle 2">
            <a:extLst>
              <a:ext uri="{FF2B5EF4-FFF2-40B4-BE49-F238E27FC236}">
                <a16:creationId xmlns:a16="http://schemas.microsoft.com/office/drawing/2014/main" id="{C1C9CFC7-9947-2FC3-4A14-5C3C9234F973}"/>
              </a:ext>
            </a:extLst>
          </p:cNvPr>
          <p:cNvSpPr txBox="1">
            <a:spLocks noChangeArrowheads="1"/>
          </p:cNvSpPr>
          <p:nvPr/>
        </p:nvSpPr>
        <p:spPr bwMode="auto">
          <a:xfrm>
            <a:off x="754255" y="588592"/>
            <a:ext cx="4840010" cy="1807305"/>
          </a:xfrm>
          <a:prstGeom prst="rect">
            <a:avLst/>
          </a:prstGeom>
        </p:spPr>
        <p:txBody>
          <a:bodyPr vert="horz"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4400" i="0" strike="noStrike" cap="none" spc="0" normalizeH="0" baseline="0" noProof="0" dirty="0">
                <a:ln>
                  <a:noFill/>
                </a:ln>
                <a:solidFill>
                  <a:schemeClr val="tx1"/>
                </a:solidFill>
                <a:effectLst/>
                <a:uLnTx/>
                <a:uFillTx/>
              </a:rPr>
              <a:t>Conclusion</a:t>
            </a:r>
          </a:p>
        </p:txBody>
      </p:sp>
    </p:spTree>
    <p:extLst>
      <p:ext uri="{BB962C8B-B14F-4D97-AF65-F5344CB8AC3E}">
        <p14:creationId xmlns:p14="http://schemas.microsoft.com/office/powerpoint/2010/main" val="276496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2">
            <a:extLst>
              <a:ext uri="{FF2B5EF4-FFF2-40B4-BE49-F238E27FC236}">
                <a16:creationId xmlns:a16="http://schemas.microsoft.com/office/drawing/2014/main" id="{42BB7569-8E06-87F9-CC1D-14E0F6682EFA}"/>
              </a:ext>
            </a:extLst>
          </p:cNvPr>
          <p:cNvSpPr txBox="1">
            <a:spLocks noChangeArrowheads="1"/>
          </p:cNvSpPr>
          <p:nvPr/>
        </p:nvSpPr>
        <p:spPr bwMode="auto">
          <a:xfrm>
            <a:off x="1371597" y="348865"/>
            <a:ext cx="10044023" cy="877729"/>
          </a:xfrm>
          <a:prstGeom prst="rect">
            <a:avLst/>
          </a:prstGeom>
        </p:spPr>
        <p:txBody>
          <a:bodyPr vert="horz"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4000" b="1" i="0" u="none" strike="noStrike" kern="1200" cap="none" spc="0" normalizeH="0" baseline="0" noProof="0">
                <a:ln>
                  <a:noFill/>
                </a:ln>
                <a:solidFill>
                  <a:srgbClr val="FFFFFF"/>
                </a:solidFill>
                <a:effectLst/>
                <a:uLnTx/>
                <a:uFillTx/>
                <a:latin typeface="+mj-lt"/>
                <a:ea typeface="+mj-ea"/>
                <a:cs typeface="+mj-cs"/>
              </a:rPr>
              <a:t>Yield Management in High Tech Manufacturing</a:t>
            </a:r>
          </a:p>
        </p:txBody>
      </p:sp>
      <p:graphicFrame>
        <p:nvGraphicFramePr>
          <p:cNvPr id="7" name="Rectangle 3">
            <a:extLst>
              <a:ext uri="{FF2B5EF4-FFF2-40B4-BE49-F238E27FC236}">
                <a16:creationId xmlns:a16="http://schemas.microsoft.com/office/drawing/2014/main" id="{EF1A7E88-003A-2FCF-1FF5-6A6101082937}"/>
              </a:ext>
            </a:extLst>
          </p:cNvPr>
          <p:cNvGraphicFramePr/>
          <p:nvPr>
            <p:extLst>
              <p:ext uri="{D42A27DB-BD31-4B8C-83A1-F6EECF244321}">
                <p14:modId xmlns:p14="http://schemas.microsoft.com/office/powerpoint/2010/main" val="2803319611"/>
              </p:ext>
            </p:extLst>
          </p:nvPr>
        </p:nvGraphicFramePr>
        <p:xfrm>
          <a:off x="644056" y="1552747"/>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871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2">
            <a:extLst>
              <a:ext uri="{FF2B5EF4-FFF2-40B4-BE49-F238E27FC236}">
                <a16:creationId xmlns:a16="http://schemas.microsoft.com/office/drawing/2014/main" id="{21459752-9ACF-C9DC-99D0-C0004CFB5D2C}"/>
              </a:ext>
            </a:extLst>
          </p:cNvPr>
          <p:cNvSpPr txBox="1">
            <a:spLocks noChangeArrowheads="1"/>
          </p:cNvSpPr>
          <p:nvPr/>
        </p:nvSpPr>
        <p:spPr bwMode="auto">
          <a:xfrm>
            <a:off x="1371597" y="348865"/>
            <a:ext cx="10044023" cy="877729"/>
          </a:xfrm>
          <a:prstGeom prst="rect">
            <a:avLst/>
          </a:prstGeom>
        </p:spPr>
        <p:txBody>
          <a:bodyPr vert="horz"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500" b="1" i="0" u="none" strike="noStrike" kern="1200" cap="none" spc="0" normalizeH="0" baseline="0" noProof="0">
                <a:ln>
                  <a:noFill/>
                </a:ln>
                <a:solidFill>
                  <a:srgbClr val="FFFFFF"/>
                </a:solidFill>
                <a:effectLst/>
                <a:uLnTx/>
                <a:uFillTx/>
                <a:latin typeface="+mj-lt"/>
                <a:ea typeface="+mj-ea"/>
                <a:cs typeface="+mj-cs"/>
              </a:rPr>
              <a:t>Key to success is the integration of disparate systems and delivery of information in a manner that matches the natural workflows of Analysts.</a:t>
            </a:r>
          </a:p>
        </p:txBody>
      </p:sp>
      <p:graphicFrame>
        <p:nvGraphicFramePr>
          <p:cNvPr id="5" name="Text Box 3">
            <a:extLst>
              <a:ext uri="{FF2B5EF4-FFF2-40B4-BE49-F238E27FC236}">
                <a16:creationId xmlns:a16="http://schemas.microsoft.com/office/drawing/2014/main" id="{EE408807-18DB-6C36-8618-ACBE5F3EF245}"/>
              </a:ext>
            </a:extLst>
          </p:cNvPr>
          <p:cNvGraphicFramePr/>
          <p:nvPr>
            <p:extLst>
              <p:ext uri="{D42A27DB-BD31-4B8C-83A1-F6EECF244321}">
                <p14:modId xmlns:p14="http://schemas.microsoft.com/office/powerpoint/2010/main" val="69375326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05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463824" y="2767106"/>
            <a:ext cx="3077045" cy="3071906"/>
          </a:xfrm>
          <a:prstGeom prst="rect">
            <a:avLst/>
          </a:prstGeom>
        </p:spPr>
        <p:txBody>
          <a:bodyPr vert="horz" lIns="91440" tIns="45720" rIns="91440" bIns="45720" numCol="1" rtlCol="0" anchor="t"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500" b="1" i="0" u="none" strike="noStrike" kern="1200" cap="none" spc="0" normalizeH="0" baseline="0" noProof="0" dirty="0">
                <a:ln>
                  <a:noFill/>
                </a:ln>
                <a:solidFill>
                  <a:srgbClr val="FFFFFF"/>
                </a:solidFill>
                <a:effectLst/>
                <a:uLnTx/>
                <a:uFillTx/>
                <a:latin typeface="+mj-lt"/>
                <a:ea typeface="+mj-ea"/>
                <a:cs typeface="+mj-cs"/>
              </a:rPr>
              <a:t>In House Developed UI that integrates and enhances capabilities of commercially available software tools</a:t>
            </a:r>
          </a:p>
        </p:txBody>
      </p:sp>
      <p:pic>
        <p:nvPicPr>
          <p:cNvPr id="7" name="Picture 3">
            <a:extLst>
              <a:ext uri="{FF2B5EF4-FFF2-40B4-BE49-F238E27FC236}">
                <a16:creationId xmlns:a16="http://schemas.microsoft.com/office/drawing/2014/main" id="{9B46958C-B89D-FD77-E728-89B884FF491F}"/>
              </a:ext>
            </a:extLst>
          </p:cNvPr>
          <p:cNvPicPr>
            <a:picLocks noChangeAspect="1" noChangeArrowheads="1"/>
          </p:cNvPicPr>
          <p:nvPr/>
        </p:nvPicPr>
        <p:blipFill>
          <a:blip r:embed="rId2" cstate="print"/>
          <a:srcRect/>
          <a:stretch>
            <a:fillRect/>
          </a:stretch>
        </p:blipFill>
        <p:spPr bwMode="auto">
          <a:xfrm>
            <a:off x="4502428" y="706181"/>
            <a:ext cx="7225748" cy="5445637"/>
          </a:xfrm>
          <a:prstGeom prst="rect">
            <a:avLst/>
          </a:prstGeom>
          <a:noFill/>
          <a:ln w="9525">
            <a:noFill/>
            <a:miter lim="800000"/>
            <a:headEnd/>
            <a:tailEnd/>
          </a:ln>
        </p:spPr>
      </p:pic>
      <p:sp>
        <p:nvSpPr>
          <p:cNvPr id="9" name="Rectangle 8">
            <a:extLst>
              <a:ext uri="{FF2B5EF4-FFF2-40B4-BE49-F238E27FC236}">
                <a16:creationId xmlns:a16="http://schemas.microsoft.com/office/drawing/2014/main" id="{3C33F272-A9C0-66EB-BF59-E1D330565EA1}"/>
              </a:ext>
            </a:extLst>
          </p:cNvPr>
          <p:cNvSpPr/>
          <p:nvPr/>
        </p:nvSpPr>
        <p:spPr>
          <a:xfrm>
            <a:off x="4758016" y="926917"/>
            <a:ext cx="6709204" cy="5009539"/>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0" name="Rectangle 2">
            <a:extLst>
              <a:ext uri="{FF2B5EF4-FFF2-40B4-BE49-F238E27FC236}">
                <a16:creationId xmlns:a16="http://schemas.microsoft.com/office/drawing/2014/main" id="{8A1D04AA-D992-729B-6DBC-2D0B10595224}"/>
              </a:ext>
            </a:extLst>
          </p:cNvPr>
          <p:cNvSpPr txBox="1">
            <a:spLocks noChangeArrowheads="1"/>
          </p:cNvSpPr>
          <p:nvPr/>
        </p:nvSpPr>
        <p:spPr bwMode="auto">
          <a:xfrm>
            <a:off x="5672002" y="2749584"/>
            <a:ext cx="4785899" cy="916925"/>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r>
              <a:rPr lang="en-US" dirty="0"/>
              <a:t>Each button leads to a portal tailored for different User Personas</a:t>
            </a:r>
          </a:p>
        </p:txBody>
      </p:sp>
      <p:sp>
        <p:nvSpPr>
          <p:cNvPr id="11" name="Right Brace 10">
            <a:extLst>
              <a:ext uri="{FF2B5EF4-FFF2-40B4-BE49-F238E27FC236}">
                <a16:creationId xmlns:a16="http://schemas.microsoft.com/office/drawing/2014/main" id="{C0F2CB91-8781-A390-433E-9B89C43C2DD5}"/>
              </a:ext>
            </a:extLst>
          </p:cNvPr>
          <p:cNvSpPr/>
          <p:nvPr/>
        </p:nvSpPr>
        <p:spPr>
          <a:xfrm>
            <a:off x="4970475" y="1016373"/>
            <a:ext cx="268368" cy="4383346"/>
          </a:xfrm>
          <a:prstGeom prst="rightBrace">
            <a:avLst/>
          </a:prstGeom>
          <a:noFill/>
          <a:ln w="9525" cap="flat" cmpd="sng" algn="ctr">
            <a:solidFill>
              <a:srgbClr val="008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0625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463824" y="2767106"/>
            <a:ext cx="3077045" cy="3071906"/>
          </a:xfrm>
          <a:prstGeom prst="rect">
            <a:avLst/>
          </a:prstGeom>
        </p:spPr>
        <p:txBody>
          <a:bodyPr vert="horz" lIns="91440" tIns="45720" rIns="91440" bIns="45720" numCol="1" rtlCol="0" anchor="t"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500" b="1" i="0" u="none" strike="noStrike" kern="1200" cap="none" spc="0" normalizeH="0" baseline="0" noProof="0" dirty="0">
                <a:ln>
                  <a:noFill/>
                </a:ln>
                <a:solidFill>
                  <a:srgbClr val="FFFFFF"/>
                </a:solidFill>
                <a:effectLst/>
                <a:uLnTx/>
                <a:uFillTx/>
                <a:latin typeface="+mj-lt"/>
                <a:ea typeface="+mj-ea"/>
                <a:cs typeface="+mj-cs"/>
              </a:rPr>
              <a:t>Fast and Easy way to visualize wafer yields</a:t>
            </a:r>
          </a:p>
        </p:txBody>
      </p:sp>
      <p:pic>
        <p:nvPicPr>
          <p:cNvPr id="5" name="Picture 3">
            <a:extLst>
              <a:ext uri="{FF2B5EF4-FFF2-40B4-BE49-F238E27FC236}">
                <a16:creationId xmlns:a16="http://schemas.microsoft.com/office/drawing/2014/main" id="{26AA4B89-C551-E4DB-DB50-0C3EE8622838}"/>
              </a:ext>
            </a:extLst>
          </p:cNvPr>
          <p:cNvPicPr>
            <a:picLocks noChangeAspect="1" noChangeArrowheads="1"/>
          </p:cNvPicPr>
          <p:nvPr/>
        </p:nvPicPr>
        <p:blipFill>
          <a:blip r:embed="rId2" cstate="print"/>
          <a:srcRect/>
          <a:stretch>
            <a:fillRect/>
          </a:stretch>
        </p:blipFill>
        <p:spPr bwMode="auto">
          <a:xfrm>
            <a:off x="4502428" y="706181"/>
            <a:ext cx="7225748" cy="5445637"/>
          </a:xfrm>
          <a:prstGeom prst="rect">
            <a:avLst/>
          </a:prstGeom>
          <a:noFill/>
          <a:ln w="9525">
            <a:noFill/>
            <a:miter lim="800000"/>
            <a:headEnd/>
            <a:tailEnd/>
          </a:ln>
        </p:spPr>
      </p:pic>
      <p:sp>
        <p:nvSpPr>
          <p:cNvPr id="6" name="Rectangle 5">
            <a:extLst>
              <a:ext uri="{FF2B5EF4-FFF2-40B4-BE49-F238E27FC236}">
                <a16:creationId xmlns:a16="http://schemas.microsoft.com/office/drawing/2014/main" id="{61EBAEB5-D88E-82BB-25F6-AEC69DD87C1D}"/>
              </a:ext>
            </a:extLst>
          </p:cNvPr>
          <p:cNvSpPr/>
          <p:nvPr/>
        </p:nvSpPr>
        <p:spPr>
          <a:xfrm>
            <a:off x="6008914" y="1021278"/>
            <a:ext cx="570016" cy="593766"/>
          </a:xfrm>
          <a:prstGeom prst="rect">
            <a:avLst/>
          </a:prstGeom>
          <a:no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28581CA-1F43-BB17-5345-6B9F194ACE2A}"/>
              </a:ext>
            </a:extLst>
          </p:cNvPr>
          <p:cNvSpPr txBox="1"/>
          <p:nvPr/>
        </p:nvSpPr>
        <p:spPr>
          <a:xfrm>
            <a:off x="5344734" y="272645"/>
            <a:ext cx="5881162" cy="369332"/>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stStyle>
          <a:p>
            <a:r>
              <a:rPr lang="en-US" dirty="0"/>
              <a:t>Fast Scroll to next/previous Lot allows quick visual inspection</a:t>
            </a:r>
          </a:p>
        </p:txBody>
      </p:sp>
      <p:cxnSp>
        <p:nvCxnSpPr>
          <p:cNvPr id="14" name="Straight Arrow Connector 13">
            <a:extLst>
              <a:ext uri="{FF2B5EF4-FFF2-40B4-BE49-F238E27FC236}">
                <a16:creationId xmlns:a16="http://schemas.microsoft.com/office/drawing/2014/main" id="{E2DD5802-CCE7-F71C-BB0A-B6CD32D26AF1}"/>
              </a:ext>
            </a:extLst>
          </p:cNvPr>
          <p:cNvCxnSpPr>
            <a:cxnSpLocks/>
          </p:cNvCxnSpPr>
          <p:nvPr/>
        </p:nvCxnSpPr>
        <p:spPr>
          <a:xfrm flipH="1">
            <a:off x="6501284" y="663378"/>
            <a:ext cx="221063" cy="340081"/>
          </a:xfrm>
          <a:prstGeom prst="straightConnector1">
            <a:avLst/>
          </a:prstGeom>
          <a:ln w="28575">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2">
            <a:extLst>
              <a:ext uri="{FF2B5EF4-FFF2-40B4-BE49-F238E27FC236}">
                <a16:creationId xmlns:a16="http://schemas.microsoft.com/office/drawing/2014/main" id="{00B4C5A6-7B94-3286-1A43-856250F93158}"/>
              </a:ext>
            </a:extLst>
          </p:cNvPr>
          <p:cNvSpPr txBox="1">
            <a:spLocks noChangeArrowheads="1"/>
          </p:cNvSpPr>
          <p:nvPr/>
        </p:nvSpPr>
        <p:spPr bwMode="auto">
          <a:xfrm>
            <a:off x="7566409" y="5170203"/>
            <a:ext cx="2559519" cy="338554"/>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r>
              <a:rPr lang="en-US" dirty="0"/>
              <a:t>Gallery of Wafer Maps</a:t>
            </a:r>
          </a:p>
        </p:txBody>
      </p:sp>
      <p:sp>
        <p:nvSpPr>
          <p:cNvPr id="17" name="Rectangle 2">
            <a:extLst>
              <a:ext uri="{FF2B5EF4-FFF2-40B4-BE49-F238E27FC236}">
                <a16:creationId xmlns:a16="http://schemas.microsoft.com/office/drawing/2014/main" id="{8645BEC0-4671-2AD5-763D-CAB641EEC96A}"/>
              </a:ext>
            </a:extLst>
          </p:cNvPr>
          <p:cNvSpPr txBox="1">
            <a:spLocks noChangeArrowheads="1"/>
          </p:cNvSpPr>
          <p:nvPr/>
        </p:nvSpPr>
        <p:spPr bwMode="auto">
          <a:xfrm>
            <a:off x="4292560" y="6031124"/>
            <a:ext cx="7646297" cy="500303"/>
          </a:xfrm>
          <a:prstGeom prst="rect">
            <a:avLst/>
          </a:prstGeom>
          <a:solidFill>
            <a:srgbClr val="FFFFFF"/>
          </a:solidFill>
          <a:ln w="12700">
            <a:solidFill>
              <a:schemeClr val="bg1"/>
            </a:solidFill>
            <a:miter lim="800000"/>
            <a:headEnd/>
            <a:tailEnd/>
          </a:ln>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defTabSz="960120" eaLnBrk="1" hangingPunct="1">
              <a:spcAft>
                <a:spcPts val="600"/>
              </a:spcAft>
            </a:pPr>
            <a:r>
              <a:rPr lang="en-US" sz="2100" b="0" kern="0" dirty="0">
                <a:solidFill>
                  <a:srgbClr val="C00000"/>
                </a:solidFill>
                <a:latin typeface="Times"/>
                <a:ea typeface="+mj-ea"/>
                <a:cs typeface="+mj-cs"/>
              </a:rPr>
              <a:t>Previously this info needed to be generated by each Analyst</a:t>
            </a:r>
            <a:endParaRPr lang="en-US" sz="2000" b="0" kern="0" dirty="0">
              <a:solidFill>
                <a:srgbClr val="C00000"/>
              </a:solidFill>
              <a:latin typeface="Times"/>
            </a:endParaRPr>
          </a:p>
        </p:txBody>
      </p:sp>
    </p:spTree>
    <p:extLst>
      <p:ext uri="{BB962C8B-B14F-4D97-AF65-F5344CB8AC3E}">
        <p14:creationId xmlns:p14="http://schemas.microsoft.com/office/powerpoint/2010/main" val="226261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463824" y="2767106"/>
            <a:ext cx="3077045" cy="3071906"/>
          </a:xfrm>
          <a:prstGeom prst="rect">
            <a:avLst/>
          </a:prstGeom>
        </p:spPr>
        <p:txBody>
          <a:bodyPr vert="horz" lIns="91440" tIns="45720" rIns="91440" bIns="45720" numCol="1" rtlCol="0" anchor="t"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500" b="1" i="0" u="none" strike="noStrike" kern="1200" cap="none" spc="0" normalizeH="0" baseline="0" noProof="0" dirty="0">
                <a:ln>
                  <a:noFill/>
                </a:ln>
                <a:solidFill>
                  <a:srgbClr val="FFFFFF"/>
                </a:solidFill>
                <a:effectLst/>
                <a:uLnTx/>
                <a:uFillTx/>
                <a:latin typeface="+mj-lt"/>
                <a:ea typeface="+mj-ea"/>
                <a:cs typeface="+mj-cs"/>
              </a:rPr>
              <a:t>High level contextual information</a:t>
            </a:r>
          </a:p>
        </p:txBody>
      </p:sp>
      <p:pic>
        <p:nvPicPr>
          <p:cNvPr id="5" name="Picture 3">
            <a:extLst>
              <a:ext uri="{FF2B5EF4-FFF2-40B4-BE49-F238E27FC236}">
                <a16:creationId xmlns:a16="http://schemas.microsoft.com/office/drawing/2014/main" id="{26AA4B89-C551-E4DB-DB50-0C3EE8622838}"/>
              </a:ext>
            </a:extLst>
          </p:cNvPr>
          <p:cNvPicPr>
            <a:picLocks noChangeAspect="1" noChangeArrowheads="1"/>
          </p:cNvPicPr>
          <p:nvPr/>
        </p:nvPicPr>
        <p:blipFill>
          <a:blip r:embed="rId2" cstate="print"/>
          <a:srcRect/>
          <a:stretch>
            <a:fillRect/>
          </a:stretch>
        </p:blipFill>
        <p:spPr bwMode="auto">
          <a:xfrm>
            <a:off x="4502428" y="706181"/>
            <a:ext cx="7225748" cy="5445637"/>
          </a:xfrm>
          <a:prstGeom prst="rect">
            <a:avLst/>
          </a:prstGeom>
          <a:noFill/>
          <a:ln w="9525">
            <a:noFill/>
            <a:miter lim="800000"/>
            <a:headEnd/>
            <a:tailEnd/>
          </a:ln>
        </p:spPr>
      </p:pic>
      <p:sp>
        <p:nvSpPr>
          <p:cNvPr id="6" name="Rectangle 5">
            <a:extLst>
              <a:ext uri="{FF2B5EF4-FFF2-40B4-BE49-F238E27FC236}">
                <a16:creationId xmlns:a16="http://schemas.microsoft.com/office/drawing/2014/main" id="{61EBAEB5-D88E-82BB-25F6-AEC69DD87C1D}"/>
              </a:ext>
            </a:extLst>
          </p:cNvPr>
          <p:cNvSpPr/>
          <p:nvPr/>
        </p:nvSpPr>
        <p:spPr>
          <a:xfrm>
            <a:off x="5117352" y="1003459"/>
            <a:ext cx="1025344" cy="1870370"/>
          </a:xfrm>
          <a:prstGeom prst="rect">
            <a:avLst/>
          </a:prstGeom>
          <a:no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28581CA-1F43-BB17-5345-6B9F194ACE2A}"/>
              </a:ext>
            </a:extLst>
          </p:cNvPr>
          <p:cNvSpPr txBox="1"/>
          <p:nvPr/>
        </p:nvSpPr>
        <p:spPr>
          <a:xfrm>
            <a:off x="6722347" y="1289778"/>
            <a:ext cx="4729243" cy="1477328"/>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stStyle>
          <a:p>
            <a:pPr algn="l"/>
            <a:r>
              <a:rPr lang="en-US" dirty="0"/>
              <a:t>Lot#, Lot type, product, factory doing the testing</a:t>
            </a:r>
          </a:p>
          <a:p>
            <a:pPr algn="l"/>
            <a:r>
              <a:rPr lang="en-US" dirty="0"/>
              <a:t>Product Engineer &amp; Test Engineer</a:t>
            </a:r>
          </a:p>
          <a:p>
            <a:pPr algn="l"/>
            <a:r>
              <a:rPr lang="en-US" dirty="0"/>
              <a:t>Tester, program revision</a:t>
            </a:r>
          </a:p>
          <a:p>
            <a:pPr algn="l"/>
            <a:r>
              <a:rPr lang="en-US" dirty="0"/>
              <a:t>Actual Yield vs Forecast Yield</a:t>
            </a:r>
          </a:p>
          <a:p>
            <a:pPr algn="l"/>
            <a:r>
              <a:rPr lang="en-US" dirty="0"/>
              <a:t>Etc.</a:t>
            </a:r>
          </a:p>
        </p:txBody>
      </p:sp>
      <p:cxnSp>
        <p:nvCxnSpPr>
          <p:cNvPr id="14" name="Straight Arrow Connector 13">
            <a:extLst>
              <a:ext uri="{FF2B5EF4-FFF2-40B4-BE49-F238E27FC236}">
                <a16:creationId xmlns:a16="http://schemas.microsoft.com/office/drawing/2014/main" id="{E2DD5802-CCE7-F71C-BB0A-B6CD32D26AF1}"/>
              </a:ext>
            </a:extLst>
          </p:cNvPr>
          <p:cNvCxnSpPr>
            <a:cxnSpLocks/>
          </p:cNvCxnSpPr>
          <p:nvPr/>
        </p:nvCxnSpPr>
        <p:spPr>
          <a:xfrm>
            <a:off x="6180325" y="1778214"/>
            <a:ext cx="504392" cy="320859"/>
          </a:xfrm>
          <a:prstGeom prst="straightConnector1">
            <a:avLst/>
          </a:prstGeom>
          <a:ln w="28575">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3BE48C2-12A4-1BA5-BC8A-318DFAB8F280}"/>
              </a:ext>
            </a:extLst>
          </p:cNvPr>
          <p:cNvSpPr txBox="1">
            <a:spLocks noChangeArrowheads="1"/>
          </p:cNvSpPr>
          <p:nvPr/>
        </p:nvSpPr>
        <p:spPr bwMode="auto">
          <a:xfrm>
            <a:off x="4292560" y="6031124"/>
            <a:ext cx="7646297" cy="500303"/>
          </a:xfrm>
          <a:prstGeom prst="rect">
            <a:avLst/>
          </a:prstGeom>
          <a:solidFill>
            <a:srgbClr val="FFFFFF"/>
          </a:solidFill>
          <a:ln w="12700">
            <a:solidFill>
              <a:schemeClr val="bg1"/>
            </a:solidFill>
            <a:miter lim="800000"/>
            <a:headEnd/>
            <a:tailEnd/>
          </a:ln>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defTabSz="960120" eaLnBrk="1" hangingPunct="1">
              <a:spcAft>
                <a:spcPts val="600"/>
              </a:spcAft>
            </a:pPr>
            <a:r>
              <a:rPr lang="en-US" sz="2100" b="0" kern="0" dirty="0">
                <a:solidFill>
                  <a:srgbClr val="C00000"/>
                </a:solidFill>
                <a:latin typeface="Times"/>
                <a:ea typeface="+mj-ea"/>
                <a:cs typeface="+mj-cs"/>
              </a:rPr>
              <a:t>Previously this info needed to be “mined” separately by the Analysts</a:t>
            </a:r>
            <a:endParaRPr lang="en-US" sz="2000" b="0" kern="0" dirty="0">
              <a:solidFill>
                <a:srgbClr val="C00000"/>
              </a:solidFill>
              <a:latin typeface="Times"/>
            </a:endParaRPr>
          </a:p>
        </p:txBody>
      </p:sp>
    </p:spTree>
    <p:extLst>
      <p:ext uri="{BB962C8B-B14F-4D97-AF65-F5344CB8AC3E}">
        <p14:creationId xmlns:p14="http://schemas.microsoft.com/office/powerpoint/2010/main" val="293807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463824" y="2767106"/>
            <a:ext cx="3077045" cy="3071906"/>
          </a:xfrm>
          <a:prstGeom prst="rect">
            <a:avLst/>
          </a:prstGeom>
        </p:spPr>
        <p:txBody>
          <a:bodyPr vert="horz" lIns="91440" tIns="45720" rIns="91440" bIns="45720" numCol="1" rtlCol="0" anchor="t"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500" b="1" i="0" u="none" strike="noStrike" kern="1200" cap="none" spc="0" normalizeH="0" baseline="0" noProof="0" dirty="0">
                <a:ln>
                  <a:noFill/>
                </a:ln>
                <a:solidFill>
                  <a:srgbClr val="FFFFFF"/>
                </a:solidFill>
                <a:effectLst/>
                <a:uLnTx/>
                <a:uFillTx/>
                <a:latin typeface="+mj-lt"/>
                <a:ea typeface="+mj-ea"/>
                <a:cs typeface="+mj-cs"/>
              </a:rPr>
              <a:t>High level </a:t>
            </a:r>
            <a:r>
              <a:rPr lang="en-US" sz="2500" dirty="0">
                <a:solidFill>
                  <a:srgbClr val="FFFFFF"/>
                </a:solidFill>
              </a:rPr>
              <a:t>assessment of fail categories and spatially dependent yield signatures</a:t>
            </a:r>
            <a:endParaRPr kumimoji="0" lang="en-US" sz="2500" b="1" i="0" u="none" strike="noStrike" kern="1200" cap="none" spc="0" normalizeH="0" baseline="0" noProof="0" dirty="0">
              <a:ln>
                <a:noFill/>
              </a:ln>
              <a:solidFill>
                <a:srgbClr val="FFFFFF"/>
              </a:solidFill>
              <a:effectLst/>
              <a:uLnTx/>
              <a:uFillTx/>
              <a:latin typeface="+mj-lt"/>
              <a:ea typeface="+mj-ea"/>
              <a:cs typeface="+mj-cs"/>
            </a:endParaRPr>
          </a:p>
        </p:txBody>
      </p:sp>
      <p:pic>
        <p:nvPicPr>
          <p:cNvPr id="5" name="Picture 3">
            <a:extLst>
              <a:ext uri="{FF2B5EF4-FFF2-40B4-BE49-F238E27FC236}">
                <a16:creationId xmlns:a16="http://schemas.microsoft.com/office/drawing/2014/main" id="{26AA4B89-C551-E4DB-DB50-0C3EE8622838}"/>
              </a:ext>
            </a:extLst>
          </p:cNvPr>
          <p:cNvPicPr>
            <a:picLocks noChangeAspect="1" noChangeArrowheads="1"/>
          </p:cNvPicPr>
          <p:nvPr/>
        </p:nvPicPr>
        <p:blipFill>
          <a:blip r:embed="rId2" cstate="print"/>
          <a:srcRect/>
          <a:stretch>
            <a:fillRect/>
          </a:stretch>
        </p:blipFill>
        <p:spPr bwMode="auto">
          <a:xfrm>
            <a:off x="4502428" y="706181"/>
            <a:ext cx="7225748" cy="5445637"/>
          </a:xfrm>
          <a:prstGeom prst="rect">
            <a:avLst/>
          </a:prstGeom>
          <a:noFill/>
          <a:ln w="9525">
            <a:noFill/>
            <a:miter lim="800000"/>
            <a:headEnd/>
            <a:tailEnd/>
          </a:ln>
        </p:spPr>
      </p:pic>
      <p:sp>
        <p:nvSpPr>
          <p:cNvPr id="6" name="Rectangle 5">
            <a:extLst>
              <a:ext uri="{FF2B5EF4-FFF2-40B4-BE49-F238E27FC236}">
                <a16:creationId xmlns:a16="http://schemas.microsoft.com/office/drawing/2014/main" id="{61EBAEB5-D88E-82BB-25F6-AEC69DD87C1D}"/>
              </a:ext>
            </a:extLst>
          </p:cNvPr>
          <p:cNvSpPr/>
          <p:nvPr/>
        </p:nvSpPr>
        <p:spPr>
          <a:xfrm>
            <a:off x="4780552" y="2975921"/>
            <a:ext cx="1499667" cy="1191444"/>
          </a:xfrm>
          <a:prstGeom prst="rect">
            <a:avLst/>
          </a:prstGeom>
          <a:no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28581CA-1F43-BB17-5345-6B9F194ACE2A}"/>
              </a:ext>
            </a:extLst>
          </p:cNvPr>
          <p:cNvSpPr txBox="1"/>
          <p:nvPr/>
        </p:nvSpPr>
        <p:spPr>
          <a:xfrm>
            <a:off x="6796765" y="3608499"/>
            <a:ext cx="1801712" cy="369332"/>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stStyle>
          <a:p>
            <a:r>
              <a:rPr lang="en-US" dirty="0"/>
              <a:t>Fail category bins</a:t>
            </a:r>
          </a:p>
        </p:txBody>
      </p:sp>
      <p:cxnSp>
        <p:nvCxnSpPr>
          <p:cNvPr id="14" name="Straight Arrow Connector 13">
            <a:extLst>
              <a:ext uri="{FF2B5EF4-FFF2-40B4-BE49-F238E27FC236}">
                <a16:creationId xmlns:a16="http://schemas.microsoft.com/office/drawing/2014/main" id="{E2DD5802-CCE7-F71C-BB0A-B6CD32D26AF1}"/>
              </a:ext>
            </a:extLst>
          </p:cNvPr>
          <p:cNvCxnSpPr>
            <a:cxnSpLocks/>
          </p:cNvCxnSpPr>
          <p:nvPr/>
        </p:nvCxnSpPr>
        <p:spPr>
          <a:xfrm>
            <a:off x="6280219" y="3448070"/>
            <a:ext cx="504392" cy="320859"/>
          </a:xfrm>
          <a:prstGeom prst="straightConnector1">
            <a:avLst/>
          </a:prstGeom>
          <a:ln w="28575">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25549A9-0CE8-FAA3-A411-41BB9EED8F5B}"/>
              </a:ext>
            </a:extLst>
          </p:cNvPr>
          <p:cNvSpPr/>
          <p:nvPr/>
        </p:nvSpPr>
        <p:spPr>
          <a:xfrm>
            <a:off x="4780552" y="4167365"/>
            <a:ext cx="1499667" cy="1097971"/>
          </a:xfrm>
          <a:prstGeom prst="rect">
            <a:avLst/>
          </a:prstGeom>
          <a:no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6355D5-8605-5ED6-FE43-375F0A41587E}"/>
              </a:ext>
            </a:extLst>
          </p:cNvPr>
          <p:cNvSpPr txBox="1"/>
          <p:nvPr/>
        </p:nvSpPr>
        <p:spPr>
          <a:xfrm>
            <a:off x="6796766" y="4673031"/>
            <a:ext cx="4577968" cy="584775"/>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stStyle>
          <a:p>
            <a:pPr algn="l"/>
            <a:r>
              <a:rPr lang="en-US" dirty="0"/>
              <a:t>Stacked wafer map to highlight, and quantify, spatially oriented failures</a:t>
            </a:r>
          </a:p>
        </p:txBody>
      </p:sp>
      <p:cxnSp>
        <p:nvCxnSpPr>
          <p:cNvPr id="4" name="Straight Arrow Connector 3">
            <a:extLst>
              <a:ext uri="{FF2B5EF4-FFF2-40B4-BE49-F238E27FC236}">
                <a16:creationId xmlns:a16="http://schemas.microsoft.com/office/drawing/2014/main" id="{B0F3C5AB-9825-A6B8-0FF6-4668EC1B9609}"/>
              </a:ext>
            </a:extLst>
          </p:cNvPr>
          <p:cNvCxnSpPr>
            <a:cxnSpLocks/>
          </p:cNvCxnSpPr>
          <p:nvPr/>
        </p:nvCxnSpPr>
        <p:spPr>
          <a:xfrm>
            <a:off x="6280219" y="4512602"/>
            <a:ext cx="504392" cy="320859"/>
          </a:xfrm>
          <a:prstGeom prst="straightConnector1">
            <a:avLst/>
          </a:prstGeom>
          <a:ln w="28575">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75916B6B-5B5A-98ED-9374-08A9187E1FF3}"/>
              </a:ext>
            </a:extLst>
          </p:cNvPr>
          <p:cNvSpPr txBox="1">
            <a:spLocks noChangeArrowheads="1"/>
          </p:cNvSpPr>
          <p:nvPr/>
        </p:nvSpPr>
        <p:spPr bwMode="auto">
          <a:xfrm>
            <a:off x="4292560" y="6031124"/>
            <a:ext cx="7646297" cy="500303"/>
          </a:xfrm>
          <a:prstGeom prst="rect">
            <a:avLst/>
          </a:prstGeom>
          <a:solidFill>
            <a:srgbClr val="FFFFFF"/>
          </a:solidFill>
          <a:ln w="12700">
            <a:solidFill>
              <a:schemeClr val="bg1"/>
            </a:solidFill>
            <a:miter lim="800000"/>
            <a:headEnd/>
            <a:tailEnd/>
          </a:ln>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defTabSz="960120" eaLnBrk="1" hangingPunct="1">
              <a:spcAft>
                <a:spcPts val="600"/>
              </a:spcAft>
            </a:pPr>
            <a:r>
              <a:rPr lang="en-US" sz="2100" b="0" kern="0" dirty="0">
                <a:solidFill>
                  <a:srgbClr val="C00000"/>
                </a:solidFill>
                <a:latin typeface="Times"/>
                <a:ea typeface="+mj-ea"/>
                <a:cs typeface="+mj-cs"/>
              </a:rPr>
              <a:t>Previously this info needed to be “mined” separately by the Analysts</a:t>
            </a:r>
            <a:endParaRPr lang="en-US" sz="2000" b="0" kern="0" dirty="0">
              <a:solidFill>
                <a:srgbClr val="C00000"/>
              </a:solidFill>
              <a:latin typeface="Times"/>
            </a:endParaRPr>
          </a:p>
        </p:txBody>
      </p:sp>
    </p:spTree>
    <p:extLst>
      <p:ext uri="{BB962C8B-B14F-4D97-AF65-F5344CB8AC3E}">
        <p14:creationId xmlns:p14="http://schemas.microsoft.com/office/powerpoint/2010/main" val="96258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463824" y="2767106"/>
            <a:ext cx="3077045" cy="3071906"/>
          </a:xfrm>
          <a:prstGeom prst="rect">
            <a:avLst/>
          </a:prstGeom>
        </p:spPr>
        <p:txBody>
          <a:bodyPr vert="horz" lIns="91440" tIns="45720" rIns="91440" bIns="45720" numCol="1" rtlCol="0" anchor="t"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500" b="1" i="0" u="none" strike="noStrike" kern="1200" cap="none" spc="0" normalizeH="0" baseline="0" noProof="0" dirty="0">
                <a:ln>
                  <a:noFill/>
                </a:ln>
                <a:solidFill>
                  <a:srgbClr val="FFFFFF"/>
                </a:solidFill>
                <a:effectLst/>
                <a:uLnTx/>
                <a:uFillTx/>
                <a:latin typeface="+mj-lt"/>
                <a:ea typeface="+mj-ea"/>
                <a:cs typeface="+mj-cs"/>
              </a:rPr>
              <a:t>Additional visual indicators that inform Analysts what other data is available for each wafer</a:t>
            </a:r>
          </a:p>
        </p:txBody>
      </p:sp>
      <p:pic>
        <p:nvPicPr>
          <p:cNvPr id="7" name="Picture 3" descr="A screenshot of a computer&#10;&#10;Description automatically generated">
            <a:extLst>
              <a:ext uri="{FF2B5EF4-FFF2-40B4-BE49-F238E27FC236}">
                <a16:creationId xmlns:a16="http://schemas.microsoft.com/office/drawing/2014/main" id="{3E15D6C8-A4B0-CB41-EBF1-BBC674F2103B}"/>
              </a:ext>
            </a:extLst>
          </p:cNvPr>
          <p:cNvPicPr>
            <a:picLocks noChangeAspect="1" noChangeArrowheads="1"/>
          </p:cNvPicPr>
          <p:nvPr/>
        </p:nvPicPr>
        <p:blipFill>
          <a:blip r:embed="rId2" cstate="print"/>
          <a:srcRect/>
          <a:stretch>
            <a:fillRect/>
          </a:stretch>
        </p:blipFill>
        <p:spPr bwMode="auto">
          <a:xfrm>
            <a:off x="4511026" y="457200"/>
            <a:ext cx="7209366" cy="5433291"/>
          </a:xfrm>
          <a:prstGeom prst="rect">
            <a:avLst/>
          </a:prstGeom>
          <a:noFill/>
          <a:ln w="9525">
            <a:noFill/>
            <a:miter lim="800000"/>
            <a:headEnd/>
            <a:tailEnd/>
          </a:ln>
        </p:spPr>
      </p:pic>
      <p:sp>
        <p:nvSpPr>
          <p:cNvPr id="9" name="Rectangle 8">
            <a:extLst>
              <a:ext uri="{FF2B5EF4-FFF2-40B4-BE49-F238E27FC236}">
                <a16:creationId xmlns:a16="http://schemas.microsoft.com/office/drawing/2014/main" id="{FE38682B-E1D7-CDE7-CA9A-BF8E9E91E80C}"/>
              </a:ext>
            </a:extLst>
          </p:cNvPr>
          <p:cNvSpPr/>
          <p:nvPr/>
        </p:nvSpPr>
        <p:spPr>
          <a:xfrm>
            <a:off x="6640323" y="857442"/>
            <a:ext cx="4716515" cy="4082473"/>
          </a:xfrm>
          <a:prstGeom prst="rect">
            <a:avLst/>
          </a:prstGeom>
          <a:solidFill>
            <a:srgbClr val="FFFFFF">
              <a:alpha val="72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pic>
        <p:nvPicPr>
          <p:cNvPr id="10" name="Picture 34" descr="A close-up of a pixelated image&#10;&#10;Description automatically generated">
            <a:extLst>
              <a:ext uri="{FF2B5EF4-FFF2-40B4-BE49-F238E27FC236}">
                <a16:creationId xmlns:a16="http://schemas.microsoft.com/office/drawing/2014/main" id="{39CF316E-49BB-EA1C-5136-F6A44FB8EB8B}"/>
              </a:ext>
            </a:extLst>
          </p:cNvPr>
          <p:cNvPicPr>
            <a:picLocks noChangeAspect="1" noChangeArrowheads="1"/>
          </p:cNvPicPr>
          <p:nvPr/>
        </p:nvPicPr>
        <p:blipFill>
          <a:blip r:embed="rId3" cstate="print"/>
          <a:srcRect/>
          <a:stretch>
            <a:fillRect/>
          </a:stretch>
        </p:blipFill>
        <p:spPr bwMode="auto">
          <a:xfrm>
            <a:off x="7434463" y="1130258"/>
            <a:ext cx="2582993" cy="2481503"/>
          </a:xfrm>
          <a:prstGeom prst="rect">
            <a:avLst/>
          </a:prstGeom>
          <a:noFill/>
          <a:ln w="9525">
            <a:noFill/>
            <a:miter lim="800000"/>
            <a:headEnd/>
            <a:tailEnd/>
          </a:ln>
        </p:spPr>
      </p:pic>
      <p:sp>
        <p:nvSpPr>
          <p:cNvPr id="11" name="Rectangle 35">
            <a:extLst>
              <a:ext uri="{FF2B5EF4-FFF2-40B4-BE49-F238E27FC236}">
                <a16:creationId xmlns:a16="http://schemas.microsoft.com/office/drawing/2014/main" id="{791252EB-7CC5-E78B-FB67-E46CEF498C6B}"/>
              </a:ext>
            </a:extLst>
          </p:cNvPr>
          <p:cNvSpPr>
            <a:spLocks noChangeArrowheads="1"/>
          </p:cNvSpPr>
          <p:nvPr/>
        </p:nvSpPr>
        <p:spPr bwMode="auto">
          <a:xfrm>
            <a:off x="6794075" y="3728867"/>
            <a:ext cx="4562763" cy="1538883"/>
          </a:xfrm>
          <a:prstGeom prst="rect">
            <a:avLst/>
          </a:prstGeom>
          <a:solidFill>
            <a:srgbClr val="FFFFFF"/>
          </a:solidFill>
          <a:ln w="9525">
            <a:noFill/>
            <a:miter lim="800000"/>
            <a:headEnd/>
            <a:tailEnd/>
          </a:ln>
        </p:spPr>
        <p:txBody>
          <a:bodyPr wrap="square">
            <a:spAutoFit/>
          </a:bodyPr>
          <a:lstStyle/>
          <a:p>
            <a:pPr defTabSz="960120" eaLnBrk="0" fontAlgn="base" hangingPunct="0">
              <a:spcBef>
                <a:spcPct val="0"/>
              </a:spcBef>
              <a:spcAft>
                <a:spcPts val="600"/>
              </a:spcAft>
              <a:defRPr/>
            </a:pPr>
            <a:r>
              <a:rPr lang="en-US" sz="1680" b="1" u="sng" kern="0" dirty="0">
                <a:solidFill>
                  <a:srgbClr val="008000"/>
                </a:solidFill>
                <a:latin typeface="Arial" charset="0"/>
                <a:ea typeface="ＭＳ Ｐゴシック" pitchFamily="-128" charset="-128"/>
                <a:cs typeface="+mn-cs"/>
              </a:rPr>
              <a:t>Visual Indicators</a:t>
            </a:r>
            <a:r>
              <a:rPr lang="en-US" sz="1680" b="1" kern="0" dirty="0">
                <a:solidFill>
                  <a:srgbClr val="008000"/>
                </a:solidFill>
                <a:latin typeface="Arial" charset="0"/>
                <a:ea typeface="ＭＳ Ｐゴシック" pitchFamily="-128" charset="-128"/>
                <a:cs typeface="+mn-cs"/>
              </a:rPr>
              <a:t>:</a:t>
            </a:r>
          </a:p>
          <a:p>
            <a:pPr marL="300038" indent="-300038" defTabSz="960120" eaLnBrk="0" fontAlgn="base" hangingPunct="0">
              <a:spcBef>
                <a:spcPct val="0"/>
              </a:spcBef>
              <a:spcAft>
                <a:spcPts val="600"/>
              </a:spcAft>
              <a:buFont typeface="Wingdings" panose="05000000000000000000" pitchFamily="2" charset="2"/>
              <a:buChar char="§"/>
              <a:defRPr/>
            </a:pPr>
            <a:r>
              <a:rPr lang="en-US" sz="1680" b="1" kern="0" dirty="0">
                <a:solidFill>
                  <a:srgbClr val="3333CC"/>
                </a:solidFill>
                <a:latin typeface="Arial" charset="0"/>
                <a:ea typeface="ＭＳ Ｐゴシック" pitchFamily="-128" charset="-128"/>
                <a:cs typeface="+mn-cs"/>
              </a:rPr>
              <a:t>(6)</a:t>
            </a:r>
            <a:r>
              <a:rPr lang="en-US" sz="1680" b="1" kern="0" dirty="0">
                <a:solidFill>
                  <a:srgbClr val="000000"/>
                </a:solidFill>
                <a:latin typeface="Arial" charset="0"/>
                <a:ea typeface="ＭＳ Ｐゴシック" pitchFamily="-128" charset="-128"/>
                <a:cs typeface="+mn-cs"/>
              </a:rPr>
              <a:t> indicates 6 sample defect inspections performed on this wafer</a:t>
            </a:r>
          </a:p>
          <a:p>
            <a:pPr marL="300038" indent="-300038" defTabSz="960120" eaLnBrk="0" fontAlgn="base" hangingPunct="0">
              <a:spcBef>
                <a:spcPct val="0"/>
              </a:spcBef>
              <a:spcAft>
                <a:spcPts val="600"/>
              </a:spcAft>
              <a:buFont typeface="Wingdings" panose="05000000000000000000" pitchFamily="2" charset="2"/>
              <a:buChar char="§"/>
              <a:defRPr/>
            </a:pPr>
            <a:r>
              <a:rPr lang="en-US" sz="1680" b="1" kern="0" dirty="0">
                <a:solidFill>
                  <a:srgbClr val="FF0000"/>
                </a:solidFill>
                <a:latin typeface="Arial" charset="0"/>
                <a:ea typeface="ＭＳ Ｐゴシック" pitchFamily="-128" charset="-128"/>
                <a:cs typeface="+mn-cs"/>
              </a:rPr>
              <a:t>Red font</a:t>
            </a:r>
            <a:r>
              <a:rPr lang="en-US" sz="1680" b="1" kern="0" dirty="0">
                <a:solidFill>
                  <a:srgbClr val="000000"/>
                </a:solidFill>
                <a:latin typeface="Arial" charset="0"/>
                <a:ea typeface="ＭＳ Ｐゴシック" pitchFamily="-128" charset="-128"/>
                <a:cs typeface="+mn-cs"/>
              </a:rPr>
              <a:t> indicates this wafer was sampled for </a:t>
            </a:r>
            <a:r>
              <a:rPr lang="en-US" sz="1680" b="1" kern="0" dirty="0" err="1">
                <a:solidFill>
                  <a:srgbClr val="000000"/>
                </a:solidFill>
                <a:latin typeface="Arial" charset="0"/>
                <a:ea typeface="ＭＳ Ｐゴシック" pitchFamily="-128" charset="-128"/>
                <a:cs typeface="+mn-cs"/>
              </a:rPr>
              <a:t>scribeline</a:t>
            </a:r>
            <a:r>
              <a:rPr lang="en-US" sz="1680" b="1" kern="0" dirty="0">
                <a:solidFill>
                  <a:srgbClr val="000000"/>
                </a:solidFill>
                <a:latin typeface="Arial" charset="0"/>
                <a:ea typeface="ＭＳ Ｐゴシック" pitchFamily="-128" charset="-128"/>
                <a:cs typeface="+mn-cs"/>
              </a:rPr>
              <a:t> electrical testing</a:t>
            </a:r>
            <a:endParaRPr kumimoji="0" lang="en-US" sz="1600" b="1" i="0" u="none" strike="noStrike" kern="0" cap="none" spc="0" normalizeH="0" baseline="0" noProof="0" dirty="0">
              <a:ln>
                <a:noFill/>
              </a:ln>
              <a:solidFill>
                <a:srgbClr val="000000"/>
              </a:solidFill>
              <a:effectLst/>
              <a:uLnTx/>
              <a:uFillTx/>
              <a:latin typeface="Arial" charset="0"/>
              <a:ea typeface="ＭＳ Ｐゴシック" pitchFamily="-128" charset="-128"/>
            </a:endParaRPr>
          </a:p>
        </p:txBody>
      </p:sp>
      <p:sp>
        <p:nvSpPr>
          <p:cNvPr id="13" name="Rectangle 2">
            <a:extLst>
              <a:ext uri="{FF2B5EF4-FFF2-40B4-BE49-F238E27FC236}">
                <a16:creationId xmlns:a16="http://schemas.microsoft.com/office/drawing/2014/main" id="{6A0A2297-965C-639B-B5AD-F0B21D1DD4B1}"/>
              </a:ext>
            </a:extLst>
          </p:cNvPr>
          <p:cNvSpPr txBox="1">
            <a:spLocks noChangeArrowheads="1"/>
          </p:cNvSpPr>
          <p:nvPr/>
        </p:nvSpPr>
        <p:spPr bwMode="auto">
          <a:xfrm>
            <a:off x="4292560" y="6031124"/>
            <a:ext cx="7646297" cy="500303"/>
          </a:xfrm>
          <a:prstGeom prst="rect">
            <a:avLst/>
          </a:prstGeom>
          <a:solidFill>
            <a:srgbClr val="FFFFFF"/>
          </a:solidFill>
          <a:ln w="12700">
            <a:solidFill>
              <a:schemeClr val="bg1"/>
            </a:solidFill>
            <a:miter lim="800000"/>
            <a:headEnd/>
            <a:tailEnd/>
          </a:ln>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defTabSz="960120" eaLnBrk="1" hangingPunct="1">
              <a:spcAft>
                <a:spcPts val="600"/>
              </a:spcAft>
            </a:pPr>
            <a:r>
              <a:rPr lang="en-US" sz="2100" b="0" kern="0" dirty="0">
                <a:solidFill>
                  <a:srgbClr val="C00000"/>
                </a:solidFill>
                <a:latin typeface="Times"/>
                <a:ea typeface="+mj-ea"/>
                <a:cs typeface="+mj-cs"/>
              </a:rPr>
              <a:t>Previously this info needed to be “mined” separately by the Analysts</a:t>
            </a:r>
            <a:endParaRPr lang="en-US" sz="2000" b="0" kern="0" dirty="0">
              <a:solidFill>
                <a:srgbClr val="C00000"/>
              </a:solidFill>
              <a:latin typeface="Times"/>
            </a:endParaRPr>
          </a:p>
        </p:txBody>
      </p:sp>
    </p:spTree>
    <p:extLst>
      <p:ext uri="{BB962C8B-B14F-4D97-AF65-F5344CB8AC3E}">
        <p14:creationId xmlns:p14="http://schemas.microsoft.com/office/powerpoint/2010/main" val="109234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2">
            <a:extLst>
              <a:ext uri="{FF2B5EF4-FFF2-40B4-BE49-F238E27FC236}">
                <a16:creationId xmlns:a16="http://schemas.microsoft.com/office/drawing/2014/main" id="{CA401907-F551-5C0E-F52D-6FD2CF64F4F8}"/>
              </a:ext>
            </a:extLst>
          </p:cNvPr>
          <p:cNvSpPr txBox="1">
            <a:spLocks noChangeArrowheads="1"/>
          </p:cNvSpPr>
          <p:nvPr/>
        </p:nvSpPr>
        <p:spPr bwMode="auto">
          <a:xfrm>
            <a:off x="463824" y="2767106"/>
            <a:ext cx="3133486" cy="3071906"/>
          </a:xfrm>
          <a:prstGeom prst="rect">
            <a:avLst/>
          </a:prstGeom>
        </p:spPr>
        <p:txBody>
          <a:bodyPr vert="horz" lIns="91440" tIns="45720" rIns="91440" bIns="45720" numCol="1" rtlCol="0" anchor="t" anchorCtr="0" compatLnSpc="1">
            <a:prstTxWarp prst="textNoShape">
              <a:avLst/>
            </a:prstTxWarp>
            <a:normAutofit/>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marL="0" marR="0" lvl="0" indent="0" algn="l" eaLnBrk="1" fontAlgn="base" hangingPunct="1">
              <a:lnSpc>
                <a:spcPct val="90000"/>
              </a:lnSpc>
              <a:spcAft>
                <a:spcPts val="600"/>
              </a:spcAft>
              <a:buClrTx/>
              <a:buSzTx/>
              <a:tabLst/>
              <a:defRPr/>
            </a:pPr>
            <a:r>
              <a:rPr kumimoji="0" lang="en-US" sz="2500" i="0" u="sng" strike="noStrike" kern="1200" cap="none" spc="0" normalizeH="0" baseline="0" noProof="0" dirty="0">
                <a:ln>
                  <a:noFill/>
                </a:ln>
                <a:solidFill>
                  <a:srgbClr val="FFFFFF"/>
                </a:solidFill>
                <a:effectLst/>
                <a:uLnTx/>
                <a:uFillTx/>
                <a:latin typeface="+mj-lt"/>
                <a:ea typeface="+mj-ea"/>
                <a:cs typeface="+mj-cs"/>
              </a:rPr>
              <a:t>Inter-Operability (API):</a:t>
            </a:r>
          </a:p>
          <a:p>
            <a:pPr marL="0" marR="0" lvl="0" indent="0" algn="l" eaLnBrk="1" fontAlgn="base" hangingPunct="1">
              <a:lnSpc>
                <a:spcPct val="90000"/>
              </a:lnSpc>
              <a:spcAft>
                <a:spcPts val="600"/>
              </a:spcAft>
              <a:buClrTx/>
              <a:buSzTx/>
              <a:tabLst/>
              <a:defRPr/>
            </a:pPr>
            <a:r>
              <a:rPr lang="en-US" sz="2500" dirty="0">
                <a:solidFill>
                  <a:srgbClr val="FFFFFF"/>
                </a:solidFill>
              </a:rPr>
              <a:t>Real-time, right-click view of defect maps and images for wafers of interest to Analyst</a:t>
            </a:r>
            <a:endParaRPr kumimoji="0" lang="en-US" sz="2500" b="1" i="0" u="none" strike="noStrike" kern="1200" cap="none" spc="0" normalizeH="0" baseline="0" noProof="0" dirty="0">
              <a:ln>
                <a:noFill/>
              </a:ln>
              <a:solidFill>
                <a:srgbClr val="FFFFFF"/>
              </a:solidFill>
              <a:effectLst/>
              <a:uLnTx/>
              <a:uFillTx/>
              <a:latin typeface="+mj-lt"/>
              <a:ea typeface="+mj-ea"/>
              <a:cs typeface="+mj-cs"/>
            </a:endParaRPr>
          </a:p>
        </p:txBody>
      </p:sp>
      <p:pic>
        <p:nvPicPr>
          <p:cNvPr id="7" name="Picture 3" descr="A screenshot of a computer&#10;&#10;Description automatically generated">
            <a:extLst>
              <a:ext uri="{FF2B5EF4-FFF2-40B4-BE49-F238E27FC236}">
                <a16:creationId xmlns:a16="http://schemas.microsoft.com/office/drawing/2014/main" id="{3E15D6C8-A4B0-CB41-EBF1-BBC674F2103B}"/>
              </a:ext>
            </a:extLst>
          </p:cNvPr>
          <p:cNvPicPr>
            <a:picLocks noChangeAspect="1" noChangeArrowheads="1"/>
          </p:cNvPicPr>
          <p:nvPr/>
        </p:nvPicPr>
        <p:blipFill>
          <a:blip r:embed="rId2" cstate="print"/>
          <a:srcRect/>
          <a:stretch>
            <a:fillRect/>
          </a:stretch>
        </p:blipFill>
        <p:spPr bwMode="auto">
          <a:xfrm>
            <a:off x="4511026" y="457200"/>
            <a:ext cx="7209366" cy="5433291"/>
          </a:xfrm>
          <a:prstGeom prst="rect">
            <a:avLst/>
          </a:prstGeom>
          <a:noFill/>
          <a:ln w="9525">
            <a:noFill/>
            <a:miter lim="800000"/>
            <a:headEnd/>
            <a:tailEnd/>
          </a:ln>
        </p:spPr>
      </p:pic>
      <p:sp>
        <p:nvSpPr>
          <p:cNvPr id="9" name="Rectangle 8">
            <a:extLst>
              <a:ext uri="{FF2B5EF4-FFF2-40B4-BE49-F238E27FC236}">
                <a16:creationId xmlns:a16="http://schemas.microsoft.com/office/drawing/2014/main" id="{FE38682B-E1D7-CDE7-CA9A-BF8E9E91E80C}"/>
              </a:ext>
            </a:extLst>
          </p:cNvPr>
          <p:cNvSpPr/>
          <p:nvPr/>
        </p:nvSpPr>
        <p:spPr>
          <a:xfrm>
            <a:off x="7495786" y="1511461"/>
            <a:ext cx="3288012" cy="2010477"/>
          </a:xfrm>
          <a:prstGeom prst="rect">
            <a:avLst/>
          </a:prstGeom>
          <a:solidFill>
            <a:srgbClr val="FFFFFF">
              <a:alpha val="72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3" name="Rectangle 2">
            <a:extLst>
              <a:ext uri="{FF2B5EF4-FFF2-40B4-BE49-F238E27FC236}">
                <a16:creationId xmlns:a16="http://schemas.microsoft.com/office/drawing/2014/main" id="{6A0A2297-965C-639B-B5AD-F0B21D1DD4B1}"/>
              </a:ext>
            </a:extLst>
          </p:cNvPr>
          <p:cNvSpPr txBox="1">
            <a:spLocks noChangeArrowheads="1"/>
          </p:cNvSpPr>
          <p:nvPr/>
        </p:nvSpPr>
        <p:spPr bwMode="auto">
          <a:xfrm>
            <a:off x="4292560" y="6031124"/>
            <a:ext cx="7646297" cy="500303"/>
          </a:xfrm>
          <a:prstGeom prst="rect">
            <a:avLst/>
          </a:prstGeom>
          <a:solidFill>
            <a:srgbClr val="FFFFFF"/>
          </a:solidFill>
          <a:ln w="12700">
            <a:solidFill>
              <a:schemeClr val="bg1"/>
            </a:solidFill>
            <a:miter lim="800000"/>
            <a:headEnd/>
            <a:tailEnd/>
          </a:ln>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rgbClr val="009900"/>
                </a:solidFill>
                <a:latin typeface="+mj-lt"/>
                <a:ea typeface="+mj-ea"/>
                <a:cs typeface="+mj-cs"/>
              </a:defRPr>
            </a:lvl1pPr>
            <a:lvl2pPr algn="ctr" rtl="0" eaLnBrk="0" fontAlgn="base" hangingPunct="0">
              <a:spcBef>
                <a:spcPct val="0"/>
              </a:spcBef>
              <a:spcAft>
                <a:spcPct val="0"/>
              </a:spcAft>
              <a:defRPr sz="3200" b="1">
                <a:solidFill>
                  <a:srgbClr val="009900"/>
                </a:solidFill>
                <a:latin typeface="Times" pitchFamily="18" charset="0"/>
              </a:defRPr>
            </a:lvl2pPr>
            <a:lvl3pPr algn="ctr" rtl="0" eaLnBrk="0" fontAlgn="base" hangingPunct="0">
              <a:spcBef>
                <a:spcPct val="0"/>
              </a:spcBef>
              <a:spcAft>
                <a:spcPct val="0"/>
              </a:spcAft>
              <a:defRPr sz="3200" b="1">
                <a:solidFill>
                  <a:srgbClr val="009900"/>
                </a:solidFill>
                <a:latin typeface="Times" pitchFamily="18" charset="0"/>
              </a:defRPr>
            </a:lvl3pPr>
            <a:lvl4pPr algn="ctr" rtl="0" eaLnBrk="0" fontAlgn="base" hangingPunct="0">
              <a:spcBef>
                <a:spcPct val="0"/>
              </a:spcBef>
              <a:spcAft>
                <a:spcPct val="0"/>
              </a:spcAft>
              <a:defRPr sz="3200" b="1">
                <a:solidFill>
                  <a:srgbClr val="009900"/>
                </a:solidFill>
                <a:latin typeface="Times" pitchFamily="18" charset="0"/>
              </a:defRPr>
            </a:lvl4pPr>
            <a:lvl5pPr algn="ctr" rtl="0" eaLnBrk="0" fontAlgn="base" hangingPunct="0">
              <a:spcBef>
                <a:spcPct val="0"/>
              </a:spcBef>
              <a:spcAft>
                <a:spcPct val="0"/>
              </a:spcAft>
              <a:defRPr sz="3200" b="1">
                <a:solidFill>
                  <a:srgbClr val="009900"/>
                </a:solidFill>
                <a:latin typeface="Times" pitchFamily="18" charset="0"/>
              </a:defRPr>
            </a:lvl5pPr>
            <a:lvl6pPr marL="457200" algn="ctr" rtl="0" fontAlgn="base">
              <a:spcBef>
                <a:spcPct val="0"/>
              </a:spcBef>
              <a:spcAft>
                <a:spcPct val="0"/>
              </a:spcAft>
              <a:defRPr sz="3200" b="1">
                <a:solidFill>
                  <a:srgbClr val="009900"/>
                </a:solidFill>
                <a:latin typeface="Times" pitchFamily="18" charset="0"/>
              </a:defRPr>
            </a:lvl6pPr>
            <a:lvl7pPr marL="914400" algn="ctr" rtl="0" fontAlgn="base">
              <a:spcBef>
                <a:spcPct val="0"/>
              </a:spcBef>
              <a:spcAft>
                <a:spcPct val="0"/>
              </a:spcAft>
              <a:defRPr sz="3200" b="1">
                <a:solidFill>
                  <a:srgbClr val="009900"/>
                </a:solidFill>
                <a:latin typeface="Times" pitchFamily="18" charset="0"/>
              </a:defRPr>
            </a:lvl7pPr>
            <a:lvl8pPr marL="1371600" algn="ctr" rtl="0" fontAlgn="base">
              <a:spcBef>
                <a:spcPct val="0"/>
              </a:spcBef>
              <a:spcAft>
                <a:spcPct val="0"/>
              </a:spcAft>
              <a:defRPr sz="3200" b="1">
                <a:solidFill>
                  <a:srgbClr val="009900"/>
                </a:solidFill>
                <a:latin typeface="Times" pitchFamily="18" charset="0"/>
              </a:defRPr>
            </a:lvl8pPr>
            <a:lvl9pPr marL="1828800" algn="ctr" rtl="0" fontAlgn="base">
              <a:spcBef>
                <a:spcPct val="0"/>
              </a:spcBef>
              <a:spcAft>
                <a:spcPct val="0"/>
              </a:spcAft>
              <a:defRPr sz="3200" b="1">
                <a:solidFill>
                  <a:srgbClr val="009900"/>
                </a:solidFill>
                <a:latin typeface="Times" pitchFamily="18" charset="0"/>
              </a:defRPr>
            </a:lvl9pPr>
          </a:lstStyle>
          <a:p>
            <a:pPr defTabSz="960120" eaLnBrk="1" hangingPunct="1">
              <a:spcAft>
                <a:spcPts val="600"/>
              </a:spcAft>
            </a:pPr>
            <a:r>
              <a:rPr lang="en-US" sz="2100" b="0" kern="0" dirty="0">
                <a:solidFill>
                  <a:srgbClr val="C00000"/>
                </a:solidFill>
                <a:latin typeface="Times"/>
                <a:ea typeface="+mj-ea"/>
                <a:cs typeface="+mj-cs"/>
              </a:rPr>
              <a:t>Previously this info needed to be “mined” separately by the Analysts</a:t>
            </a:r>
            <a:endParaRPr lang="en-US" sz="2000" b="0" kern="0" dirty="0">
              <a:solidFill>
                <a:srgbClr val="C00000"/>
              </a:solidFill>
              <a:latin typeface="Times"/>
            </a:endParaRPr>
          </a:p>
        </p:txBody>
      </p:sp>
      <p:pic>
        <p:nvPicPr>
          <p:cNvPr id="2" name="Picture 21">
            <a:extLst>
              <a:ext uri="{FF2B5EF4-FFF2-40B4-BE49-F238E27FC236}">
                <a16:creationId xmlns:a16="http://schemas.microsoft.com/office/drawing/2014/main" id="{AF881525-4E0B-E7BD-23BE-EA31926E19D3}"/>
              </a:ext>
            </a:extLst>
          </p:cNvPr>
          <p:cNvPicPr>
            <a:picLocks noChangeAspect="1" noChangeArrowheads="1"/>
          </p:cNvPicPr>
          <p:nvPr/>
        </p:nvPicPr>
        <p:blipFill>
          <a:blip r:embed="rId3" cstate="print"/>
          <a:srcRect/>
          <a:stretch>
            <a:fillRect/>
          </a:stretch>
        </p:blipFill>
        <p:spPr bwMode="auto">
          <a:xfrm>
            <a:off x="9450109" y="3754026"/>
            <a:ext cx="1906729" cy="1806749"/>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pic>
      <p:pic>
        <p:nvPicPr>
          <p:cNvPr id="3" name="Picture 22">
            <a:extLst>
              <a:ext uri="{FF2B5EF4-FFF2-40B4-BE49-F238E27FC236}">
                <a16:creationId xmlns:a16="http://schemas.microsoft.com/office/drawing/2014/main" id="{AEBCFD8B-1EA2-C610-84A9-2EF21373EC25}"/>
              </a:ext>
            </a:extLst>
          </p:cNvPr>
          <p:cNvPicPr>
            <a:picLocks noChangeAspect="1" noChangeArrowheads="1"/>
          </p:cNvPicPr>
          <p:nvPr/>
        </p:nvPicPr>
        <p:blipFill>
          <a:blip r:embed="rId4" cstate="print"/>
          <a:srcRect/>
          <a:stretch>
            <a:fillRect/>
          </a:stretch>
        </p:blipFill>
        <p:spPr bwMode="auto">
          <a:xfrm>
            <a:off x="10677185" y="4759939"/>
            <a:ext cx="1351135" cy="981215"/>
          </a:xfrm>
          <a:prstGeom prst="rect">
            <a:avLst/>
          </a:prstGeom>
          <a:solidFill>
            <a:srgbClr val="FFFFFF"/>
          </a:solidFill>
          <a:ln w="9525">
            <a:noFill/>
            <a:miter lim="800000"/>
            <a:headEnd/>
            <a:tailEnd/>
          </a:ln>
        </p:spPr>
      </p:pic>
      <p:sp>
        <p:nvSpPr>
          <p:cNvPr id="4" name="Text Box 23">
            <a:extLst>
              <a:ext uri="{FF2B5EF4-FFF2-40B4-BE49-F238E27FC236}">
                <a16:creationId xmlns:a16="http://schemas.microsoft.com/office/drawing/2014/main" id="{F86C5844-63AD-112B-EE6B-2C263F9B02FF}"/>
              </a:ext>
            </a:extLst>
          </p:cNvPr>
          <p:cNvSpPr txBox="1">
            <a:spLocks noChangeArrowheads="1"/>
          </p:cNvSpPr>
          <p:nvPr/>
        </p:nvSpPr>
        <p:spPr bwMode="auto">
          <a:xfrm>
            <a:off x="9824776" y="4031220"/>
            <a:ext cx="1181734" cy="366254"/>
          </a:xfrm>
          <a:prstGeom prst="rect">
            <a:avLst/>
          </a:prstGeom>
          <a:solidFill>
            <a:srgbClr val="FFFFFF">
              <a:alpha val="50195"/>
            </a:srgbClr>
          </a:solidFill>
          <a:ln w="9525">
            <a:noFill/>
            <a:miter lim="800000"/>
            <a:headEnd/>
            <a:tailEnd/>
          </a:ln>
        </p:spPr>
        <p:txBody>
          <a:bodyPr wrap="none">
            <a:spAutoFit/>
          </a:bodyPr>
          <a:lstStyle/>
          <a:p>
            <a:pPr algn="ctr" defTabSz="813816" fontAlgn="base">
              <a:spcBef>
                <a:spcPct val="0"/>
              </a:spcBef>
              <a:spcAft>
                <a:spcPts val="600"/>
              </a:spcAft>
              <a:defRPr/>
            </a:pPr>
            <a:r>
              <a:rPr lang="en-US" sz="1780" b="1" kern="0" dirty="0">
                <a:solidFill>
                  <a:srgbClr val="000000"/>
                </a:solidFill>
                <a:latin typeface="Arial Narrow" pitchFamily="34" charset="0"/>
                <a:ea typeface="+mn-ea"/>
                <a:cs typeface="+mn-cs"/>
              </a:rPr>
              <a:t>Defect Map</a:t>
            </a:r>
            <a:endParaRPr kumimoji="0" lang="en-US" sz="2000" b="1" i="0" u="none" strike="noStrike" kern="0" cap="none" spc="0" normalizeH="0" baseline="0" noProof="0" dirty="0">
              <a:ln>
                <a:noFill/>
              </a:ln>
              <a:solidFill>
                <a:srgbClr val="000000"/>
              </a:solidFill>
              <a:effectLst/>
              <a:uLnTx/>
              <a:uFillTx/>
              <a:latin typeface="Arial Narrow" pitchFamily="34" charset="0"/>
            </a:endParaRPr>
          </a:p>
        </p:txBody>
      </p:sp>
      <p:sp>
        <p:nvSpPr>
          <p:cNvPr id="5" name="Text Box 23">
            <a:extLst>
              <a:ext uri="{FF2B5EF4-FFF2-40B4-BE49-F238E27FC236}">
                <a16:creationId xmlns:a16="http://schemas.microsoft.com/office/drawing/2014/main" id="{6237D57A-6E45-B7FF-35E2-C536E2B66E43}"/>
              </a:ext>
            </a:extLst>
          </p:cNvPr>
          <p:cNvSpPr txBox="1">
            <a:spLocks noChangeArrowheads="1"/>
          </p:cNvSpPr>
          <p:nvPr/>
        </p:nvSpPr>
        <p:spPr bwMode="auto">
          <a:xfrm>
            <a:off x="10713404" y="5634304"/>
            <a:ext cx="1348446" cy="366254"/>
          </a:xfrm>
          <a:prstGeom prst="rect">
            <a:avLst/>
          </a:prstGeom>
          <a:solidFill>
            <a:srgbClr val="FFFFFF">
              <a:alpha val="50195"/>
            </a:srgbClr>
          </a:solidFill>
          <a:ln w="9525">
            <a:noFill/>
            <a:miter lim="800000"/>
            <a:headEnd/>
            <a:tailEnd/>
          </a:ln>
        </p:spPr>
        <p:txBody>
          <a:bodyPr wrap="none">
            <a:spAutoFit/>
          </a:bodyPr>
          <a:lstStyle/>
          <a:p>
            <a:pPr algn="ctr" defTabSz="813816" fontAlgn="base">
              <a:spcBef>
                <a:spcPct val="0"/>
              </a:spcBef>
              <a:spcAft>
                <a:spcPts val="600"/>
              </a:spcAft>
              <a:defRPr/>
            </a:pPr>
            <a:r>
              <a:rPr lang="en-US" sz="1780" b="1" kern="0">
                <a:solidFill>
                  <a:srgbClr val="000000"/>
                </a:solidFill>
                <a:latin typeface="Arial Narrow" pitchFamily="34" charset="0"/>
                <a:ea typeface="+mn-ea"/>
                <a:cs typeface="+mn-cs"/>
              </a:rPr>
              <a:t>Defect Image</a:t>
            </a:r>
            <a:endParaRPr kumimoji="0" lang="en-US" sz="2000" b="1" i="0" u="none" strike="noStrike" kern="0" cap="none" spc="0" normalizeH="0" baseline="0" noProof="0">
              <a:ln>
                <a:noFill/>
              </a:ln>
              <a:solidFill>
                <a:srgbClr val="000000"/>
              </a:solidFill>
              <a:effectLst/>
              <a:uLnTx/>
              <a:uFillTx/>
              <a:latin typeface="Arial Narrow" pitchFamily="34" charset="0"/>
            </a:endParaRPr>
          </a:p>
        </p:txBody>
      </p:sp>
      <p:sp>
        <p:nvSpPr>
          <p:cNvPr id="12" name="TextBox 11">
            <a:extLst>
              <a:ext uri="{FF2B5EF4-FFF2-40B4-BE49-F238E27FC236}">
                <a16:creationId xmlns:a16="http://schemas.microsoft.com/office/drawing/2014/main" id="{52EED47F-0F07-1FB5-72E2-46489DC51007}"/>
              </a:ext>
            </a:extLst>
          </p:cNvPr>
          <p:cNvSpPr txBox="1"/>
          <p:nvPr/>
        </p:nvSpPr>
        <p:spPr>
          <a:xfrm>
            <a:off x="7859053" y="2221588"/>
            <a:ext cx="2561477" cy="646331"/>
          </a:xfrm>
          <a:prstGeom prst="rect">
            <a:avLst/>
          </a:prstGeom>
          <a:solidFill>
            <a:srgbClr val="FFFFFF">
              <a:alpha val="89804"/>
            </a:srgbClr>
          </a:solidFill>
          <a:ln w="9525">
            <a:noFill/>
            <a:miter lim="800000"/>
            <a:headEnd/>
            <a:tailEnd/>
          </a:ln>
        </p:spPr>
        <p:txBody>
          <a:bodyPr wrap="square">
            <a:spAutoFit/>
          </a:bodyPr>
          <a:lstStyle>
            <a:defPPr>
              <a:defRPr lang="en-US"/>
            </a:defPPr>
            <a:lvl1pPr algn="ctr" eaLnBrk="0" fontAlgn="base" hangingPunct="0">
              <a:spcBef>
                <a:spcPct val="0"/>
              </a:spcBef>
              <a:spcAft>
                <a:spcPct val="0"/>
              </a:spcAft>
              <a:defRPr sz="1600" b="1">
                <a:solidFill>
                  <a:srgbClr val="008000"/>
                </a:solidFill>
                <a:latin typeface="Arial" charset="0"/>
                <a:ea typeface="ＭＳ Ｐゴシック" pitchFamily="-128" charset="-128"/>
              </a:defRPr>
            </a:lvl1pPr>
          </a:lstStyle>
          <a:p>
            <a:r>
              <a:rPr lang="en-US" dirty="0"/>
              <a:t>Right click on one or more selected wafers</a:t>
            </a:r>
          </a:p>
        </p:txBody>
      </p:sp>
      <p:cxnSp>
        <p:nvCxnSpPr>
          <p:cNvPr id="15" name="Connector: Elbow 14">
            <a:extLst>
              <a:ext uri="{FF2B5EF4-FFF2-40B4-BE49-F238E27FC236}">
                <a16:creationId xmlns:a16="http://schemas.microsoft.com/office/drawing/2014/main" id="{6E77F74E-42A8-D3B7-BEA3-981AAD13E94A}"/>
              </a:ext>
            </a:extLst>
          </p:cNvPr>
          <p:cNvCxnSpPr>
            <a:endCxn id="2" idx="1"/>
          </p:cNvCxnSpPr>
          <p:nvPr/>
        </p:nvCxnSpPr>
        <p:spPr>
          <a:xfrm rot="16200000" flipH="1">
            <a:off x="8400209" y="3607501"/>
            <a:ext cx="1789482" cy="310317"/>
          </a:xfrm>
          <a:prstGeom prst="bentConnector2">
            <a:avLst/>
          </a:prstGeom>
          <a:ln w="28575">
            <a:solidFill>
              <a:srgbClr val="008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360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1207</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Narrow</vt:lpstr>
      <vt:lpstr>Calibri</vt:lpstr>
      <vt:lpstr>Calibri Light</vt:lpstr>
      <vt:lpstr>Times</vt:lpstr>
      <vt:lpstr>Wingdings</vt:lpstr>
      <vt:lpstr>Office Theme</vt:lpstr>
      <vt:lpstr>Preface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Preface</dc:title>
  <dc:creator>Jeff Hanson</dc:creator>
  <cp:lastModifiedBy>Jeff Hanson</cp:lastModifiedBy>
  <cp:revision>2</cp:revision>
  <dcterms:created xsi:type="dcterms:W3CDTF">2023-09-22T16:59:36Z</dcterms:created>
  <dcterms:modified xsi:type="dcterms:W3CDTF">2023-09-23T05:12:31Z</dcterms:modified>
</cp:coreProperties>
</file>