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8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7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3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4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9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AC647-34B3-4F2A-8E3A-2AB46E605130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0C55E-B4F0-8456-DB70-B4BB5E18BEA7}"/>
              </a:ext>
            </a:extLst>
          </p:cNvPr>
          <p:cNvSpPr txBox="1"/>
          <p:nvPr/>
        </p:nvSpPr>
        <p:spPr>
          <a:xfrm>
            <a:off x="0" y="486950"/>
            <a:ext cx="213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LIST of ALL OBJECTS/Procedures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FCCD6E-D374-71F2-027D-2D9C3E6DA6AB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1460219" y="828808"/>
            <a:ext cx="1650221" cy="52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5A7DDF-0CEA-4EB0-9F48-7EE325C49B8B}"/>
              </a:ext>
            </a:extLst>
          </p:cNvPr>
          <p:cNvSpPr txBox="1"/>
          <p:nvPr/>
        </p:nvSpPr>
        <p:spPr>
          <a:xfrm>
            <a:off x="3110440" y="536420"/>
            <a:ext cx="241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“Op Note Posterior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F175A7-6812-9893-9815-C855A2F32BDC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4316583" y="1121195"/>
            <a:ext cx="0" cy="73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D2CA79-627F-83AC-E955-D7BA6452C9C9}"/>
              </a:ext>
            </a:extLst>
          </p:cNvPr>
          <p:cNvSpPr txBox="1"/>
          <p:nvPr/>
        </p:nvSpPr>
        <p:spPr>
          <a:xfrm>
            <a:off x="97954" y="1219014"/>
            <a:ext cx="1362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All_objects_to_Add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77DA05-90F7-627A-4231-DBA798EEEDA5}"/>
              </a:ext>
            </a:extLst>
          </p:cNvPr>
          <p:cNvSpPr txBox="1"/>
          <p:nvPr/>
        </p:nvSpPr>
        <p:spPr>
          <a:xfrm>
            <a:off x="2353664" y="1851834"/>
            <a:ext cx="3925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“</a:t>
            </a:r>
            <a:r>
              <a:rPr lang="en-US" sz="1600" dirty="0" err="1"/>
              <a:t>op_note_procedure_paragraphs_function</a:t>
            </a:r>
            <a:r>
              <a:rPr lang="en-US" sz="1600" dirty="0"/>
              <a:t>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C7A1AA-AE07-6C6A-2EEE-E7407A31D40F}"/>
              </a:ext>
            </a:extLst>
          </p:cNvPr>
          <p:cNvSpPr txBox="1"/>
          <p:nvPr/>
        </p:nvSpPr>
        <p:spPr>
          <a:xfrm>
            <a:off x="4715453" y="1077607"/>
            <a:ext cx="2649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</a:t>
            </a:r>
            <a:r>
              <a:rPr lang="en-US" sz="1400"/>
              <a:t>first paragraphs</a:t>
            </a:r>
            <a:r>
              <a:rPr lang="en-US" sz="1400" dirty="0"/>
              <a:t>.</a:t>
            </a:r>
          </a:p>
          <a:p>
            <a:r>
              <a:rPr lang="en-US" sz="1400" dirty="0"/>
              <a:t>Pass </a:t>
            </a:r>
            <a:r>
              <a:rPr lang="en-US" sz="1400" dirty="0" err="1"/>
              <a:t>all_objects_to_add</a:t>
            </a:r>
            <a:r>
              <a:rPr lang="en-US" sz="1400" dirty="0"/>
              <a:t> to: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F00046-DCDA-9C7F-46B8-F27CCD573B45}"/>
              </a:ext>
            </a:extLst>
          </p:cNvPr>
          <p:cNvCxnSpPr>
            <a:cxnSpLocks/>
            <a:stCxn id="67" idx="2"/>
            <a:endCxn id="100" idx="0"/>
          </p:cNvCxnSpPr>
          <p:nvPr/>
        </p:nvCxnSpPr>
        <p:spPr>
          <a:xfrm flipH="1">
            <a:off x="2182709" y="4175105"/>
            <a:ext cx="2120164" cy="150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4183B6-A53B-DEBF-665C-DED620BC2F09}"/>
              </a:ext>
            </a:extLst>
          </p:cNvPr>
          <p:cNvSpPr txBox="1"/>
          <p:nvPr/>
        </p:nvSpPr>
        <p:spPr>
          <a:xfrm>
            <a:off x="4302873" y="2180080"/>
            <a:ext cx="30334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dirty="0"/>
              <a:t>Identifies procedures as distinct or to combine multiple rows into one paragraph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Groups the procedures and creates nested </a:t>
            </a:r>
            <a:r>
              <a:rPr lang="en-US" sz="1100" dirty="0" err="1"/>
              <a:t>df</a:t>
            </a:r>
            <a:r>
              <a:rPr lang="en-US" sz="1100" dirty="0"/>
              <a:t> with individual </a:t>
            </a:r>
            <a:r>
              <a:rPr lang="en-US" sz="1100" dirty="0" err="1"/>
              <a:t>df</a:t>
            </a:r>
            <a:r>
              <a:rPr lang="en-US" sz="1100" dirty="0"/>
              <a:t> for each grouped procedure. Individual </a:t>
            </a:r>
            <a:r>
              <a:rPr lang="en-US" sz="1100" dirty="0" err="1"/>
              <a:t>df’s</a:t>
            </a:r>
            <a:r>
              <a:rPr lang="en-US" sz="1100" dirty="0"/>
              <a:t> contain procedure by level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Establishes paragraph intro</a:t>
            </a:r>
          </a:p>
          <a:p>
            <a:pPr marL="285750" indent="-285750">
              <a:buFontTx/>
              <a:buChar char="-"/>
            </a:pPr>
            <a:endParaRPr 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3F3FC0-32C3-6AA5-C79E-623BAE5F7842}"/>
              </a:ext>
            </a:extLst>
          </p:cNvPr>
          <p:cNvSpPr txBox="1"/>
          <p:nvPr/>
        </p:nvSpPr>
        <p:spPr>
          <a:xfrm>
            <a:off x="7336354" y="1851834"/>
            <a:ext cx="281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Posterior Spinal Instrumentation</a:t>
            </a: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440F59D5-CA9C-DA10-6255-A6400DC02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638855"/>
              </p:ext>
            </p:extLst>
          </p:nvPr>
        </p:nvGraphicFramePr>
        <p:xfrm>
          <a:off x="7410877" y="2159611"/>
          <a:ext cx="2137886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666">
                  <a:extLst>
                    <a:ext uri="{9D8B030D-6E8A-4147-A177-3AD203B41FA5}">
                      <a16:colId xmlns:a16="http://schemas.microsoft.com/office/drawing/2014/main" val="2332536274"/>
                    </a:ext>
                  </a:extLst>
                </a:gridCol>
                <a:gridCol w="494522">
                  <a:extLst>
                    <a:ext uri="{9D8B030D-6E8A-4147-A177-3AD203B41FA5}">
                      <a16:colId xmlns:a16="http://schemas.microsoft.com/office/drawing/2014/main" val="1463575792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726304874"/>
                    </a:ext>
                  </a:extLst>
                </a:gridCol>
              </a:tblGrid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3289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TP_hook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11803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Pedicle Screw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59903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Pedicle_screw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1935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8E1A222D-F95F-0CA9-14AD-4AB81A00CDCC}"/>
              </a:ext>
            </a:extLst>
          </p:cNvPr>
          <p:cNvSpPr txBox="1"/>
          <p:nvPr/>
        </p:nvSpPr>
        <p:spPr>
          <a:xfrm>
            <a:off x="9555928" y="1851833"/>
            <a:ext cx="134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Decompression</a:t>
            </a:r>
          </a:p>
        </p:txBody>
      </p:sp>
      <p:graphicFrame>
        <p:nvGraphicFramePr>
          <p:cNvPr id="53" name="Table 51">
            <a:extLst>
              <a:ext uri="{FF2B5EF4-FFF2-40B4-BE49-F238E27FC236}">
                <a16:creationId xmlns:a16="http://schemas.microsoft.com/office/drawing/2014/main" id="{24DAFCB7-6B5B-F623-70E2-CFCFF5835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4768"/>
              </p:ext>
            </p:extLst>
          </p:nvPr>
        </p:nvGraphicFramePr>
        <p:xfrm>
          <a:off x="9623286" y="2159611"/>
          <a:ext cx="2137886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605">
                  <a:extLst>
                    <a:ext uri="{9D8B030D-6E8A-4147-A177-3AD203B41FA5}">
                      <a16:colId xmlns:a16="http://schemas.microsoft.com/office/drawing/2014/main" val="2332536274"/>
                    </a:ext>
                  </a:extLst>
                </a:gridCol>
                <a:gridCol w="597159">
                  <a:extLst>
                    <a:ext uri="{9D8B030D-6E8A-4147-A177-3AD203B41FA5}">
                      <a16:colId xmlns:a16="http://schemas.microsoft.com/office/drawing/2014/main" val="1463575792"/>
                    </a:ext>
                  </a:extLst>
                </a:gridCol>
                <a:gridCol w="1021122">
                  <a:extLst>
                    <a:ext uri="{9D8B030D-6E8A-4147-A177-3AD203B41FA5}">
                      <a16:colId xmlns:a16="http://schemas.microsoft.com/office/drawing/2014/main" val="726304874"/>
                    </a:ext>
                  </a:extLst>
                </a:gridCol>
              </a:tblGrid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3289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Laminectomy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11803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foraminotomy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59903"/>
                  </a:ext>
                </a:extLst>
              </a:tr>
            </a:tbl>
          </a:graphicData>
        </a:graphic>
      </p:graphicFrame>
      <p:graphicFrame>
        <p:nvGraphicFramePr>
          <p:cNvPr id="58" name="Table 51">
            <a:extLst>
              <a:ext uri="{FF2B5EF4-FFF2-40B4-BE49-F238E27FC236}">
                <a16:creationId xmlns:a16="http://schemas.microsoft.com/office/drawing/2014/main" id="{AD8109A4-EC2C-6AF0-DAF8-5C69D583A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675811"/>
              </p:ext>
            </p:extLst>
          </p:nvPr>
        </p:nvGraphicFramePr>
        <p:xfrm>
          <a:off x="97954" y="1541970"/>
          <a:ext cx="2137886" cy="211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666">
                  <a:extLst>
                    <a:ext uri="{9D8B030D-6E8A-4147-A177-3AD203B41FA5}">
                      <a16:colId xmlns:a16="http://schemas.microsoft.com/office/drawing/2014/main" val="2332536274"/>
                    </a:ext>
                  </a:extLst>
                </a:gridCol>
                <a:gridCol w="494522">
                  <a:extLst>
                    <a:ext uri="{9D8B030D-6E8A-4147-A177-3AD203B41FA5}">
                      <a16:colId xmlns:a16="http://schemas.microsoft.com/office/drawing/2014/main" val="1463575792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726304874"/>
                    </a:ext>
                  </a:extLst>
                </a:gridCol>
              </a:tblGrid>
              <a:tr h="126788">
                <a:tc>
                  <a:txBody>
                    <a:bodyPr/>
                    <a:lstStyle/>
                    <a:p>
                      <a:r>
                        <a:rPr lang="en-US" sz="10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3289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0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TP_hook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11803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0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Pedicle Screw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59903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0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Pedicle_screw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19354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000" dirty="0"/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Laminectomy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605644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000" dirty="0"/>
                        <a:t>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foraminotomy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385571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000" dirty="0"/>
                        <a:t>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TLIF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95379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6101"/>
                  </a:ext>
                </a:extLst>
              </a:tr>
            </a:tbl>
          </a:graphicData>
        </a:graphic>
      </p:graphicFrame>
      <p:graphicFrame>
        <p:nvGraphicFramePr>
          <p:cNvPr id="63" name="Table 51">
            <a:extLst>
              <a:ext uri="{FF2B5EF4-FFF2-40B4-BE49-F238E27FC236}">
                <a16:creationId xmlns:a16="http://schemas.microsoft.com/office/drawing/2014/main" id="{CCD1E54B-75E6-1786-D9F0-C634152EE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12308"/>
              </p:ext>
            </p:extLst>
          </p:nvPr>
        </p:nvGraphicFramePr>
        <p:xfrm>
          <a:off x="11882974" y="2176297"/>
          <a:ext cx="17305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402">
                  <a:extLst>
                    <a:ext uri="{9D8B030D-6E8A-4147-A177-3AD203B41FA5}">
                      <a16:colId xmlns:a16="http://schemas.microsoft.com/office/drawing/2014/main" val="2332536274"/>
                    </a:ext>
                  </a:extLst>
                </a:gridCol>
                <a:gridCol w="578609">
                  <a:extLst>
                    <a:ext uri="{9D8B030D-6E8A-4147-A177-3AD203B41FA5}">
                      <a16:colId xmlns:a16="http://schemas.microsoft.com/office/drawing/2014/main" val="1463575792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726304874"/>
                    </a:ext>
                  </a:extLst>
                </a:gridCol>
              </a:tblGrid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3289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TLIF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1180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B97F89A4-EE4A-066D-DD9D-B1336EEF9DB3}"/>
              </a:ext>
            </a:extLst>
          </p:cNvPr>
          <p:cNvSpPr txBox="1"/>
          <p:nvPr/>
        </p:nvSpPr>
        <p:spPr>
          <a:xfrm>
            <a:off x="11761173" y="1806964"/>
            <a:ext cx="146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err="1"/>
              <a:t>Interbodies</a:t>
            </a:r>
            <a:endParaRPr lang="en-US" sz="1200" u="sn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C1D280-1961-5692-484E-F50FACE11F39}"/>
              </a:ext>
            </a:extLst>
          </p:cNvPr>
          <p:cNvSpPr txBox="1"/>
          <p:nvPr/>
        </p:nvSpPr>
        <p:spPr>
          <a:xfrm>
            <a:off x="2339954" y="3836551"/>
            <a:ext cx="3925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Create_full_paragraph_statement_function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A63F51-31BF-9B57-6C72-06BE26BCE2E7}"/>
              </a:ext>
            </a:extLst>
          </p:cNvPr>
          <p:cNvSpPr txBox="1"/>
          <p:nvPr/>
        </p:nvSpPr>
        <p:spPr>
          <a:xfrm>
            <a:off x="4829008" y="3400878"/>
            <a:ext cx="281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Pass Nested </a:t>
            </a:r>
            <a:r>
              <a:rPr lang="en-US" sz="1200" u="sng" dirty="0" err="1"/>
              <a:t>Df</a:t>
            </a:r>
            <a:r>
              <a:rPr lang="en-US" sz="1200" u="sng" dirty="0"/>
              <a:t> + procedure category  + combined or distinct to: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1CB531-AF8F-4E82-05F6-5D9F459AAE9E}"/>
              </a:ext>
            </a:extLst>
          </p:cNvPr>
          <p:cNvSpPr txBox="1"/>
          <p:nvPr/>
        </p:nvSpPr>
        <p:spPr>
          <a:xfrm>
            <a:off x="7614342" y="1477420"/>
            <a:ext cx="281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EG: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FC1281-7C3E-603C-B1B6-061F47075812}"/>
              </a:ext>
            </a:extLst>
          </p:cNvPr>
          <p:cNvCxnSpPr/>
          <p:nvPr/>
        </p:nvCxnSpPr>
        <p:spPr>
          <a:xfrm flipV="1">
            <a:off x="6522098" y="251927"/>
            <a:ext cx="2789853" cy="173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4ACC93-1C07-0B59-63CF-A6A3E8CEED4B}"/>
              </a:ext>
            </a:extLst>
          </p:cNvPr>
          <p:cNvCxnSpPr>
            <a:cxnSpLocks/>
          </p:cNvCxnSpPr>
          <p:nvPr/>
        </p:nvCxnSpPr>
        <p:spPr>
          <a:xfrm>
            <a:off x="7410877" y="3280191"/>
            <a:ext cx="5614658" cy="2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7C0106F-40EB-C994-3B6D-9357E39FED35}"/>
              </a:ext>
            </a:extLst>
          </p:cNvPr>
          <p:cNvCxnSpPr>
            <a:cxnSpLocks/>
            <a:stCxn id="30" idx="2"/>
            <a:endCxn id="67" idx="0"/>
          </p:cNvCxnSpPr>
          <p:nvPr/>
        </p:nvCxnSpPr>
        <p:spPr>
          <a:xfrm flipH="1">
            <a:off x="4302873" y="2190388"/>
            <a:ext cx="13710" cy="164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3116F87-6D3D-57C0-9CA9-9A9D82E269B5}"/>
              </a:ext>
            </a:extLst>
          </p:cNvPr>
          <p:cNvSpPr txBox="1"/>
          <p:nvPr/>
        </p:nvSpPr>
        <p:spPr>
          <a:xfrm>
            <a:off x="4517334" y="4133456"/>
            <a:ext cx="2819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dirty="0"/>
              <a:t>Divides into Combine or Distinct Paragraphs to run different functions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47A320-F099-4F78-F233-F0CCF1B6799E}"/>
              </a:ext>
            </a:extLst>
          </p:cNvPr>
          <p:cNvCxnSpPr>
            <a:cxnSpLocks/>
            <a:stCxn id="67" idx="2"/>
            <a:endCxn id="101" idx="0"/>
          </p:cNvCxnSpPr>
          <p:nvPr/>
        </p:nvCxnSpPr>
        <p:spPr>
          <a:xfrm>
            <a:off x="4302873" y="4175105"/>
            <a:ext cx="2248610" cy="109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7226953-F971-71E5-6D86-D4A8E8BCF13F}"/>
              </a:ext>
            </a:extLst>
          </p:cNvPr>
          <p:cNvSpPr txBox="1"/>
          <p:nvPr/>
        </p:nvSpPr>
        <p:spPr>
          <a:xfrm>
            <a:off x="2285329" y="4188452"/>
            <a:ext cx="162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“Combine” Procedures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42C724C-168E-8FC0-74A0-1CBECD25C5AA}"/>
              </a:ext>
            </a:extLst>
          </p:cNvPr>
          <p:cNvSpPr txBox="1"/>
          <p:nvPr/>
        </p:nvSpPr>
        <p:spPr>
          <a:xfrm>
            <a:off x="5571785" y="4599160"/>
            <a:ext cx="2678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“Distinct” Procedures (e.g. PSO, interbody)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1F3AC4E-CA9D-874E-7DEA-1725246172C8}"/>
              </a:ext>
            </a:extLst>
          </p:cNvPr>
          <p:cNvSpPr txBox="1"/>
          <p:nvPr/>
        </p:nvSpPr>
        <p:spPr>
          <a:xfrm>
            <a:off x="818250" y="5681114"/>
            <a:ext cx="27289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/>
              <a:t>Op_note_technique_combine_statement</a:t>
            </a:r>
            <a:endParaRPr 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A7CF0A-761A-ECDF-63EB-05F68F49CE03}"/>
              </a:ext>
            </a:extLst>
          </p:cNvPr>
          <p:cNvSpPr txBox="1"/>
          <p:nvPr/>
        </p:nvSpPr>
        <p:spPr>
          <a:xfrm>
            <a:off x="5187024" y="5265172"/>
            <a:ext cx="27289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u="sng" dirty="0" err="1"/>
              <a:t>Op_note_technique_distinct_statement</a:t>
            </a:r>
            <a:endParaRPr lang="en-US" sz="1100" u="sng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A2766F-1767-D2E7-C8DC-8708BCB82C35}"/>
              </a:ext>
            </a:extLst>
          </p:cNvPr>
          <p:cNvSpPr txBox="1"/>
          <p:nvPr/>
        </p:nvSpPr>
        <p:spPr>
          <a:xfrm>
            <a:off x="6204374" y="4860770"/>
            <a:ext cx="146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/>
              <a:t>Interbodies</a:t>
            </a:r>
            <a:endParaRPr lang="en-US" sz="1200" b="1" i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607D20-0FD6-16B2-2916-ECB1E977DB54}"/>
              </a:ext>
            </a:extLst>
          </p:cNvPr>
          <p:cNvSpPr txBox="1"/>
          <p:nvPr/>
        </p:nvSpPr>
        <p:spPr>
          <a:xfrm>
            <a:off x="371137" y="4945224"/>
            <a:ext cx="317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Posterior Spinal Instrumentation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68F8FAA-6BB7-5689-F12D-07F19247B91E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2182709" y="5942724"/>
            <a:ext cx="0" cy="28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D88335FF-D200-73B8-4C8F-E7939629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29" y="4842094"/>
            <a:ext cx="1292172" cy="41726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58DFDC3-EA05-A12D-CBBF-741992CCBD6C}"/>
              </a:ext>
            </a:extLst>
          </p:cNvPr>
          <p:cNvSpPr txBox="1"/>
          <p:nvPr/>
        </p:nvSpPr>
        <p:spPr>
          <a:xfrm>
            <a:off x="325916" y="6184561"/>
            <a:ext cx="3963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 text that specifies a technique for the specific object and combines the levels and any other additional info (e.g. screw size)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E244B6-A5F5-6FD6-1C18-186009E7C349}"/>
              </a:ext>
            </a:extLst>
          </p:cNvPr>
          <p:cNvSpPr txBox="1"/>
          <p:nvPr/>
        </p:nvSpPr>
        <p:spPr>
          <a:xfrm>
            <a:off x="811750" y="4393643"/>
            <a:ext cx="23014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 nested </a:t>
            </a:r>
            <a:r>
              <a:rPr lang="en-US" sz="1100" dirty="0" err="1"/>
              <a:t>df</a:t>
            </a:r>
            <a:r>
              <a:rPr lang="en-US" sz="1100" dirty="0"/>
              <a:t> grouped only by objects. So this has of levels and side for each specific object and pass to: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1B8F551-2139-F295-3C92-A3338AA2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82" y="5170155"/>
            <a:ext cx="1342072" cy="51036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9648FDE-6C24-8D70-B90C-8CB087617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909" y="5375614"/>
            <a:ext cx="1260302" cy="334657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320C4854-3954-852A-2E12-5B7307EB6C6F}"/>
              </a:ext>
            </a:extLst>
          </p:cNvPr>
          <p:cNvSpPr txBox="1"/>
          <p:nvPr/>
        </p:nvSpPr>
        <p:spPr>
          <a:xfrm>
            <a:off x="5239187" y="5867171"/>
            <a:ext cx="2624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 Text paragraph for the object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BAF3B4B-EDE9-EF3C-D850-201BC67B661B}"/>
              </a:ext>
            </a:extLst>
          </p:cNvPr>
          <p:cNvCxnSpPr>
            <a:cxnSpLocks/>
            <a:stCxn id="101" idx="2"/>
            <a:endCxn id="122" idx="0"/>
          </p:cNvCxnSpPr>
          <p:nvPr/>
        </p:nvCxnSpPr>
        <p:spPr>
          <a:xfrm>
            <a:off x="6551483" y="5526782"/>
            <a:ext cx="0" cy="34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38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270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Hills, Jeffrey</dc:creator>
  <cp:lastModifiedBy>Hills, Jeffrey</cp:lastModifiedBy>
  <cp:revision>1</cp:revision>
  <dcterms:created xsi:type="dcterms:W3CDTF">2022-08-21T22:45:56Z</dcterms:created>
  <dcterms:modified xsi:type="dcterms:W3CDTF">2022-08-22T00:42:12Z</dcterms:modified>
</cp:coreProperties>
</file>