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8" r:id="rId7"/>
    <p:sldId id="311" r:id="rId8"/>
    <p:sldId id="259" r:id="rId9"/>
    <p:sldId id="260" r:id="rId10"/>
    <p:sldId id="263" r:id="rId11"/>
    <p:sldId id="262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34011-F1F0-4D4C-B8EA-F80943DA3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38A0-BB7C-43B9-BB6C-F78E9C20D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C1A3F-B952-4967-B301-EAE752D5FA42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BD432-F263-4856-806C-938D34025B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0C1E-63B3-4FFB-B280-86ABBB06F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2FBDD-E270-4352-BF9A-628DE81A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92BA-7C31-4353-9858-873E7C6061C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8F9F-561A-4314-BB00-A9CE883A8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804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0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arrow" panose="020B0606020202030204" pitchFamily="34" charset="0"/>
              </a:rPr>
              <a:t>To find another planet like Earth, astronomers are focusing on the 'habitable zone' around stars--where it's not too hot and not too cold for liquid water to exist on the surface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 Narrow" panose="020B0606020202030204" pitchFamily="34" charset="0"/>
              </a:rPr>
              <a:t>To find another planet like Earth, astronomers are focusing on the 'habitable zone' around stars--where it's not too hot and not too cold for liquid water to exist on the surface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4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4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B8F9F-561A-4314-BB00-A9CE883A8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8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6696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3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6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24A1F7E-8E58-4606-AC74-A31A70C6B0A4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C557B2F-A6E5-4819-ADC2-4749F8753A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46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l.upr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://exoplanetarchive.ipac.caltech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981A-A1C9-4881-9EEB-2FD6FC374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624008"/>
            <a:ext cx="8361229" cy="2098226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Potentially habitable 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19F62-3DD4-4389-B51A-E4A82DB2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821" y="3722234"/>
            <a:ext cx="7345837" cy="133962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By: 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Douglas High, Eric Viera, Jeffrey Hoffman, </a:t>
            </a:r>
          </a:p>
          <a:p>
            <a:r>
              <a:rPr lang="en-US" sz="2400" dirty="0" err="1">
                <a:latin typeface="Arial Narrow" panose="020B0606020202030204" pitchFamily="34" charset="0"/>
              </a:rPr>
              <a:t>Joonil</a:t>
            </a:r>
            <a:r>
              <a:rPr lang="en-US" sz="2400" dirty="0">
                <a:latin typeface="Arial Narrow" panose="020B0606020202030204" pitchFamily="34" charset="0"/>
              </a:rPr>
              <a:t> Kim, and Melissa Torres</a:t>
            </a:r>
          </a:p>
        </p:txBody>
      </p:sp>
    </p:spTree>
    <p:extLst>
      <p:ext uri="{BB962C8B-B14F-4D97-AF65-F5344CB8AC3E}">
        <p14:creationId xmlns:p14="http://schemas.microsoft.com/office/powerpoint/2010/main" val="413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55" y="685799"/>
            <a:ext cx="5326344" cy="164943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There are currently over 4000 known planets in the visible universe</a:t>
            </a:r>
            <a:br>
              <a:rPr lang="en-US" sz="4400" dirty="0">
                <a:latin typeface="Arial Narrow" panose="020B0606020202030204" pitchFamily="34" charset="0"/>
              </a:rPr>
            </a:br>
            <a:endParaRPr lang="en-US" sz="4400" dirty="0">
              <a:latin typeface="Arial Narrow" panose="020B0606020202030204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1F99BA28-3C9A-421D-9680-2EFC9DEE5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r="2171"/>
          <a:stretch/>
        </p:blipFill>
        <p:spPr>
          <a:xfrm>
            <a:off x="20" y="590844"/>
            <a:ext cx="4373525" cy="3615396"/>
          </a:xfrm>
          <a:prstGeom prst="rect">
            <a:avLst/>
          </a:prstGeom>
        </p:spPr>
      </p:pic>
      <p:sp>
        <p:nvSpPr>
          <p:cNvPr id="36" name="Rectangle 27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0607" y="2452132"/>
            <a:ext cx="6176776" cy="4288971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latin typeface="Arial Narrow" panose="020B0606020202030204" pitchFamily="34" charset="0"/>
              </a:rPr>
              <a:t>NASA and astronomers have collected information including: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Size and density of these known planets 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How far from their host star(s) they orbit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How much energy their star(s) emit among other information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C1073-5905-467E-B528-DAD2FF02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823" y="562710"/>
            <a:ext cx="5326344" cy="1649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>
                <a:latin typeface="Arial Narrow" panose="020B0606020202030204" pitchFamily="34" charset="0"/>
              </a:rPr>
              <a:t>Objectives:</a:t>
            </a:r>
            <a:br>
              <a:rPr lang="en-US" sz="4400" dirty="0">
                <a:latin typeface="Arial Narrow" panose="020B0606020202030204" pitchFamily="34" charset="0"/>
              </a:rPr>
            </a:b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A87658-B460-44FA-B633-B19306F8B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5823" y="1565867"/>
            <a:ext cx="6176776" cy="428897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>
                <a:latin typeface="Arial Narrow" panose="020B0606020202030204" pitchFamily="34" charset="0"/>
              </a:rPr>
              <a:t>Provide interactive graphs and plots visualizing information about these known exoplanets including:</a:t>
            </a:r>
            <a:endParaRPr lang="en-US" sz="2400" dirty="0">
              <a:latin typeface="Arial Narrow" panose="020B0606020202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Which are optimistically habitable planets capable to host life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Types of Planets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Discovery Years and Methods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Size, density, temperature, composition, solar system data, galactic locations and distance from earth.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Leaflet of Facilities across the US that discovered planets</a:t>
            </a:r>
            <a:endParaRPr lang="en-US" sz="2600" dirty="0">
              <a:latin typeface="Arial Narrow" panose="020B0606020202030204" pitchFamily="34" charset="0"/>
            </a:endParaRPr>
          </a:p>
        </p:txBody>
      </p:sp>
      <p:pic>
        <p:nvPicPr>
          <p:cNvPr id="9" name="Picture Placeholder 8" descr="A close up of a light&#10;&#10;Description automatically generated">
            <a:extLst>
              <a:ext uri="{FF2B5EF4-FFF2-40B4-BE49-F238E27FC236}">
                <a16:creationId xmlns:a16="http://schemas.microsoft.com/office/drawing/2014/main" id="{8F37EF6C-25F7-4A7D-B400-62F5048C7F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r="16970"/>
          <a:stretch>
            <a:fillRect/>
          </a:stretch>
        </p:blipFill>
        <p:spPr>
          <a:xfrm>
            <a:off x="0" y="14069"/>
            <a:ext cx="5245936" cy="5401993"/>
          </a:xfrm>
        </p:spPr>
      </p:pic>
    </p:spTree>
    <p:extLst>
      <p:ext uri="{BB962C8B-B14F-4D97-AF65-F5344CB8AC3E}">
        <p14:creationId xmlns:p14="http://schemas.microsoft.com/office/powerpoint/2010/main" val="16155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1885-C52B-42A4-A472-6672C2B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5" y="696686"/>
            <a:ext cx="5793475" cy="892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latin typeface="Arial Narrow" panose="020B0606020202030204" pitchFamily="34" charset="0"/>
              </a:rPr>
              <a:t>Data Sources:</a:t>
            </a:r>
          </a:p>
        </p:txBody>
      </p:sp>
      <p:sp>
        <p:nvSpPr>
          <p:cNvPr id="16" name="AutoShape 10" descr="https://files.slack.com/files-pri/T014UKANVB2-F017G0HJK0X/image.png">
            <a:extLst>
              <a:ext uri="{FF2B5EF4-FFF2-40B4-BE49-F238E27FC236}">
                <a16:creationId xmlns:a16="http://schemas.microsoft.com/office/drawing/2014/main" id="{C73C005D-3024-46C5-BA06-5CBA2196C5FF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592395" y="1589314"/>
            <a:ext cx="5907775" cy="4571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Planetary Habitability Laboratory @ UPR</a:t>
            </a:r>
            <a:r>
              <a:rPr lang="en-US" sz="2400" b="1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(</a:t>
            </a:r>
            <a:r>
              <a:rPr lang="en-US" sz="2400" dirty="0">
                <a:latin typeface="Arial Narrow" panose="020B0606020202030204" pitchFamily="34" charset="0"/>
                <a:hlinkClick r:id="rId3"/>
              </a:rPr>
              <a:t>http://phl.upr.edu/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r>
              <a:rPr lang="en-US" sz="2400" dirty="0">
                <a:latin typeface="Arial Narrow" panose="020B0606020202030204" pitchFamily="34" charset="0"/>
              </a:rPr>
              <a:t>NASA Exoplanet Archive (</a:t>
            </a:r>
            <a:r>
              <a:rPr lang="it-IT" sz="2400" dirty="0">
                <a:latin typeface="Arial Narrow" panose="020B0606020202030204" pitchFamily="34" charset="0"/>
                <a:hlinkClick r:id="rId4"/>
              </a:rPr>
              <a:t>http://exoplanetarchive.ipac.caltech.edu</a:t>
            </a:r>
            <a:r>
              <a:rPr lang="en-US" sz="24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285750">
              <a:buFont typeface="Franklin Gothic Book" panose="020B0503020102020204" pitchFamily="34" charset="0"/>
              <a:buChar char="§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AutoShape 8" descr="https://files.slack.com/files-pri/T014UKANVB2-F017G0GJW31/image.png">
            <a:extLst>
              <a:ext uri="{FF2B5EF4-FFF2-40B4-BE49-F238E27FC236}">
                <a16:creationId xmlns:a16="http://schemas.microsoft.com/office/drawing/2014/main" id="{CFA3FAF3-6A30-4802-B001-E134DF921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811486" cy="48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EB5DB-7E2F-4F9A-8220-75C9952E0F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59" y="195943"/>
            <a:ext cx="3048227" cy="2139293"/>
          </a:xfr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845CA-78B0-4899-86D3-9C2041260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59" y="2950030"/>
            <a:ext cx="3181535" cy="240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80903B-9981-4BBF-B0DF-256E6BAF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938" y="185249"/>
            <a:ext cx="8813348" cy="740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Planet Types – D3 </a:t>
            </a:r>
            <a:r>
              <a:rPr lang="en-US" dirty="0" err="1">
                <a:latin typeface="Arial Narrow" panose="020B0606020202030204" pitchFamily="34" charset="0"/>
              </a:rPr>
              <a:t>Barchart</a:t>
            </a:r>
            <a:r>
              <a:rPr lang="en-US" dirty="0">
                <a:latin typeface="Arial Narrow" panose="020B0606020202030204" pitchFamily="34" charset="0"/>
              </a:rPr>
              <a:t> w Tooltips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898E1-8BE2-47E2-B8BF-225ACA28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938" y="1045028"/>
            <a:ext cx="3424918" cy="57148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4 main types of Planets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Jovian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32.3%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Superterran</a:t>
            </a:r>
            <a:endParaRPr lang="en-US" sz="2400" dirty="0">
              <a:latin typeface="Arial Narrow" panose="020B0606020202030204" pitchFamily="34" charset="0"/>
            </a:endParaRP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27.27%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Neptunian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22.3%</a:t>
            </a:r>
          </a:p>
          <a:p>
            <a:pPr lvl="1"/>
            <a:r>
              <a:rPr lang="en-US" sz="2400" dirty="0">
                <a:latin typeface="Arial Narrow" panose="020B0606020202030204" pitchFamily="34" charset="0"/>
              </a:rPr>
              <a:t>Terran</a:t>
            </a:r>
          </a:p>
          <a:p>
            <a:pPr lvl="2"/>
            <a:r>
              <a:rPr lang="en-US" sz="2200" dirty="0">
                <a:latin typeface="Arial Narrow" panose="020B0606020202030204" pitchFamily="34" charset="0"/>
              </a:rPr>
              <a:t>16.7%</a:t>
            </a:r>
          </a:p>
          <a:p>
            <a:pPr lvl="2"/>
            <a:endParaRPr lang="en-US" sz="2200" dirty="0">
              <a:latin typeface="Arial Narrow" panose="020B0606020202030204" pitchFamily="34" charset="0"/>
            </a:endParaRPr>
          </a:p>
          <a:p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  <a:p>
            <a:pPr lvl="1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7403703E-9780-48A0-A7D4-311929345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63" y="1336429"/>
            <a:ext cx="7085173" cy="43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36215-EAC3-48ED-AC95-BC2BF512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685799"/>
            <a:ext cx="4571999" cy="1807029"/>
          </a:xfrm>
        </p:spPr>
        <p:txBody>
          <a:bodyPr/>
          <a:lstStyle/>
          <a:p>
            <a:r>
              <a:rPr lang="en-US" sz="4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StackedChart</a:t>
            </a:r>
            <a:r>
              <a:rPr lang="en-US" sz="4400" dirty="0">
                <a:solidFill>
                  <a:schemeClr val="tx1"/>
                </a:solidFill>
                <a:latin typeface="Arial Narrow" panose="020B0606020202030204" pitchFamily="34" charset="0"/>
              </a:rPr>
              <a:t> – Planet Discovery Method by Years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CFEC2D-9A47-447E-BE3A-5B6820BA8B9D}"/>
              </a:ext>
            </a:extLst>
          </p:cNvPr>
          <p:cNvSpPr txBox="1"/>
          <p:nvPr/>
        </p:nvSpPr>
        <p:spPr>
          <a:xfrm>
            <a:off x="631371" y="2932204"/>
            <a:ext cx="385572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2014 &amp; 2016 big spikes in discovered planets via Transit method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2014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798 planets discovered by Transit method</a:t>
            </a:r>
          </a:p>
          <a:p>
            <a:pPr marL="457200" lvl="0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2016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r>
              <a:rPr lang="en-US" sz="2400" dirty="0">
                <a:latin typeface="Arial Narrow" panose="020B0606020202030204" pitchFamily="34" charset="0"/>
              </a:rPr>
              <a:t>1442 planets discovered by Transit method</a:t>
            </a:r>
          </a:p>
          <a:p>
            <a:pPr marL="914400" lvl="1" indent="-342900">
              <a:buSzPts val="1800"/>
              <a:buFont typeface="Wingdings" panose="05000000000000000000" pitchFamily="2" charset="2"/>
              <a:buChar char="§"/>
            </a:pPr>
            <a:endParaRPr lang="en-US" sz="2400" dirty="0">
              <a:latin typeface="Arial Narrow" panose="020B0606020202030204" pitchFamily="34" charset="0"/>
            </a:endParaRPr>
          </a:p>
          <a:p>
            <a:pPr marL="457200" lvl="0" indent="-342900">
              <a:spcBef>
                <a:spcPts val="600"/>
              </a:spcBef>
              <a:buSzPts val="1800"/>
              <a:buChar char="⬥"/>
            </a:pPr>
            <a:endParaRPr lang="en-US" sz="24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FCCF6F1-037F-49D0-90A9-6DCDB88D3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76" y="918842"/>
            <a:ext cx="5680726" cy="4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6555C-34DD-4EC4-ABA1-455793A4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7429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D3 - Planets Mass / Radius Est vs Star Distance</a:t>
            </a:r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BBA77AF9-0393-45DC-A647-1F7DB773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33" y="1284636"/>
            <a:ext cx="10202540" cy="51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CA93-365C-4542-9720-FB4829BB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880A-E54F-4D4E-88DC-889CC5FC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0921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sisl xmlns:xsi="http://www.w3.org/2001/XMLSchema-instance" xmlns:xsd="http://www.w3.org/2001/XMLSchema" xmlns="http://www.boldonjames.com/2008/01/sie/internal/label" sislVersion="0" policy="a10f9ac0-5937-4b4f-b459-96aedd9ed2c5" origin="userSelected">
  <element uid="9920fcc9-9f43-4d43-9e3e-b98a219cfd55" value=""/>
</sis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ED8A672A82243A6D49C82132DBCA2" ma:contentTypeVersion="12" ma:contentTypeDescription="Create a new document." ma:contentTypeScope="" ma:versionID="9f95180ce85e3c59ebddd99a7f8000b3">
  <xsd:schema xmlns:xsd="http://www.w3.org/2001/XMLSchema" xmlns:xs="http://www.w3.org/2001/XMLSchema" xmlns:p="http://schemas.microsoft.com/office/2006/metadata/properties" xmlns:ns3="a41b5018-4c27-4f71-a609-fd3f9f1a1156" xmlns:ns4="025f3fe7-6ac1-4a37-8605-cb5cbca61bae" targetNamespace="http://schemas.microsoft.com/office/2006/metadata/properties" ma:root="true" ma:fieldsID="fa4ed3d701fb8f8990115bfbf29fa0d2" ns3:_="" ns4:_="">
    <xsd:import namespace="a41b5018-4c27-4f71-a609-fd3f9f1a1156"/>
    <xsd:import namespace="025f3fe7-6ac1-4a37-8605-cb5cbca61b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1b5018-4c27-4f71-a609-fd3f9f1a1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f3fe7-6ac1-4a37-8605-cb5cbca61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2AC9A-4E0E-4234-BC20-2ED15B0753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6CD762-D720-4095-8537-F22A7E7BB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E907E-1C62-4800-A138-94D6F7CBCAF2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147FC470-1725-4179-A8DE-CE169CDD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1b5018-4c27-4f71-a609-fd3f9f1a1156"/>
    <ds:schemaRef ds:uri="025f3fe7-6ac1-4a37-8605-cb5cbca61b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312</TotalTime>
  <Words>307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Narrow</vt:lpstr>
      <vt:lpstr>Calibri</vt:lpstr>
      <vt:lpstr>Franklin Gothic Book</vt:lpstr>
      <vt:lpstr>Wingdings</vt:lpstr>
      <vt:lpstr>Crop</vt:lpstr>
      <vt:lpstr>Potentially habitable planets</vt:lpstr>
      <vt:lpstr>There are currently over 4000 known planets in the visible universe </vt:lpstr>
      <vt:lpstr>Objectives: </vt:lpstr>
      <vt:lpstr>Data Sources:</vt:lpstr>
      <vt:lpstr>Planet Types – D3 Barchart w Tooltips</vt:lpstr>
      <vt:lpstr>StackedChart – Planet Discovery Method by Years</vt:lpstr>
      <vt:lpstr>D3 - Planets Mass / Radius Est vs Star Distance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E-Commmerce Sales Trends</dc:title>
  <dc:creator>Torres, Melissa</dc:creator>
  <cp:lastModifiedBy>Jeffrey Hoffman</cp:lastModifiedBy>
  <cp:revision>32</cp:revision>
  <dcterms:created xsi:type="dcterms:W3CDTF">2020-07-29T13:12:45Z</dcterms:created>
  <dcterms:modified xsi:type="dcterms:W3CDTF">2020-10-25T17:27:04Z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0b5cf505-2645-4b45-a434-bb014281856c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policy="a10f9ac0-5937-4b4f-b459-96aedd9ed2c5" origin="userSelected" xmlns="http://www.boldonj</vt:lpwstr>
  </property>
  <property fmtid="{D5CDD505-2E9C-101B-9397-08002B2CF9AE}" pid="4" name="bjDocumentLabelXML-0">
    <vt:lpwstr>ames.com/2008/01/sie/internal/label"&gt;&lt;element uid="9920fcc9-9f43-4d43-9e3e-b98a219cfd55" value="" /&gt;&lt;/sisl&gt;</vt:lpwstr>
  </property>
  <property fmtid="{D5CDD505-2E9C-101B-9397-08002B2CF9AE}" pid="5" name="bjDocumentSecurityLabel">
    <vt:lpwstr>Not Classified</vt:lpwstr>
  </property>
</Properties>
</file>