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9" r:id="rId5"/>
    <p:sldId id="261" r:id="rId6"/>
    <p:sldId id="264" r:id="rId7"/>
    <p:sldId id="266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C8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BFA46-F403-43CD-9C43-B3AFCC739923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471A7-7BCA-4325-984C-58A320393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76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D9BE-DD59-44E0-9742-01305BCD3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C6CE3F-A2AF-463B-A550-5AE549134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D06B8-BE09-4B87-9AC7-AC70AAE98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AE27-3EC2-4639-BD9A-33A1272CE6F6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6FD77-1C91-426C-A9D1-378C81D8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1FF34-FC73-483D-BC84-EBC170779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2654-481D-4A89-BA4F-828F3DC24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9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CD5A-6ED2-41CE-B6EE-DAC1BADAC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1B2AE-99E9-4916-B560-810F15FDC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23C12-E958-49DB-AF09-5AE9DA77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AE27-3EC2-4639-BD9A-33A1272CE6F6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2FCAA-EBE1-4A22-8D70-6FD1A5C66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6AEC5-D1FF-4147-9497-615E203F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2654-481D-4A89-BA4F-828F3DC24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4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070159-8064-4EB6-A094-4067482A6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03E5E-C38F-4DA2-BBAC-CF32A77B4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6A217-7F14-48AD-9D9C-2CA5AAEDA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AE27-3EC2-4639-BD9A-33A1272CE6F6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B2E2E-769E-48AE-A908-9A0949DF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C9FC9-C7E6-4EEE-86ED-6FE8EAE4B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2654-481D-4A89-BA4F-828F3DC24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6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249B7-1C6A-4AD5-8139-C905CDCDD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C996D-70E6-482F-8543-46B7A4E5F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CE98B-CFA4-4D03-82DC-1727827FB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AE27-3EC2-4639-BD9A-33A1272CE6F6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BE4D3-F2C1-444E-8741-FD4F1E069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E55EB-C045-48C5-AAF1-98B66617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2654-481D-4A89-BA4F-828F3DC24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92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4E509-5176-4CDD-8459-6EAE07C13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DE0DC-2496-4C83-ADA6-E65F1DF20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78C75-98E7-4EF7-9E95-4326954EA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AE27-3EC2-4639-BD9A-33A1272CE6F6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C28D0-AD2C-40D2-A089-5DF3078A9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14337-D481-46E1-9834-5AB7A374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2654-481D-4A89-BA4F-828F3DC24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1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93D4-62EB-4F03-9E1C-F71C210D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2A43E-E5A3-4A33-8D19-05EEC7570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590B6-578F-4A8A-8713-629200AA3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DC829-1CB5-40B6-B990-8628A6C4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AE27-3EC2-4639-BD9A-33A1272CE6F6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6016B-3028-4B45-867C-C0F73A799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4A44B-7A74-4F66-9DD7-8676262D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2654-481D-4A89-BA4F-828F3DC24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1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76B9B-E002-4065-8291-A36CFB775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564B8-585F-4946-9043-25CA06A79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C0450-141C-4575-92E2-099F0B006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B10D6C-7767-4D01-A55C-45FF2DDE63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01952F-CD23-4500-A3D5-309134DF9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C6BF15-40C0-4E3B-AB9D-64DBDB0D6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AE27-3EC2-4639-BD9A-33A1272CE6F6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642E4D-CCF9-4733-AD79-85C52031F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0A63E2-4451-4952-93D0-1AF14E31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2654-481D-4A89-BA4F-828F3DC24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5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27B77-D40E-4924-B8AF-87C335009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4DB63A-9120-4D6A-AAFC-5E9E62249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AE27-3EC2-4639-BD9A-33A1272CE6F6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469A96-E9BF-43C1-9022-FAFDFE083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605AB-A7BA-4A71-8453-4FC4AA063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2654-481D-4A89-BA4F-828F3DC24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0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9EB961-7482-4324-9E48-4E7BDC577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AE27-3EC2-4639-BD9A-33A1272CE6F6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97E64C-46D3-4B50-BF5F-FFCBD4E77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F8782-9553-40C5-89AE-CB1955C51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2654-481D-4A89-BA4F-828F3DC24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7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C30C-BB72-47C8-BBA5-5FEF3229A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905D9-837C-42BE-9AD2-D321BF018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94E56-B7A4-4DA6-A640-663DAE306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DAF71-FF39-45B6-AF75-D07E9D10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AE27-3EC2-4639-BD9A-33A1272CE6F6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47A79-F3CB-475F-ABDC-D1B1710E3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670F8-326B-48A8-A791-17641DDE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2654-481D-4A89-BA4F-828F3DC24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81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707D3-D218-46EB-94E6-B5D8BE6F2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85174-FFE3-4DA5-A85E-15C501F1D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558BC-EB90-46AD-AFFC-45F58F57D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69F19-0BA4-42D6-8C8F-C7B47CAA8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AE27-3EC2-4639-BD9A-33A1272CE6F6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634D7-3AE5-42C4-BA5B-4AFB8E3D2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2533C-EF70-4C86-B674-7B4ADA5F4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2654-481D-4A89-BA4F-828F3DC24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94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9652B1-8F5C-4C92-9246-06FA538A5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17F00-3AEE-4F7D-881B-79823B84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10BFE-129E-4DA9-BCDD-225AD1A28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8AE27-3EC2-4639-BD9A-33A1272CE6F6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5B72B-9045-452C-B5EB-A474C4226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EEDED-55D1-4B32-B9CC-6707CBA3C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22654-481D-4A89-BA4F-828F3DC24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0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4E675-69BD-4F8D-AF23-4C47531BFC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UI performance for v5.2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036F2-FEB0-46B8-A284-BAF115BA0B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2023/03</a:t>
            </a:r>
          </a:p>
        </p:txBody>
      </p:sp>
    </p:spTree>
    <p:extLst>
      <p:ext uri="{BB962C8B-B14F-4D97-AF65-F5344CB8AC3E}">
        <p14:creationId xmlns:p14="http://schemas.microsoft.com/office/powerpoint/2010/main" val="38487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0674D-EB47-DFB8-0F7F-C6BBD9C63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ECF15-1500-0113-770A-C28A6D76F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Background</a:t>
            </a:r>
          </a:p>
          <a:p>
            <a:pPr lvl="1"/>
            <a:r>
              <a:rPr lang="en-US"/>
              <a:t>cases and its simple description</a:t>
            </a:r>
          </a:p>
          <a:p>
            <a:r>
              <a:rPr lang="en-US"/>
              <a:t>Improvement plan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8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06986-2379-6799-E2E3-5F58EE04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827" y="344531"/>
            <a:ext cx="5416769" cy="825172"/>
          </a:xfrm>
        </p:spPr>
        <p:txBody>
          <a:bodyPr>
            <a:normAutofit/>
          </a:bodyPr>
          <a:lstStyle/>
          <a:p>
            <a:r>
              <a:rPr lang="en-US" sz="3600"/>
              <a:t>Background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B718702-2100-A855-911A-FBD3C78EFC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3039584"/>
              </p:ext>
            </p:extLst>
          </p:nvPr>
        </p:nvGraphicFramePr>
        <p:xfrm>
          <a:off x="747584" y="3126259"/>
          <a:ext cx="9059207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51">
                  <a:extLst>
                    <a:ext uri="{9D8B030D-6E8A-4147-A177-3AD203B41FA5}">
                      <a16:colId xmlns:a16="http://schemas.microsoft.com/office/drawing/2014/main" val="3476327055"/>
                    </a:ext>
                  </a:extLst>
                </a:gridCol>
                <a:gridCol w="8090356">
                  <a:extLst>
                    <a:ext uri="{9D8B030D-6E8A-4147-A177-3AD203B41FA5}">
                      <a16:colId xmlns:a16="http://schemas.microsoft.com/office/drawing/2014/main" val="1829761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566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#6276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Error while trying to load </a:t>
                      </a:r>
                      <a:r>
                        <a:rPr lang="en-US" sz="1400">
                          <a:solidFill>
                            <a:srgbClr val="C00000"/>
                          </a:solidFill>
                        </a:rPr>
                        <a:t>Vulnerabilities 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40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#6186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Security Risks &gt; </a:t>
                      </a:r>
                      <a:r>
                        <a:rPr lang="en-US" sz="1400">
                          <a:solidFill>
                            <a:srgbClr val="C00000"/>
                          </a:solidFill>
                        </a:rPr>
                        <a:t>Compliance</a:t>
                      </a:r>
                      <a:r>
                        <a:rPr lang="en-US" sz="1400"/>
                        <a:t> failed to load</a:t>
                      </a:r>
                    </a:p>
                    <a:p>
                      <a:r>
                        <a:rPr lang="en-US" sz="1400"/>
                        <a:t>Manager backend service is throwing multiple timeout for the request HttpRequest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518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#6183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slow webUI loading time experience - load "security risks -&gt; </a:t>
                      </a:r>
                      <a:r>
                        <a:rPr lang="en-US" sz="1400">
                          <a:solidFill>
                            <a:srgbClr val="C00000"/>
                          </a:solidFill>
                        </a:rPr>
                        <a:t>vulnerabilities</a:t>
                      </a:r>
                      <a:r>
                        <a:rPr lang="en-US" sz="1400"/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165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#6152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Security Risks &gt; </a:t>
                      </a:r>
                      <a:r>
                        <a:rPr lang="en-US" sz="1400">
                          <a:solidFill>
                            <a:srgbClr val="C00000"/>
                          </a:solidFill>
                        </a:rPr>
                        <a:t>Vulnerabilities</a:t>
                      </a:r>
                      <a:r>
                        <a:rPr lang="en-US" sz="1400"/>
                        <a:t>, NeuVector takes 15-20 seconds to respond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87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#6090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Long image </a:t>
                      </a:r>
                      <a:r>
                        <a:rPr lang="en-US" sz="1400">
                          <a:solidFill>
                            <a:srgbClr val="C00000"/>
                          </a:solidFill>
                        </a:rPr>
                        <a:t>compliance</a:t>
                      </a:r>
                      <a:r>
                        <a:rPr lang="en-US" sz="1400"/>
                        <a:t> page is slow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483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#5423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C00000"/>
                          </a:solidFill>
                        </a:rPr>
                        <a:t>Vulnerabilities</a:t>
                      </a:r>
                      <a:r>
                        <a:rPr lang="en-US" sz="1400"/>
                        <a:t> tab takes almost 8 minutes to load.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88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#5404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ui is unable to do anything display large number of </a:t>
                      </a:r>
                      <a:r>
                        <a:rPr lang="en-US" sz="1400">
                          <a:solidFill>
                            <a:srgbClr val="C00000"/>
                          </a:solidFill>
                        </a:rPr>
                        <a:t>groups</a:t>
                      </a:r>
                      <a:r>
                        <a:rPr lang="en-US" sz="1400"/>
                        <a:t> </a:t>
                      </a:r>
                    </a:p>
                    <a:p>
                      <a:r>
                        <a:rPr lang="en-US" sz="1400"/>
                        <a:t>(load the 150k groups)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234199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5F5F44-F239-75DE-FBDF-E1B069CB99F8}"/>
              </a:ext>
            </a:extLst>
          </p:cNvPr>
          <p:cNvSpPr txBox="1">
            <a:spLocks/>
          </p:cNvSpPr>
          <p:nvPr/>
        </p:nvSpPr>
        <p:spPr>
          <a:xfrm>
            <a:off x="534607" y="1351898"/>
            <a:ext cx="11122785" cy="1774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0"/>
              </a:spcBef>
            </a:pPr>
            <a:r>
              <a:rPr lang="en-US">
                <a:latin typeface="Calibri" panose="020F0502020204030204" pitchFamily="34" charset="0"/>
              </a:rPr>
              <a:t>Some pages has big data in nature and REST Api return in one shot</a:t>
            </a:r>
          </a:p>
          <a:p>
            <a:pPr marL="0">
              <a:spcBef>
                <a:spcPts val="0"/>
              </a:spcBef>
            </a:pPr>
            <a:r>
              <a:rPr lang="en-US">
                <a:latin typeface="Calibri" panose="020F0502020204030204" pitchFamily="34" charset="0"/>
              </a:rPr>
              <a:t>Big size return issues</a:t>
            </a:r>
          </a:p>
          <a:p>
            <a:pPr marL="457200" lvl="1">
              <a:spcBef>
                <a:spcPts val="0"/>
              </a:spcBef>
            </a:pPr>
            <a:r>
              <a:rPr lang="en-US">
                <a:latin typeface="Calibri" panose="020F0502020204030204" pitchFamily="34" charset="0"/>
              </a:rPr>
              <a:t>User experience : slow initial page loading</a:t>
            </a:r>
          </a:p>
          <a:p>
            <a:pPr marL="457200" lvl="1">
              <a:spcBef>
                <a:spcPts val="0"/>
              </a:spcBef>
            </a:pPr>
            <a:r>
              <a:rPr lang="en-US">
                <a:latin typeface="Calibri" panose="020F0502020204030204" pitchFamily="34" charset="0"/>
              </a:rPr>
              <a:t>Funcaionality: cause problem due to ingress controller size limit</a:t>
            </a:r>
          </a:p>
          <a:p>
            <a:pPr marL="0" indent="0">
              <a:buNone/>
            </a:pP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594789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0BA53-CBA5-A916-001D-B1E9A59B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35" y="262651"/>
            <a:ext cx="10515600" cy="701176"/>
          </a:xfrm>
        </p:spPr>
        <p:txBody>
          <a:bodyPr/>
          <a:lstStyle/>
          <a:p>
            <a:r>
              <a:rPr lang="en-US"/>
              <a:t>Improvement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4BE79-BC50-8FFA-CCE9-05460BC7A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1" y="1025612"/>
            <a:ext cx="7163570" cy="5651086"/>
          </a:xfrm>
          <a:ln w="9525">
            <a:solidFill>
              <a:schemeClr val="accent6">
                <a:lumMod val="75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/>
              <a:t>Assumption</a:t>
            </a:r>
          </a:p>
          <a:p>
            <a:pPr lvl="1"/>
            <a:r>
              <a:rPr lang="en-US"/>
              <a:t>We want to keep the most part of current UI layout</a:t>
            </a:r>
          </a:p>
          <a:p>
            <a:pPr lvl="1"/>
            <a:r>
              <a:rPr lang="en-US"/>
              <a:t>The table still contains </a:t>
            </a:r>
            <a:r>
              <a:rPr lang="en-US" u="sng"/>
              <a:t>all</a:t>
            </a:r>
            <a:r>
              <a:rPr lang="en-US"/>
              <a:t> data (current behaivor)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Instead of do a generic solution, do specific targeted solution for slow pages</a:t>
            </a:r>
          </a:p>
          <a:p>
            <a:pPr lvl="1"/>
            <a:r>
              <a:rPr lang="en-US"/>
              <a:t>according to reported cases</a:t>
            </a:r>
          </a:p>
          <a:p>
            <a:r>
              <a:rPr lang="en-US"/>
              <a:t>Leverage existing batch load (</a:t>
            </a:r>
            <a:r>
              <a:rPr lang="en-US" strike="sngStrike"/>
              <a:t>pagination</a:t>
            </a:r>
            <a:r>
              <a:rPr lang="en-US"/>
              <a:t>) design</a:t>
            </a:r>
          </a:p>
          <a:p>
            <a:pPr lvl="1"/>
            <a:r>
              <a:rPr lang="en-US"/>
              <a:t>all data still shown in page</a:t>
            </a:r>
          </a:p>
          <a:p>
            <a:pPr lvl="1"/>
            <a:r>
              <a:rPr lang="en-US"/>
              <a:t>ex: container page</a:t>
            </a:r>
          </a:p>
          <a:p>
            <a:r>
              <a:rPr lang="en-US"/>
              <a:t>Dividing big part into chunks</a:t>
            </a:r>
          </a:p>
          <a:p>
            <a:pPr lvl="1"/>
            <a:r>
              <a:rPr lang="en-US"/>
              <a:t>CVE (in vulnerability page)</a:t>
            </a:r>
          </a:p>
          <a:p>
            <a:r>
              <a:rPr lang="en-US"/>
              <a:t>Add summary for quick filter, so it can be searched in initial batch load</a:t>
            </a:r>
          </a:p>
          <a:p>
            <a:pPr lvl="1"/>
            <a:r>
              <a:rPr lang="en-US"/>
              <a:t>combine required fields</a:t>
            </a:r>
          </a:p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70534D-82C4-D9EC-ABBA-2240F4242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560" y="1751222"/>
            <a:ext cx="3570625" cy="5409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B851EF-EB93-4850-96E1-4CA246CFB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692" y="2158811"/>
            <a:ext cx="620395" cy="6062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DECDD9-87DC-C21D-B53E-027B899492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43752" y="4222249"/>
            <a:ext cx="4804529" cy="226776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7B58BC-EB30-183B-3C0A-1E791B0CAAC2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375739" y="4108109"/>
            <a:ext cx="2653711" cy="1689596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>
            <a:extLst>
              <a:ext uri="{FF2B5EF4-FFF2-40B4-BE49-F238E27FC236}">
                <a16:creationId xmlns:a16="http://schemas.microsoft.com/office/drawing/2014/main" id="{B242CEE0-9516-0D73-6C0B-07E8D6006B03}"/>
              </a:ext>
            </a:extLst>
          </p:cNvPr>
          <p:cNvSpPr/>
          <p:nvPr/>
        </p:nvSpPr>
        <p:spPr>
          <a:xfrm>
            <a:off x="7029450" y="5105400"/>
            <a:ext cx="385763" cy="1384610"/>
          </a:xfrm>
          <a:prstGeom prst="leftBrac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0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7D613-E62E-3D48-DFD6-200D8C1EA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161"/>
          </a:xfrm>
        </p:spPr>
        <p:txBody>
          <a:bodyPr>
            <a:normAutofit fontScale="90000"/>
          </a:bodyPr>
          <a:lstStyle/>
          <a:p>
            <a:r>
              <a:rPr lang="en-US"/>
              <a:t>Security Risks &gt; Vulnerabilities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E2A7F5-C2E3-6B78-91CE-BC50BF4E6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77233" y="2118457"/>
            <a:ext cx="6840824" cy="37939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566CC6-507A-873F-2581-F7058CC8B684}"/>
              </a:ext>
            </a:extLst>
          </p:cNvPr>
          <p:cNvSpPr/>
          <p:nvPr/>
        </p:nvSpPr>
        <p:spPr>
          <a:xfrm>
            <a:off x="5036990" y="1407072"/>
            <a:ext cx="1202040" cy="4246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quick filter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56D09E-83C1-492F-D4D0-0696E0EF1F62}"/>
              </a:ext>
            </a:extLst>
          </p:cNvPr>
          <p:cNvSpPr/>
          <p:nvPr/>
        </p:nvSpPr>
        <p:spPr>
          <a:xfrm>
            <a:off x="3215653" y="1407948"/>
            <a:ext cx="1202040" cy="4246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advanced filter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BDB980-4D79-B311-E5C6-CE627A6C25CB}"/>
              </a:ext>
            </a:extLst>
          </p:cNvPr>
          <p:cNvSpPr/>
          <p:nvPr/>
        </p:nvSpPr>
        <p:spPr>
          <a:xfrm>
            <a:off x="7990443" y="1407073"/>
            <a:ext cx="1202040" cy="4246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full export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77CAD6-EC00-8CD3-CE22-EE58B06408D6}"/>
              </a:ext>
            </a:extLst>
          </p:cNvPr>
          <p:cNvSpPr/>
          <p:nvPr/>
        </p:nvSpPr>
        <p:spPr>
          <a:xfrm>
            <a:off x="9090383" y="2334955"/>
            <a:ext cx="1202040" cy="4246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partial export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0CC8DD-0392-52C5-1CC2-3FE4C0D661FB}"/>
              </a:ext>
            </a:extLst>
          </p:cNvPr>
          <p:cNvSpPr/>
          <p:nvPr/>
        </p:nvSpPr>
        <p:spPr>
          <a:xfrm>
            <a:off x="6368729" y="2118457"/>
            <a:ext cx="1990936" cy="27500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F5AD152-778B-12E7-4E1C-FB3BF970C220}"/>
              </a:ext>
            </a:extLst>
          </p:cNvPr>
          <p:cNvCxnSpPr>
            <a:stCxn id="5" idx="2"/>
          </p:cNvCxnSpPr>
          <p:nvPr/>
        </p:nvCxnSpPr>
        <p:spPr>
          <a:xfrm rot="5400000">
            <a:off x="4648921" y="2680426"/>
            <a:ext cx="1837815" cy="140365"/>
          </a:xfrm>
          <a:prstGeom prst="bentConnector3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96A81C0-F813-3367-CB60-D9B3FB9318E0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30732" y="2317642"/>
            <a:ext cx="1756659" cy="784775"/>
          </a:xfrm>
          <a:prstGeom prst="bentConnector3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A1E260F-1C9C-342A-A4F3-29F27A28D359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7364197" y="1619387"/>
            <a:ext cx="626246" cy="499069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1D670E1-9E19-3D89-485D-130E6C125453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V="1">
            <a:off x="5758357" y="2547270"/>
            <a:ext cx="3332026" cy="2190266"/>
          </a:xfrm>
          <a:prstGeom prst="bentConnector3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6FCBB34C-E3D9-85B6-A649-C11C77AFEE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51427" y="3744892"/>
            <a:ext cx="2085235" cy="175159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452C356-6B92-C134-E7C9-B82C882361F0}"/>
              </a:ext>
            </a:extLst>
          </p:cNvPr>
          <p:cNvSpPr/>
          <p:nvPr/>
        </p:nvSpPr>
        <p:spPr>
          <a:xfrm>
            <a:off x="9451427" y="5515190"/>
            <a:ext cx="1202040" cy="424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advanced filter</a:t>
            </a:r>
          </a:p>
        </p:txBody>
      </p:sp>
    </p:spTree>
    <p:extLst>
      <p:ext uri="{BB962C8B-B14F-4D97-AF65-F5344CB8AC3E}">
        <p14:creationId xmlns:p14="http://schemas.microsoft.com/office/powerpoint/2010/main" val="2271808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78D579-26B8-86AE-5FD6-D693DE786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32719" y="1825625"/>
            <a:ext cx="7526562" cy="435133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B855163-4236-A459-8F8F-D60AC6764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161"/>
          </a:xfrm>
        </p:spPr>
        <p:txBody>
          <a:bodyPr>
            <a:normAutofit fontScale="90000"/>
          </a:bodyPr>
          <a:lstStyle/>
          <a:p>
            <a:r>
              <a:rPr lang="en-US"/>
              <a:t>Security Risks &gt; Compliance</a:t>
            </a:r>
          </a:p>
        </p:txBody>
      </p:sp>
    </p:spTree>
    <p:extLst>
      <p:ext uri="{BB962C8B-B14F-4D97-AF65-F5344CB8AC3E}">
        <p14:creationId xmlns:p14="http://schemas.microsoft.com/office/powerpoint/2010/main" val="1492225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4A208-42F2-7E77-3568-D5086FC8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groups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E3184-1B75-B71F-5EA2-746E5D44E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46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FD179-6DE1-146D-58F8-69F465A8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FC4188-9AE8-CE3E-99A3-4D965498F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890" y="2315587"/>
            <a:ext cx="2758795" cy="175273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259A72-CF61-D6E7-7D7E-23BAC3092126}"/>
              </a:ext>
            </a:extLst>
          </p:cNvPr>
          <p:cNvSpPr txBox="1"/>
          <p:nvPr/>
        </p:nvSpPr>
        <p:spPr>
          <a:xfrm>
            <a:off x="416891" y="1851678"/>
            <a:ext cx="2631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endpoint: v1/scan/asset</a:t>
            </a:r>
          </a:p>
        </p:txBody>
      </p:sp>
    </p:spTree>
    <p:extLst>
      <p:ext uri="{BB962C8B-B14F-4D97-AF65-F5344CB8AC3E}">
        <p14:creationId xmlns:p14="http://schemas.microsoft.com/office/powerpoint/2010/main" val="3330094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264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UI performance for v5.2</vt:lpstr>
      <vt:lpstr>Agenda</vt:lpstr>
      <vt:lpstr>Background</vt:lpstr>
      <vt:lpstr>Improvement plan</vt:lpstr>
      <vt:lpstr>Security Risks &gt; Vulnerabilities</vt:lpstr>
      <vt:lpstr>Security Risks &gt; Compliance</vt:lpstr>
      <vt:lpstr>add groups page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Chih-Jen Huang</dc:creator>
  <cp:lastModifiedBy>Chih-Jen Huang</cp:lastModifiedBy>
  <cp:revision>102</cp:revision>
  <dcterms:created xsi:type="dcterms:W3CDTF">2022-12-23T16:17:17Z</dcterms:created>
  <dcterms:modified xsi:type="dcterms:W3CDTF">2023-03-11T18:37:25Z</dcterms:modified>
</cp:coreProperties>
</file>