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6" r:id="rId12"/>
    <p:sldId id="265"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7" d="100"/>
          <a:sy n="87" d="100"/>
        </p:scale>
        <p:origin x="62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1.png"/><Relationship Id="rId2" Type="http://schemas.openxmlformats.org/officeDocument/2006/relationships/hyperlink" Target="https://drive.google.com/file/d/1E2lLc1FGSRKmYAylv0-BC-nsH2qHvzf7/view?usp=sharing" TargetMode="Externa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2" name="TextBox 11"/>
          <p:cNvSpPr txBox="1"/>
          <p:nvPr/>
        </p:nvSpPr>
        <p:spPr>
          <a:xfrm>
            <a:off x="665388" y="2905125"/>
            <a:ext cx="8487501" cy="584775"/>
          </a:xfrm>
          <a:prstGeom prst="rect">
            <a:avLst/>
          </a:prstGeom>
          <a:noFill/>
        </p:spPr>
        <p:txBody>
          <a:bodyPr wrap="square" rtlCol="0">
            <a:spAutoFit/>
          </a:bodyPr>
          <a:lstStyle/>
          <a:p>
            <a:r>
              <a:rPr lang="en-IN" sz="3200" i="0" dirty="0" smtClean="0">
                <a:solidFill>
                  <a:srgbClr val="00B050"/>
                </a:solidFill>
                <a:effectLst/>
                <a:latin typeface="Times New Roman" panose="02020603050405020304" pitchFamily="18" charset="0"/>
                <a:cs typeface="Times New Roman" panose="02020603050405020304" pitchFamily="18" charset="0"/>
              </a:rPr>
              <a:t>Time-Series Forecasting with Auto encoders</a:t>
            </a:r>
            <a:endParaRPr lang="en-IN" sz="3200" dirty="0"/>
          </a:p>
        </p:txBody>
      </p:sp>
      <p:sp>
        <p:nvSpPr>
          <p:cNvPr id="13" name="TextBox 12"/>
          <p:cNvSpPr txBox="1"/>
          <p:nvPr/>
        </p:nvSpPr>
        <p:spPr>
          <a:xfrm>
            <a:off x="6553200" y="4305895"/>
            <a:ext cx="4495418" cy="1198880"/>
          </a:xfrm>
          <a:prstGeom prst="rect">
            <a:avLst/>
          </a:prstGeom>
          <a:noFill/>
        </p:spPr>
        <p:txBody>
          <a:bodyPr wrap="square" rtlCol="0">
            <a:spAutoFit/>
          </a:bodyPr>
          <a:lstStyle/>
          <a:p>
            <a:r>
              <a:rPr lang="en-US" dirty="0" smtClean="0"/>
              <a:t>Jeffina J</a:t>
            </a:r>
            <a:endParaRPr lang="en-US" dirty="0" smtClean="0"/>
          </a:p>
          <a:p>
            <a:r>
              <a:rPr lang="en-US" dirty="0" smtClean="0"/>
              <a:t>NM ID: au711721104049</a:t>
            </a:r>
            <a:endParaRPr lang="en-US" dirty="0" smtClean="0"/>
          </a:p>
          <a:p>
            <a:r>
              <a:rPr lang="en-US" dirty="0" err="1" smtClean="0"/>
              <a:t>College: KGiSL</a:t>
            </a:r>
            <a:r>
              <a:rPr lang="en-US" dirty="0" smtClean="0"/>
              <a:t> INSTITUTE OF TECHNOLOGY</a:t>
            </a:r>
            <a:endParaRPr lang="en-IN" dirty="0"/>
          </a:p>
        </p:txBody>
      </p:sp>
      <p:sp>
        <p:nvSpPr>
          <p:cNvPr id="14" name="TextBox 13"/>
          <p:cNvSpPr txBox="1"/>
          <p:nvPr/>
        </p:nvSpPr>
        <p:spPr>
          <a:xfrm>
            <a:off x="5791200" y="3838221"/>
            <a:ext cx="2209800" cy="369332"/>
          </a:xfrm>
          <a:prstGeom prst="rect">
            <a:avLst/>
          </a:prstGeom>
          <a:noFill/>
        </p:spPr>
        <p:txBody>
          <a:bodyPr wrap="square" rtlCol="0">
            <a:spAutoFit/>
          </a:bodyPr>
          <a:lstStyle/>
          <a:p>
            <a:r>
              <a:rPr lang="en-US" dirty="0" smtClean="0"/>
              <a:t>SUBMITTED BY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52400"/>
            <a:ext cx="9144000" cy="6771084"/>
          </a:xfrm>
        </p:spPr>
        <p:txBody>
          <a:bodyPr/>
          <a:lstStyle/>
          <a:p>
            <a:pPr marL="342900" indent="-342900">
              <a:buFont typeface="+mj-lt"/>
              <a:buAutoNum type="arabicPeriod"/>
            </a:pPr>
            <a:r>
              <a:rPr lang="en-US" sz="2200" b="1" dirty="0">
                <a:latin typeface="Times New Roman" panose="02020603050405020304" pitchFamily="18" charset="0"/>
                <a:cs typeface="Times New Roman" panose="02020603050405020304" pitchFamily="18" charset="0"/>
              </a:rPr>
              <a:t>DATA GENERATION: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Synthetic time-series data is generated with two sine waves and random noise using the 	“generate_time_series_data” function. </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2.   MODEL CREATION AND TRAINING:</a:t>
            </a:r>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 autoencoder model is created using LSTM layers with specified architecture in the “</a:t>
            </a:r>
            <a:r>
              <a:rPr lang="en-US" sz="2200" dirty="0" err="1">
                <a:latin typeface="Times New Roman" panose="02020603050405020304" pitchFamily="18" charset="0"/>
                <a:cs typeface="Times New Roman" panose="02020603050405020304" pitchFamily="18" charset="0"/>
              </a:rPr>
              <a:t>create_autoencoder</a:t>
            </a:r>
            <a:r>
              <a:rPr lang="en-US" sz="2200" dirty="0">
                <a:latin typeface="Times New Roman" panose="02020603050405020304" pitchFamily="18" charset="0"/>
                <a:cs typeface="Times New Roman" panose="02020603050405020304" pitchFamily="18" charset="0"/>
              </a:rPr>
              <a:t>” function.</a:t>
            </a:r>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autoencoder model is trained on the generated time-series data using the “</a:t>
            </a:r>
            <a:r>
              <a:rPr lang="en-US" sz="2200" dirty="0" err="1">
                <a:latin typeface="Times New Roman" panose="02020603050405020304" pitchFamily="18" charset="0"/>
                <a:cs typeface="Times New Roman" panose="02020603050405020304" pitchFamily="18" charset="0"/>
              </a:rPr>
              <a:t>train_autoencoder</a:t>
            </a:r>
            <a:r>
              <a:rPr lang="en-US" sz="2200" dirty="0">
                <a:latin typeface="Times New Roman" panose="02020603050405020304" pitchFamily="18" charset="0"/>
                <a:cs typeface="Times New Roman" panose="02020603050405020304" pitchFamily="18" charset="0"/>
              </a:rPr>
              <a:t>” function. The model is optimized to minimize the mean squared error loss between the input and output sequences.</a:t>
            </a:r>
            <a:endParaRPr lang="en-US" sz="2200" dirty="0">
              <a:latin typeface="Times New Roman" panose="02020603050405020304" pitchFamily="18" charset="0"/>
              <a:cs typeface="Times New Roman" panose="02020603050405020304" pitchFamily="18" charset="0"/>
            </a:endParaRPr>
          </a:p>
          <a:p>
            <a:pPr marL="800100" lvl="1" indent="-342900">
              <a:buFont typeface="+mj-lt"/>
              <a:buAutoNum type="arabicPeriod"/>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3.   SEQUENCE GENERATION:</a:t>
            </a:r>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After training the autoencoder, a new sequence of future data points is generated using the “</a:t>
            </a:r>
            <a:r>
              <a:rPr lang="en-US" sz="2200" dirty="0" err="1">
                <a:latin typeface="Times New Roman" panose="02020603050405020304" pitchFamily="18" charset="0"/>
                <a:cs typeface="Times New Roman" panose="02020603050405020304" pitchFamily="18" charset="0"/>
              </a:rPr>
              <a:t>generate_new_sequence</a:t>
            </a:r>
            <a:r>
              <a:rPr lang="en-US" sz="2200" dirty="0">
                <a:latin typeface="Times New Roman" panose="02020603050405020304" pitchFamily="18" charset="0"/>
                <a:cs typeface="Times New Roman" panose="02020603050405020304" pitchFamily="18" charset="0"/>
              </a:rPr>
              <a:t>” function.</a:t>
            </a:r>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function takes a seed sequence and iteratively predicts future data points based on the learned patterns in the autoencoder model.</a:t>
            </a:r>
            <a:endParaRPr lang="en-US" sz="2200" dirty="0">
              <a:latin typeface="Times New Roman" panose="02020603050405020304" pitchFamily="18" charset="0"/>
              <a:cs typeface="Times New Roman" panose="02020603050405020304" pitchFamily="18" charset="0"/>
            </a:endParaRPr>
          </a:p>
          <a:p>
            <a:pPr marL="800100" lvl="1" indent="-342900">
              <a:buFont typeface="+mj-lt"/>
              <a:buAutoNum type="arabicPeriod"/>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4.   VISUALIZATION: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Finally, the original seed sequence and the generated future sequence are plotted for comparison using Matplotlib.</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683258" y="6111875"/>
            <a:ext cx="10835259"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panose="020B0603020202020204"/>
                <a:cs typeface="Trebuchet MS" panose="020B0603020202020204"/>
                <a:hlinkClick r:id="rId2"/>
              </a:rPr>
              <a:t>https://drive.google.com/file/d/1E2lLc1FGSRKmYAylv0-BC-nsH2qHvzf7/view?usp=sharing</a:t>
            </a:r>
            <a:endParaRPr sz="2000" dirty="0">
              <a:latin typeface="Trebuchet MS" panose="020B0603020202020204"/>
              <a:cs typeface="Trebuchet MS" panose="020B0603020202020204"/>
            </a:endParaRPr>
          </a:p>
        </p:txBody>
      </p:sp>
      <p:pic>
        <p:nvPicPr>
          <p:cNvPr id="11" name="Picture 10"/>
          <p:cNvPicPr>
            <a:picLocks noChangeAspect="1"/>
          </p:cNvPicPr>
          <p:nvPr/>
        </p:nvPicPr>
        <p:blipFill>
          <a:blip r:embed="rId3"/>
          <a:stretch>
            <a:fillRect/>
          </a:stretch>
        </p:blipFill>
        <p:spPr>
          <a:xfrm>
            <a:off x="683259" y="1369349"/>
            <a:ext cx="5509737" cy="3993226"/>
          </a:xfrm>
          <a:prstGeom prst="rect">
            <a:avLst/>
          </a:prstGeom>
        </p:spPr>
      </p:pic>
      <p:sp>
        <p:nvSpPr>
          <p:cNvPr id="12" name="TextBox 11"/>
          <p:cNvSpPr txBox="1"/>
          <p:nvPr/>
        </p:nvSpPr>
        <p:spPr>
          <a:xfrm>
            <a:off x="6222493" y="590940"/>
            <a:ext cx="3505200" cy="4602029"/>
          </a:xfrm>
          <a:prstGeom prst="rect">
            <a:avLst/>
          </a:prstGeom>
          <a:noFill/>
        </p:spPr>
        <p:txBody>
          <a:bodyPr wrap="square" rtlCol="0">
            <a:spAutoFit/>
          </a:bodyPr>
          <a:lstStyle/>
          <a:p>
            <a:pPr>
              <a:lnSpc>
                <a:spcPct val="150000"/>
              </a:lnSpc>
            </a:pPr>
            <a:r>
              <a:rPr lang="en-US" sz="2200" dirty="0">
                <a:latin typeface="Times New Roman" panose="02020603050405020304" pitchFamily="18" charset="0"/>
                <a:cs typeface="Times New Roman" panose="02020603050405020304" pitchFamily="18" charset="0"/>
              </a:rPr>
              <a:t>The project's results demonstrate the autoencoder's ability to accurately forecast future values in time-series data, showcasing its effectiveness in capturing temporal patterns and generating precise predictions.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03505"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592308" y="-4783"/>
            <a:ext cx="9764395" cy="1019189"/>
          </a:xfrm>
          <a:prstGeom prst="rect">
            <a:avLst/>
          </a:prstGeom>
        </p:spPr>
        <p:txBody>
          <a:bodyPr vert="horz" wrap="square" lIns="0" tIns="460692" rIns="0" bIns="0" rtlCol="0">
            <a:spAutoFit/>
          </a:bodyPr>
          <a:lstStyle/>
          <a:p>
            <a:pPr marL="193675">
              <a:lnSpc>
                <a:spcPct val="100000"/>
              </a:lnSpc>
              <a:spcBef>
                <a:spcPts val="130"/>
              </a:spcBef>
            </a:pPr>
            <a:r>
              <a:rPr lang="en-IN" sz="3600" i="0" dirty="0">
                <a:solidFill>
                  <a:srgbClr val="00B050"/>
                </a:solidFill>
                <a:effectLst/>
                <a:latin typeface="Times New Roman" panose="02020603050405020304" pitchFamily="18" charset="0"/>
                <a:cs typeface="Times New Roman" panose="02020603050405020304" pitchFamily="18" charset="0"/>
              </a:rPr>
              <a:t>Time-Series Forecasting with Autoencoders</a:t>
            </a:r>
            <a:endParaRPr sz="3600" dirty="0">
              <a:solidFill>
                <a:srgbClr val="00B050"/>
              </a:solidFill>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009" y="1371600"/>
            <a:ext cx="6770433" cy="462469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Box 22"/>
          <p:cNvSpPr txBox="1"/>
          <p:nvPr/>
        </p:nvSpPr>
        <p:spPr>
          <a:xfrm>
            <a:off x="2285999" y="1752600"/>
            <a:ext cx="5052379"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PROBLEM </a:t>
            </a:r>
            <a:r>
              <a:rPr lang="en-IN" sz="2400" spc="-75" dirty="0">
                <a:solidFill>
                  <a:srgbClr val="00B050"/>
                </a:solidFill>
                <a:latin typeface="Times New Roman" panose="02020603050405020304" pitchFamily="18" charset="0"/>
                <a:cs typeface="Times New Roman" panose="02020603050405020304" pitchFamily="18" charset="0"/>
              </a:rPr>
              <a:t>STATEMENT</a:t>
            </a:r>
            <a:endParaRPr lang="en-IN" sz="2400" spc="-75" dirty="0">
              <a:solidFill>
                <a:srgbClr val="00B05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PROJECT OVERVIEW</a:t>
            </a:r>
            <a:endParaRPr lang="en-IN" sz="2400" spc="-10" dirty="0">
              <a:solidFill>
                <a:srgbClr val="00B05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400" dirty="0">
                <a:solidFill>
                  <a:srgbClr val="00B050"/>
                </a:solidFill>
                <a:latin typeface="Times New Roman" panose="02020603050405020304" pitchFamily="18" charset="0"/>
                <a:cs typeface="Times New Roman" panose="02020603050405020304" pitchFamily="18" charset="0"/>
              </a:rPr>
              <a:t>END</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spc="-10" dirty="0">
                <a:solidFill>
                  <a:srgbClr val="00B050"/>
                </a:solidFill>
                <a:latin typeface="Times New Roman" panose="02020603050405020304" pitchFamily="18" charset="0"/>
                <a:cs typeface="Times New Roman" panose="02020603050405020304" pitchFamily="18" charset="0"/>
              </a:rPr>
              <a:t>USERS</a:t>
            </a:r>
            <a:endParaRPr lang="en-US" sz="2400" spc="-10" dirty="0">
              <a:solidFill>
                <a:srgbClr val="00B05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SOLUTION AND PROPOSITION</a:t>
            </a:r>
            <a:endParaRPr lang="en-IN" sz="2400" spc="-10" dirty="0">
              <a:solidFill>
                <a:srgbClr val="00B05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KEY FEATURES</a:t>
            </a:r>
            <a:endParaRPr lang="en-IN" sz="2400" spc="-10" dirty="0">
              <a:solidFill>
                <a:srgbClr val="00B05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MODELLING APPROACH</a:t>
            </a:r>
            <a:endParaRPr lang="en-IN" sz="2400" spc="-10" dirty="0">
              <a:solidFill>
                <a:srgbClr val="00B05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RESULT</a:t>
            </a:r>
            <a:endParaRPr lang="en-IN" sz="2400" spc="-10" dirty="0">
              <a:solidFill>
                <a:srgbClr val="00B05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pc="-10" dirty="0"/>
          </a:p>
          <a:p>
            <a:pPr marL="285750" indent="-285750">
              <a:buFont typeface="Arial" panose="020B0604020202020204" pitchFamily="34" charset="0"/>
              <a:buChar char="•"/>
            </a:pPr>
            <a:endParaRPr lang="en-US" sz="1800" spc="-10" dirty="0"/>
          </a:p>
          <a:p>
            <a:pPr marL="285750" indent="-285750">
              <a:buFont typeface="Arial" panose="020B0604020202020204" pitchFamily="34" charset="0"/>
              <a:buChar char="•"/>
            </a:pPr>
            <a:endParaRPr lang="en-IN" sz="1800" spc="-75"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077202">
            <a:off x="8413425" y="386377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Box 10"/>
          <p:cNvSpPr txBox="1"/>
          <p:nvPr/>
        </p:nvSpPr>
        <p:spPr>
          <a:xfrm>
            <a:off x="1438275" y="1524000"/>
            <a:ext cx="7400925" cy="358636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project aims to develop an autoencoder-based approach for time-series forecasting, focusing on capturing temporal dependencies and patterns within the data to generate accurate predictions of future data points. </a:t>
            </a: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By leveraging the power of autoencoders, the goal is to address the challenge of forecasting in dynamic and evolving time-series datasets</a:t>
            </a:r>
            <a:r>
              <a:rPr lang="en-US"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PROJECT</a:t>
            </a:r>
            <a:r>
              <a:rPr lang="en-IN" sz="4250" dirty="0"/>
              <a:t>	</a:t>
            </a:r>
            <a:r>
              <a:rPr lang="en-IN" sz="4250" spc="-1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Box 10"/>
          <p:cNvSpPr txBox="1"/>
          <p:nvPr/>
        </p:nvSpPr>
        <p:spPr>
          <a:xfrm>
            <a:off x="1371600" y="1806931"/>
            <a:ext cx="7605713" cy="466153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project explores the application of autoencoders in time-series forecasting, aiming to develop a model capable of capturing intricate temporal patterns within sequential data. </a:t>
            </a: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By encoding and decoding time-series data, the autoencoder facilitates accurate predictions of future values, offering insights into future trends and behavior.</a:t>
            </a: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you can systematically execute a time-series forecasting project using autoencoders, ultimately delivering a robust and effective forecasting solution tailored to your specific doma</a:t>
            </a:r>
            <a:r>
              <a:rPr lang="en-US" altLang="en-IN" sz="2200" dirty="0">
                <a:latin typeface="Times New Roman" panose="02020603050405020304" pitchFamily="18" charset="0"/>
                <a:cs typeface="Times New Roman" panose="02020603050405020304" pitchFamily="18" charset="0"/>
              </a:rPr>
              <a:t>in.</a:t>
            </a:r>
            <a:endParaRPr lang="en-US" alt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TextBox 8"/>
          <p:cNvSpPr txBox="1"/>
          <p:nvPr/>
        </p:nvSpPr>
        <p:spPr>
          <a:xfrm>
            <a:off x="1371600" y="2019300"/>
            <a:ext cx="7620000" cy="4094198"/>
          </a:xfrm>
          <a:prstGeom prst="rect">
            <a:avLst/>
          </a:prstGeom>
          <a:noFill/>
        </p:spPr>
        <p:txBody>
          <a:bodyPr wrap="square" rtlCol="0">
            <a:spAutoFit/>
          </a:bodyPr>
          <a:lstStyle/>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Financial Analysts: Utilize the autoencoder-based time-series forecasting model to predict stock prices, currency exchange rates, or other financial metrics, aiding in investment decision-making.</a:t>
            </a:r>
            <a:endParaRPr lang="en-US" sz="22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Energy Sector Professionals: Employ the model to forecast energy consumption patterns, optimize energy production, and plan resource allocation for improved efficiency and sustainability.</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2010208"/>
            <a:ext cx="2177538" cy="286659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76200" y="-206317"/>
            <a:ext cx="10017760" cy="1598515"/>
          </a:xfrm>
          <a:prstGeom prst="rect">
            <a:avLst/>
          </a:prstGeom>
        </p:spPr>
        <p:txBody>
          <a:bodyPr vert="horz" wrap="square" lIns="0" tIns="485775" rIns="0" bIns="0" rtlCol="0">
            <a:spAutoFit/>
          </a:bodyPr>
          <a:lstStyle/>
          <a:p>
            <a:pPr marL="12700" algn="ctr">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br>
              <a:rPr lang="en-IN" sz="3600" spc="-120" dirty="0"/>
            </a:b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Box 9"/>
          <p:cNvSpPr txBox="1"/>
          <p:nvPr/>
        </p:nvSpPr>
        <p:spPr>
          <a:xfrm>
            <a:off x="2333625" y="1444380"/>
            <a:ext cx="7248525" cy="4431983"/>
          </a:xfrm>
          <a:prstGeom prst="rect">
            <a:avLst/>
          </a:prstGeom>
          <a:noFill/>
        </p:spPr>
        <p:txBody>
          <a:bodyPr wrap="square" rtlCol="0">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project involves generating synthetic time-series data, creating and training an autoencoder model, and evaluating its performance. The value proposition lies in the ability of the autoencoder to capture temporal patterns within the data and generate accurate predictions of future values. This solution offers insights into future trends and behavior, facilitating informed decision-making in various domains such as finance, energy, and healthcare.</a:t>
            </a:r>
            <a:endParaRPr lang="en-US" sz="22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a:spLocks noGrp="1"/>
          </p:cNvSpPr>
          <p:nvPr>
            <p:ph type="title"/>
          </p:nvPr>
        </p:nvSpPr>
        <p:spPr>
          <a:xfrm>
            <a:off x="152400" y="-131762"/>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Box 8"/>
          <p:cNvSpPr txBox="1"/>
          <p:nvPr/>
        </p:nvSpPr>
        <p:spPr>
          <a:xfrm>
            <a:off x="1066800" y="1038225"/>
            <a:ext cx="9282000" cy="358636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Enabling accurate forecasting of future values</a:t>
            </a: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Learns meaningful representations from sequential data</a:t>
            </a: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Better understanding </a:t>
            </a: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Better prediction of complex temporal dynamics </a:t>
            </a: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Decision making across various domains</a:t>
            </a: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Offers insights into future trends</a:t>
            </a: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Improved Accuracy, Scalability and interpretability of forecasts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771000" y="5498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595094"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xfrm>
            <a:off x="304800" y="138218"/>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endParaRPr spc="-10" dirty="0"/>
          </a:p>
        </p:txBody>
      </p:sp>
      <p:sp>
        <p:nvSpPr>
          <p:cNvPr id="7" name="TextBox 6"/>
          <p:cNvSpPr txBox="1"/>
          <p:nvPr/>
        </p:nvSpPr>
        <p:spPr>
          <a:xfrm>
            <a:off x="1029353" y="1034589"/>
            <a:ext cx="8970247" cy="5355312"/>
          </a:xfrm>
          <a:prstGeom prst="rect">
            <a:avLst/>
          </a:prstGeom>
          <a:noFill/>
        </p:spPr>
        <p:txBody>
          <a:bodyPr wrap="square" rtlCol="0">
            <a:spAutoFit/>
          </a:bodyPr>
          <a:lstStyle/>
          <a:p>
            <a:r>
              <a:rPr lang="en-US" b="1" dirty="0"/>
              <a:t>AUTOENCODER MODEL:</a:t>
            </a:r>
            <a:endParaRPr lang="en-US" b="1" dirty="0"/>
          </a:p>
          <a:p>
            <a:endParaRPr lang="en-US" dirty="0"/>
          </a:p>
          <a:p>
            <a:pPr marL="285750" indent="-285750">
              <a:buFont typeface="Arial" panose="020B0604020202020204" pitchFamily="34" charset="0"/>
              <a:buChar char="•"/>
            </a:pPr>
            <a:r>
              <a:rPr lang="en-US" dirty="0"/>
              <a:t>The autoencoder model consists of LSTM (Long Short-Term Memory) layers.</a:t>
            </a:r>
            <a:endParaRPr lang="en-US" dirty="0"/>
          </a:p>
          <a:p>
            <a:pPr marL="285750" indent="-285750">
              <a:buFont typeface="Arial" panose="020B0604020202020204" pitchFamily="34" charset="0"/>
              <a:buChar char="•"/>
            </a:pPr>
            <a:r>
              <a:rPr lang="en-US" dirty="0"/>
              <a:t>It takes a sequence of input data points and learns to encode them into a lower-dimensional representation.</a:t>
            </a:r>
            <a:endParaRPr lang="en-US" dirty="0"/>
          </a:p>
          <a:p>
            <a:pPr marL="285750" indent="-285750">
              <a:buFont typeface="Arial" panose="020B0604020202020204" pitchFamily="34" charset="0"/>
              <a:buChar char="•"/>
            </a:pPr>
            <a:r>
              <a:rPr lang="en-US" dirty="0"/>
              <a:t>The encoded representation is then decoded back to the original sequence using another set of LSTM layers.</a:t>
            </a:r>
            <a:endParaRPr lang="en-US" dirty="0"/>
          </a:p>
          <a:p>
            <a:pPr marL="285750" indent="-285750">
              <a:buFont typeface="Arial" panose="020B0604020202020204" pitchFamily="34" charset="0"/>
              <a:buChar char="•"/>
            </a:pPr>
            <a:r>
              <a:rPr lang="en-US" dirty="0"/>
              <a:t>The autoencoder is trained to minimize the mean squared error loss between the input and output sequences, effectively learning to reconstruct the input sequence.</a:t>
            </a:r>
            <a:endParaRPr lang="en-US" dirty="0"/>
          </a:p>
          <a:p>
            <a:endParaRPr lang="en-US" dirty="0"/>
          </a:p>
          <a:p>
            <a:r>
              <a:rPr lang="en-US" b="1" dirty="0"/>
              <a:t>SEQUENCE GENERATION MODEL:</a:t>
            </a:r>
            <a:endParaRPr lang="en-US" b="1" dirty="0"/>
          </a:p>
          <a:p>
            <a:endParaRPr lang="en-US" dirty="0"/>
          </a:p>
          <a:p>
            <a:pPr marL="285750" indent="-285750">
              <a:buFont typeface="Arial" panose="020B0604020202020204" pitchFamily="34" charset="0"/>
              <a:buChar char="•"/>
            </a:pPr>
            <a:r>
              <a:rPr lang="en-US" dirty="0"/>
              <a:t>After training the autoencoder, a separate function is used to generate new sequences of future data points.</a:t>
            </a:r>
            <a:endParaRPr lang="en-US" dirty="0"/>
          </a:p>
          <a:p>
            <a:pPr marL="285750" indent="-285750">
              <a:buFont typeface="Arial" panose="020B0604020202020204" pitchFamily="34" charset="0"/>
              <a:buChar char="•"/>
            </a:pPr>
            <a:r>
              <a:rPr lang="en-US" dirty="0"/>
              <a:t>This function takes a seed sequence as input and iteratively generates new data points by feeding the previous data point into the autoencoder.</a:t>
            </a:r>
            <a:endParaRPr lang="en-US" dirty="0"/>
          </a:p>
          <a:p>
            <a:pPr marL="285750" indent="-285750">
              <a:buFont typeface="Arial" panose="020B0604020202020204" pitchFamily="34" charset="0"/>
              <a:buChar char="•"/>
            </a:pPr>
            <a:r>
              <a:rPr lang="en-US" dirty="0"/>
              <a:t>The autoencoder learns to predict the next data point based on the previous ones, capturing temporal dependencies in the data.</a:t>
            </a: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4757</Words>
  <Application>WPS Presentation</Application>
  <PresentationFormat>Widescreen</PresentationFormat>
  <Paragraphs>131</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Trebuchet MS</vt:lpstr>
      <vt:lpstr>Times New Roman</vt:lpstr>
      <vt:lpstr>Microsoft YaHei</vt:lpstr>
      <vt:lpstr>Arial Unicode MS</vt:lpstr>
      <vt:lpstr>Calibri</vt:lpstr>
      <vt:lpstr>Office Theme</vt:lpstr>
      <vt:lpstr>PowerPoint 演示文稿</vt:lpstr>
      <vt:lpstr>Time-Series Forecasting with Autoencoders</vt:lpstr>
      <vt:lpstr>AGENDA</vt:lpstr>
      <vt:lpstr>PROBLEM	STATEMENT</vt:lpstr>
      <vt:lpstr>PROJECT	OVERVIEW</vt:lpstr>
      <vt:lpstr>WHO ARE THE END USERS?</vt:lpstr>
      <vt:lpstr>YOUR SOLUTION AND ITS VALUE  PROPOSITION</vt:lpstr>
      <vt:lpstr>THE WOW IN YOUR SOLUTION</vt:lpstr>
      <vt:lpstr>MODELLING</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K</dc:creator>
  <cp:lastModifiedBy>admin</cp:lastModifiedBy>
  <cp:revision>6</cp:revision>
  <dcterms:created xsi:type="dcterms:W3CDTF">2024-04-03T05:24:00Z</dcterms:created>
  <dcterms:modified xsi:type="dcterms:W3CDTF">2024-04-10T09:53:33Z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2024-04-03T05:30:00Z</vt:filetime>
  </property>
  <property fmtid="{D5CDD505-2E9C-101B-9397-08002B2CF9AE}" pid="4" name="Producer">
    <vt:lpwstr>3-Heights(TM) PDF Security Shell 4.8.25.2 (http://www.pdf-tools.com)</vt:lpwstr>
  </property>
  <property fmtid="{D5CDD505-2E9C-101B-9397-08002B2CF9AE}" pid="5" name="ICV">
    <vt:lpwstr>A000B7D2ED224F6E80A1C46E62360989_13</vt:lpwstr>
  </property>
  <property fmtid="{D5CDD505-2E9C-101B-9397-08002B2CF9AE}" pid="6" name="KSOProductBuildVer">
    <vt:lpwstr>1033-12.2.0.16731</vt:lpwstr>
  </property>
</Properties>
</file>