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99" r:id="rId1"/>
  </p:sldMasterIdLst>
  <p:sldIdLst>
    <p:sldId id="256" r:id="rId2"/>
    <p:sldId id="259" r:id="rId3"/>
    <p:sldId id="266" r:id="rId4"/>
    <p:sldId id="260" r:id="rId5"/>
    <p:sldId id="261" r:id="rId6"/>
    <p:sldId id="271" r:id="rId7"/>
    <p:sldId id="268" r:id="rId8"/>
    <p:sldId id="262" r:id="rId9"/>
    <p:sldId id="270"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0" d="100"/>
          <a:sy n="60" d="100"/>
        </p:scale>
        <p:origin x="72" y="12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6/28/2020</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27655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64C608-40B1-4030-A28D-5B74BC98ADCE}" type="datetimeFigureOut">
              <a:rPr lang="en-US" smtClean="0"/>
              <a:t>6/28/2020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9177189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64C608-40B1-4030-A28D-5B74BC98ADCE}" type="datetimeFigureOut">
              <a:rPr lang="en-US" smtClean="0"/>
              <a:t>6/28/2020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1956747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64C608-40B1-4030-A28D-5B74BC98ADCE}" type="datetimeFigureOut">
              <a:rPr lang="en-US" smtClean="0"/>
              <a:t>6/28/2020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8083366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64C608-40B1-4030-A28D-5B74BC98ADCE}" type="datetimeFigureOut">
              <a:rPr lang="en-US" smtClean="0"/>
              <a:t>6/28/2020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4762877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64C608-40B1-4030-A28D-5B74BC98ADCE}" type="datetimeFigureOut">
              <a:rPr lang="en-US" smtClean="0"/>
              <a:t>6/28/2020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1342942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64C608-40B1-4030-A28D-5B74BC98ADCE}" type="datetimeFigureOut">
              <a:rPr lang="en-US" smtClean="0"/>
              <a:t>6/28/2020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1271529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smtClean="0"/>
              <a:t>6/28/2020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473628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6/28/2020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69562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6/28/2020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53215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F822A4-8DA6-4447-9B1F-C5DB58435268}" type="datetimeFigureOut">
              <a:rPr lang="en-US" smtClean="0"/>
              <a:t>6/28/2020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81089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6/28/2020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2935427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6/28/2020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8457755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smtClean="0"/>
              <a:t>6/28/2020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10424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6/28/2020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56341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smtClean="0"/>
              <a:t>6/28/2020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013359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64C608-40B1-4030-A28D-5B74BC98ADCE}" type="datetimeFigureOut">
              <a:rPr lang="en-US" smtClean="0"/>
              <a:t>6/28/2020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8480321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664C608-40B1-4030-A28D-5B74BC98ADCE}" type="datetimeFigureOut">
              <a:rPr lang="en-US" smtClean="0"/>
              <a:t>6/28/2020</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94409963"/>
      </p:ext>
    </p:extLst>
  </p:cSld>
  <p:clrMap bg1="lt1" tx1="dk1" bg2="lt2" tx2="dk2" accent1="accent1" accent2="accent2" accent3="accent3" accent4="accent4" accent5="accent5" accent6="accent6" hlink="hlink" folHlink="folHlink"/>
  <p:sldLayoutIdLst>
    <p:sldLayoutId id="2147484000" r:id="rId1"/>
    <p:sldLayoutId id="2147484001" r:id="rId2"/>
    <p:sldLayoutId id="2147484002" r:id="rId3"/>
    <p:sldLayoutId id="2147484003" r:id="rId4"/>
    <p:sldLayoutId id="2147484004" r:id="rId5"/>
    <p:sldLayoutId id="2147484005" r:id="rId6"/>
    <p:sldLayoutId id="2147484006" r:id="rId7"/>
    <p:sldLayoutId id="2147484007" r:id="rId8"/>
    <p:sldLayoutId id="2147484008" r:id="rId9"/>
    <p:sldLayoutId id="2147484009" r:id="rId10"/>
    <p:sldLayoutId id="2147484010" r:id="rId11"/>
    <p:sldLayoutId id="2147484011" r:id="rId12"/>
    <p:sldLayoutId id="2147484012" r:id="rId13"/>
    <p:sldLayoutId id="2147484013" r:id="rId14"/>
    <p:sldLayoutId id="2147484014" r:id="rId15"/>
    <p:sldLayoutId id="2147484015" r:id="rId16"/>
    <p:sldLayoutId id="2147484016"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scienceabc.com/innovation/oauth-how-does-login-with-facebook-google-work.html" TargetMode="External"/><Relationship Id="rId2" Type="http://schemas.openxmlformats.org/officeDocument/2006/relationships/hyperlink" Target="https://www.techopedia.com/definition/26694/oauth" TargetMode="External"/><Relationship Id="rId1" Type="http://schemas.openxmlformats.org/officeDocument/2006/relationships/slideLayout" Target="../slideLayouts/slideLayout3.xml"/><Relationship Id="rId6" Type="http://schemas.openxmlformats.org/officeDocument/2006/relationships/hyperlink" Target="https://tools.ietf.org/html/rfc6749" TargetMode="External"/><Relationship Id="rId5" Type="http://schemas.openxmlformats.org/officeDocument/2006/relationships/hyperlink" Target="https://tools.ietf.org/html/draft-hammer-oauth-10" TargetMode="External"/><Relationship Id="rId4" Type="http://schemas.openxmlformats.org/officeDocument/2006/relationships/hyperlink" Target="https://oauth.net/about/introduc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43766-EFCB-4B0B-8FF6-71980594B433}"/>
              </a:ext>
            </a:extLst>
          </p:cNvPr>
          <p:cNvSpPr>
            <a:spLocks noGrp="1"/>
          </p:cNvSpPr>
          <p:nvPr>
            <p:ph type="ctrTitle"/>
          </p:nvPr>
        </p:nvSpPr>
        <p:spPr>
          <a:xfrm>
            <a:off x="2928401" y="1187116"/>
            <a:ext cx="6853162" cy="1898316"/>
          </a:xfrm>
        </p:spPr>
        <p:txBody>
          <a:bodyPr>
            <a:normAutofit/>
          </a:bodyPr>
          <a:lstStyle/>
          <a:p>
            <a:r>
              <a:rPr lang="en-US" cap="none" dirty="0"/>
              <a:t>All about OAuth</a:t>
            </a:r>
            <a:br>
              <a:rPr lang="en-US" cap="none" dirty="0"/>
            </a:br>
            <a:r>
              <a:rPr lang="en-US" sz="2200" cap="none" dirty="0"/>
              <a:t>open authentication</a:t>
            </a:r>
          </a:p>
        </p:txBody>
      </p:sp>
      <p:sp>
        <p:nvSpPr>
          <p:cNvPr id="3" name="Subtitle 2">
            <a:extLst>
              <a:ext uri="{FF2B5EF4-FFF2-40B4-BE49-F238E27FC236}">
                <a16:creationId xmlns:a16="http://schemas.microsoft.com/office/drawing/2014/main" id="{2EE16E11-35F0-43D3-B640-1145F44FD6BC}"/>
              </a:ext>
            </a:extLst>
          </p:cNvPr>
          <p:cNvSpPr>
            <a:spLocks noGrp="1"/>
          </p:cNvSpPr>
          <p:nvPr>
            <p:ph type="subTitle" idx="1"/>
          </p:nvPr>
        </p:nvSpPr>
        <p:spPr>
          <a:xfrm>
            <a:off x="4515378" y="3085431"/>
            <a:ext cx="5266186" cy="1759285"/>
          </a:xfrm>
        </p:spPr>
        <p:txBody>
          <a:bodyPr>
            <a:normAutofit/>
          </a:bodyPr>
          <a:lstStyle/>
          <a:p>
            <a:r>
              <a:rPr lang="en-US" sz="2200" dirty="0"/>
              <a:t>Assignment 7.2 Jeff Shepherd</a:t>
            </a:r>
          </a:p>
        </p:txBody>
      </p:sp>
    </p:spTree>
    <p:extLst>
      <p:ext uri="{BB962C8B-B14F-4D97-AF65-F5344CB8AC3E}">
        <p14:creationId xmlns:p14="http://schemas.microsoft.com/office/powerpoint/2010/main" val="985968927"/>
      </p:ext>
    </p:extLst>
  </p:cSld>
  <p:clrMapOvr>
    <a:masterClrMapping/>
  </p:clrMapOvr>
  <p:transition spd="slow" advTm="3200">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638CA-7A6B-4D1A-A991-1FD55095F6B5}"/>
              </a:ext>
            </a:extLst>
          </p:cNvPr>
          <p:cNvSpPr>
            <a:spLocks noGrp="1"/>
          </p:cNvSpPr>
          <p:nvPr>
            <p:ph type="title"/>
          </p:nvPr>
        </p:nvSpPr>
        <p:spPr>
          <a:xfrm>
            <a:off x="2518611" y="251671"/>
            <a:ext cx="8984415" cy="791066"/>
          </a:xfrm>
        </p:spPr>
        <p:txBody>
          <a:bodyPr/>
          <a:lstStyle/>
          <a:p>
            <a:pPr algn="l"/>
            <a:r>
              <a:rPr lang="en-US" cap="none" dirty="0"/>
              <a:t>Sources</a:t>
            </a:r>
          </a:p>
        </p:txBody>
      </p:sp>
      <p:sp>
        <p:nvSpPr>
          <p:cNvPr id="4" name="Rectangle 3">
            <a:extLst>
              <a:ext uri="{FF2B5EF4-FFF2-40B4-BE49-F238E27FC236}">
                <a16:creationId xmlns:a16="http://schemas.microsoft.com/office/drawing/2014/main" id="{B9190594-76C5-4311-B2B2-7A3EF1940C73}"/>
              </a:ext>
            </a:extLst>
          </p:cNvPr>
          <p:cNvSpPr/>
          <p:nvPr/>
        </p:nvSpPr>
        <p:spPr>
          <a:xfrm>
            <a:off x="2983830" y="1133356"/>
            <a:ext cx="8984414" cy="2585323"/>
          </a:xfrm>
          <a:prstGeom prst="rect">
            <a:avLst/>
          </a:prstGeom>
        </p:spPr>
        <p:txBody>
          <a:bodyPr wrap="square">
            <a:spAutoFit/>
          </a:bodyPr>
          <a:lstStyle/>
          <a:p>
            <a:pPr marL="285750" indent="-285750">
              <a:buFont typeface="Arial" panose="020B0604020202020204" pitchFamily="34" charset="0"/>
              <a:buChar char="•"/>
            </a:pPr>
            <a:r>
              <a:rPr lang="en-US" dirty="0"/>
              <a:t>Techopedia.com. (2012). </a:t>
            </a:r>
            <a:r>
              <a:rPr lang="en-US" i="1" dirty="0"/>
              <a:t>What does OAuth mean</a:t>
            </a:r>
            <a:r>
              <a:rPr lang="en-US" dirty="0"/>
              <a:t>? </a:t>
            </a:r>
            <a:r>
              <a:rPr lang="en-US" dirty="0">
                <a:hlinkClick r:id="rId2"/>
              </a:rPr>
              <a:t>https://www.techopedia.com/definition/26694/oauth</a:t>
            </a:r>
            <a:endParaRPr lang="en-US" dirty="0"/>
          </a:p>
          <a:p>
            <a:pPr marL="285750" indent="-285750">
              <a:buFont typeface="Arial" panose="020B0604020202020204" pitchFamily="34" charset="0"/>
              <a:buChar char="•"/>
            </a:pPr>
            <a:r>
              <a:rPr lang="en-US" dirty="0"/>
              <a:t>Ashish. (2019). </a:t>
            </a:r>
            <a:r>
              <a:rPr lang="en-US" i="1" dirty="0"/>
              <a:t>OAuth: How Does “Login with Facebook/Google” Work? </a:t>
            </a:r>
            <a:r>
              <a:rPr lang="en-US" dirty="0">
                <a:hlinkClick r:id="rId3"/>
              </a:rPr>
              <a:t>https://www.scienceabc.com/innovation/oauth-how-does-login-with-facebook-google-work.html</a:t>
            </a:r>
            <a:r>
              <a:rPr lang="en-US" dirty="0"/>
              <a:t> </a:t>
            </a:r>
          </a:p>
          <a:p>
            <a:pPr marL="285750" indent="-285750">
              <a:buFont typeface="Arial" panose="020B0604020202020204" pitchFamily="34" charset="0"/>
              <a:buChar char="•"/>
            </a:pPr>
            <a:r>
              <a:rPr lang="en-US" dirty="0"/>
              <a:t>OAuth.net. (n.d.). OAuth Core 1.0 </a:t>
            </a:r>
            <a:r>
              <a:rPr lang="en-US" dirty="0">
                <a:hlinkClick r:id="rId4"/>
              </a:rPr>
              <a:t>https://oauth.net/about/introduction/</a:t>
            </a:r>
            <a:r>
              <a:rPr lang="en-US" dirty="0"/>
              <a:t> </a:t>
            </a:r>
          </a:p>
          <a:p>
            <a:pPr marL="285750" indent="-285750">
              <a:buFont typeface="Arial" panose="020B0604020202020204" pitchFamily="34" charset="0"/>
              <a:buChar char="•"/>
            </a:pPr>
            <a:r>
              <a:rPr lang="en-US" dirty="0"/>
              <a:t>Tools.ietf.org (2010). Draft-Hammer-OAuth-10. </a:t>
            </a:r>
            <a:r>
              <a:rPr lang="en-US" dirty="0">
                <a:hlinkClick r:id="rId5"/>
              </a:rPr>
              <a:t>https://tools.ietf.org/html/draft-hammer-oauth-10</a:t>
            </a:r>
            <a:r>
              <a:rPr lang="en-US" dirty="0"/>
              <a:t> </a:t>
            </a:r>
          </a:p>
          <a:p>
            <a:pPr marL="285750" indent="-285750">
              <a:buFont typeface="Arial" panose="020B0604020202020204" pitchFamily="34" charset="0"/>
              <a:buChar char="•"/>
            </a:pPr>
            <a:r>
              <a:rPr lang="en-US" dirty="0"/>
              <a:t>Tools.ietf.org (2012). RFC 6749. </a:t>
            </a:r>
            <a:r>
              <a:rPr lang="en-US" dirty="0">
                <a:hlinkClick r:id="rId6"/>
              </a:rPr>
              <a:t>https://tools.ietf.org/html/rfc6749</a:t>
            </a:r>
            <a:r>
              <a:rPr lang="en-US" dirty="0"/>
              <a:t> </a:t>
            </a:r>
          </a:p>
        </p:txBody>
      </p:sp>
    </p:spTree>
    <p:extLst>
      <p:ext uri="{BB962C8B-B14F-4D97-AF65-F5344CB8AC3E}">
        <p14:creationId xmlns:p14="http://schemas.microsoft.com/office/powerpoint/2010/main" val="2282126202"/>
      </p:ext>
    </p:extLst>
  </p:cSld>
  <p:clrMapOvr>
    <a:masterClrMapping/>
  </p:clrMapOvr>
  <p:transition spd="slow" advTm="7535">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94A2D-1AD6-4D08-91B1-ECC2C798DCF7}"/>
              </a:ext>
            </a:extLst>
          </p:cNvPr>
          <p:cNvSpPr>
            <a:spLocks noGrp="1"/>
          </p:cNvSpPr>
          <p:nvPr>
            <p:ph type="title"/>
          </p:nvPr>
        </p:nvSpPr>
        <p:spPr>
          <a:xfrm>
            <a:off x="2582779" y="1138990"/>
            <a:ext cx="6731797" cy="978568"/>
          </a:xfrm>
        </p:spPr>
        <p:txBody>
          <a:bodyPr/>
          <a:lstStyle/>
          <a:p>
            <a:pPr algn="l"/>
            <a:r>
              <a:rPr lang="en-US" dirty="0"/>
              <a:t>Topics</a:t>
            </a:r>
          </a:p>
        </p:txBody>
      </p:sp>
      <p:sp>
        <p:nvSpPr>
          <p:cNvPr id="3" name="Content Placeholder 2">
            <a:extLst>
              <a:ext uri="{FF2B5EF4-FFF2-40B4-BE49-F238E27FC236}">
                <a16:creationId xmlns:a16="http://schemas.microsoft.com/office/drawing/2014/main" id="{E41BB4DE-996B-4D5E-BC29-925ABCFC363C}"/>
              </a:ext>
            </a:extLst>
          </p:cNvPr>
          <p:cNvSpPr>
            <a:spLocks noGrp="1"/>
          </p:cNvSpPr>
          <p:nvPr>
            <p:ph idx="1"/>
          </p:nvPr>
        </p:nvSpPr>
        <p:spPr>
          <a:xfrm>
            <a:off x="3320716" y="1828801"/>
            <a:ext cx="8871284" cy="4716378"/>
          </a:xfrm>
        </p:spPr>
        <p:txBody>
          <a:bodyPr>
            <a:normAutofit/>
          </a:bodyPr>
          <a:lstStyle/>
          <a:p>
            <a:r>
              <a:rPr lang="en-US" sz="2800" dirty="0"/>
              <a:t>What is OAuth?</a:t>
            </a:r>
          </a:p>
          <a:p>
            <a:r>
              <a:rPr lang="en-US" sz="2800" dirty="0"/>
              <a:t>How does OAuth work?</a:t>
            </a:r>
          </a:p>
          <a:p>
            <a:r>
              <a:rPr lang="en-US" sz="2800" dirty="0"/>
              <a:t>History of OAuth</a:t>
            </a:r>
          </a:p>
          <a:p>
            <a:r>
              <a:rPr lang="en-US" sz="2800" dirty="0"/>
              <a:t>Why is OAuth popular?</a:t>
            </a:r>
          </a:p>
          <a:p>
            <a:r>
              <a:rPr lang="en-US" sz="2800" dirty="0"/>
              <a:t>Data flow of an OAuth API</a:t>
            </a:r>
          </a:p>
        </p:txBody>
      </p:sp>
    </p:spTree>
    <p:extLst>
      <p:ext uri="{BB962C8B-B14F-4D97-AF65-F5344CB8AC3E}">
        <p14:creationId xmlns:p14="http://schemas.microsoft.com/office/powerpoint/2010/main" val="3144078708"/>
      </p:ext>
    </p:extLst>
  </p:cSld>
  <p:clrMapOvr>
    <a:masterClrMapping/>
  </p:clrMapOvr>
  <p:transition spd="slow" advTm="10068">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B5FB6-60B9-4DB4-A2D5-D893D303386E}"/>
              </a:ext>
            </a:extLst>
          </p:cNvPr>
          <p:cNvSpPr>
            <a:spLocks noGrp="1"/>
          </p:cNvSpPr>
          <p:nvPr>
            <p:ph type="title"/>
          </p:nvPr>
        </p:nvSpPr>
        <p:spPr>
          <a:xfrm>
            <a:off x="2598821" y="328716"/>
            <a:ext cx="8904203" cy="1339663"/>
          </a:xfrm>
        </p:spPr>
        <p:txBody>
          <a:bodyPr/>
          <a:lstStyle/>
          <a:p>
            <a:pPr algn="l"/>
            <a:r>
              <a:rPr lang="en-US" dirty="0"/>
              <a:t>What is OAuth? </a:t>
            </a:r>
          </a:p>
        </p:txBody>
      </p:sp>
      <p:sp>
        <p:nvSpPr>
          <p:cNvPr id="7" name="TextBox 6">
            <a:extLst>
              <a:ext uri="{FF2B5EF4-FFF2-40B4-BE49-F238E27FC236}">
                <a16:creationId xmlns:a16="http://schemas.microsoft.com/office/drawing/2014/main" id="{4321901D-F1F0-42BF-A309-4F86825EE8FB}"/>
              </a:ext>
            </a:extLst>
          </p:cNvPr>
          <p:cNvSpPr txBox="1"/>
          <p:nvPr/>
        </p:nvSpPr>
        <p:spPr>
          <a:xfrm>
            <a:off x="2810310" y="1668379"/>
            <a:ext cx="8692714"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t>It is an authorization protocol, a set of rules</a:t>
            </a:r>
          </a:p>
          <a:p>
            <a:pPr marL="342900" indent="-342900">
              <a:buFont typeface="Arial" panose="020B0604020202020204" pitchFamily="34" charset="0"/>
              <a:buChar char="•"/>
            </a:pPr>
            <a:r>
              <a:rPr lang="en-US" sz="2400" dirty="0"/>
              <a:t>Allows third-party applications to access user data</a:t>
            </a:r>
          </a:p>
          <a:p>
            <a:pPr marL="342900" indent="-342900">
              <a:buFont typeface="Arial" panose="020B0604020202020204" pitchFamily="34" charset="0"/>
              <a:buChar char="•"/>
            </a:pPr>
            <a:r>
              <a:rPr lang="en-US" sz="2400" dirty="0"/>
              <a:t>Makes sharing credentials unnecessary</a:t>
            </a:r>
          </a:p>
          <a:p>
            <a:pPr marL="342900" indent="-342900">
              <a:buFont typeface="Arial" panose="020B0604020202020204" pitchFamily="34" charset="0"/>
              <a:buChar char="•"/>
            </a:pPr>
            <a:r>
              <a:rPr lang="en-US" sz="2400" dirty="0"/>
              <a:t>Based on a token authorization mechanism</a:t>
            </a:r>
          </a:p>
          <a:p>
            <a:pPr marL="342900" indent="-342900">
              <a:buFont typeface="Arial" panose="020B0604020202020204" pitchFamily="34" charset="0"/>
              <a:buChar char="•"/>
            </a:pPr>
            <a:r>
              <a:rPr lang="en-US" sz="2400" dirty="0"/>
              <a:t>If you have ever seen an option to login to a website using Facebook or Google, that is OAuth in action</a:t>
            </a:r>
          </a:p>
          <a:p>
            <a:pPr marL="342900" indent="-342900">
              <a:buFont typeface="Arial" panose="020B0604020202020204" pitchFamily="34" charset="0"/>
              <a:buChar char="•"/>
            </a:pPr>
            <a:r>
              <a:rPr lang="en-US" sz="2400" dirty="0"/>
              <a:t>The third-party website does not have access to the user’s credentials</a:t>
            </a:r>
          </a:p>
        </p:txBody>
      </p:sp>
    </p:spTree>
    <p:extLst>
      <p:ext uri="{BB962C8B-B14F-4D97-AF65-F5344CB8AC3E}">
        <p14:creationId xmlns:p14="http://schemas.microsoft.com/office/powerpoint/2010/main" val="1708311550"/>
      </p:ext>
    </p:extLst>
  </p:cSld>
  <p:clrMapOvr>
    <a:masterClrMapping/>
  </p:clrMapOvr>
  <p:transition spd="slow" advTm="17090">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7FE7E-6931-4F8E-A93F-9F9DB0F01B54}"/>
              </a:ext>
            </a:extLst>
          </p:cNvPr>
          <p:cNvSpPr>
            <a:spLocks noGrp="1"/>
          </p:cNvSpPr>
          <p:nvPr>
            <p:ph type="title"/>
          </p:nvPr>
        </p:nvSpPr>
        <p:spPr>
          <a:xfrm>
            <a:off x="2572279" y="209725"/>
            <a:ext cx="8930747" cy="1510018"/>
          </a:xfrm>
        </p:spPr>
        <p:txBody>
          <a:bodyPr>
            <a:normAutofit/>
          </a:bodyPr>
          <a:lstStyle/>
          <a:p>
            <a:pPr algn="l"/>
            <a:r>
              <a:rPr lang="en-US" cap="none" dirty="0"/>
              <a:t>How does OAuth work?</a:t>
            </a:r>
            <a:endParaRPr lang="en-US" sz="2800" cap="none" dirty="0"/>
          </a:p>
        </p:txBody>
      </p:sp>
      <p:sp>
        <p:nvSpPr>
          <p:cNvPr id="3" name="TextBox 2">
            <a:extLst>
              <a:ext uri="{FF2B5EF4-FFF2-40B4-BE49-F238E27FC236}">
                <a16:creationId xmlns:a16="http://schemas.microsoft.com/office/drawing/2014/main" id="{DCA6A73D-B903-44F6-BE9C-20B1075AB9B0}"/>
              </a:ext>
            </a:extLst>
          </p:cNvPr>
          <p:cNvSpPr txBox="1"/>
          <p:nvPr/>
        </p:nvSpPr>
        <p:spPr>
          <a:xfrm>
            <a:off x="2810312" y="2004969"/>
            <a:ext cx="7905814" cy="4832092"/>
          </a:xfrm>
          <a:prstGeom prst="rect">
            <a:avLst/>
          </a:prstGeom>
          <a:noFill/>
        </p:spPr>
        <p:txBody>
          <a:bodyPr wrap="square" rtlCol="0">
            <a:spAutoFit/>
          </a:bodyPr>
          <a:lstStyle/>
          <a:p>
            <a:pPr marL="742950" lvl="1" indent="-285750">
              <a:buFont typeface="Arial" panose="020B0604020202020204" pitchFamily="34" charset="0"/>
              <a:buChar char="•"/>
            </a:pPr>
            <a:r>
              <a:rPr lang="en-US" sz="2400" dirty="0"/>
              <a:t>The user requests authentication through a third party, for example Facebook or Google</a:t>
            </a:r>
          </a:p>
          <a:p>
            <a:pPr marL="742950" lvl="1" indent="-285750">
              <a:buFont typeface="Arial" panose="020B0604020202020204" pitchFamily="34" charset="0"/>
              <a:buChar char="•"/>
            </a:pPr>
            <a:r>
              <a:rPr lang="en-US" sz="2400" dirty="0"/>
              <a:t>If the user is not already logged in, the third party will request credentials</a:t>
            </a:r>
          </a:p>
          <a:p>
            <a:pPr marL="742950" lvl="1" indent="-285750">
              <a:buFont typeface="Arial" panose="020B0604020202020204" pitchFamily="34" charset="0"/>
              <a:buChar char="•"/>
            </a:pPr>
            <a:r>
              <a:rPr lang="en-US" sz="2400" dirty="0"/>
              <a:t>Once verified, a “secret” and an ID are returned to the requestor</a:t>
            </a:r>
          </a:p>
          <a:p>
            <a:pPr marL="742950" lvl="1" indent="-285750">
              <a:buFont typeface="Arial" panose="020B0604020202020204" pitchFamily="34" charset="0"/>
              <a:buChar char="•"/>
            </a:pPr>
            <a:r>
              <a:rPr lang="en-US" sz="2400" dirty="0"/>
              <a:t>The user may be presented with a list of information that will be shared and ask permission to share it</a:t>
            </a:r>
          </a:p>
          <a:p>
            <a:pPr marL="742950" lvl="1" indent="-285750">
              <a:buFont typeface="Arial" panose="020B0604020202020204" pitchFamily="34" charset="0"/>
              <a:buChar char="•"/>
            </a:pPr>
            <a:r>
              <a:rPr lang="en-US" sz="2400" dirty="0"/>
              <a:t>Other information include items like name and email address</a:t>
            </a:r>
          </a:p>
          <a:p>
            <a:pPr marL="742950" lvl="1" indent="-285750">
              <a:buFont typeface="Arial" panose="020B0604020202020204" pitchFamily="34" charset="0"/>
              <a:buChar char="•"/>
            </a:pPr>
            <a:r>
              <a:rPr lang="en-US" sz="2400" dirty="0"/>
              <a:t>If the user approves, the third-party will return the secret, ID, and a token</a:t>
            </a:r>
          </a:p>
          <a:p>
            <a:endParaRPr lang="en-US" sz="2000" dirty="0"/>
          </a:p>
        </p:txBody>
      </p:sp>
    </p:spTree>
    <p:extLst>
      <p:ext uri="{BB962C8B-B14F-4D97-AF65-F5344CB8AC3E}">
        <p14:creationId xmlns:p14="http://schemas.microsoft.com/office/powerpoint/2010/main" val="2813441742"/>
      </p:ext>
    </p:extLst>
  </p:cSld>
  <p:clrMapOvr>
    <a:masterClrMapping/>
  </p:clrMapOvr>
  <p:transition spd="slow" advTm="10475">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7FE7E-6931-4F8E-A93F-9F9DB0F01B54}"/>
              </a:ext>
            </a:extLst>
          </p:cNvPr>
          <p:cNvSpPr>
            <a:spLocks noGrp="1"/>
          </p:cNvSpPr>
          <p:nvPr>
            <p:ph type="title"/>
          </p:nvPr>
        </p:nvSpPr>
        <p:spPr>
          <a:xfrm>
            <a:off x="2572279" y="209725"/>
            <a:ext cx="8930747" cy="1510018"/>
          </a:xfrm>
        </p:spPr>
        <p:txBody>
          <a:bodyPr>
            <a:normAutofit/>
          </a:bodyPr>
          <a:lstStyle/>
          <a:p>
            <a:pPr algn="l"/>
            <a:r>
              <a:rPr lang="en-US" cap="none" dirty="0"/>
              <a:t>The history of OAuth </a:t>
            </a:r>
          </a:p>
        </p:txBody>
      </p:sp>
      <p:sp>
        <p:nvSpPr>
          <p:cNvPr id="3" name="TextBox 2">
            <a:extLst>
              <a:ext uri="{FF2B5EF4-FFF2-40B4-BE49-F238E27FC236}">
                <a16:creationId xmlns:a16="http://schemas.microsoft.com/office/drawing/2014/main" id="{DCA6A73D-B903-44F6-BE9C-20B1075AB9B0}"/>
              </a:ext>
            </a:extLst>
          </p:cNvPr>
          <p:cNvSpPr txBox="1"/>
          <p:nvPr/>
        </p:nvSpPr>
        <p:spPr>
          <a:xfrm>
            <a:off x="2759978" y="1988191"/>
            <a:ext cx="8743048" cy="461665"/>
          </a:xfrm>
          <a:prstGeom prst="rect">
            <a:avLst/>
          </a:prstGeom>
          <a:noFill/>
        </p:spPr>
        <p:txBody>
          <a:bodyPr wrap="square" rtlCol="0">
            <a:spAutoFit/>
          </a:bodyPr>
          <a:lstStyle/>
          <a:p>
            <a:pPr marL="285750" indent="-285750">
              <a:buFont typeface="Arial" panose="020B0604020202020204" pitchFamily="34" charset="0"/>
              <a:buChar char="•"/>
            </a:pPr>
            <a:endParaRPr lang="en-US" sz="2400" dirty="0"/>
          </a:p>
        </p:txBody>
      </p:sp>
      <p:sp>
        <p:nvSpPr>
          <p:cNvPr id="6" name="TextBox 5">
            <a:extLst>
              <a:ext uri="{FF2B5EF4-FFF2-40B4-BE49-F238E27FC236}">
                <a16:creationId xmlns:a16="http://schemas.microsoft.com/office/drawing/2014/main" id="{F5C83045-A6D8-4632-A83A-4896454AC4E7}"/>
              </a:ext>
            </a:extLst>
          </p:cNvPr>
          <p:cNvSpPr txBox="1"/>
          <p:nvPr/>
        </p:nvSpPr>
        <p:spPr>
          <a:xfrm>
            <a:off x="2572279" y="1988191"/>
            <a:ext cx="8930747" cy="3693319"/>
          </a:xfrm>
          <a:prstGeom prst="rect">
            <a:avLst/>
          </a:prstGeom>
          <a:noFill/>
        </p:spPr>
        <p:txBody>
          <a:bodyPr wrap="square" rtlCol="0">
            <a:spAutoFit/>
          </a:bodyPr>
          <a:lstStyle/>
          <a:p>
            <a:pPr marL="742950" lvl="1" indent="-285750">
              <a:buFont typeface="Arial" panose="020B0604020202020204" pitchFamily="34" charset="0"/>
              <a:buChar char="•"/>
            </a:pPr>
            <a:r>
              <a:rPr lang="en-US" sz="2400" dirty="0"/>
              <a:t>Started with a meeting between a Twitter developer and OpenID developers in 2006</a:t>
            </a:r>
          </a:p>
          <a:p>
            <a:pPr marL="742950" lvl="1" indent="-285750">
              <a:buFont typeface="Arial" panose="020B0604020202020204" pitchFamily="34" charset="0"/>
              <a:buChar char="•"/>
            </a:pPr>
            <a:r>
              <a:rPr lang="en-US" sz="2400" dirty="0"/>
              <a:t>They determined there was no open standard for API access delegation, the problem that OAuth solves.</a:t>
            </a:r>
          </a:p>
          <a:p>
            <a:pPr marL="742950" lvl="1" indent="-285750">
              <a:buFont typeface="Arial" panose="020B0604020202020204" pitchFamily="34" charset="0"/>
              <a:buChar char="•"/>
            </a:pPr>
            <a:r>
              <a:rPr lang="en-US" sz="2400" dirty="0"/>
              <a:t>Google formed a group to write a proposal for an open protocol in 20007</a:t>
            </a:r>
          </a:p>
          <a:p>
            <a:pPr marL="742950" lvl="1" indent="-285750">
              <a:buFont typeface="Arial" panose="020B0604020202020204" pitchFamily="34" charset="0"/>
              <a:buChar char="•"/>
            </a:pPr>
            <a:r>
              <a:rPr lang="en-US" sz="2400" dirty="0"/>
              <a:t>OAuth Core 1.0 draft released on October 3, 2007</a:t>
            </a:r>
          </a:p>
          <a:p>
            <a:pPr marL="742950" lvl="1" indent="-285750">
              <a:buFont typeface="Arial" panose="020B0604020202020204" pitchFamily="34" charset="0"/>
              <a:buChar char="•"/>
            </a:pPr>
            <a:r>
              <a:rPr lang="en-US" sz="2400" dirty="0"/>
              <a:t>OAuth 1.0 protocol published in April 2010</a:t>
            </a:r>
          </a:p>
          <a:p>
            <a:pPr marL="742950" lvl="1" indent="-285750">
              <a:buFont typeface="Arial" panose="020B0604020202020204" pitchFamily="34" charset="0"/>
              <a:buChar char="•"/>
            </a:pPr>
            <a:r>
              <a:rPr lang="en-US" sz="2400" dirty="0"/>
              <a:t>OAuth 2.0 published in October 2012</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715476658"/>
      </p:ext>
    </p:extLst>
  </p:cSld>
  <p:clrMapOvr>
    <a:masterClrMapping/>
  </p:clrMapOvr>
  <p:transition spd="slow" advTm="15237">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7FE7E-6931-4F8E-A93F-9F9DB0F01B54}"/>
              </a:ext>
            </a:extLst>
          </p:cNvPr>
          <p:cNvSpPr>
            <a:spLocks noGrp="1"/>
          </p:cNvSpPr>
          <p:nvPr>
            <p:ph type="title"/>
          </p:nvPr>
        </p:nvSpPr>
        <p:spPr>
          <a:xfrm>
            <a:off x="2572279" y="209725"/>
            <a:ext cx="8930747" cy="1510018"/>
          </a:xfrm>
        </p:spPr>
        <p:txBody>
          <a:bodyPr>
            <a:normAutofit/>
          </a:bodyPr>
          <a:lstStyle/>
          <a:p>
            <a:pPr algn="l"/>
            <a:r>
              <a:rPr lang="en-US" cap="none" dirty="0"/>
              <a:t>The history of OAuth continued </a:t>
            </a:r>
          </a:p>
        </p:txBody>
      </p:sp>
      <p:sp>
        <p:nvSpPr>
          <p:cNvPr id="3" name="TextBox 2">
            <a:extLst>
              <a:ext uri="{FF2B5EF4-FFF2-40B4-BE49-F238E27FC236}">
                <a16:creationId xmlns:a16="http://schemas.microsoft.com/office/drawing/2014/main" id="{DCA6A73D-B903-44F6-BE9C-20B1075AB9B0}"/>
              </a:ext>
            </a:extLst>
          </p:cNvPr>
          <p:cNvSpPr txBox="1"/>
          <p:nvPr/>
        </p:nvSpPr>
        <p:spPr>
          <a:xfrm>
            <a:off x="2759978" y="1988191"/>
            <a:ext cx="8743048" cy="461665"/>
          </a:xfrm>
          <a:prstGeom prst="rect">
            <a:avLst/>
          </a:prstGeom>
          <a:noFill/>
        </p:spPr>
        <p:txBody>
          <a:bodyPr wrap="square" rtlCol="0">
            <a:spAutoFit/>
          </a:bodyPr>
          <a:lstStyle/>
          <a:p>
            <a:pPr marL="285750" indent="-285750">
              <a:buFont typeface="Arial" panose="020B0604020202020204" pitchFamily="34" charset="0"/>
              <a:buChar char="•"/>
            </a:pPr>
            <a:endParaRPr lang="en-US" sz="2400" dirty="0"/>
          </a:p>
        </p:txBody>
      </p:sp>
      <p:sp>
        <p:nvSpPr>
          <p:cNvPr id="6" name="TextBox 5">
            <a:extLst>
              <a:ext uri="{FF2B5EF4-FFF2-40B4-BE49-F238E27FC236}">
                <a16:creationId xmlns:a16="http://schemas.microsoft.com/office/drawing/2014/main" id="{F5C83045-A6D8-4632-A83A-4896454AC4E7}"/>
              </a:ext>
            </a:extLst>
          </p:cNvPr>
          <p:cNvSpPr txBox="1"/>
          <p:nvPr/>
        </p:nvSpPr>
        <p:spPr>
          <a:xfrm>
            <a:off x="2572279" y="1988191"/>
            <a:ext cx="8930747"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t>Security flaws were discovered in OAuth 1.0 in 2009</a:t>
            </a:r>
          </a:p>
          <a:p>
            <a:pPr marL="285750" indent="-285750">
              <a:buFont typeface="Arial" panose="020B0604020202020204" pitchFamily="34" charset="0"/>
              <a:buChar char="•"/>
            </a:pPr>
            <a:r>
              <a:rPr lang="en-US" sz="2400" dirty="0"/>
              <a:t>One flaw was described as a vulnerability to an Open Redirector or “Mix-up Attack”</a:t>
            </a:r>
          </a:p>
          <a:p>
            <a:pPr marL="285750" indent="-285750">
              <a:buFont typeface="Arial" panose="020B0604020202020204" pitchFamily="34" charset="0"/>
              <a:buChar char="•"/>
            </a:pPr>
            <a:r>
              <a:rPr lang="en-US" sz="2400" dirty="0"/>
              <a:t>The flaws led to the new standard of OAuth 2.0</a:t>
            </a:r>
          </a:p>
          <a:p>
            <a:pPr marL="285750" indent="-285750">
              <a:buFont typeface="Arial" panose="020B0604020202020204" pitchFamily="34" charset="0"/>
              <a:buChar char="•"/>
            </a:pPr>
            <a:r>
              <a:rPr lang="en-US" sz="2400" dirty="0"/>
              <a:t>The OAuth 2.0 specification is the work of The OAuth Working Group.</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870590481"/>
      </p:ext>
    </p:extLst>
  </p:cSld>
  <p:clrMapOvr>
    <a:masterClrMapping/>
  </p:clrMapOvr>
  <p:transition spd="slow" advTm="15237">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BCE1D-9AC6-45C9-A21F-0AD1252619B9}"/>
              </a:ext>
            </a:extLst>
          </p:cNvPr>
          <p:cNvSpPr txBox="1">
            <a:spLocks/>
          </p:cNvSpPr>
          <p:nvPr/>
        </p:nvSpPr>
        <p:spPr>
          <a:xfrm>
            <a:off x="2598821" y="1026695"/>
            <a:ext cx="8904205" cy="961496"/>
          </a:xfrm>
          <a:prstGeom prst="rect">
            <a:avLst/>
          </a:prstGeom>
        </p:spPr>
        <p:txBody>
          <a:bodyP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t>Why is OAuth popular?</a:t>
            </a:r>
          </a:p>
        </p:txBody>
      </p:sp>
      <p:sp>
        <p:nvSpPr>
          <p:cNvPr id="3" name="TextBox 2">
            <a:extLst>
              <a:ext uri="{FF2B5EF4-FFF2-40B4-BE49-F238E27FC236}">
                <a16:creationId xmlns:a16="http://schemas.microsoft.com/office/drawing/2014/main" id="{405BD192-408C-41C5-B1DE-0857AEA2510B}"/>
              </a:ext>
            </a:extLst>
          </p:cNvPr>
          <p:cNvSpPr txBox="1"/>
          <p:nvPr/>
        </p:nvSpPr>
        <p:spPr>
          <a:xfrm>
            <a:off x="3192379" y="1988191"/>
            <a:ext cx="7839784"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t>It allows websites and apps to gain new users</a:t>
            </a:r>
          </a:p>
          <a:p>
            <a:pPr marL="742950" lvl="1" indent="-285750">
              <a:buFont typeface="Arial" panose="020B0604020202020204" pitchFamily="34" charset="0"/>
              <a:buChar char="•"/>
            </a:pPr>
            <a:r>
              <a:rPr lang="en-US" sz="2400" dirty="0"/>
              <a:t>Users are reluctant to create yet another account</a:t>
            </a:r>
          </a:p>
          <a:p>
            <a:pPr marL="742950" lvl="1" indent="-285750">
              <a:buFont typeface="Arial" panose="020B0604020202020204" pitchFamily="34" charset="0"/>
              <a:buChar char="•"/>
            </a:pPr>
            <a:r>
              <a:rPr lang="en-US" sz="2400" dirty="0"/>
              <a:t>And OAuth eliminates demand on a user’s time</a:t>
            </a:r>
          </a:p>
          <a:p>
            <a:pPr marL="285750" indent="-285750">
              <a:buFont typeface="Arial" panose="020B0604020202020204" pitchFamily="34" charset="0"/>
              <a:buChar char="•"/>
            </a:pPr>
            <a:r>
              <a:rPr lang="en-US" sz="2400" dirty="0"/>
              <a:t>Likewise, there is less friction for users using a suite of application from a single provider. Example: G Suite, which includes many Google applications Docs, Sheets, Slides, etc. without the user having to constantly re-enter credentials. </a:t>
            </a:r>
          </a:p>
          <a:p>
            <a:pPr marL="285750" indent="-285750">
              <a:buFont typeface="Arial" panose="020B0604020202020204" pitchFamily="34" charset="0"/>
              <a:buChar char="•"/>
            </a:pPr>
            <a:r>
              <a:rPr lang="en-US" sz="2400" dirty="0"/>
              <a:t>It’s more secure than Basic Auth</a:t>
            </a:r>
          </a:p>
          <a:p>
            <a:pPr marL="285750" indent="-285750">
              <a:buFont typeface="Arial" panose="020B0604020202020204" pitchFamily="34" charset="0"/>
              <a:buChar char="•"/>
            </a:pPr>
            <a:r>
              <a:rPr lang="en-US" sz="2400" dirty="0"/>
              <a:t>Users can revoke authorization. </a:t>
            </a:r>
          </a:p>
        </p:txBody>
      </p:sp>
    </p:spTree>
    <p:extLst>
      <p:ext uri="{BB962C8B-B14F-4D97-AF65-F5344CB8AC3E}">
        <p14:creationId xmlns:p14="http://schemas.microsoft.com/office/powerpoint/2010/main" val="2402281807"/>
      </p:ext>
    </p:extLst>
  </p:cSld>
  <p:clrMapOvr>
    <a:masterClrMapping/>
  </p:clrMapOvr>
  <p:transition spd="slow" advTm="13017">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7FE7E-6931-4F8E-A93F-9F9DB0F01B54}"/>
              </a:ext>
            </a:extLst>
          </p:cNvPr>
          <p:cNvSpPr>
            <a:spLocks noGrp="1"/>
          </p:cNvSpPr>
          <p:nvPr>
            <p:ph type="title"/>
          </p:nvPr>
        </p:nvSpPr>
        <p:spPr>
          <a:xfrm>
            <a:off x="2614863" y="209725"/>
            <a:ext cx="8888163" cy="1510018"/>
          </a:xfrm>
        </p:spPr>
        <p:txBody>
          <a:bodyPr>
            <a:normAutofit/>
          </a:bodyPr>
          <a:lstStyle/>
          <a:p>
            <a:pPr algn="l"/>
            <a:r>
              <a:rPr lang="en-US" dirty="0"/>
              <a:t>Dataflow of an OAuth API</a:t>
            </a:r>
            <a:endParaRPr lang="en-US" cap="none" dirty="0"/>
          </a:p>
        </p:txBody>
      </p:sp>
      <p:sp>
        <p:nvSpPr>
          <p:cNvPr id="3" name="TextBox 2">
            <a:extLst>
              <a:ext uri="{FF2B5EF4-FFF2-40B4-BE49-F238E27FC236}">
                <a16:creationId xmlns:a16="http://schemas.microsoft.com/office/drawing/2014/main" id="{DCA6A73D-B903-44F6-BE9C-20B1075AB9B0}"/>
              </a:ext>
            </a:extLst>
          </p:cNvPr>
          <p:cNvSpPr txBox="1"/>
          <p:nvPr/>
        </p:nvSpPr>
        <p:spPr>
          <a:xfrm>
            <a:off x="2843868" y="2002908"/>
            <a:ext cx="8659158"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t>Client makes an authorization request of the resource owner</a:t>
            </a:r>
          </a:p>
          <a:p>
            <a:pPr marL="285750" indent="-285750">
              <a:buFont typeface="Arial" panose="020B0604020202020204" pitchFamily="34" charset="0"/>
              <a:buChar char="•"/>
            </a:pPr>
            <a:r>
              <a:rPr lang="en-US" sz="2400" dirty="0"/>
              <a:t>The resource owner responds with an authorization grant</a:t>
            </a:r>
          </a:p>
          <a:p>
            <a:pPr marL="285750" indent="-285750">
              <a:buFont typeface="Arial" panose="020B0604020202020204" pitchFamily="34" charset="0"/>
              <a:buChar char="•"/>
            </a:pPr>
            <a:r>
              <a:rPr lang="en-US" sz="2400" dirty="0"/>
              <a:t>Client sends the authorization grant to the authorization server</a:t>
            </a:r>
          </a:p>
          <a:p>
            <a:pPr marL="285750" indent="-285750">
              <a:buFont typeface="Arial" panose="020B0604020202020204" pitchFamily="34" charset="0"/>
              <a:buChar char="•"/>
            </a:pPr>
            <a:r>
              <a:rPr lang="en-US" sz="2400" dirty="0"/>
              <a:t>The authorization server responds with an access token</a:t>
            </a:r>
          </a:p>
          <a:p>
            <a:pPr marL="285750" indent="-285750">
              <a:buFont typeface="Arial" panose="020B0604020202020204" pitchFamily="34" charset="0"/>
              <a:buChar char="•"/>
            </a:pPr>
            <a:r>
              <a:rPr lang="en-US" sz="2400" dirty="0"/>
              <a:t>The client sends the token to the resource server</a:t>
            </a:r>
          </a:p>
          <a:p>
            <a:pPr marL="285750" indent="-285750">
              <a:buFont typeface="Arial" panose="020B0604020202020204" pitchFamily="34" charset="0"/>
              <a:buChar char="•"/>
            </a:pPr>
            <a:r>
              <a:rPr lang="en-US" sz="2400" dirty="0"/>
              <a:t>The resource server responds with the protected resource</a:t>
            </a:r>
          </a:p>
          <a:p>
            <a:endParaRPr lang="en-US" sz="2400" dirty="0"/>
          </a:p>
        </p:txBody>
      </p:sp>
    </p:spTree>
    <p:extLst>
      <p:ext uri="{BB962C8B-B14F-4D97-AF65-F5344CB8AC3E}">
        <p14:creationId xmlns:p14="http://schemas.microsoft.com/office/powerpoint/2010/main" val="244971347"/>
      </p:ext>
    </p:extLst>
  </p:cSld>
  <p:clrMapOvr>
    <a:masterClrMapping/>
  </p:clrMapOvr>
  <p:transition spd="slow" advTm="13843">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7FE7E-6931-4F8E-A93F-9F9DB0F01B54}"/>
              </a:ext>
            </a:extLst>
          </p:cNvPr>
          <p:cNvSpPr>
            <a:spLocks noGrp="1"/>
          </p:cNvSpPr>
          <p:nvPr>
            <p:ph type="title"/>
          </p:nvPr>
        </p:nvSpPr>
        <p:spPr>
          <a:xfrm>
            <a:off x="2572279" y="209725"/>
            <a:ext cx="7630499" cy="1510018"/>
          </a:xfrm>
        </p:spPr>
        <p:txBody>
          <a:bodyPr>
            <a:normAutofit/>
          </a:bodyPr>
          <a:lstStyle/>
          <a:p>
            <a:pPr algn="l"/>
            <a:r>
              <a:rPr lang="en-US" cap="none" dirty="0"/>
              <a:t>Summary</a:t>
            </a:r>
          </a:p>
        </p:txBody>
      </p:sp>
      <p:sp>
        <p:nvSpPr>
          <p:cNvPr id="3" name="TextBox 2">
            <a:extLst>
              <a:ext uri="{FF2B5EF4-FFF2-40B4-BE49-F238E27FC236}">
                <a16:creationId xmlns:a16="http://schemas.microsoft.com/office/drawing/2014/main" id="{DCA6A73D-B903-44F6-BE9C-20B1075AB9B0}"/>
              </a:ext>
            </a:extLst>
          </p:cNvPr>
          <p:cNvSpPr txBox="1"/>
          <p:nvPr/>
        </p:nvSpPr>
        <p:spPr>
          <a:xfrm>
            <a:off x="2944537" y="1859339"/>
            <a:ext cx="8558490" cy="2677656"/>
          </a:xfrm>
          <a:prstGeom prst="rect">
            <a:avLst/>
          </a:prstGeom>
          <a:noFill/>
        </p:spPr>
        <p:txBody>
          <a:bodyPr wrap="square" rtlCol="0">
            <a:spAutoFit/>
          </a:bodyPr>
          <a:lstStyle/>
          <a:p>
            <a:r>
              <a:rPr lang="en-US" sz="2400" dirty="0"/>
              <a:t>OAuth solves the problem of users giving credentials to untrusted third party apps. It also eases friction for users who wish to access an application or content who would otherwise need to reveal credentials (that could then be stolen) or go through a lengthy registration process. OAuth is much preferred to HTTP Basic Auth because of the extra security and the difficulty of switching from using Basic Auth to OAuth at a later time.</a:t>
            </a:r>
          </a:p>
        </p:txBody>
      </p:sp>
    </p:spTree>
    <p:extLst>
      <p:ext uri="{BB962C8B-B14F-4D97-AF65-F5344CB8AC3E}">
        <p14:creationId xmlns:p14="http://schemas.microsoft.com/office/powerpoint/2010/main" val="2926439572"/>
      </p:ext>
    </p:extLst>
  </p:cSld>
  <p:clrMapOvr>
    <a:masterClrMapping/>
  </p:clrMapOvr>
  <p:transition spd="slow" advTm="18441">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
  <TotalTime>1548</TotalTime>
  <Words>662</Words>
  <Application>Microsoft Office PowerPoint</Application>
  <PresentationFormat>Widescreen</PresentationFormat>
  <Paragraphs>56</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Corbel</vt:lpstr>
      <vt:lpstr>Parallax</vt:lpstr>
      <vt:lpstr>All about OAuth open authentication</vt:lpstr>
      <vt:lpstr>Topics</vt:lpstr>
      <vt:lpstr>What is OAuth? </vt:lpstr>
      <vt:lpstr>How does OAuth work?</vt:lpstr>
      <vt:lpstr>The history of OAuth </vt:lpstr>
      <vt:lpstr>The history of OAuth continued </vt:lpstr>
      <vt:lpstr>PowerPoint Presentation</vt:lpstr>
      <vt:lpstr>Dataflow of an OAuth API</vt:lpstr>
      <vt:lpstr>Summary</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dc:title>
  <dc:creator>jeffa</dc:creator>
  <cp:lastModifiedBy> </cp:lastModifiedBy>
  <cp:revision>143</cp:revision>
  <dcterms:created xsi:type="dcterms:W3CDTF">2020-05-01T18:56:34Z</dcterms:created>
  <dcterms:modified xsi:type="dcterms:W3CDTF">2020-06-28T17:21:48Z</dcterms:modified>
</cp:coreProperties>
</file>