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81" r:id="rId1"/>
  </p:sldMasterIdLst>
  <p:sldIdLst>
    <p:sldId id="256" r:id="rId2"/>
    <p:sldId id="259" r:id="rId3"/>
    <p:sldId id="266" r:id="rId4"/>
    <p:sldId id="260" r:id="rId5"/>
    <p:sldId id="261" r:id="rId6"/>
    <p:sldId id="268" r:id="rId7"/>
    <p:sldId id="262" r:id="rId8"/>
    <p:sldId id="267"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5/17/2020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48915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890998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6947140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4530263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0243286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166431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99218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489553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65682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65080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822A4-8DA6-4447-9B1F-C5DB58435268}" type="datetimeFigureOut">
              <a:rPr lang="en-US" smtClean="0"/>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7420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3408776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5/17/2020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9502096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5/17/2020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54145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5/17/2020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98754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1232350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6545776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664C608-40B1-4030-A28D-5B74BC98ADCE}" type="datetimeFigureOut">
              <a:rPr lang="en-US" smtClean="0"/>
              <a:t>5/17/2020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28646002"/>
      </p:ext>
    </p:extLst>
  </p:cSld>
  <p:clrMap bg1="lt1" tx1="dk1" bg2="lt2" tx2="dk2" accent1="accent1" accent2="accent2" accent3="accent3" accent4="accent4" accent5="accent5" accent6="accent6" hlink="hlink" folHlink="folHlink"/>
  <p:sldLayoutIdLst>
    <p:sldLayoutId id="2147483982"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 id="2147483993" r:id="rId12"/>
    <p:sldLayoutId id="2147483994" r:id="rId13"/>
    <p:sldLayoutId id="2147483995" r:id="rId14"/>
    <p:sldLayoutId id="2147483996" r:id="rId15"/>
    <p:sldLayoutId id="2147483997" r:id="rId16"/>
    <p:sldLayoutId id="2147483998"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w3.org/TR/soap11/" TargetMode="External"/><Relationship Id="rId2" Type="http://schemas.openxmlformats.org/officeDocument/2006/relationships/hyperlink" Target="https://content.bellevue.edu/cst/WEB/WEB420/Week%203/SOAP%20Article.pdf" TargetMode="External"/><Relationship Id="rId1" Type="http://schemas.openxmlformats.org/officeDocument/2006/relationships/slideLayout" Target="../slideLayouts/slideLayout3.xml"/><Relationship Id="rId4" Type="http://schemas.openxmlformats.org/officeDocument/2006/relationships/hyperlink" Target="https://www.techrepublic.com/article/an-introduction-to-the-simple-object-access-protocol-soa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43766-EFCB-4B0B-8FF6-71980594B433}"/>
              </a:ext>
            </a:extLst>
          </p:cNvPr>
          <p:cNvSpPr>
            <a:spLocks noGrp="1"/>
          </p:cNvSpPr>
          <p:nvPr>
            <p:ph type="ctrTitle"/>
          </p:nvPr>
        </p:nvSpPr>
        <p:spPr>
          <a:xfrm>
            <a:off x="2928401" y="1187116"/>
            <a:ext cx="6853162" cy="1898316"/>
          </a:xfrm>
        </p:spPr>
        <p:txBody>
          <a:bodyPr/>
          <a:lstStyle/>
          <a:p>
            <a:r>
              <a:rPr lang="en-US" cap="none" dirty="0"/>
              <a:t>SOAP APIs</a:t>
            </a:r>
          </a:p>
        </p:txBody>
      </p:sp>
      <p:sp>
        <p:nvSpPr>
          <p:cNvPr id="3" name="Subtitle 2">
            <a:extLst>
              <a:ext uri="{FF2B5EF4-FFF2-40B4-BE49-F238E27FC236}">
                <a16:creationId xmlns:a16="http://schemas.microsoft.com/office/drawing/2014/main" id="{2EE16E11-35F0-43D3-B640-1145F44FD6BC}"/>
              </a:ext>
            </a:extLst>
          </p:cNvPr>
          <p:cNvSpPr>
            <a:spLocks noGrp="1"/>
          </p:cNvSpPr>
          <p:nvPr>
            <p:ph type="subTitle" idx="1"/>
          </p:nvPr>
        </p:nvSpPr>
        <p:spPr>
          <a:xfrm>
            <a:off x="4515378" y="3085431"/>
            <a:ext cx="5266186" cy="1759285"/>
          </a:xfrm>
        </p:spPr>
        <p:txBody>
          <a:bodyPr>
            <a:normAutofit/>
          </a:bodyPr>
          <a:lstStyle/>
          <a:p>
            <a:r>
              <a:rPr lang="en-US" dirty="0"/>
              <a:t>Simple Object Access Protocol</a:t>
            </a:r>
          </a:p>
          <a:p>
            <a:r>
              <a:rPr lang="en-US" dirty="0"/>
              <a:t>Application Programming Interfaces</a:t>
            </a:r>
          </a:p>
          <a:p>
            <a:r>
              <a:rPr lang="en-US" dirty="0"/>
              <a:t>Assignment 3.3 Jeff Shepherd</a:t>
            </a:r>
          </a:p>
        </p:txBody>
      </p:sp>
    </p:spTree>
    <p:extLst>
      <p:ext uri="{BB962C8B-B14F-4D97-AF65-F5344CB8AC3E}">
        <p14:creationId xmlns:p14="http://schemas.microsoft.com/office/powerpoint/2010/main" val="985968927"/>
      </p:ext>
    </p:extLst>
  </p:cSld>
  <p:clrMapOvr>
    <a:masterClrMapping/>
  </p:clrMapOvr>
  <p:transition spd="slow" advTm="4003">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638CA-7A6B-4D1A-A991-1FD55095F6B5}"/>
              </a:ext>
            </a:extLst>
          </p:cNvPr>
          <p:cNvSpPr>
            <a:spLocks noGrp="1"/>
          </p:cNvSpPr>
          <p:nvPr>
            <p:ph type="title"/>
          </p:nvPr>
        </p:nvSpPr>
        <p:spPr>
          <a:xfrm>
            <a:off x="2518611" y="251671"/>
            <a:ext cx="8984415" cy="1476462"/>
          </a:xfrm>
        </p:spPr>
        <p:txBody>
          <a:bodyPr/>
          <a:lstStyle/>
          <a:p>
            <a:pPr algn="l"/>
            <a:r>
              <a:rPr lang="en-US" cap="none" dirty="0"/>
              <a:t>Sources</a:t>
            </a:r>
          </a:p>
        </p:txBody>
      </p:sp>
      <p:sp>
        <p:nvSpPr>
          <p:cNvPr id="3" name="Text Placeholder 2">
            <a:extLst>
              <a:ext uri="{FF2B5EF4-FFF2-40B4-BE49-F238E27FC236}">
                <a16:creationId xmlns:a16="http://schemas.microsoft.com/office/drawing/2014/main" id="{5007F120-8077-412E-9228-246DD99A5BAE}"/>
              </a:ext>
            </a:extLst>
          </p:cNvPr>
          <p:cNvSpPr>
            <a:spLocks noGrp="1"/>
          </p:cNvSpPr>
          <p:nvPr>
            <p:ph type="body" idx="1"/>
          </p:nvPr>
        </p:nvSpPr>
        <p:spPr>
          <a:xfrm>
            <a:off x="1219201" y="1921080"/>
            <a:ext cx="10283826" cy="3716702"/>
          </a:xfrm>
        </p:spPr>
        <p:txBody>
          <a:bodyPr>
            <a:normAutofit/>
          </a:bodyPr>
          <a:lstStyle/>
          <a:p>
            <a:r>
              <a:rPr lang="en-US" dirty="0"/>
              <a:t>Scribner, K. (2002). </a:t>
            </a:r>
            <a:r>
              <a:rPr lang="en-US" i="1" dirty="0"/>
              <a:t>Internet Solutions for Web Designers and Builders: Understanding SOAP</a:t>
            </a:r>
            <a:r>
              <a:rPr lang="en-US" dirty="0"/>
              <a:t>. </a:t>
            </a:r>
            <a:r>
              <a:rPr lang="en-US" dirty="0">
                <a:hlinkClick r:id="rId2"/>
              </a:rPr>
              <a:t>https://content.bellevue.edu/cst/WEB/WEB420/Week%203/SOAP%20Article.pdf</a:t>
            </a:r>
            <a:r>
              <a:rPr lang="en-US" dirty="0"/>
              <a:t>  </a:t>
            </a:r>
          </a:p>
          <a:p>
            <a:r>
              <a:rPr lang="en-US" dirty="0"/>
              <a:t>W3C. (2000). </a:t>
            </a:r>
            <a:r>
              <a:rPr lang="en-US" i="1" dirty="0"/>
              <a:t>Simple Object Access Protocol (SOAP) 1.1</a:t>
            </a:r>
            <a:r>
              <a:rPr lang="en-US" dirty="0"/>
              <a:t>. </a:t>
            </a:r>
            <a:r>
              <a:rPr lang="en-US" dirty="0">
                <a:hlinkClick r:id="rId3"/>
              </a:rPr>
              <a:t>https://www.w3.org/TR/soap11/</a:t>
            </a:r>
            <a:r>
              <a:rPr lang="en-US" dirty="0"/>
              <a:t> </a:t>
            </a:r>
          </a:p>
          <a:p>
            <a:r>
              <a:rPr lang="en-US" dirty="0"/>
              <a:t>Moore, B. (2001). </a:t>
            </a:r>
            <a:r>
              <a:rPr lang="en-US" i="1" dirty="0"/>
              <a:t>An introduction to the Simple Object Access Protocol (SOAP). </a:t>
            </a:r>
            <a:r>
              <a:rPr lang="en-US" dirty="0">
                <a:hlinkClick r:id="rId4"/>
              </a:rPr>
              <a:t>https://www.techrepublic.com/article/an-introduction-to-the-simple-object-access-protocol-soap/</a:t>
            </a:r>
            <a:r>
              <a:rPr lang="en-US" dirty="0"/>
              <a:t> </a:t>
            </a:r>
          </a:p>
        </p:txBody>
      </p:sp>
    </p:spTree>
    <p:extLst>
      <p:ext uri="{BB962C8B-B14F-4D97-AF65-F5344CB8AC3E}">
        <p14:creationId xmlns:p14="http://schemas.microsoft.com/office/powerpoint/2010/main" val="2282126202"/>
      </p:ext>
    </p:extLst>
  </p:cSld>
  <p:clrMapOvr>
    <a:masterClrMapping/>
  </p:clrMapOvr>
  <p:transition spd="slow" advTm="1858">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94A2D-1AD6-4D08-91B1-ECC2C798DCF7}"/>
              </a:ext>
            </a:extLst>
          </p:cNvPr>
          <p:cNvSpPr>
            <a:spLocks noGrp="1"/>
          </p:cNvSpPr>
          <p:nvPr>
            <p:ph type="title"/>
          </p:nvPr>
        </p:nvSpPr>
        <p:spPr>
          <a:xfrm>
            <a:off x="2582779" y="1138990"/>
            <a:ext cx="6731797" cy="978568"/>
          </a:xfrm>
        </p:spPr>
        <p:txBody>
          <a:bodyPr/>
          <a:lstStyle/>
          <a:p>
            <a:pPr algn="l"/>
            <a:r>
              <a:rPr lang="en-US" dirty="0"/>
              <a:t>Topics</a:t>
            </a:r>
          </a:p>
        </p:txBody>
      </p:sp>
      <p:sp>
        <p:nvSpPr>
          <p:cNvPr id="3" name="Content Placeholder 2">
            <a:extLst>
              <a:ext uri="{FF2B5EF4-FFF2-40B4-BE49-F238E27FC236}">
                <a16:creationId xmlns:a16="http://schemas.microsoft.com/office/drawing/2014/main" id="{E41BB4DE-996B-4D5E-BC29-925ABCFC363C}"/>
              </a:ext>
            </a:extLst>
          </p:cNvPr>
          <p:cNvSpPr>
            <a:spLocks noGrp="1"/>
          </p:cNvSpPr>
          <p:nvPr>
            <p:ph idx="1"/>
          </p:nvPr>
        </p:nvSpPr>
        <p:spPr>
          <a:xfrm>
            <a:off x="3416968" y="1828801"/>
            <a:ext cx="8775032" cy="4343400"/>
          </a:xfrm>
        </p:spPr>
        <p:txBody>
          <a:bodyPr/>
          <a:lstStyle/>
          <a:p>
            <a:r>
              <a:rPr lang="en-US" sz="2400" dirty="0"/>
              <a:t>What is SOAP?</a:t>
            </a:r>
          </a:p>
          <a:p>
            <a:r>
              <a:rPr lang="en-US" sz="2400" dirty="0"/>
              <a:t>Envelopes</a:t>
            </a:r>
          </a:p>
          <a:p>
            <a:r>
              <a:rPr lang="en-US" sz="2400" dirty="0"/>
              <a:t>Headers</a:t>
            </a:r>
          </a:p>
          <a:p>
            <a:r>
              <a:rPr lang="en-US" sz="2400" dirty="0"/>
              <a:t>Faults and Fault Codes</a:t>
            </a:r>
          </a:p>
          <a:p>
            <a:r>
              <a:rPr lang="en-US" sz="2400" dirty="0"/>
              <a:t>End-to-end data flow of a SOAP API</a:t>
            </a:r>
          </a:p>
          <a:p>
            <a:pPr marL="0" indent="0">
              <a:buNone/>
            </a:pPr>
            <a:endParaRPr lang="en-US" dirty="0"/>
          </a:p>
        </p:txBody>
      </p:sp>
    </p:spTree>
    <p:extLst>
      <p:ext uri="{BB962C8B-B14F-4D97-AF65-F5344CB8AC3E}">
        <p14:creationId xmlns:p14="http://schemas.microsoft.com/office/powerpoint/2010/main" val="3144078708"/>
      </p:ext>
    </p:extLst>
  </p:cSld>
  <p:clrMapOvr>
    <a:masterClrMapping/>
  </p:clrMapOvr>
  <p:transition spd="slow" advTm="8042">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B5FB6-60B9-4DB4-A2D5-D893D303386E}"/>
              </a:ext>
            </a:extLst>
          </p:cNvPr>
          <p:cNvSpPr>
            <a:spLocks noGrp="1"/>
          </p:cNvSpPr>
          <p:nvPr>
            <p:ph type="title"/>
          </p:nvPr>
        </p:nvSpPr>
        <p:spPr>
          <a:xfrm>
            <a:off x="2598821" y="328716"/>
            <a:ext cx="8904203" cy="1339663"/>
          </a:xfrm>
        </p:spPr>
        <p:txBody>
          <a:bodyPr/>
          <a:lstStyle/>
          <a:p>
            <a:pPr algn="l"/>
            <a:r>
              <a:rPr lang="en-US" dirty="0"/>
              <a:t>What is SOAP?</a:t>
            </a:r>
          </a:p>
        </p:txBody>
      </p:sp>
      <p:sp>
        <p:nvSpPr>
          <p:cNvPr id="7" name="TextBox 6">
            <a:extLst>
              <a:ext uri="{FF2B5EF4-FFF2-40B4-BE49-F238E27FC236}">
                <a16:creationId xmlns:a16="http://schemas.microsoft.com/office/drawing/2014/main" id="{4321901D-F1F0-42BF-A309-4F86825EE8FB}"/>
              </a:ext>
            </a:extLst>
          </p:cNvPr>
          <p:cNvSpPr txBox="1"/>
          <p:nvPr/>
        </p:nvSpPr>
        <p:spPr>
          <a:xfrm>
            <a:off x="2810310" y="1668379"/>
            <a:ext cx="8692714" cy="4524315"/>
          </a:xfrm>
          <a:prstGeom prst="rect">
            <a:avLst/>
          </a:prstGeom>
          <a:noFill/>
        </p:spPr>
        <p:txBody>
          <a:bodyPr wrap="square" rtlCol="0">
            <a:spAutoFit/>
          </a:bodyPr>
          <a:lstStyle/>
          <a:p>
            <a:r>
              <a:rPr lang="en-US" sz="2400" dirty="0"/>
              <a:t>SOAP stands for Simple Object Access Protocol. It was developed in the late 1990s to allow one system to ask another to perform an operation, which are called remote procedure calls.</a:t>
            </a:r>
          </a:p>
          <a:p>
            <a:pPr marL="285750" indent="-285750">
              <a:buFont typeface="Arial" panose="020B0604020202020204" pitchFamily="34" charset="0"/>
              <a:buChar char="•"/>
            </a:pPr>
            <a:r>
              <a:rPr lang="en-US" sz="2400" dirty="0"/>
              <a:t>Lightweight protocol for information exchange.</a:t>
            </a:r>
          </a:p>
          <a:p>
            <a:pPr marL="285750" indent="-285750">
              <a:buFont typeface="Arial" panose="020B0604020202020204" pitchFamily="34" charset="0"/>
              <a:buChar char="•"/>
            </a:pPr>
            <a:r>
              <a:rPr lang="en-US" sz="2400" dirty="0"/>
              <a:t>Decentralized and distributed environment.</a:t>
            </a:r>
          </a:p>
          <a:p>
            <a:pPr marL="285750" indent="-285750">
              <a:buFont typeface="Arial" panose="020B0604020202020204" pitchFamily="34" charset="0"/>
              <a:buChar char="•"/>
            </a:pPr>
            <a:r>
              <a:rPr lang="en-US" sz="2400" dirty="0"/>
              <a:t>Based on Extensible Markup Language (XML).</a:t>
            </a:r>
          </a:p>
          <a:p>
            <a:pPr marL="285750" indent="-285750">
              <a:buFont typeface="Arial" panose="020B0604020202020204" pitchFamily="34" charset="0"/>
              <a:buChar char="•"/>
            </a:pPr>
            <a:r>
              <a:rPr lang="en-US" sz="2400" dirty="0"/>
              <a:t>Three parts:</a:t>
            </a:r>
          </a:p>
          <a:p>
            <a:pPr marL="742950" lvl="1" indent="-285750">
              <a:buFont typeface="Arial" panose="020B0604020202020204" pitchFamily="34" charset="0"/>
              <a:buChar char="•"/>
            </a:pPr>
            <a:r>
              <a:rPr lang="en-US" sz="2400" dirty="0"/>
              <a:t>An envelope</a:t>
            </a:r>
          </a:p>
          <a:p>
            <a:pPr marL="742950" lvl="1" indent="-285750">
              <a:buFont typeface="Arial" panose="020B0604020202020204" pitchFamily="34" charset="0"/>
              <a:buChar char="•"/>
            </a:pPr>
            <a:r>
              <a:rPr lang="en-US" sz="2400" dirty="0"/>
              <a:t>Encoding rules</a:t>
            </a:r>
          </a:p>
          <a:p>
            <a:pPr marL="742950" lvl="1" indent="-285750">
              <a:buFont typeface="Arial" panose="020B0604020202020204" pitchFamily="34" charset="0"/>
              <a:buChar char="•"/>
            </a:pPr>
            <a:r>
              <a:rPr lang="en-US" sz="2400" dirty="0"/>
              <a:t>Conventions for representing remote procedure calls</a:t>
            </a:r>
          </a:p>
          <a:p>
            <a:pPr marL="285750" indent="-285750">
              <a:buFont typeface="Arial" panose="020B0604020202020204" pitchFamily="34" charset="0"/>
              <a:buChar char="•"/>
            </a:pPr>
            <a:r>
              <a:rPr lang="en-US" sz="2400" dirty="0"/>
              <a:t>It’s a way for applications to communicate with each other.</a:t>
            </a:r>
          </a:p>
          <a:p>
            <a:pPr marL="285750" indent="-285750">
              <a:buFont typeface="Arial" panose="020B0604020202020204" pitchFamily="34" charset="0"/>
              <a:buChar char="•"/>
            </a:pPr>
            <a:r>
              <a:rPr lang="en-US" sz="2400" dirty="0"/>
              <a:t>Can use HTTP but also FTP, SMTP, and others.</a:t>
            </a:r>
          </a:p>
        </p:txBody>
      </p:sp>
    </p:spTree>
    <p:extLst>
      <p:ext uri="{BB962C8B-B14F-4D97-AF65-F5344CB8AC3E}">
        <p14:creationId xmlns:p14="http://schemas.microsoft.com/office/powerpoint/2010/main" val="1708311550"/>
      </p:ext>
    </p:extLst>
  </p:cSld>
  <p:clrMapOvr>
    <a:masterClrMapping/>
  </p:clrMapOvr>
  <p:transition spd="slow" advTm="21425">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7FE7E-6931-4F8E-A93F-9F9DB0F01B54}"/>
              </a:ext>
            </a:extLst>
          </p:cNvPr>
          <p:cNvSpPr>
            <a:spLocks noGrp="1"/>
          </p:cNvSpPr>
          <p:nvPr>
            <p:ph type="title"/>
          </p:nvPr>
        </p:nvSpPr>
        <p:spPr>
          <a:xfrm>
            <a:off x="2572279" y="209725"/>
            <a:ext cx="8930747" cy="1510018"/>
          </a:xfrm>
        </p:spPr>
        <p:txBody>
          <a:bodyPr>
            <a:normAutofit/>
          </a:bodyPr>
          <a:lstStyle/>
          <a:p>
            <a:pPr algn="l"/>
            <a:r>
              <a:rPr lang="en-US" cap="none" dirty="0"/>
              <a:t>What is Soap? </a:t>
            </a:r>
            <a:r>
              <a:rPr lang="en-US" sz="2800" cap="none" dirty="0"/>
              <a:t>continued</a:t>
            </a:r>
          </a:p>
        </p:txBody>
      </p:sp>
      <p:sp>
        <p:nvSpPr>
          <p:cNvPr id="3" name="TextBox 2">
            <a:extLst>
              <a:ext uri="{FF2B5EF4-FFF2-40B4-BE49-F238E27FC236}">
                <a16:creationId xmlns:a16="http://schemas.microsoft.com/office/drawing/2014/main" id="{DCA6A73D-B903-44F6-BE9C-20B1075AB9B0}"/>
              </a:ext>
            </a:extLst>
          </p:cNvPr>
          <p:cNvSpPr txBox="1"/>
          <p:nvPr/>
        </p:nvSpPr>
        <p:spPr>
          <a:xfrm>
            <a:off x="2810312" y="2004969"/>
            <a:ext cx="7905814" cy="4462760"/>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information exchanged between systems is structured and typed.</a:t>
            </a:r>
          </a:p>
          <a:p>
            <a:pPr marL="285750" indent="-285750">
              <a:buFont typeface="Arial" panose="020B0604020202020204" pitchFamily="34" charset="0"/>
              <a:buChar char="•"/>
            </a:pPr>
            <a:r>
              <a:rPr lang="en-US" sz="2000" dirty="0"/>
              <a:t>The structure resembles hierarchical outline using XML. </a:t>
            </a:r>
          </a:p>
          <a:p>
            <a:pPr marL="285750" indent="-285750">
              <a:buFont typeface="Arial" panose="020B0604020202020204" pitchFamily="34" charset="0"/>
              <a:buChar char="•"/>
            </a:pPr>
            <a:r>
              <a:rPr lang="en-US" sz="2000" dirty="0"/>
              <a:t>Like HTML, the markup is done through tags.</a:t>
            </a:r>
          </a:p>
          <a:p>
            <a:pPr marL="285750" indent="-285750">
              <a:buFont typeface="Arial" panose="020B0604020202020204" pitchFamily="34" charset="0"/>
              <a:buChar char="•"/>
            </a:pPr>
            <a:r>
              <a:rPr lang="en-US" sz="2000" dirty="0"/>
              <a:t>Unlike HTML, the tags are custom and defined by developers.</a:t>
            </a:r>
          </a:p>
          <a:p>
            <a:pPr marL="285750" indent="-285750">
              <a:buFont typeface="Arial" panose="020B0604020202020204" pitchFamily="34" charset="0"/>
              <a:buChar char="•"/>
            </a:pPr>
            <a:r>
              <a:rPr lang="en-US" sz="2000" dirty="0"/>
              <a:t>“Typed” refers to the type of information sent.</a:t>
            </a:r>
          </a:p>
          <a:p>
            <a:pPr marL="742950" lvl="1" indent="-285750">
              <a:buFont typeface="Arial" panose="020B0604020202020204" pitchFamily="34" charset="0"/>
              <a:buChar char="•"/>
            </a:pPr>
            <a:r>
              <a:rPr lang="en-US" sz="2000" dirty="0"/>
              <a:t>Examples of types:</a:t>
            </a:r>
          </a:p>
          <a:p>
            <a:pPr marL="1200150" lvl="2" indent="-285750">
              <a:buFont typeface="Arial" panose="020B0604020202020204" pitchFamily="34" charset="0"/>
              <a:buChar char="•"/>
            </a:pPr>
            <a:r>
              <a:rPr lang="en-US" sz="2000" dirty="0"/>
              <a:t>Value string: “Hello, World!”</a:t>
            </a:r>
          </a:p>
          <a:p>
            <a:pPr marL="1200150" lvl="2" indent="-285750">
              <a:buFont typeface="Arial" panose="020B0604020202020204" pitchFamily="34" charset="0"/>
              <a:buChar char="•"/>
            </a:pPr>
            <a:r>
              <a:rPr lang="en-US" sz="2000" dirty="0"/>
              <a:t>Simple value: 42</a:t>
            </a:r>
          </a:p>
          <a:p>
            <a:pPr marL="1200150" lvl="2" indent="-285750">
              <a:buFont typeface="Arial" panose="020B0604020202020204" pitchFamily="34" charset="0"/>
              <a:buChar char="•"/>
            </a:pPr>
            <a:r>
              <a:rPr lang="en-US" sz="2000" dirty="0"/>
              <a:t>Struct: </a:t>
            </a:r>
          </a:p>
          <a:p>
            <a:pPr lvl="3"/>
            <a:r>
              <a:rPr lang="en-US" sz="2000" dirty="0"/>
              <a:t>&lt;user&gt;</a:t>
            </a:r>
          </a:p>
          <a:p>
            <a:pPr lvl="3"/>
            <a:r>
              <a:rPr lang="en-US" sz="2000" dirty="0"/>
              <a:t>	&lt;</a:t>
            </a:r>
            <a:r>
              <a:rPr lang="en-US" sz="2000" dirty="0" err="1"/>
              <a:t>firstname</a:t>
            </a:r>
            <a:r>
              <a:rPr lang="en-US" sz="2000" dirty="0"/>
              <a:t>&gt;Joe&lt;/</a:t>
            </a:r>
            <a:r>
              <a:rPr lang="en-US" sz="2000" dirty="0" err="1"/>
              <a:t>firstname</a:t>
            </a:r>
            <a:r>
              <a:rPr lang="en-US" sz="2000" dirty="0"/>
              <a:t>&gt;</a:t>
            </a:r>
          </a:p>
          <a:p>
            <a:pPr lvl="3"/>
            <a:r>
              <a:rPr lang="en-US" sz="2000" dirty="0"/>
              <a:t>	&lt;</a:t>
            </a:r>
            <a:r>
              <a:rPr lang="en-US" sz="2000" dirty="0" err="1"/>
              <a:t>lastname</a:t>
            </a:r>
            <a:r>
              <a:rPr lang="en-US" sz="2000" dirty="0"/>
              <a:t>&gt;Smith&lt;/</a:t>
            </a:r>
            <a:r>
              <a:rPr lang="en-US" sz="2000" dirty="0" err="1"/>
              <a:t>lastname</a:t>
            </a:r>
            <a:r>
              <a:rPr lang="en-US" sz="2000" dirty="0"/>
              <a:t>&gt;</a:t>
            </a:r>
          </a:p>
          <a:p>
            <a:pPr lvl="3"/>
            <a:r>
              <a:rPr lang="en-US" sz="2000" dirty="0"/>
              <a:t>&lt;/user&gt;</a:t>
            </a:r>
          </a:p>
          <a:p>
            <a:pPr lvl="3"/>
            <a:endParaRPr lang="en-US" sz="2400" dirty="0"/>
          </a:p>
        </p:txBody>
      </p:sp>
    </p:spTree>
    <p:extLst>
      <p:ext uri="{BB962C8B-B14F-4D97-AF65-F5344CB8AC3E}">
        <p14:creationId xmlns:p14="http://schemas.microsoft.com/office/powerpoint/2010/main" val="2813441742"/>
      </p:ext>
    </p:extLst>
  </p:cSld>
  <p:clrMapOvr>
    <a:masterClrMapping/>
  </p:clrMapOvr>
  <p:transition spd="slow" advTm="17511">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7FE7E-6931-4F8E-A93F-9F9DB0F01B54}"/>
              </a:ext>
            </a:extLst>
          </p:cNvPr>
          <p:cNvSpPr>
            <a:spLocks noGrp="1"/>
          </p:cNvSpPr>
          <p:nvPr>
            <p:ph type="title"/>
          </p:nvPr>
        </p:nvSpPr>
        <p:spPr>
          <a:xfrm>
            <a:off x="2572279" y="209725"/>
            <a:ext cx="8930747" cy="1510018"/>
          </a:xfrm>
        </p:spPr>
        <p:txBody>
          <a:bodyPr>
            <a:normAutofit/>
          </a:bodyPr>
          <a:lstStyle/>
          <a:p>
            <a:pPr algn="l"/>
            <a:r>
              <a:rPr lang="en-US" cap="none" dirty="0"/>
              <a:t>Envelopes</a:t>
            </a:r>
          </a:p>
        </p:txBody>
      </p:sp>
      <p:sp>
        <p:nvSpPr>
          <p:cNvPr id="3" name="TextBox 2">
            <a:extLst>
              <a:ext uri="{FF2B5EF4-FFF2-40B4-BE49-F238E27FC236}">
                <a16:creationId xmlns:a16="http://schemas.microsoft.com/office/drawing/2014/main" id="{DCA6A73D-B903-44F6-BE9C-20B1075AB9B0}"/>
              </a:ext>
            </a:extLst>
          </p:cNvPr>
          <p:cNvSpPr txBox="1"/>
          <p:nvPr/>
        </p:nvSpPr>
        <p:spPr>
          <a:xfrm>
            <a:off x="2759978" y="1988191"/>
            <a:ext cx="8743048" cy="461665"/>
          </a:xfrm>
          <a:prstGeom prst="rect">
            <a:avLst/>
          </a:prstGeom>
          <a:noFill/>
        </p:spPr>
        <p:txBody>
          <a:bodyPr wrap="square" rtlCol="0">
            <a:spAutoFit/>
          </a:bodyPr>
          <a:lstStyle/>
          <a:p>
            <a:pPr marL="285750" indent="-285750">
              <a:buFont typeface="Arial" panose="020B0604020202020204" pitchFamily="34" charset="0"/>
              <a:buChar char="•"/>
            </a:pPr>
            <a:endParaRPr lang="en-US" sz="2400" dirty="0"/>
          </a:p>
        </p:txBody>
      </p:sp>
      <p:sp>
        <p:nvSpPr>
          <p:cNvPr id="6" name="TextBox 5">
            <a:extLst>
              <a:ext uri="{FF2B5EF4-FFF2-40B4-BE49-F238E27FC236}">
                <a16:creationId xmlns:a16="http://schemas.microsoft.com/office/drawing/2014/main" id="{F5C83045-A6D8-4632-A83A-4896454AC4E7}"/>
              </a:ext>
            </a:extLst>
          </p:cNvPr>
          <p:cNvSpPr txBox="1"/>
          <p:nvPr/>
        </p:nvSpPr>
        <p:spPr>
          <a:xfrm>
            <a:off x="3272590" y="1988191"/>
            <a:ext cx="7759574" cy="3323987"/>
          </a:xfrm>
          <a:prstGeom prst="rect">
            <a:avLst/>
          </a:prstGeom>
          <a:noFill/>
        </p:spPr>
        <p:txBody>
          <a:bodyPr wrap="square" rtlCol="0">
            <a:spAutoFit/>
          </a:bodyPr>
          <a:lstStyle/>
          <a:p>
            <a:pPr marL="285750" indent="-285750">
              <a:buFont typeface="Arial" panose="020B0604020202020204" pitchFamily="34" charset="0"/>
              <a:buChar char="•"/>
            </a:pPr>
            <a:r>
              <a:rPr lang="en-US" sz="2400" dirty="0"/>
              <a:t>Envelopes serve as a wrapper for important information.</a:t>
            </a:r>
          </a:p>
          <a:p>
            <a:pPr marL="285750" indent="-285750">
              <a:buFont typeface="Arial" panose="020B0604020202020204" pitchFamily="34" charset="0"/>
              <a:buChar char="•"/>
            </a:pPr>
            <a:r>
              <a:rPr lang="en-US" sz="2400" dirty="0"/>
              <a:t>They are mandatory.</a:t>
            </a:r>
          </a:p>
          <a:p>
            <a:pPr marL="285750" indent="-285750">
              <a:buFont typeface="Arial" panose="020B0604020202020204" pitchFamily="34" charset="0"/>
              <a:buChar char="•"/>
            </a:pPr>
            <a:r>
              <a:rPr lang="en-US" sz="2400" dirty="0"/>
              <a:t>They are the top element of the XML document.</a:t>
            </a:r>
          </a:p>
          <a:p>
            <a:pPr marL="285750" indent="-285750">
              <a:buFont typeface="Arial" panose="020B0604020202020204" pitchFamily="34" charset="0"/>
              <a:buChar char="•"/>
            </a:pPr>
            <a:r>
              <a:rPr lang="en-US" sz="2400" dirty="0"/>
              <a:t>Does not specify an address.</a:t>
            </a:r>
          </a:p>
          <a:p>
            <a:pPr marL="285750" indent="-285750">
              <a:buFont typeface="Arial" panose="020B0604020202020204" pitchFamily="34" charset="0"/>
              <a:buChar char="•"/>
            </a:pPr>
            <a:r>
              <a:rPr lang="en-US" sz="2400" dirty="0"/>
              <a:t>Envelopes contain the following:</a:t>
            </a:r>
          </a:p>
          <a:p>
            <a:pPr marL="742950" lvl="1" indent="-285750">
              <a:buFont typeface="Arial" panose="020B0604020202020204" pitchFamily="34" charset="0"/>
              <a:buChar char="•"/>
            </a:pPr>
            <a:r>
              <a:rPr lang="en-US" sz="2400" dirty="0"/>
              <a:t>Header </a:t>
            </a:r>
          </a:p>
          <a:p>
            <a:pPr marL="742950" lvl="1" indent="-285750">
              <a:buFont typeface="Arial" panose="020B0604020202020204" pitchFamily="34" charset="0"/>
              <a:buChar char="•"/>
            </a:pPr>
            <a:r>
              <a:rPr lang="en-US" sz="2400" dirty="0"/>
              <a:t>Message body</a:t>
            </a:r>
          </a:p>
          <a:p>
            <a:pPr marL="742950" lvl="1" indent="-285750">
              <a:buFont typeface="Arial" panose="020B0604020202020204" pitchFamily="34" charset="0"/>
              <a:buChar char="•"/>
            </a:pPr>
            <a:r>
              <a:rPr lang="en-US" sz="2400" dirty="0"/>
              <a:t>Custom XML elements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15476658"/>
      </p:ext>
    </p:extLst>
  </p:cSld>
  <p:clrMapOvr>
    <a:masterClrMapping/>
  </p:clrMapOvr>
  <p:transition spd="slow" advTm="11039">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BCE1D-9AC6-45C9-A21F-0AD1252619B9}"/>
              </a:ext>
            </a:extLst>
          </p:cNvPr>
          <p:cNvSpPr txBox="1">
            <a:spLocks/>
          </p:cNvSpPr>
          <p:nvPr/>
        </p:nvSpPr>
        <p:spPr>
          <a:xfrm>
            <a:off x="2598821" y="1026695"/>
            <a:ext cx="8904205" cy="961496"/>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Headers</a:t>
            </a:r>
          </a:p>
        </p:txBody>
      </p:sp>
      <p:sp>
        <p:nvSpPr>
          <p:cNvPr id="3" name="TextBox 2">
            <a:extLst>
              <a:ext uri="{FF2B5EF4-FFF2-40B4-BE49-F238E27FC236}">
                <a16:creationId xmlns:a16="http://schemas.microsoft.com/office/drawing/2014/main" id="{405BD192-408C-41C5-B1DE-0857AEA2510B}"/>
              </a:ext>
            </a:extLst>
          </p:cNvPr>
          <p:cNvSpPr txBox="1"/>
          <p:nvPr/>
        </p:nvSpPr>
        <p:spPr>
          <a:xfrm>
            <a:off x="3400926" y="1988191"/>
            <a:ext cx="7631237"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Headers are optional.</a:t>
            </a:r>
          </a:p>
          <a:p>
            <a:pPr marL="285750" indent="-285750">
              <a:buFont typeface="Arial" panose="020B0604020202020204" pitchFamily="34" charset="0"/>
              <a:buChar char="•"/>
            </a:pPr>
            <a:r>
              <a:rPr lang="en-US" sz="2400" dirty="0"/>
              <a:t>Contains management and control information.</a:t>
            </a:r>
          </a:p>
          <a:p>
            <a:pPr marL="285750" indent="-285750">
              <a:buFont typeface="Arial" panose="020B0604020202020204" pitchFamily="34" charset="0"/>
              <a:buChar char="•"/>
            </a:pPr>
            <a:r>
              <a:rPr lang="en-US" sz="2400" dirty="0"/>
              <a:t>“Encoded as the first immediate child element” of the envelope (W3C).</a:t>
            </a:r>
          </a:p>
          <a:p>
            <a:pPr marL="285750" indent="-285750">
              <a:buFont typeface="Arial" panose="020B0604020202020204" pitchFamily="34" charset="0"/>
              <a:buChar char="•"/>
            </a:pPr>
            <a:r>
              <a:rPr lang="en-US" sz="2400" dirty="0"/>
              <a:t>Header attributes determine how a SOAP message should be processed.</a:t>
            </a:r>
          </a:p>
          <a:p>
            <a:pPr marL="285750" indent="-285750">
              <a:buFont typeface="Arial" panose="020B0604020202020204" pitchFamily="34" charset="0"/>
              <a:buChar char="•"/>
            </a:pPr>
            <a:r>
              <a:rPr lang="en-US" sz="2400" dirty="0"/>
              <a:t>Attributes can specify the recipient of the message.</a:t>
            </a:r>
          </a:p>
          <a:p>
            <a:pPr marL="285750" indent="-285750">
              <a:buFont typeface="Arial" panose="020B0604020202020204" pitchFamily="34" charset="0"/>
              <a:buChar char="•"/>
            </a:pPr>
            <a:r>
              <a:rPr lang="en-US" sz="2400" dirty="0"/>
              <a:t>“</a:t>
            </a:r>
            <a:r>
              <a:rPr lang="en-US" sz="2400" dirty="0" err="1"/>
              <a:t>mustUnderstand</a:t>
            </a:r>
            <a:r>
              <a:rPr lang="en-US" sz="2400" dirty="0"/>
              <a:t>” attribute can make an entry required before it will be processed.</a:t>
            </a:r>
          </a:p>
        </p:txBody>
      </p:sp>
    </p:spTree>
    <p:extLst>
      <p:ext uri="{BB962C8B-B14F-4D97-AF65-F5344CB8AC3E}">
        <p14:creationId xmlns:p14="http://schemas.microsoft.com/office/powerpoint/2010/main" val="2402281807"/>
      </p:ext>
    </p:extLst>
  </p:cSld>
  <p:clrMapOvr>
    <a:masterClrMapping/>
  </p:clrMapOvr>
  <p:transition spd="slow" advTm="16137">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7FE7E-6931-4F8E-A93F-9F9DB0F01B54}"/>
              </a:ext>
            </a:extLst>
          </p:cNvPr>
          <p:cNvSpPr>
            <a:spLocks noGrp="1"/>
          </p:cNvSpPr>
          <p:nvPr>
            <p:ph type="title"/>
          </p:nvPr>
        </p:nvSpPr>
        <p:spPr>
          <a:xfrm>
            <a:off x="2614863" y="209725"/>
            <a:ext cx="8888163" cy="1510018"/>
          </a:xfrm>
        </p:spPr>
        <p:txBody>
          <a:bodyPr>
            <a:normAutofit/>
          </a:bodyPr>
          <a:lstStyle/>
          <a:p>
            <a:pPr algn="l"/>
            <a:r>
              <a:rPr lang="en-US" dirty="0"/>
              <a:t>Faults and fault codes</a:t>
            </a:r>
            <a:endParaRPr lang="en-US" cap="none" dirty="0"/>
          </a:p>
        </p:txBody>
      </p:sp>
      <p:sp>
        <p:nvSpPr>
          <p:cNvPr id="3" name="TextBox 2">
            <a:extLst>
              <a:ext uri="{FF2B5EF4-FFF2-40B4-BE49-F238E27FC236}">
                <a16:creationId xmlns:a16="http://schemas.microsoft.com/office/drawing/2014/main" id="{DCA6A73D-B903-44F6-BE9C-20B1075AB9B0}"/>
              </a:ext>
            </a:extLst>
          </p:cNvPr>
          <p:cNvSpPr txBox="1"/>
          <p:nvPr/>
        </p:nvSpPr>
        <p:spPr>
          <a:xfrm>
            <a:off x="2843868" y="2002908"/>
            <a:ext cx="8659158"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t>Faults allow the receiver of a request to say, “Hey, that didn’t work.”</a:t>
            </a:r>
          </a:p>
          <a:p>
            <a:pPr marL="285750" indent="-285750">
              <a:buFont typeface="Arial" panose="020B0604020202020204" pitchFamily="34" charset="0"/>
              <a:buChar char="•"/>
            </a:pPr>
            <a:r>
              <a:rPr lang="en-US" sz="2000" dirty="0"/>
              <a:t>Fault codes allow the receiver to specify just went wrong.</a:t>
            </a:r>
          </a:p>
          <a:p>
            <a:pPr marL="285750" indent="-285750">
              <a:buFont typeface="Arial" panose="020B0604020202020204" pitchFamily="34" charset="0"/>
              <a:buChar char="•"/>
            </a:pPr>
            <a:r>
              <a:rPr lang="en-US" sz="2000" dirty="0"/>
              <a:t>Fault codes must appear inside a fault code element like this:</a:t>
            </a:r>
          </a:p>
          <a:p>
            <a:pPr lvl="1"/>
            <a:r>
              <a:rPr lang="en-US" sz="2000" dirty="0"/>
              <a:t>&lt;</a:t>
            </a:r>
            <a:r>
              <a:rPr lang="en-US" sz="2000" dirty="0" err="1"/>
              <a:t>SOAP-ENV:Fault</a:t>
            </a:r>
            <a:r>
              <a:rPr lang="en-US" sz="2000" dirty="0"/>
              <a:t>&gt;</a:t>
            </a:r>
          </a:p>
          <a:p>
            <a:pPr lvl="1"/>
            <a:r>
              <a:rPr lang="en-US" sz="2000" dirty="0"/>
              <a:t>           &lt;</a:t>
            </a:r>
            <a:r>
              <a:rPr lang="en-US" sz="2000" dirty="0" err="1"/>
              <a:t>faultcode</a:t>
            </a:r>
            <a:r>
              <a:rPr lang="en-US" sz="2000" dirty="0"/>
              <a:t>&gt;</a:t>
            </a:r>
            <a:r>
              <a:rPr lang="en-US" sz="2000" dirty="0" err="1"/>
              <a:t>SOAP-ENV:MustUnderstand</a:t>
            </a:r>
            <a:r>
              <a:rPr lang="en-US" sz="2000" dirty="0"/>
              <a:t>&lt;/</a:t>
            </a:r>
            <a:r>
              <a:rPr lang="en-US" sz="2000" dirty="0" err="1"/>
              <a:t>faultcode</a:t>
            </a:r>
            <a:r>
              <a:rPr lang="en-US" sz="2000" dirty="0"/>
              <a:t>&gt;</a:t>
            </a:r>
          </a:p>
          <a:p>
            <a:pPr lvl="1"/>
            <a:r>
              <a:rPr lang="en-US" sz="2000" dirty="0"/>
              <a:t>           &lt;</a:t>
            </a:r>
            <a:r>
              <a:rPr lang="en-US" sz="2000" dirty="0" err="1"/>
              <a:t>faultstring</a:t>
            </a:r>
            <a:r>
              <a:rPr lang="en-US" sz="2000" dirty="0"/>
              <a:t>&gt;SOAP Must Understand Error&lt;/</a:t>
            </a:r>
            <a:r>
              <a:rPr lang="en-US" sz="2000" dirty="0" err="1"/>
              <a:t>faultstring</a:t>
            </a:r>
            <a:r>
              <a:rPr lang="en-US" sz="2000" dirty="0"/>
              <a:t>&gt;</a:t>
            </a:r>
          </a:p>
          <a:p>
            <a:pPr lvl="1"/>
            <a:r>
              <a:rPr lang="en-US" sz="2000" dirty="0"/>
              <a:t>&lt;/</a:t>
            </a:r>
            <a:r>
              <a:rPr lang="en-US" sz="2000" dirty="0" err="1"/>
              <a:t>SOAP-ENV:Fault</a:t>
            </a:r>
            <a:r>
              <a:rPr lang="en-US" sz="2000" dirty="0"/>
              <a:t>&gt;</a:t>
            </a:r>
          </a:p>
          <a:p>
            <a:pPr marL="342900" indent="-342900">
              <a:buFont typeface="Arial" panose="020B0604020202020204" pitchFamily="34" charset="0"/>
              <a:buChar char="•"/>
            </a:pPr>
            <a:r>
              <a:rPr lang="en-US" sz="2000" dirty="0"/>
              <a:t>There are four fault sub-elements – </a:t>
            </a:r>
            <a:r>
              <a:rPr lang="en-US" sz="2000" dirty="0" err="1"/>
              <a:t>faultcode</a:t>
            </a:r>
            <a:r>
              <a:rPr lang="en-US" sz="2000" dirty="0"/>
              <a:t>, </a:t>
            </a:r>
            <a:r>
              <a:rPr lang="en-US" sz="2000" dirty="0" err="1"/>
              <a:t>faultstring</a:t>
            </a:r>
            <a:r>
              <a:rPr lang="en-US" sz="2000" dirty="0"/>
              <a:t>, </a:t>
            </a:r>
            <a:r>
              <a:rPr lang="en-US" sz="2000" dirty="0" err="1"/>
              <a:t>faultactor</a:t>
            </a:r>
            <a:r>
              <a:rPr lang="en-US" sz="2000" dirty="0"/>
              <a:t>, and detail. </a:t>
            </a:r>
            <a:r>
              <a:rPr lang="en-US" sz="2000" dirty="0" err="1"/>
              <a:t>Faultcode</a:t>
            </a:r>
            <a:r>
              <a:rPr lang="en-US" sz="2000" dirty="0"/>
              <a:t> is what went wrong. </a:t>
            </a:r>
            <a:r>
              <a:rPr lang="en-US" sz="2000" dirty="0" err="1"/>
              <a:t>Faultstring</a:t>
            </a:r>
            <a:r>
              <a:rPr lang="en-US" sz="2000" dirty="0"/>
              <a:t> is a human-readable explanation. </a:t>
            </a:r>
            <a:r>
              <a:rPr lang="en-US" sz="2000" dirty="0" err="1"/>
              <a:t>Faultactor</a:t>
            </a:r>
            <a:r>
              <a:rPr lang="en-US" sz="2000" dirty="0"/>
              <a:t> says who is to blame. Detail gives details.</a:t>
            </a:r>
          </a:p>
          <a:p>
            <a:pPr marL="342900" indent="-342900">
              <a:buFont typeface="Arial" panose="020B0604020202020204" pitchFamily="34" charset="0"/>
              <a:buChar char="•"/>
            </a:pPr>
            <a:r>
              <a:rPr lang="en-US" sz="2000" dirty="0"/>
              <a:t>The fault detail element contains one or more entries.</a:t>
            </a:r>
          </a:p>
          <a:p>
            <a:pPr marL="342900" indent="-342900">
              <a:buFont typeface="Arial" panose="020B0604020202020204" pitchFamily="34" charset="0"/>
              <a:buChar char="•"/>
            </a:pPr>
            <a:r>
              <a:rPr lang="en-US" sz="2000" dirty="0"/>
              <a:t>Default fault codes are defined, but the codes can be extended to provide custom codes.</a:t>
            </a:r>
          </a:p>
        </p:txBody>
      </p:sp>
    </p:spTree>
    <p:extLst>
      <p:ext uri="{BB962C8B-B14F-4D97-AF65-F5344CB8AC3E}">
        <p14:creationId xmlns:p14="http://schemas.microsoft.com/office/powerpoint/2010/main" val="244971347"/>
      </p:ext>
    </p:extLst>
  </p:cSld>
  <p:clrMapOvr>
    <a:masterClrMapping/>
  </p:clrMapOvr>
  <p:transition spd="slow" advTm="28291">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E0C6A2-0049-42E6-BD67-86B4BDCE1F90}"/>
              </a:ext>
            </a:extLst>
          </p:cNvPr>
          <p:cNvSpPr>
            <a:spLocks noGrp="1"/>
          </p:cNvSpPr>
          <p:nvPr>
            <p:ph type="title"/>
          </p:nvPr>
        </p:nvSpPr>
        <p:spPr>
          <a:xfrm>
            <a:off x="2614863" y="209725"/>
            <a:ext cx="8888163" cy="1510018"/>
          </a:xfrm>
        </p:spPr>
        <p:txBody>
          <a:bodyPr>
            <a:normAutofit/>
          </a:bodyPr>
          <a:lstStyle/>
          <a:p>
            <a:pPr algn="l"/>
            <a:r>
              <a:rPr lang="en-US" dirty="0"/>
              <a:t>End-to-end data flow of a SOAP API</a:t>
            </a:r>
            <a:endParaRPr lang="en-US" cap="none" dirty="0"/>
          </a:p>
        </p:txBody>
      </p:sp>
      <p:sp>
        <p:nvSpPr>
          <p:cNvPr id="5" name="TextBox 4">
            <a:extLst>
              <a:ext uri="{FF2B5EF4-FFF2-40B4-BE49-F238E27FC236}">
                <a16:creationId xmlns:a16="http://schemas.microsoft.com/office/drawing/2014/main" id="{C0E812A0-AF9E-4FE3-B06F-0118CCE8BEE1}"/>
              </a:ext>
            </a:extLst>
          </p:cNvPr>
          <p:cNvSpPr txBox="1"/>
          <p:nvPr/>
        </p:nvSpPr>
        <p:spPr>
          <a:xfrm>
            <a:off x="2843868" y="1886603"/>
            <a:ext cx="8659158"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Client wraps method calls in SOAP encoded XML. </a:t>
            </a:r>
          </a:p>
          <a:p>
            <a:pPr marL="285750" indent="-285750">
              <a:buFont typeface="Arial" panose="020B0604020202020204" pitchFamily="34" charset="0"/>
              <a:buChar char="•"/>
            </a:pPr>
            <a:r>
              <a:rPr lang="en-US" sz="2400" dirty="0"/>
              <a:t>The XML is posted over HTTP (or another protocol).</a:t>
            </a:r>
          </a:p>
          <a:p>
            <a:pPr marL="285750" indent="-285750">
              <a:buFont typeface="Arial" panose="020B0604020202020204" pitchFamily="34" charset="0"/>
              <a:buChar char="•"/>
            </a:pPr>
            <a:r>
              <a:rPr lang="en-US" sz="2400" dirty="0"/>
              <a:t>The receiver parses the XML, getting method names and parameters.</a:t>
            </a:r>
          </a:p>
          <a:p>
            <a:pPr marL="285750" indent="-285750">
              <a:buFont typeface="Arial" panose="020B0604020202020204" pitchFamily="34" charset="0"/>
              <a:buChar char="•"/>
            </a:pPr>
            <a:r>
              <a:rPr lang="en-US" sz="2400" dirty="0"/>
              <a:t>The receiver invokes the method with the received arguments.</a:t>
            </a:r>
          </a:p>
          <a:p>
            <a:pPr marL="285750" indent="-285750">
              <a:buFont typeface="Arial" panose="020B0604020202020204" pitchFamily="34" charset="0"/>
              <a:buChar char="•"/>
            </a:pPr>
            <a:r>
              <a:rPr lang="en-US" sz="2400" dirty="0"/>
              <a:t>Results are computed and wrapped in a SOAP encoded XML response.</a:t>
            </a:r>
          </a:p>
          <a:p>
            <a:pPr marL="285750" indent="-285750">
              <a:buFont typeface="Arial" panose="020B0604020202020204" pitchFamily="34" charset="0"/>
              <a:buChar char="•"/>
            </a:pPr>
            <a:r>
              <a:rPr lang="en-US" sz="2400" dirty="0"/>
              <a:t>Response sent to requestor who then parses the received XML.</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endParaRPr lang="en-US" sz="2400" dirty="0"/>
          </a:p>
        </p:txBody>
      </p:sp>
    </p:spTree>
    <p:extLst>
      <p:ext uri="{BB962C8B-B14F-4D97-AF65-F5344CB8AC3E}">
        <p14:creationId xmlns:p14="http://schemas.microsoft.com/office/powerpoint/2010/main" val="4209849940"/>
      </p:ext>
    </p:extLst>
  </p:cSld>
  <p:clrMapOvr>
    <a:masterClrMapping/>
  </p:clrMapOvr>
  <p:transition spd="slow" advTm="18765">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7FE7E-6931-4F8E-A93F-9F9DB0F01B54}"/>
              </a:ext>
            </a:extLst>
          </p:cNvPr>
          <p:cNvSpPr>
            <a:spLocks noGrp="1"/>
          </p:cNvSpPr>
          <p:nvPr>
            <p:ph type="title"/>
          </p:nvPr>
        </p:nvSpPr>
        <p:spPr>
          <a:xfrm>
            <a:off x="2572279" y="209725"/>
            <a:ext cx="7630499" cy="1510018"/>
          </a:xfrm>
        </p:spPr>
        <p:txBody>
          <a:bodyPr>
            <a:normAutofit/>
          </a:bodyPr>
          <a:lstStyle/>
          <a:p>
            <a:pPr algn="l"/>
            <a:r>
              <a:rPr lang="en-US" cap="none" dirty="0"/>
              <a:t>Summary</a:t>
            </a:r>
          </a:p>
        </p:txBody>
      </p:sp>
      <p:sp>
        <p:nvSpPr>
          <p:cNvPr id="3" name="TextBox 2">
            <a:extLst>
              <a:ext uri="{FF2B5EF4-FFF2-40B4-BE49-F238E27FC236}">
                <a16:creationId xmlns:a16="http://schemas.microsoft.com/office/drawing/2014/main" id="{DCA6A73D-B903-44F6-BE9C-20B1075AB9B0}"/>
              </a:ext>
            </a:extLst>
          </p:cNvPr>
          <p:cNvSpPr txBox="1"/>
          <p:nvPr/>
        </p:nvSpPr>
        <p:spPr>
          <a:xfrm>
            <a:off x="2944537" y="1859339"/>
            <a:ext cx="8558490"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SOAP was developed in the late 1990s as the world moved from desktop applications to web services.</a:t>
            </a:r>
          </a:p>
          <a:p>
            <a:pPr marL="285750" indent="-285750">
              <a:buFont typeface="Arial" panose="020B0604020202020204" pitchFamily="34" charset="0"/>
              <a:buChar char="•"/>
            </a:pPr>
            <a:r>
              <a:rPr lang="en-US" sz="2400" dirty="0"/>
              <a:t>It began as a means to call procedures remotely but has evolved to include messaging.</a:t>
            </a:r>
          </a:p>
          <a:p>
            <a:pPr marL="285750" indent="-285750">
              <a:buFont typeface="Arial" panose="020B0604020202020204" pitchFamily="34" charset="0"/>
              <a:buChar char="•"/>
            </a:pPr>
            <a:r>
              <a:rPr lang="en-US" sz="2400" dirty="0"/>
              <a:t>SOAP is tied to XML. Together they provide strong typing not found in alternatives.</a:t>
            </a:r>
          </a:p>
          <a:p>
            <a:pPr marL="285750" indent="-285750">
              <a:buFont typeface="Arial" panose="020B0604020202020204" pitchFamily="34" charset="0"/>
              <a:buChar char="•"/>
            </a:pPr>
            <a:r>
              <a:rPr lang="en-US" sz="2400" dirty="0"/>
              <a:t>SOAP and XML have been overshadowed by RESTful APIs and JSON (JavaScript Object Notation).</a:t>
            </a:r>
          </a:p>
          <a:p>
            <a:pPr marL="285750" indent="-285750">
              <a:buFont typeface="Arial" panose="020B0604020202020204" pitchFamily="34" charset="0"/>
              <a:buChar char="•"/>
            </a:pPr>
            <a:r>
              <a:rPr lang="en-US" sz="2400" dirty="0"/>
              <a:t>SOAP remains in wide use</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1920493986"/>
      </p:ext>
    </p:extLst>
  </p:cSld>
  <p:clrMapOvr>
    <a:masterClrMapping/>
  </p:clrMapOvr>
  <p:transition spd="slow" advTm="14465">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TM03457496[[fn=Parallax]]</Template>
  <TotalTime>633</TotalTime>
  <Words>704</Words>
  <Application>Microsoft Office PowerPoint</Application>
  <PresentationFormat>Widescreen</PresentationFormat>
  <Paragraphs>80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Corbel</vt:lpstr>
      <vt:lpstr>Parallax</vt:lpstr>
      <vt:lpstr>SOAP APIs</vt:lpstr>
      <vt:lpstr>Topics</vt:lpstr>
      <vt:lpstr>What is SOAP?</vt:lpstr>
      <vt:lpstr>What is Soap? continued</vt:lpstr>
      <vt:lpstr>Envelopes</vt:lpstr>
      <vt:lpstr>PowerPoint Presentation</vt:lpstr>
      <vt:lpstr>Faults and fault codes</vt:lpstr>
      <vt:lpstr>End-to-end data flow of a SOAP API</vt:lpstr>
      <vt:lpstr>Summary</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dc:title>
  <dc:creator>jeffa</dc:creator>
  <cp:lastModifiedBy> </cp:lastModifiedBy>
  <cp:revision>65</cp:revision>
  <dcterms:created xsi:type="dcterms:W3CDTF">2020-05-01T18:56:34Z</dcterms:created>
  <dcterms:modified xsi:type="dcterms:W3CDTF">2020-05-17T15:45:51Z</dcterms:modified>
</cp:coreProperties>
</file>