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99" r:id="rId1"/>
  </p:sldMasterIdLst>
  <p:sldIdLst>
    <p:sldId id="256" r:id="rId2"/>
    <p:sldId id="259" r:id="rId3"/>
    <p:sldId id="266" r:id="rId4"/>
    <p:sldId id="260" r:id="rId5"/>
    <p:sldId id="261" r:id="rId6"/>
    <p:sldId id="268" r:id="rId7"/>
    <p:sldId id="262" r:id="rId8"/>
    <p:sldId id="267"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6" d="100"/>
          <a:sy n="76" d="100"/>
        </p:scale>
        <p:origin x="67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5/24/2020</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27655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64C608-40B1-4030-A28D-5B74BC98ADCE}" type="datetimeFigureOut">
              <a:rPr lang="en-US" smtClean="0"/>
              <a:t>5/24/2020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9177189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5/24/2020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1956747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5/24/2020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8083366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5/24/2020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4762877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5/24/2020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1342942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5/24/2020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1271529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smtClean="0"/>
              <a:t>5/24/2020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473628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5/24/2020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69562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5/24/2020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53215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F822A4-8DA6-4447-9B1F-C5DB58435268}" type="datetimeFigureOut">
              <a:rPr lang="en-US" smtClean="0"/>
              <a:t>5/24/2020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81089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5/24/2020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2935427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5/24/2020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8457755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smtClean="0"/>
              <a:t>5/24/2020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10424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5/24/2020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56341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5/24/2020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013359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64C608-40B1-4030-A28D-5B74BC98ADCE}" type="datetimeFigureOut">
              <a:rPr lang="en-US" smtClean="0"/>
              <a:t>5/24/2020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8480321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664C608-40B1-4030-A28D-5B74BC98ADCE}" type="datetimeFigureOut">
              <a:rPr lang="en-US" smtClean="0"/>
              <a:t>5/24/2020</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94409963"/>
      </p:ext>
    </p:extLst>
  </p:cSld>
  <p:clrMap bg1="lt1" tx1="dk1" bg2="lt2" tx2="dk2" accent1="accent1" accent2="accent2" accent3="accent3" accent4="accent4" accent5="accent5" accent6="accent6" hlink="hlink" folHlink="folHlink"/>
  <p:sldLayoutIdLst>
    <p:sldLayoutId id="2147484000" r:id="rId1"/>
    <p:sldLayoutId id="2147484001" r:id="rId2"/>
    <p:sldLayoutId id="2147484002" r:id="rId3"/>
    <p:sldLayoutId id="2147484003" r:id="rId4"/>
    <p:sldLayoutId id="2147484004" r:id="rId5"/>
    <p:sldLayoutId id="2147484005" r:id="rId6"/>
    <p:sldLayoutId id="2147484006" r:id="rId7"/>
    <p:sldLayoutId id="2147484007" r:id="rId8"/>
    <p:sldLayoutId id="2147484008" r:id="rId9"/>
    <p:sldLayoutId id="2147484009" r:id="rId10"/>
    <p:sldLayoutId id="2147484010" r:id="rId11"/>
    <p:sldLayoutId id="2147484011" r:id="rId12"/>
    <p:sldLayoutId id="2147484012" r:id="rId13"/>
    <p:sldLayoutId id="2147484013" r:id="rId14"/>
    <p:sldLayoutId id="2147484014" r:id="rId15"/>
    <p:sldLayoutId id="2147484015" r:id="rId16"/>
    <p:sldLayoutId id="2147484016"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jsonapi.org/" TargetMode="External"/><Relationship Id="rId2" Type="http://schemas.openxmlformats.org/officeDocument/2006/relationships/hyperlink" Target="https://www.mertech.com/blog/know-your-api-protocols"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43766-EFCB-4B0B-8FF6-71980594B433}"/>
              </a:ext>
            </a:extLst>
          </p:cNvPr>
          <p:cNvSpPr>
            <a:spLocks noGrp="1"/>
          </p:cNvSpPr>
          <p:nvPr>
            <p:ph type="ctrTitle"/>
          </p:nvPr>
        </p:nvSpPr>
        <p:spPr>
          <a:xfrm>
            <a:off x="2928401" y="1187116"/>
            <a:ext cx="6853162" cy="1898316"/>
          </a:xfrm>
        </p:spPr>
        <p:txBody>
          <a:bodyPr/>
          <a:lstStyle/>
          <a:p>
            <a:r>
              <a:rPr lang="en-US" cap="none" dirty="0"/>
              <a:t>JSON APIs</a:t>
            </a:r>
          </a:p>
        </p:txBody>
      </p:sp>
      <p:sp>
        <p:nvSpPr>
          <p:cNvPr id="3" name="Subtitle 2">
            <a:extLst>
              <a:ext uri="{FF2B5EF4-FFF2-40B4-BE49-F238E27FC236}">
                <a16:creationId xmlns:a16="http://schemas.microsoft.com/office/drawing/2014/main" id="{2EE16E11-35F0-43D3-B640-1145F44FD6BC}"/>
              </a:ext>
            </a:extLst>
          </p:cNvPr>
          <p:cNvSpPr>
            <a:spLocks noGrp="1"/>
          </p:cNvSpPr>
          <p:nvPr>
            <p:ph type="subTitle" idx="1"/>
          </p:nvPr>
        </p:nvSpPr>
        <p:spPr>
          <a:xfrm>
            <a:off x="4515378" y="3085431"/>
            <a:ext cx="5266186" cy="1759285"/>
          </a:xfrm>
        </p:spPr>
        <p:txBody>
          <a:bodyPr>
            <a:normAutofit/>
          </a:bodyPr>
          <a:lstStyle/>
          <a:p>
            <a:r>
              <a:rPr lang="en-US" dirty="0"/>
              <a:t>JavaScript Object Notation</a:t>
            </a:r>
          </a:p>
          <a:p>
            <a:r>
              <a:rPr lang="en-US" dirty="0"/>
              <a:t>Application Programming Interfaces</a:t>
            </a:r>
          </a:p>
          <a:p>
            <a:r>
              <a:rPr lang="en-US" dirty="0"/>
              <a:t>Assignment 4.2 Jeff Shepherd</a:t>
            </a:r>
          </a:p>
        </p:txBody>
      </p:sp>
    </p:spTree>
    <p:extLst>
      <p:ext uri="{BB962C8B-B14F-4D97-AF65-F5344CB8AC3E}">
        <p14:creationId xmlns:p14="http://schemas.microsoft.com/office/powerpoint/2010/main" val="985968927"/>
      </p:ext>
    </p:extLst>
  </p:cSld>
  <p:clrMapOvr>
    <a:masterClrMapping/>
  </p:clrMapOvr>
  <p:transition spd="slow" advTm="4147">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638CA-7A6B-4D1A-A991-1FD55095F6B5}"/>
              </a:ext>
            </a:extLst>
          </p:cNvPr>
          <p:cNvSpPr>
            <a:spLocks noGrp="1"/>
          </p:cNvSpPr>
          <p:nvPr>
            <p:ph type="title"/>
          </p:nvPr>
        </p:nvSpPr>
        <p:spPr>
          <a:xfrm>
            <a:off x="2518611" y="251671"/>
            <a:ext cx="8984415" cy="1476462"/>
          </a:xfrm>
        </p:spPr>
        <p:txBody>
          <a:bodyPr/>
          <a:lstStyle/>
          <a:p>
            <a:pPr algn="l"/>
            <a:r>
              <a:rPr lang="en-US" cap="none" dirty="0"/>
              <a:t>Sources</a:t>
            </a:r>
          </a:p>
        </p:txBody>
      </p:sp>
      <p:sp>
        <p:nvSpPr>
          <p:cNvPr id="3" name="Text Placeholder 2">
            <a:extLst>
              <a:ext uri="{FF2B5EF4-FFF2-40B4-BE49-F238E27FC236}">
                <a16:creationId xmlns:a16="http://schemas.microsoft.com/office/drawing/2014/main" id="{5007F120-8077-412E-9228-246DD99A5BAE}"/>
              </a:ext>
            </a:extLst>
          </p:cNvPr>
          <p:cNvSpPr>
            <a:spLocks noGrp="1"/>
          </p:cNvSpPr>
          <p:nvPr>
            <p:ph type="body" idx="1"/>
          </p:nvPr>
        </p:nvSpPr>
        <p:spPr>
          <a:xfrm>
            <a:off x="1219201" y="1921080"/>
            <a:ext cx="10283826" cy="3716702"/>
          </a:xfrm>
        </p:spPr>
        <p:txBody>
          <a:bodyPr>
            <a:normAutofit/>
          </a:bodyPr>
          <a:lstStyle/>
          <a:p>
            <a:r>
              <a:rPr lang="en-US" dirty="0"/>
              <a:t>Riley, C. (2019). </a:t>
            </a:r>
            <a:r>
              <a:rPr lang="en-US" i="1" dirty="0"/>
              <a:t>Know your API protocols: SOAP vs REST vs JSON-RPC </a:t>
            </a:r>
            <a:r>
              <a:rPr lang="en-US" dirty="0"/>
              <a:t>… </a:t>
            </a:r>
            <a:r>
              <a:rPr lang="en-US" dirty="0">
                <a:hlinkClick r:id="rId2"/>
              </a:rPr>
              <a:t>https://www.mertech.com/blog/know-your-api-protocols</a:t>
            </a:r>
            <a:r>
              <a:rPr lang="en-US" dirty="0"/>
              <a:t> </a:t>
            </a:r>
          </a:p>
          <a:p>
            <a:r>
              <a:rPr lang="en-US" dirty="0"/>
              <a:t>Jsonapi.org. (n.d.). </a:t>
            </a:r>
            <a:r>
              <a:rPr lang="en-US" i="1" dirty="0"/>
              <a:t>{</a:t>
            </a:r>
            <a:r>
              <a:rPr lang="en-US" i="1" dirty="0" err="1"/>
              <a:t>json:api</a:t>
            </a:r>
            <a:r>
              <a:rPr lang="en-US" i="1" dirty="0"/>
              <a:t>} A specification for building APIs in JSON</a:t>
            </a:r>
            <a:r>
              <a:rPr lang="en-US" dirty="0"/>
              <a:t>. </a:t>
            </a:r>
            <a:r>
              <a:rPr lang="en-US" dirty="0">
                <a:hlinkClick r:id="rId3"/>
              </a:rPr>
              <a:t>https://jsonapi.org</a:t>
            </a:r>
            <a:endParaRPr lang="en-US" dirty="0"/>
          </a:p>
          <a:p>
            <a:r>
              <a:rPr lang="en-US" dirty="0"/>
              <a:t> </a:t>
            </a:r>
          </a:p>
        </p:txBody>
      </p:sp>
    </p:spTree>
    <p:extLst>
      <p:ext uri="{BB962C8B-B14F-4D97-AF65-F5344CB8AC3E}">
        <p14:creationId xmlns:p14="http://schemas.microsoft.com/office/powerpoint/2010/main" val="2282126202"/>
      </p:ext>
    </p:extLst>
  </p:cSld>
  <p:clrMapOvr>
    <a:masterClrMapping/>
  </p:clrMapOvr>
  <p:transition spd="slow" advTm="3920">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94A2D-1AD6-4D08-91B1-ECC2C798DCF7}"/>
              </a:ext>
            </a:extLst>
          </p:cNvPr>
          <p:cNvSpPr>
            <a:spLocks noGrp="1"/>
          </p:cNvSpPr>
          <p:nvPr>
            <p:ph type="title"/>
          </p:nvPr>
        </p:nvSpPr>
        <p:spPr>
          <a:xfrm>
            <a:off x="2582779" y="1138990"/>
            <a:ext cx="6731797" cy="978568"/>
          </a:xfrm>
        </p:spPr>
        <p:txBody>
          <a:bodyPr/>
          <a:lstStyle/>
          <a:p>
            <a:pPr algn="l"/>
            <a:r>
              <a:rPr lang="en-US" dirty="0"/>
              <a:t>Topics</a:t>
            </a:r>
          </a:p>
        </p:txBody>
      </p:sp>
      <p:sp>
        <p:nvSpPr>
          <p:cNvPr id="3" name="Content Placeholder 2">
            <a:extLst>
              <a:ext uri="{FF2B5EF4-FFF2-40B4-BE49-F238E27FC236}">
                <a16:creationId xmlns:a16="http://schemas.microsoft.com/office/drawing/2014/main" id="{E41BB4DE-996B-4D5E-BC29-925ABCFC363C}"/>
              </a:ext>
            </a:extLst>
          </p:cNvPr>
          <p:cNvSpPr>
            <a:spLocks noGrp="1"/>
          </p:cNvSpPr>
          <p:nvPr>
            <p:ph idx="1"/>
          </p:nvPr>
        </p:nvSpPr>
        <p:spPr>
          <a:xfrm>
            <a:off x="3416968" y="1828801"/>
            <a:ext cx="8775032" cy="4343400"/>
          </a:xfrm>
        </p:spPr>
        <p:txBody>
          <a:bodyPr/>
          <a:lstStyle/>
          <a:p>
            <a:r>
              <a:rPr lang="en-US" sz="2400" dirty="0"/>
              <a:t>What are JSON APIs?</a:t>
            </a:r>
          </a:p>
          <a:p>
            <a:r>
              <a:rPr lang="en-US" sz="2400" dirty="0"/>
              <a:t>How do they differ from SOAP APIs?</a:t>
            </a:r>
          </a:p>
          <a:p>
            <a:r>
              <a:rPr lang="en-US" dirty="0"/>
              <a:t>The </a:t>
            </a:r>
            <a:r>
              <a:rPr lang="en-US" sz="2400" dirty="0"/>
              <a:t>Header</a:t>
            </a:r>
          </a:p>
          <a:p>
            <a:r>
              <a:rPr lang="en-US" sz="2400" dirty="0"/>
              <a:t>The Request Body</a:t>
            </a:r>
          </a:p>
          <a:p>
            <a:r>
              <a:rPr lang="en-US" sz="2400" dirty="0"/>
              <a:t>The Response Body</a:t>
            </a:r>
          </a:p>
          <a:p>
            <a:r>
              <a:rPr lang="en-US" sz="2400" dirty="0"/>
              <a:t>Data flow of a JSON API</a:t>
            </a:r>
          </a:p>
          <a:p>
            <a:pPr marL="0" indent="0">
              <a:buNone/>
            </a:pPr>
            <a:endParaRPr lang="en-US" dirty="0"/>
          </a:p>
        </p:txBody>
      </p:sp>
    </p:spTree>
    <p:extLst>
      <p:ext uri="{BB962C8B-B14F-4D97-AF65-F5344CB8AC3E}">
        <p14:creationId xmlns:p14="http://schemas.microsoft.com/office/powerpoint/2010/main" val="3144078708"/>
      </p:ext>
    </p:extLst>
  </p:cSld>
  <p:clrMapOvr>
    <a:masterClrMapping/>
  </p:clrMapOvr>
  <p:transition spd="slow" advTm="7507">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B5FB6-60B9-4DB4-A2D5-D893D303386E}"/>
              </a:ext>
            </a:extLst>
          </p:cNvPr>
          <p:cNvSpPr>
            <a:spLocks noGrp="1"/>
          </p:cNvSpPr>
          <p:nvPr>
            <p:ph type="title"/>
          </p:nvPr>
        </p:nvSpPr>
        <p:spPr>
          <a:xfrm>
            <a:off x="2598821" y="328716"/>
            <a:ext cx="8904203" cy="1339663"/>
          </a:xfrm>
        </p:spPr>
        <p:txBody>
          <a:bodyPr/>
          <a:lstStyle/>
          <a:p>
            <a:pPr algn="l"/>
            <a:r>
              <a:rPr lang="en-US" dirty="0"/>
              <a:t>What are JSON APIs?</a:t>
            </a:r>
          </a:p>
        </p:txBody>
      </p:sp>
      <p:sp>
        <p:nvSpPr>
          <p:cNvPr id="7" name="TextBox 6">
            <a:extLst>
              <a:ext uri="{FF2B5EF4-FFF2-40B4-BE49-F238E27FC236}">
                <a16:creationId xmlns:a16="http://schemas.microsoft.com/office/drawing/2014/main" id="{4321901D-F1F0-42BF-A309-4F86825EE8FB}"/>
              </a:ext>
            </a:extLst>
          </p:cNvPr>
          <p:cNvSpPr txBox="1"/>
          <p:nvPr/>
        </p:nvSpPr>
        <p:spPr>
          <a:xfrm>
            <a:off x="2810310" y="1668379"/>
            <a:ext cx="8692714"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a:t>The world has APIs that use JSON in a general sense, but that is not the topic of this presentation. </a:t>
            </a:r>
          </a:p>
          <a:p>
            <a:pPr marL="342900" indent="-342900">
              <a:buFont typeface="Arial" panose="020B0604020202020204" pitchFamily="34" charset="0"/>
              <a:buChar char="•"/>
            </a:pPr>
            <a:r>
              <a:rPr lang="en-US" sz="2400" dirty="0"/>
              <a:t>Instead, we will discuss JSON:API, which is a specification created in 2013.</a:t>
            </a:r>
          </a:p>
          <a:p>
            <a:pPr marL="285750" indent="-285750">
              <a:buFont typeface="Arial" panose="020B0604020202020204" pitchFamily="34" charset="0"/>
              <a:buChar char="•"/>
            </a:pPr>
            <a:r>
              <a:rPr lang="en-US" sz="2400" dirty="0"/>
              <a:t>It specifies shared conventions for JSON requests and responses.</a:t>
            </a:r>
          </a:p>
          <a:p>
            <a:pPr marL="285750" indent="-285750">
              <a:buFont typeface="Arial" panose="020B0604020202020204" pitchFamily="34" charset="0"/>
              <a:buChar char="•"/>
            </a:pPr>
            <a:r>
              <a:rPr lang="en-US" sz="2400" dirty="0"/>
              <a:t>Removes the need for programming teams to debate and argue over how to organize their JSON responses.</a:t>
            </a:r>
          </a:p>
          <a:p>
            <a:pPr marL="285750" indent="-285750">
              <a:buFont typeface="Arial" panose="020B0604020202020204" pitchFamily="34" charset="0"/>
              <a:buChar char="•"/>
            </a:pPr>
            <a:r>
              <a:rPr lang="en-US" sz="2400" dirty="0"/>
              <a:t>The content type is a superset of JSON and is called API+JSON.</a:t>
            </a:r>
          </a:p>
          <a:p>
            <a:pPr marL="285750" indent="-285750">
              <a:buFont typeface="Arial" panose="020B0604020202020204" pitchFamily="34" charset="0"/>
              <a:buChar char="•"/>
            </a:pPr>
            <a:r>
              <a:rPr lang="en-US" sz="2400" dirty="0"/>
              <a:t>Designed to minimize requests and the amount of data transmitted.</a:t>
            </a:r>
          </a:p>
        </p:txBody>
      </p:sp>
    </p:spTree>
    <p:extLst>
      <p:ext uri="{BB962C8B-B14F-4D97-AF65-F5344CB8AC3E}">
        <p14:creationId xmlns:p14="http://schemas.microsoft.com/office/powerpoint/2010/main" val="1708311550"/>
      </p:ext>
    </p:extLst>
  </p:cSld>
  <p:clrMapOvr>
    <a:masterClrMapping/>
  </p:clrMapOvr>
  <p:transition spd="slow" advTm="19938">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7FE7E-6931-4F8E-A93F-9F9DB0F01B54}"/>
              </a:ext>
            </a:extLst>
          </p:cNvPr>
          <p:cNvSpPr>
            <a:spLocks noGrp="1"/>
          </p:cNvSpPr>
          <p:nvPr>
            <p:ph type="title"/>
          </p:nvPr>
        </p:nvSpPr>
        <p:spPr>
          <a:xfrm>
            <a:off x="2572279" y="209725"/>
            <a:ext cx="8930747" cy="1510018"/>
          </a:xfrm>
        </p:spPr>
        <p:txBody>
          <a:bodyPr>
            <a:normAutofit/>
          </a:bodyPr>
          <a:lstStyle/>
          <a:p>
            <a:pPr algn="l"/>
            <a:r>
              <a:rPr lang="en-US" cap="none" dirty="0"/>
              <a:t>How do JSON APIs differ from SOAP? </a:t>
            </a:r>
            <a:endParaRPr lang="en-US" sz="2800" cap="none" dirty="0"/>
          </a:p>
        </p:txBody>
      </p:sp>
      <p:sp>
        <p:nvSpPr>
          <p:cNvPr id="3" name="TextBox 2">
            <a:extLst>
              <a:ext uri="{FF2B5EF4-FFF2-40B4-BE49-F238E27FC236}">
                <a16:creationId xmlns:a16="http://schemas.microsoft.com/office/drawing/2014/main" id="{DCA6A73D-B903-44F6-BE9C-20B1075AB9B0}"/>
              </a:ext>
            </a:extLst>
          </p:cNvPr>
          <p:cNvSpPr txBox="1"/>
          <p:nvPr/>
        </p:nvSpPr>
        <p:spPr>
          <a:xfrm>
            <a:off x="2810312" y="2004969"/>
            <a:ext cx="7905814" cy="2554545"/>
          </a:xfrm>
          <a:prstGeom prst="rect">
            <a:avLst/>
          </a:prstGeom>
          <a:noFill/>
        </p:spPr>
        <p:txBody>
          <a:bodyPr wrap="square" rtlCol="0">
            <a:spAutoFit/>
          </a:bodyPr>
          <a:lstStyle/>
          <a:p>
            <a:pPr marL="285750" indent="-285750">
              <a:buFont typeface="Arial" panose="020B0604020202020204" pitchFamily="34" charset="0"/>
              <a:buChar char="•"/>
            </a:pPr>
            <a:r>
              <a:rPr lang="en-US" sz="2000" dirty="0"/>
              <a:t>JSON:API uses API+JSON while SOAP is tied to XML.</a:t>
            </a:r>
          </a:p>
          <a:p>
            <a:pPr marL="285750" indent="-285750">
              <a:buFont typeface="Arial" panose="020B0604020202020204" pitchFamily="34" charset="0"/>
              <a:buChar char="•"/>
            </a:pPr>
            <a:r>
              <a:rPr lang="en-US" sz="2000" dirty="0"/>
              <a:t>SOAP originated as a way to make remote procedure calls. </a:t>
            </a:r>
          </a:p>
          <a:p>
            <a:pPr marL="285750" indent="-285750">
              <a:buFont typeface="Arial" panose="020B0604020202020204" pitchFamily="34" charset="0"/>
              <a:buChar char="•"/>
            </a:pPr>
            <a:r>
              <a:rPr lang="en-US" sz="2000" dirty="0"/>
              <a:t>JSON:API defines conventions for organizing the contents of JSON requests and responses.</a:t>
            </a:r>
          </a:p>
          <a:p>
            <a:pPr marL="285750" indent="-285750">
              <a:buFont typeface="Arial" panose="020B0604020202020204" pitchFamily="34" charset="0"/>
              <a:buChar char="•"/>
            </a:pPr>
            <a:r>
              <a:rPr lang="en-US" sz="2000" dirty="0"/>
              <a:t>JSON:API is a specification whereas SOAP is a protocol.</a:t>
            </a:r>
          </a:p>
          <a:p>
            <a:pPr marL="285750" indent="-285750">
              <a:buFont typeface="Arial" panose="020B0604020202020204" pitchFamily="34" charset="0"/>
              <a:buChar char="•"/>
            </a:pPr>
            <a:r>
              <a:rPr lang="en-US" sz="2000" dirty="0"/>
              <a:t>SOAP is considered difficult and unintuitive because of the XML formatting (Mertech.com).</a:t>
            </a:r>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2813441742"/>
      </p:ext>
    </p:extLst>
  </p:cSld>
  <p:clrMapOvr>
    <a:masterClrMapping/>
  </p:clrMapOvr>
  <p:transition spd="slow" advTm="17015">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7FE7E-6931-4F8E-A93F-9F9DB0F01B54}"/>
              </a:ext>
            </a:extLst>
          </p:cNvPr>
          <p:cNvSpPr>
            <a:spLocks noGrp="1"/>
          </p:cNvSpPr>
          <p:nvPr>
            <p:ph type="title"/>
          </p:nvPr>
        </p:nvSpPr>
        <p:spPr>
          <a:xfrm>
            <a:off x="2572279" y="209725"/>
            <a:ext cx="8930747" cy="1510018"/>
          </a:xfrm>
        </p:spPr>
        <p:txBody>
          <a:bodyPr>
            <a:normAutofit/>
          </a:bodyPr>
          <a:lstStyle/>
          <a:p>
            <a:pPr algn="l"/>
            <a:r>
              <a:rPr lang="en-US" cap="none" dirty="0"/>
              <a:t>The Request </a:t>
            </a:r>
            <a:r>
              <a:rPr lang="en-US" dirty="0"/>
              <a:t>H</a:t>
            </a:r>
            <a:r>
              <a:rPr lang="en-US" cap="none" dirty="0"/>
              <a:t>eader</a:t>
            </a:r>
          </a:p>
        </p:txBody>
      </p:sp>
      <p:sp>
        <p:nvSpPr>
          <p:cNvPr id="3" name="TextBox 2">
            <a:extLst>
              <a:ext uri="{FF2B5EF4-FFF2-40B4-BE49-F238E27FC236}">
                <a16:creationId xmlns:a16="http://schemas.microsoft.com/office/drawing/2014/main" id="{DCA6A73D-B903-44F6-BE9C-20B1075AB9B0}"/>
              </a:ext>
            </a:extLst>
          </p:cNvPr>
          <p:cNvSpPr txBox="1"/>
          <p:nvPr/>
        </p:nvSpPr>
        <p:spPr>
          <a:xfrm>
            <a:off x="2759978" y="1988191"/>
            <a:ext cx="8743048" cy="461665"/>
          </a:xfrm>
          <a:prstGeom prst="rect">
            <a:avLst/>
          </a:prstGeom>
          <a:noFill/>
        </p:spPr>
        <p:txBody>
          <a:bodyPr wrap="square" rtlCol="0">
            <a:spAutoFit/>
          </a:bodyPr>
          <a:lstStyle/>
          <a:p>
            <a:pPr marL="285750" indent="-285750">
              <a:buFont typeface="Arial" panose="020B0604020202020204" pitchFamily="34" charset="0"/>
              <a:buChar char="•"/>
            </a:pPr>
            <a:endParaRPr lang="en-US" sz="2400" dirty="0"/>
          </a:p>
        </p:txBody>
      </p:sp>
      <p:sp>
        <p:nvSpPr>
          <p:cNvPr id="6" name="TextBox 5">
            <a:extLst>
              <a:ext uri="{FF2B5EF4-FFF2-40B4-BE49-F238E27FC236}">
                <a16:creationId xmlns:a16="http://schemas.microsoft.com/office/drawing/2014/main" id="{F5C83045-A6D8-4632-A83A-4896454AC4E7}"/>
              </a:ext>
            </a:extLst>
          </p:cNvPr>
          <p:cNvSpPr txBox="1"/>
          <p:nvPr/>
        </p:nvSpPr>
        <p:spPr>
          <a:xfrm>
            <a:off x="2572279" y="1988191"/>
            <a:ext cx="8930747" cy="4062651"/>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request header is required.</a:t>
            </a:r>
          </a:p>
          <a:p>
            <a:pPr marL="285750" indent="-285750">
              <a:buFont typeface="Arial" panose="020B0604020202020204" pitchFamily="34" charset="0"/>
              <a:buChar char="•"/>
            </a:pPr>
            <a:r>
              <a:rPr lang="en-US" sz="2400" dirty="0"/>
              <a:t>The request header is “Content-Type: application/</a:t>
            </a:r>
            <a:r>
              <a:rPr lang="en-US" sz="2400" dirty="0" err="1"/>
              <a:t>vnd.api+json</a:t>
            </a:r>
            <a:r>
              <a:rPr lang="en-US" sz="2400" dirty="0"/>
              <a:t>”.</a:t>
            </a:r>
          </a:p>
          <a:p>
            <a:pPr marL="285750" indent="-285750">
              <a:buFont typeface="Arial" panose="020B0604020202020204" pitchFamily="34" charset="0"/>
              <a:buChar char="•"/>
            </a:pPr>
            <a:r>
              <a:rPr lang="en-US" sz="2400" dirty="0"/>
              <a:t>Servers must respond with a 415 error if required header is missing.</a:t>
            </a:r>
          </a:p>
          <a:p>
            <a:pPr marL="285750" indent="-285750">
              <a:buFont typeface="Arial" panose="020B0604020202020204" pitchFamily="34" charset="0"/>
              <a:buChar char="•"/>
            </a:pPr>
            <a:r>
              <a:rPr lang="en-US" sz="2400" dirty="0"/>
              <a:t>The header is the second element.</a:t>
            </a:r>
          </a:p>
          <a:p>
            <a:pPr marL="285750" indent="-285750">
              <a:buFont typeface="Arial" panose="020B0604020202020204" pitchFamily="34" charset="0"/>
              <a:buChar char="•"/>
            </a:pPr>
            <a:r>
              <a:rPr lang="en-US" sz="2400" dirty="0"/>
              <a:t> Example: </a:t>
            </a:r>
          </a:p>
          <a:p>
            <a:pPr lvl="1"/>
            <a:r>
              <a:rPr lang="en-US" sz="2400" dirty="0"/>
              <a:t>HTTP/1.1 200 OK</a:t>
            </a:r>
          </a:p>
          <a:p>
            <a:pPr lvl="1"/>
            <a:r>
              <a:rPr lang="en-US" sz="2400" dirty="0"/>
              <a:t>Content-Type: application/</a:t>
            </a:r>
            <a:r>
              <a:rPr lang="en-US" sz="2400" dirty="0" err="1"/>
              <a:t>vnd.api+json</a:t>
            </a:r>
            <a:endParaRPr lang="en-US" sz="2400" dirty="0"/>
          </a:p>
          <a:p>
            <a:pPr lvl="1"/>
            <a:r>
              <a:rPr lang="en-US" sz="2400" dirty="0"/>
              <a:t>{ </a:t>
            </a:r>
          </a:p>
          <a:p>
            <a:pPr lvl="1"/>
            <a:r>
              <a:rPr lang="en-US" sz="2400" dirty="0"/>
              <a:t>“key”: “value”</a:t>
            </a:r>
          </a:p>
          <a:p>
            <a:pPr lvl="1"/>
            <a:r>
              <a:rPr lang="en-US" sz="2400" dirty="0"/>
              <a: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715476658"/>
      </p:ext>
    </p:extLst>
  </p:cSld>
  <p:clrMapOvr>
    <a:masterClrMapping/>
  </p:clrMapOvr>
  <p:transition spd="slow" advTm="14240">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BCE1D-9AC6-45C9-A21F-0AD1252619B9}"/>
              </a:ext>
            </a:extLst>
          </p:cNvPr>
          <p:cNvSpPr txBox="1">
            <a:spLocks/>
          </p:cNvSpPr>
          <p:nvPr/>
        </p:nvSpPr>
        <p:spPr>
          <a:xfrm>
            <a:off x="2598821" y="1026695"/>
            <a:ext cx="8904205" cy="961496"/>
          </a:xfrm>
          <a:prstGeom prst="rect">
            <a:avLst/>
          </a:prstGeom>
        </p:spPr>
        <p:txBody>
          <a:bodyP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t>The Request Body</a:t>
            </a:r>
          </a:p>
        </p:txBody>
      </p:sp>
      <p:sp>
        <p:nvSpPr>
          <p:cNvPr id="3" name="TextBox 2">
            <a:extLst>
              <a:ext uri="{FF2B5EF4-FFF2-40B4-BE49-F238E27FC236}">
                <a16:creationId xmlns:a16="http://schemas.microsoft.com/office/drawing/2014/main" id="{405BD192-408C-41C5-B1DE-0857AEA2510B}"/>
              </a:ext>
            </a:extLst>
          </p:cNvPr>
          <p:cNvSpPr txBox="1"/>
          <p:nvPr/>
        </p:nvSpPr>
        <p:spPr>
          <a:xfrm>
            <a:off x="3400926" y="1988191"/>
            <a:ext cx="7631237"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root must be a JSON object, which is to say key / value pairs wrapped in curly braces.</a:t>
            </a:r>
          </a:p>
          <a:p>
            <a:pPr marL="285750" indent="-285750">
              <a:buFont typeface="Arial" panose="020B0604020202020204" pitchFamily="34" charset="0"/>
              <a:buChar char="•"/>
            </a:pPr>
            <a:r>
              <a:rPr lang="en-US" sz="2400" dirty="0"/>
              <a:t>The document must include </a:t>
            </a:r>
            <a:r>
              <a:rPr lang="en-US" sz="2400" i="1" dirty="0"/>
              <a:t>data</a:t>
            </a:r>
            <a:r>
              <a:rPr lang="en-US" sz="2400" dirty="0"/>
              <a:t>, </a:t>
            </a:r>
            <a:r>
              <a:rPr lang="en-US" sz="2400" i="1" dirty="0"/>
              <a:t>errors</a:t>
            </a:r>
            <a:r>
              <a:rPr lang="en-US" sz="2400" dirty="0"/>
              <a:t>, or </a:t>
            </a:r>
            <a:r>
              <a:rPr lang="en-US" sz="2400" i="1" dirty="0"/>
              <a:t>meta</a:t>
            </a:r>
            <a:r>
              <a:rPr lang="en-US" sz="2400" dirty="0"/>
              <a:t> as a top level member. (A member is the key in a key / value pair.)</a:t>
            </a:r>
          </a:p>
          <a:p>
            <a:pPr marL="285750" indent="-285750">
              <a:buFont typeface="Arial" panose="020B0604020202020204" pitchFamily="34" charset="0"/>
              <a:buChar char="•"/>
            </a:pPr>
            <a:r>
              <a:rPr lang="en-US" sz="2400" i="1" dirty="0"/>
              <a:t>Data</a:t>
            </a:r>
            <a:r>
              <a:rPr lang="en-US" sz="2400" dirty="0"/>
              <a:t> and </a:t>
            </a:r>
            <a:r>
              <a:rPr lang="en-US" sz="2400" i="1" dirty="0"/>
              <a:t>errors</a:t>
            </a:r>
            <a:r>
              <a:rPr lang="en-US" sz="2400" dirty="0"/>
              <a:t> members must not appear in the same document.</a:t>
            </a:r>
          </a:p>
          <a:p>
            <a:pPr marL="285750" indent="-285750">
              <a:buFont typeface="Arial" panose="020B0604020202020204" pitchFamily="34" charset="0"/>
              <a:buChar char="•"/>
            </a:pPr>
            <a:r>
              <a:rPr lang="en-US" sz="2400" dirty="0"/>
              <a:t>The primary data is a representation of the requested resource.</a:t>
            </a:r>
          </a:p>
          <a:p>
            <a:pPr marL="285750" indent="-285750">
              <a:buFont typeface="Arial" panose="020B0604020202020204" pitchFamily="34" charset="0"/>
              <a:buChar char="•"/>
            </a:pPr>
            <a:r>
              <a:rPr lang="en-US" sz="2400" dirty="0"/>
              <a:t>Collections must be represented as an array, even if empty or singular.</a:t>
            </a:r>
          </a:p>
          <a:p>
            <a:pPr marL="285750" indent="-285750">
              <a:buFont typeface="Arial" panose="020B0604020202020204" pitchFamily="34" charset="0"/>
              <a:buChar char="•"/>
            </a:pPr>
            <a:r>
              <a:rPr lang="en-US" sz="2400" dirty="0"/>
              <a:t>Values in key / value pairs are either JSON objects or strings.</a:t>
            </a:r>
          </a:p>
        </p:txBody>
      </p:sp>
    </p:spTree>
    <p:extLst>
      <p:ext uri="{BB962C8B-B14F-4D97-AF65-F5344CB8AC3E}">
        <p14:creationId xmlns:p14="http://schemas.microsoft.com/office/powerpoint/2010/main" val="2402281807"/>
      </p:ext>
    </p:extLst>
  </p:cSld>
  <p:clrMapOvr>
    <a:masterClrMapping/>
  </p:clrMapOvr>
  <p:transition spd="slow" advTm="26619">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7FE7E-6931-4F8E-A93F-9F9DB0F01B54}"/>
              </a:ext>
            </a:extLst>
          </p:cNvPr>
          <p:cNvSpPr>
            <a:spLocks noGrp="1"/>
          </p:cNvSpPr>
          <p:nvPr>
            <p:ph type="title"/>
          </p:nvPr>
        </p:nvSpPr>
        <p:spPr>
          <a:xfrm>
            <a:off x="2614863" y="209725"/>
            <a:ext cx="8888163" cy="1510018"/>
          </a:xfrm>
        </p:spPr>
        <p:txBody>
          <a:bodyPr>
            <a:normAutofit/>
          </a:bodyPr>
          <a:lstStyle/>
          <a:p>
            <a:pPr algn="l"/>
            <a:r>
              <a:rPr lang="en-US" dirty="0"/>
              <a:t>The Response Body</a:t>
            </a:r>
            <a:endParaRPr lang="en-US" cap="none" dirty="0"/>
          </a:p>
        </p:txBody>
      </p:sp>
      <p:sp>
        <p:nvSpPr>
          <p:cNvPr id="3" name="TextBox 2">
            <a:extLst>
              <a:ext uri="{FF2B5EF4-FFF2-40B4-BE49-F238E27FC236}">
                <a16:creationId xmlns:a16="http://schemas.microsoft.com/office/drawing/2014/main" id="{DCA6A73D-B903-44F6-BE9C-20B1075AB9B0}"/>
              </a:ext>
            </a:extLst>
          </p:cNvPr>
          <p:cNvSpPr txBox="1"/>
          <p:nvPr/>
        </p:nvSpPr>
        <p:spPr>
          <a:xfrm>
            <a:off x="2843868" y="2002908"/>
            <a:ext cx="8659158" cy="3170099"/>
          </a:xfrm>
          <a:prstGeom prst="rect">
            <a:avLst/>
          </a:prstGeom>
          <a:noFill/>
        </p:spPr>
        <p:txBody>
          <a:bodyPr wrap="square" rtlCol="0">
            <a:spAutoFit/>
          </a:bodyPr>
          <a:lstStyle/>
          <a:p>
            <a:pPr marL="285750" indent="-285750">
              <a:buFont typeface="Arial" panose="020B0604020202020204" pitchFamily="34" charset="0"/>
              <a:buChar char="•"/>
            </a:pPr>
            <a:r>
              <a:rPr lang="en-US" sz="2000" dirty="0"/>
              <a:t>A server must respond to a successful request with “200 OK”.</a:t>
            </a:r>
          </a:p>
          <a:p>
            <a:pPr marL="285750" indent="-285750">
              <a:buFont typeface="Arial" panose="020B0604020202020204" pitchFamily="34" charset="0"/>
              <a:buChar char="•"/>
            </a:pPr>
            <a:r>
              <a:rPr lang="en-US" sz="2000" dirty="0"/>
              <a:t>Requests for collections must respond with an array of resource objects.</a:t>
            </a:r>
          </a:p>
          <a:p>
            <a:pPr marL="285750" indent="-285750">
              <a:buFont typeface="Arial" panose="020B0604020202020204" pitchFamily="34" charset="0"/>
              <a:buChar char="•"/>
            </a:pPr>
            <a:r>
              <a:rPr lang="en-US" sz="2000" dirty="0"/>
              <a:t>Requests for a single object must respond with a resource object or null.</a:t>
            </a:r>
          </a:p>
          <a:p>
            <a:pPr marL="285750" indent="-285750">
              <a:buFont typeface="Arial" panose="020B0604020202020204" pitchFamily="34" charset="0"/>
              <a:buChar char="•"/>
            </a:pPr>
            <a:r>
              <a:rPr lang="en-US" sz="2000" dirty="0"/>
              <a:t>A server must respond with 404 Not Found when a single resource does not exist.</a:t>
            </a:r>
          </a:p>
          <a:p>
            <a:pPr marL="285750" indent="-285750">
              <a:buFont typeface="Arial" panose="020B0604020202020204" pitchFamily="34" charset="0"/>
              <a:buChar char="•"/>
            </a:pPr>
            <a:r>
              <a:rPr lang="en-US" sz="2000" dirty="0"/>
              <a:t>An endpoint may return related resources by default.</a:t>
            </a:r>
          </a:p>
          <a:p>
            <a:pPr marL="285750" indent="-285750">
              <a:buFont typeface="Arial" panose="020B0604020202020204" pitchFamily="34" charset="0"/>
              <a:buChar char="•"/>
            </a:pPr>
            <a:r>
              <a:rPr lang="en-US" sz="2000" dirty="0"/>
              <a:t>An “include” statement can be included to specify which related data should be sent.</a:t>
            </a:r>
          </a:p>
          <a:p>
            <a:pPr marL="285750" indent="-285750">
              <a:buFont typeface="Arial" panose="020B0604020202020204" pitchFamily="34" charset="0"/>
              <a:buChar char="•"/>
            </a:pPr>
            <a:r>
              <a:rPr lang="en-US" sz="2000" dirty="0"/>
              <a:t>If “include” is not supported, the endpoint must respond with “400 Bad Request”.</a:t>
            </a:r>
          </a:p>
        </p:txBody>
      </p:sp>
    </p:spTree>
    <p:extLst>
      <p:ext uri="{BB962C8B-B14F-4D97-AF65-F5344CB8AC3E}">
        <p14:creationId xmlns:p14="http://schemas.microsoft.com/office/powerpoint/2010/main" val="244971347"/>
      </p:ext>
    </p:extLst>
  </p:cSld>
  <p:clrMapOvr>
    <a:masterClrMapping/>
  </p:clrMapOvr>
  <p:transition spd="slow" advTm="24814">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E0C6A2-0049-42E6-BD67-86B4BDCE1F90}"/>
              </a:ext>
            </a:extLst>
          </p:cNvPr>
          <p:cNvSpPr>
            <a:spLocks noGrp="1"/>
          </p:cNvSpPr>
          <p:nvPr>
            <p:ph type="title"/>
          </p:nvPr>
        </p:nvSpPr>
        <p:spPr>
          <a:xfrm>
            <a:off x="2614863" y="209725"/>
            <a:ext cx="8888163" cy="1510018"/>
          </a:xfrm>
        </p:spPr>
        <p:txBody>
          <a:bodyPr>
            <a:normAutofit/>
          </a:bodyPr>
          <a:lstStyle/>
          <a:p>
            <a:pPr algn="l"/>
            <a:r>
              <a:rPr lang="en-US" cap="none" dirty="0"/>
              <a:t>Data flow of a J</a:t>
            </a:r>
            <a:r>
              <a:rPr lang="en-US" dirty="0"/>
              <a:t>SON API</a:t>
            </a:r>
            <a:endParaRPr lang="en-US" cap="none" dirty="0"/>
          </a:p>
        </p:txBody>
      </p:sp>
      <p:sp>
        <p:nvSpPr>
          <p:cNvPr id="5" name="TextBox 4">
            <a:extLst>
              <a:ext uri="{FF2B5EF4-FFF2-40B4-BE49-F238E27FC236}">
                <a16:creationId xmlns:a16="http://schemas.microsoft.com/office/drawing/2014/main" id="{C0E812A0-AF9E-4FE3-B06F-0118CCE8BEE1}"/>
              </a:ext>
            </a:extLst>
          </p:cNvPr>
          <p:cNvSpPr txBox="1"/>
          <p:nvPr/>
        </p:nvSpPr>
        <p:spPr>
          <a:xfrm>
            <a:off x="2843868" y="1886603"/>
            <a:ext cx="8659158"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t>Client sends a request for a resource or collection of resources in API+JSON format. </a:t>
            </a:r>
          </a:p>
          <a:p>
            <a:pPr marL="285750" indent="-285750">
              <a:buFont typeface="Arial" panose="020B0604020202020204" pitchFamily="34" charset="0"/>
              <a:buChar char="•"/>
            </a:pPr>
            <a:r>
              <a:rPr lang="en-US" sz="2400" dirty="0"/>
              <a:t>The server responds with the requested resources if available.</a:t>
            </a:r>
          </a:p>
          <a:p>
            <a:pPr marL="285750" indent="-285750">
              <a:buFont typeface="Arial" panose="020B0604020202020204" pitchFamily="34" charset="0"/>
              <a:buChar char="•"/>
            </a:pPr>
            <a:r>
              <a:rPr lang="en-US" sz="2400" dirty="0"/>
              <a:t>If the resource is not available, one or more error codes describing why the resource(s) were not returned will be sent.</a:t>
            </a:r>
          </a:p>
          <a:p>
            <a:pPr marL="285750" indent="-285750">
              <a:buFont typeface="Arial" panose="020B0604020202020204" pitchFamily="34" charset="0"/>
              <a:buChar char="•"/>
            </a:pPr>
            <a:r>
              <a:rPr lang="en-US" sz="2400" dirty="0"/>
              <a:t>The API may support creating, updating, and deleting resources but is not required to support those functions.</a:t>
            </a:r>
          </a:p>
          <a:p>
            <a:pPr marL="285750" indent="-285750">
              <a:buFont typeface="Arial" panose="020B0604020202020204" pitchFamily="34" charset="0"/>
              <a:buChar char="•"/>
            </a:pPr>
            <a:r>
              <a:rPr lang="en-US" sz="2400" dirty="0"/>
              <a:t>The receiver parses the API+JSON response.</a:t>
            </a:r>
          </a:p>
          <a:p>
            <a:pPr marL="285750" indent="-285750">
              <a:buFont typeface="Arial" panose="020B0604020202020204" pitchFamily="34" charset="0"/>
              <a:buChar char="•"/>
            </a:pPr>
            <a:r>
              <a:rPr lang="en-US" sz="2400" dirty="0"/>
              <a:t>The client makes use of the resources received.</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endParaRPr lang="en-US" sz="2400" dirty="0"/>
          </a:p>
        </p:txBody>
      </p:sp>
    </p:spTree>
    <p:extLst>
      <p:ext uri="{BB962C8B-B14F-4D97-AF65-F5344CB8AC3E}">
        <p14:creationId xmlns:p14="http://schemas.microsoft.com/office/powerpoint/2010/main" val="4209849940"/>
      </p:ext>
    </p:extLst>
  </p:cSld>
  <p:clrMapOvr>
    <a:masterClrMapping/>
  </p:clrMapOvr>
  <p:transition spd="slow" advTm="21111">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7FE7E-6931-4F8E-A93F-9F9DB0F01B54}"/>
              </a:ext>
            </a:extLst>
          </p:cNvPr>
          <p:cNvSpPr>
            <a:spLocks noGrp="1"/>
          </p:cNvSpPr>
          <p:nvPr>
            <p:ph type="title"/>
          </p:nvPr>
        </p:nvSpPr>
        <p:spPr>
          <a:xfrm>
            <a:off x="2572279" y="209725"/>
            <a:ext cx="7630499" cy="1510018"/>
          </a:xfrm>
        </p:spPr>
        <p:txBody>
          <a:bodyPr>
            <a:normAutofit/>
          </a:bodyPr>
          <a:lstStyle/>
          <a:p>
            <a:pPr algn="l"/>
            <a:r>
              <a:rPr lang="en-US" cap="none" dirty="0"/>
              <a:t>Summary</a:t>
            </a:r>
          </a:p>
        </p:txBody>
      </p:sp>
      <p:sp>
        <p:nvSpPr>
          <p:cNvPr id="3" name="TextBox 2">
            <a:extLst>
              <a:ext uri="{FF2B5EF4-FFF2-40B4-BE49-F238E27FC236}">
                <a16:creationId xmlns:a16="http://schemas.microsoft.com/office/drawing/2014/main" id="{DCA6A73D-B903-44F6-BE9C-20B1075AB9B0}"/>
              </a:ext>
            </a:extLst>
          </p:cNvPr>
          <p:cNvSpPr txBox="1"/>
          <p:nvPr/>
        </p:nvSpPr>
        <p:spPr>
          <a:xfrm>
            <a:off x="2944537" y="1859339"/>
            <a:ext cx="8558490" cy="4893647"/>
          </a:xfrm>
          <a:prstGeom prst="rect">
            <a:avLst/>
          </a:prstGeom>
          <a:noFill/>
        </p:spPr>
        <p:txBody>
          <a:bodyPr wrap="square" rtlCol="0">
            <a:spAutoFit/>
          </a:bodyPr>
          <a:lstStyle/>
          <a:p>
            <a:pPr marL="285750" indent="-285750">
              <a:buFont typeface="Arial" panose="020B0604020202020204" pitchFamily="34" charset="0"/>
              <a:buChar char="•"/>
            </a:pPr>
            <a:r>
              <a:rPr lang="en-US" sz="2400" dirty="0"/>
              <a:t>JSON:API is a specification using a unique superset of JSON media type.</a:t>
            </a:r>
          </a:p>
          <a:p>
            <a:pPr marL="285750" indent="-285750">
              <a:buFont typeface="Arial" panose="020B0604020202020204" pitchFamily="34" charset="0"/>
              <a:buChar char="•"/>
            </a:pPr>
            <a:r>
              <a:rPr lang="en-US" sz="2400" dirty="0"/>
              <a:t>It’s designers say it prevents “</a:t>
            </a:r>
            <a:r>
              <a:rPr lang="en-US" sz="2400" dirty="0" err="1"/>
              <a:t>bikeshedding</a:t>
            </a:r>
            <a:r>
              <a:rPr lang="en-US" sz="2400" dirty="0"/>
              <a:t>,” which is the idea that the simpler the task or idea, the more people will have an opinion on the topic. Should the bike shed be red or blue? It doesn’t matter. But because many are able to build a bike shed, many have an opinion. And they’ll argue about it.</a:t>
            </a:r>
          </a:p>
          <a:p>
            <a:pPr marL="285750" indent="-285750">
              <a:buFont typeface="Arial" panose="020B0604020202020204" pitchFamily="34" charset="0"/>
              <a:buChar char="•"/>
            </a:pPr>
            <a:r>
              <a:rPr lang="en-US" sz="2400" dirty="0"/>
              <a:t>Differs from SOAP primarily in that it uses JSON instead of XML and that one is a protocol and the other a specification.</a:t>
            </a:r>
          </a:p>
          <a:p>
            <a:pPr marL="285750" indent="-285750">
              <a:buFont typeface="Arial" panose="020B0604020202020204" pitchFamily="34" charset="0"/>
              <a:buChar char="•"/>
            </a:pPr>
            <a:r>
              <a:rPr lang="en-US" sz="2400" dirty="0"/>
              <a:t>JSON:API can be RESTful whereas SOAP cannot if you assume that an API must meet all REST constraints to be called RESTful.</a:t>
            </a:r>
          </a:p>
          <a:p>
            <a:pPr marL="285750" indent="-285750">
              <a:buFont typeface="Arial" panose="020B0604020202020204" pitchFamily="34" charset="0"/>
              <a:buChar char="•"/>
            </a:pPr>
            <a:r>
              <a:rPr lang="en-US" sz="2400" dirty="0"/>
              <a:t>Drafted by Yehuda Katz in 2013.</a:t>
            </a:r>
          </a:p>
          <a:p>
            <a:endParaRPr lang="en-US" sz="2400" dirty="0"/>
          </a:p>
        </p:txBody>
      </p:sp>
    </p:spTree>
    <p:extLst>
      <p:ext uri="{BB962C8B-B14F-4D97-AF65-F5344CB8AC3E}">
        <p14:creationId xmlns:p14="http://schemas.microsoft.com/office/powerpoint/2010/main" val="1920493986"/>
      </p:ext>
    </p:extLst>
  </p:cSld>
  <p:clrMapOvr>
    <a:masterClrMapping/>
  </p:clrMapOvr>
  <p:transition spd="slow" advTm="26663">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TM03457496[[fn=Parallax]]</Template>
  <TotalTime>780</TotalTime>
  <Words>781</Words>
  <Application>Microsoft Office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Corbel</vt:lpstr>
      <vt:lpstr>Parallax</vt:lpstr>
      <vt:lpstr>JSON APIs</vt:lpstr>
      <vt:lpstr>Topics</vt:lpstr>
      <vt:lpstr>What are JSON APIs?</vt:lpstr>
      <vt:lpstr>How do JSON APIs differ from SOAP? </vt:lpstr>
      <vt:lpstr>The Request Header</vt:lpstr>
      <vt:lpstr>PowerPoint Presentation</vt:lpstr>
      <vt:lpstr>The Response Body</vt:lpstr>
      <vt:lpstr>Data flow of a JSON API</vt:lpstr>
      <vt:lpstr>Summary</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dc:title>
  <dc:creator>jeffa</dc:creator>
  <cp:lastModifiedBy> </cp:lastModifiedBy>
  <cp:revision>82</cp:revision>
  <dcterms:created xsi:type="dcterms:W3CDTF">2020-05-01T18:56:34Z</dcterms:created>
  <dcterms:modified xsi:type="dcterms:W3CDTF">2020-05-24T15:47:07Z</dcterms:modified>
</cp:coreProperties>
</file>