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9" r:id="rId1"/>
  </p:sldMasterIdLst>
  <p:sldIdLst>
    <p:sldId id="256" r:id="rId2"/>
    <p:sldId id="259" r:id="rId3"/>
    <p:sldId id="266" r:id="rId4"/>
    <p:sldId id="260" r:id="rId5"/>
    <p:sldId id="261" r:id="rId6"/>
    <p:sldId id="268" r:id="rId7"/>
    <p:sldId id="262" r:id="rId8"/>
    <p:sldId id="267" r:id="rId9"/>
    <p:sldId id="263" r:id="rId10"/>
    <p:sldId id="269" r:id="rId11"/>
    <p:sldId id="270"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0" d="100"/>
          <a:sy n="60" d="100"/>
        </p:scale>
        <p:origin x="72"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6/14/2020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27655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917718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195674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808336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476287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134294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1271529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7362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6956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5321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6/14/2020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1089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293542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6/14/2020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8457755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6/14/2020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10424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6/14/2020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56341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13359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6/14/2020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848032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64C608-40B1-4030-A28D-5B74BC98ADCE}" type="datetimeFigureOut">
              <a:rPr lang="en-US" smtClean="0"/>
              <a:t>6/14/2020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94409963"/>
      </p:ext>
    </p:extLst>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 id="2147484016"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www.educba.com/what-is-soa/" TargetMode="External"/><Relationship Id="rId3" Type="http://schemas.openxmlformats.org/officeDocument/2006/relationships/hyperlink" Target="https://www.it.ucla.edu/news/what-esb" TargetMode="External"/><Relationship Id="rId7" Type="http://schemas.openxmlformats.org/officeDocument/2006/relationships/hyperlink" Target="https://theartofservice.com/the-disadvantages-of-soa.html" TargetMode="External"/><Relationship Id="rId2" Type="http://schemas.openxmlformats.org/officeDocument/2006/relationships/hyperlink" Target="https://www.geeksforgeeks.org/service-oriented-architecture/" TargetMode="External"/><Relationship Id="rId1" Type="http://schemas.openxmlformats.org/officeDocument/2006/relationships/slideLayout" Target="../slideLayouts/slideLayout3.xml"/><Relationship Id="rId6" Type="http://schemas.openxmlformats.org/officeDocument/2006/relationships/hyperlink" Target="https://www.techyv.com/article/service-oriented-architecture-soa/" TargetMode="External"/><Relationship Id="rId11" Type="http://schemas.openxmlformats.org/officeDocument/2006/relationships/hyperlink" Target="https://www.zdnet.com/article/soa-done-right-the-amazon-strategy/" TargetMode="External"/><Relationship Id="rId5" Type="http://schemas.openxmlformats.org/officeDocument/2006/relationships/hyperlink" Target="https://content.bellevue.edu/cst/WEB/WEB420/Week%207/Enterprise%20Service%20Bus%20-%20Web%20Services%20Meet%20Message-Oriented%20Middleware.pdf" TargetMode="External"/><Relationship Id="rId10" Type="http://schemas.openxmlformats.org/officeDocument/2006/relationships/hyperlink" Target="https://www.itcentralstation.com/categories/esb" TargetMode="External"/><Relationship Id="rId4" Type="http://schemas.openxmlformats.org/officeDocument/2006/relationships/hyperlink" Target="https://www.differencebetween.com/difference-between-soa-and-vs-esb/" TargetMode="External"/><Relationship Id="rId9" Type="http://schemas.openxmlformats.org/officeDocument/2006/relationships/hyperlink" Target="https://www.cleverism.com/how-to-build-service-oriented-architecture-so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3766-EFCB-4B0B-8FF6-71980594B433}"/>
              </a:ext>
            </a:extLst>
          </p:cNvPr>
          <p:cNvSpPr>
            <a:spLocks noGrp="1"/>
          </p:cNvSpPr>
          <p:nvPr>
            <p:ph type="ctrTitle"/>
          </p:nvPr>
        </p:nvSpPr>
        <p:spPr>
          <a:xfrm>
            <a:off x="2928401" y="1187116"/>
            <a:ext cx="6853162" cy="1898316"/>
          </a:xfrm>
        </p:spPr>
        <p:txBody>
          <a:bodyPr>
            <a:normAutofit fontScale="90000"/>
          </a:bodyPr>
          <a:lstStyle/>
          <a:p>
            <a:r>
              <a:rPr lang="en-US" cap="none" dirty="0"/>
              <a:t>Service-Oriented Architecture and Enterprise Service Bus</a:t>
            </a:r>
          </a:p>
        </p:txBody>
      </p:sp>
      <p:sp>
        <p:nvSpPr>
          <p:cNvPr id="3" name="Subtitle 2">
            <a:extLst>
              <a:ext uri="{FF2B5EF4-FFF2-40B4-BE49-F238E27FC236}">
                <a16:creationId xmlns:a16="http://schemas.microsoft.com/office/drawing/2014/main" id="{2EE16E11-35F0-43D3-B640-1145F44FD6BC}"/>
              </a:ext>
            </a:extLst>
          </p:cNvPr>
          <p:cNvSpPr>
            <a:spLocks noGrp="1"/>
          </p:cNvSpPr>
          <p:nvPr>
            <p:ph type="subTitle" idx="1"/>
          </p:nvPr>
        </p:nvSpPr>
        <p:spPr>
          <a:xfrm>
            <a:off x="4515378" y="3085431"/>
            <a:ext cx="5266186" cy="1759285"/>
          </a:xfrm>
        </p:spPr>
        <p:txBody>
          <a:bodyPr>
            <a:normAutofit/>
          </a:bodyPr>
          <a:lstStyle/>
          <a:p>
            <a:r>
              <a:rPr lang="en-US" dirty="0"/>
              <a:t>SOA &amp; ESB</a:t>
            </a:r>
          </a:p>
          <a:p>
            <a:r>
              <a:rPr lang="en-US" dirty="0"/>
              <a:t>Assignment 7.2 Jeff Shepherd</a:t>
            </a:r>
          </a:p>
        </p:txBody>
      </p:sp>
    </p:spTree>
    <p:extLst>
      <p:ext uri="{BB962C8B-B14F-4D97-AF65-F5344CB8AC3E}">
        <p14:creationId xmlns:p14="http://schemas.microsoft.com/office/powerpoint/2010/main" val="985968927"/>
      </p:ext>
    </p:extLst>
  </p:cSld>
  <p:clrMapOvr>
    <a:masterClrMapping/>
  </p:clrMapOvr>
  <p:transition spd="slow" advTm="5232">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572279" y="209725"/>
            <a:ext cx="9619721" cy="1510018"/>
          </a:xfrm>
        </p:spPr>
        <p:txBody>
          <a:bodyPr>
            <a:normAutofit/>
          </a:bodyPr>
          <a:lstStyle/>
          <a:p>
            <a:pPr algn="l"/>
            <a:r>
              <a:rPr lang="en-US" cap="none" dirty="0"/>
              <a:t>How do you scale SOA environments?</a:t>
            </a:r>
          </a:p>
        </p:txBody>
      </p:sp>
      <p:sp>
        <p:nvSpPr>
          <p:cNvPr id="3" name="TextBox 2">
            <a:extLst>
              <a:ext uri="{FF2B5EF4-FFF2-40B4-BE49-F238E27FC236}">
                <a16:creationId xmlns:a16="http://schemas.microsoft.com/office/drawing/2014/main" id="{DCA6A73D-B903-44F6-BE9C-20B1075AB9B0}"/>
              </a:ext>
            </a:extLst>
          </p:cNvPr>
          <p:cNvSpPr txBox="1"/>
          <p:nvPr/>
        </p:nvSpPr>
        <p:spPr>
          <a:xfrm>
            <a:off x="2944537" y="1859339"/>
            <a:ext cx="8558490"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environment will consist of an ESB, a database, and services</a:t>
            </a:r>
          </a:p>
          <a:p>
            <a:pPr marL="285750" indent="-285750">
              <a:buFont typeface="Arial" panose="020B0604020202020204" pitchFamily="34" charset="0"/>
              <a:buChar char="•"/>
            </a:pPr>
            <a:r>
              <a:rPr lang="en-US" sz="2400" dirty="0"/>
              <a:t>Scaling will likely depend on circumstances – Is the ESB being overwhelmed or the database is receiving too many requests?</a:t>
            </a:r>
          </a:p>
          <a:p>
            <a:pPr marL="285750" indent="-285750">
              <a:buFont typeface="Arial" panose="020B0604020202020204" pitchFamily="34" charset="0"/>
              <a:buChar char="•"/>
            </a:pPr>
            <a:r>
              <a:rPr lang="en-US" sz="2400" dirty="0"/>
              <a:t>If the services are restful and, consequently, stateless, then the service could be duplicated to handle additional traffic</a:t>
            </a:r>
          </a:p>
          <a:p>
            <a:pPr marL="285750" indent="-285750">
              <a:buFont typeface="Arial" panose="020B0604020202020204" pitchFamily="34" charset="0"/>
              <a:buChar char="•"/>
            </a:pPr>
            <a:r>
              <a:rPr lang="en-US" sz="2400" dirty="0"/>
              <a:t>Likewise, the ESB should be stateless and a good candidate for duplication also</a:t>
            </a:r>
          </a:p>
          <a:p>
            <a:pPr marL="285750" indent="-285750">
              <a:buFont typeface="Arial" panose="020B0604020202020204" pitchFamily="34" charset="0"/>
              <a:buChar char="•"/>
            </a:pPr>
            <a:r>
              <a:rPr lang="en-US" sz="2400" dirty="0"/>
              <a:t>If the breaking point is the database, then database needs to scale up or out, depending on which database is used</a:t>
            </a:r>
          </a:p>
          <a:p>
            <a:pPr marL="285750" indent="-285750">
              <a:buFont typeface="Arial" panose="020B0604020202020204" pitchFamily="34" charset="0"/>
              <a:buChar char="•"/>
            </a:pPr>
            <a:r>
              <a:rPr lang="en-US" sz="2400" dirty="0"/>
              <a:t>The database should not store state for services</a:t>
            </a:r>
          </a:p>
          <a:p>
            <a:pPr marL="285750" indent="-28575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2479818697"/>
      </p:ext>
    </p:extLst>
  </p:cSld>
  <p:clrMapOvr>
    <a:masterClrMapping/>
  </p:clrMapOvr>
  <p:transition spd="slow" advTm="26063">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572279" y="209725"/>
            <a:ext cx="7630499" cy="1510018"/>
          </a:xfrm>
        </p:spPr>
        <p:txBody>
          <a:bodyPr>
            <a:normAutofit/>
          </a:bodyPr>
          <a:lstStyle/>
          <a:p>
            <a:pPr algn="l"/>
            <a:r>
              <a:rPr lang="en-US" cap="none" dirty="0"/>
              <a:t>Summary</a:t>
            </a:r>
          </a:p>
        </p:txBody>
      </p:sp>
      <p:sp>
        <p:nvSpPr>
          <p:cNvPr id="3" name="TextBox 2">
            <a:extLst>
              <a:ext uri="{FF2B5EF4-FFF2-40B4-BE49-F238E27FC236}">
                <a16:creationId xmlns:a16="http://schemas.microsoft.com/office/drawing/2014/main" id="{DCA6A73D-B903-44F6-BE9C-20B1075AB9B0}"/>
              </a:ext>
            </a:extLst>
          </p:cNvPr>
          <p:cNvSpPr txBox="1"/>
          <p:nvPr/>
        </p:nvSpPr>
        <p:spPr>
          <a:xfrm>
            <a:off x="2944537" y="1859339"/>
            <a:ext cx="8558490" cy="3046988"/>
          </a:xfrm>
          <a:prstGeom prst="rect">
            <a:avLst/>
          </a:prstGeom>
          <a:noFill/>
        </p:spPr>
        <p:txBody>
          <a:bodyPr wrap="square" rtlCol="0">
            <a:spAutoFit/>
          </a:bodyPr>
          <a:lstStyle/>
          <a:p>
            <a:r>
              <a:rPr lang="en-US" sz="2400" dirty="0"/>
              <a:t>Service oriented architecture is like a continuation of the principle of software modularity and single responsibility – do one thing and do it well. By decomposing problems into small parts and creating modules to handle each, new applications can be composed by recombining them. Further, the smaller units are easier for developers to write, test, and maintain. The smaller units will be easier to divide among teams as well. The primary drawbacks are the initial investment and the extra load on the network.</a:t>
            </a:r>
          </a:p>
        </p:txBody>
      </p:sp>
    </p:spTree>
    <p:extLst>
      <p:ext uri="{BB962C8B-B14F-4D97-AF65-F5344CB8AC3E}">
        <p14:creationId xmlns:p14="http://schemas.microsoft.com/office/powerpoint/2010/main" val="2926439572"/>
      </p:ext>
    </p:extLst>
  </p:cSld>
  <p:clrMapOvr>
    <a:masterClrMapping/>
  </p:clrMapOvr>
  <p:transition spd="slow" advTm="19447">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638CA-7A6B-4D1A-A991-1FD55095F6B5}"/>
              </a:ext>
            </a:extLst>
          </p:cNvPr>
          <p:cNvSpPr>
            <a:spLocks noGrp="1"/>
          </p:cNvSpPr>
          <p:nvPr>
            <p:ph type="title"/>
          </p:nvPr>
        </p:nvSpPr>
        <p:spPr>
          <a:xfrm>
            <a:off x="2518611" y="251671"/>
            <a:ext cx="8984415" cy="791066"/>
          </a:xfrm>
        </p:spPr>
        <p:txBody>
          <a:bodyPr/>
          <a:lstStyle/>
          <a:p>
            <a:pPr algn="l"/>
            <a:r>
              <a:rPr lang="en-US" cap="none" dirty="0"/>
              <a:t>Sources</a:t>
            </a:r>
          </a:p>
        </p:txBody>
      </p:sp>
      <p:sp>
        <p:nvSpPr>
          <p:cNvPr id="4" name="Rectangle 3">
            <a:extLst>
              <a:ext uri="{FF2B5EF4-FFF2-40B4-BE49-F238E27FC236}">
                <a16:creationId xmlns:a16="http://schemas.microsoft.com/office/drawing/2014/main" id="{B9190594-76C5-4311-B2B2-7A3EF1940C73}"/>
              </a:ext>
            </a:extLst>
          </p:cNvPr>
          <p:cNvSpPr/>
          <p:nvPr/>
        </p:nvSpPr>
        <p:spPr>
          <a:xfrm>
            <a:off x="2983830" y="1133356"/>
            <a:ext cx="8984414" cy="6278642"/>
          </a:xfrm>
          <a:prstGeom prst="rect">
            <a:avLst/>
          </a:prstGeom>
        </p:spPr>
        <p:txBody>
          <a:bodyPr wrap="square">
            <a:spAutoFit/>
          </a:bodyPr>
          <a:lstStyle/>
          <a:p>
            <a:pPr marL="285750" indent="-285750">
              <a:buFont typeface="Arial" panose="020B0604020202020204" pitchFamily="34" charset="0"/>
              <a:buChar char="•"/>
            </a:pPr>
            <a:r>
              <a:rPr lang="en-US" dirty="0"/>
              <a:t>GeesForGeeks.org. (n.d.). </a:t>
            </a:r>
            <a:r>
              <a:rPr lang="en-US" i="1" dirty="0"/>
              <a:t>Service Oriented Architecture</a:t>
            </a:r>
            <a:r>
              <a:rPr lang="en-US" dirty="0"/>
              <a:t>. </a:t>
            </a:r>
            <a:r>
              <a:rPr lang="en-US" u="sng" dirty="0">
                <a:hlinkClick r:id="rId2"/>
              </a:rPr>
              <a:t>https://www.geeksforgeeks.org/service-oriented-architecture/</a:t>
            </a:r>
            <a:endParaRPr lang="en-US" u="sng" dirty="0"/>
          </a:p>
          <a:p>
            <a:pPr marL="285750" indent="-285750">
              <a:buFont typeface="Arial" panose="020B0604020202020204" pitchFamily="34" charset="0"/>
              <a:buChar char="•"/>
            </a:pPr>
            <a:r>
              <a:rPr lang="en-US" dirty="0"/>
              <a:t>UCLA. (2017). </a:t>
            </a:r>
            <a:r>
              <a:rPr lang="en-US" i="1" dirty="0"/>
              <a:t>What is an ESB? </a:t>
            </a:r>
            <a:r>
              <a:rPr lang="en-US" dirty="0">
                <a:hlinkClick r:id="rId3"/>
              </a:rPr>
              <a:t>https://www.it.ucla.edu/news/what-esb</a:t>
            </a:r>
            <a:r>
              <a:rPr lang="en-US" dirty="0"/>
              <a:t> </a:t>
            </a:r>
          </a:p>
          <a:p>
            <a:pPr marL="285750" indent="-285750">
              <a:buFont typeface="Arial" panose="020B0604020202020204" pitchFamily="34" charset="0"/>
              <a:buChar char="•"/>
            </a:pPr>
            <a:r>
              <a:rPr lang="en-US" dirty="0"/>
              <a:t>DifferenceBetween.com. (2011). </a:t>
            </a:r>
            <a:r>
              <a:rPr lang="en-US" i="1" dirty="0"/>
              <a:t>Difference Between SOA and ESB</a:t>
            </a:r>
            <a:r>
              <a:rPr lang="en-US" dirty="0"/>
              <a:t>. </a:t>
            </a:r>
            <a:r>
              <a:rPr lang="en-US" u="sng" dirty="0">
                <a:hlinkClick r:id="rId4"/>
              </a:rPr>
              <a:t>https://www.differencebetween.com/difference-between-soa-and-vs-esb/</a:t>
            </a:r>
            <a:r>
              <a:rPr lang="en-US" dirty="0"/>
              <a:t> </a:t>
            </a:r>
          </a:p>
          <a:p>
            <a:pPr marL="285750" indent="-285750">
              <a:buFont typeface="Arial" panose="020B0604020202020204" pitchFamily="34" charset="0"/>
              <a:buChar char="•"/>
            </a:pPr>
            <a:r>
              <a:rPr lang="en-US" dirty="0" err="1"/>
              <a:t>Klobielus</a:t>
            </a:r>
            <a:r>
              <a:rPr lang="en-US" dirty="0"/>
              <a:t>, J. (2006). </a:t>
            </a:r>
            <a:r>
              <a:rPr lang="en-US" i="1" dirty="0"/>
              <a:t>Enterprise Service Bus: Web Services Meet Message-Oriented Middleware</a:t>
            </a:r>
            <a:r>
              <a:rPr lang="en-US" dirty="0"/>
              <a:t>. Business Communications Review. </a:t>
            </a:r>
            <a:r>
              <a:rPr lang="en-US" u="sng" dirty="0">
                <a:hlinkClick r:id="rId5"/>
              </a:rPr>
              <a:t>https://content.bellevue.edu/cst/WEB/WEB420/Week%207/Enterprise%20Service%20Bus%20-%20Web%20Services%20Meet%20Message-Oriented%20Middleware.pdf</a:t>
            </a:r>
            <a:r>
              <a:rPr lang="en-US" dirty="0"/>
              <a:t> </a:t>
            </a:r>
          </a:p>
          <a:p>
            <a:pPr marL="285750" indent="-285750">
              <a:buFont typeface="Arial" panose="020B0604020202020204" pitchFamily="34" charset="0"/>
              <a:buChar char="•"/>
            </a:pPr>
            <a:r>
              <a:rPr lang="en-US" dirty="0"/>
              <a:t>Paul, A. (2011). </a:t>
            </a:r>
            <a:r>
              <a:rPr lang="en-US" i="1" dirty="0"/>
              <a:t>Service Oriented Architecture (SOA) and its Advantages and Disadvantages</a:t>
            </a:r>
            <a:r>
              <a:rPr lang="en-US" dirty="0"/>
              <a:t>. </a:t>
            </a:r>
            <a:r>
              <a:rPr lang="en-US" u="sng" dirty="0">
                <a:hlinkClick r:id="rId6"/>
              </a:rPr>
              <a:t>https://www.techyv.com/article/service-oriented-architecture-soa/</a:t>
            </a:r>
            <a:r>
              <a:rPr lang="en-US" dirty="0"/>
              <a:t> </a:t>
            </a:r>
          </a:p>
          <a:p>
            <a:pPr marL="285750" indent="-285750">
              <a:buFont typeface="Arial" panose="020B0604020202020204" pitchFamily="34" charset="0"/>
              <a:buChar char="•"/>
            </a:pPr>
            <a:r>
              <a:rPr lang="en-US" dirty="0"/>
              <a:t>The Art of Service. (n.d.). </a:t>
            </a:r>
            <a:r>
              <a:rPr lang="en-US" i="1" dirty="0"/>
              <a:t>The Disadvantages of SOA</a:t>
            </a:r>
            <a:r>
              <a:rPr lang="en-US" dirty="0"/>
              <a:t>. </a:t>
            </a:r>
            <a:r>
              <a:rPr lang="en-US" u="sng" dirty="0">
                <a:hlinkClick r:id="rId7"/>
              </a:rPr>
              <a:t>https://theartofservice.com/the-disadvantages-of-soa.html</a:t>
            </a:r>
            <a:r>
              <a:rPr lang="en-US" dirty="0"/>
              <a:t> </a:t>
            </a:r>
          </a:p>
          <a:p>
            <a:pPr marL="285750" indent="-285750">
              <a:buFont typeface="Arial" panose="020B0604020202020204" pitchFamily="34" charset="0"/>
              <a:buChar char="•"/>
            </a:pPr>
            <a:r>
              <a:rPr lang="en-US" dirty="0"/>
              <a:t>Educba.com. (n.d.). </a:t>
            </a:r>
            <a:r>
              <a:rPr lang="en-US" i="1" dirty="0"/>
              <a:t>What is SOA? </a:t>
            </a:r>
            <a:r>
              <a:rPr lang="en-US" u="sng" dirty="0">
                <a:hlinkClick r:id="rId8"/>
              </a:rPr>
              <a:t>https://www.educba.com/what-is-soa/</a:t>
            </a:r>
            <a:r>
              <a:rPr lang="en-US" dirty="0"/>
              <a:t> </a:t>
            </a:r>
          </a:p>
          <a:p>
            <a:pPr marL="285750" indent="-285750">
              <a:buFont typeface="Arial" panose="020B0604020202020204" pitchFamily="34" charset="0"/>
              <a:buChar char="•"/>
            </a:pPr>
            <a:r>
              <a:rPr lang="en-US" dirty="0"/>
              <a:t>Clerverism.com. (n.d.). </a:t>
            </a:r>
            <a:r>
              <a:rPr lang="en-US" i="1" dirty="0"/>
              <a:t>Service Oriented Architecture: A Description</a:t>
            </a:r>
            <a:r>
              <a:rPr lang="en-US" dirty="0"/>
              <a:t>. </a:t>
            </a:r>
            <a:r>
              <a:rPr lang="en-US" u="sng" dirty="0">
                <a:hlinkClick r:id="rId9"/>
              </a:rPr>
              <a:t>https://www.cleverism.com/how-to-build-service-oriented-architecture-soa/</a:t>
            </a:r>
            <a:r>
              <a:rPr lang="en-US" dirty="0"/>
              <a:t> </a:t>
            </a:r>
          </a:p>
          <a:p>
            <a:pPr marL="285750" indent="-285750">
              <a:buFont typeface="Arial" panose="020B0604020202020204" pitchFamily="34" charset="0"/>
              <a:buChar char="•"/>
            </a:pPr>
            <a:r>
              <a:rPr lang="en-US" dirty="0"/>
              <a:t>ITCentralStation.com. (n.d.). </a:t>
            </a:r>
            <a:r>
              <a:rPr lang="en-US" i="1" dirty="0"/>
              <a:t>Compare Enterprise Service Bus Products</a:t>
            </a:r>
            <a:r>
              <a:rPr lang="en-US" dirty="0"/>
              <a:t>. </a:t>
            </a:r>
            <a:r>
              <a:rPr lang="en-US" u="sng" dirty="0">
                <a:hlinkClick r:id="rId10"/>
              </a:rPr>
              <a:t>https://www.itcentralstation.com/categories/esb</a:t>
            </a:r>
            <a:r>
              <a:rPr lang="en-US" dirty="0"/>
              <a:t> </a:t>
            </a:r>
          </a:p>
          <a:p>
            <a:pPr marL="285750" indent="-285750">
              <a:buFont typeface="Arial" panose="020B0604020202020204" pitchFamily="34" charset="0"/>
              <a:buChar char="•"/>
            </a:pPr>
            <a:r>
              <a:rPr lang="en-US" dirty="0"/>
              <a:t>Harris, R. (2007). </a:t>
            </a:r>
            <a:r>
              <a:rPr lang="en-US" i="1" dirty="0"/>
              <a:t>SOA done right: the Amazon strategy.  </a:t>
            </a:r>
            <a:r>
              <a:rPr lang="en-US" u="sng" dirty="0">
                <a:hlinkClick r:id="rId11"/>
              </a:rPr>
              <a:t>https://www.zdnet.com/article/soa-done-right-the-amazon-strategy/</a:t>
            </a:r>
            <a:r>
              <a:rPr lang="en-US" dirty="0"/>
              <a:t> </a:t>
            </a:r>
          </a:p>
          <a:p>
            <a:endParaRPr lang="en-US" sz="2400"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282126202"/>
      </p:ext>
    </p:extLst>
  </p:cSld>
  <p:clrMapOvr>
    <a:masterClrMapping/>
  </p:clrMapOvr>
  <p:transition spd="slow" advTm="7771">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4A2D-1AD6-4D08-91B1-ECC2C798DCF7}"/>
              </a:ext>
            </a:extLst>
          </p:cNvPr>
          <p:cNvSpPr>
            <a:spLocks noGrp="1"/>
          </p:cNvSpPr>
          <p:nvPr>
            <p:ph type="title"/>
          </p:nvPr>
        </p:nvSpPr>
        <p:spPr>
          <a:xfrm>
            <a:off x="2582779" y="1138990"/>
            <a:ext cx="6731797" cy="978568"/>
          </a:xfrm>
        </p:spPr>
        <p:txBody>
          <a:bodyPr/>
          <a:lstStyle/>
          <a:p>
            <a:pPr algn="l"/>
            <a:r>
              <a:rPr lang="en-US" dirty="0"/>
              <a:t>Topics</a:t>
            </a:r>
          </a:p>
        </p:txBody>
      </p:sp>
      <p:sp>
        <p:nvSpPr>
          <p:cNvPr id="3" name="Content Placeholder 2">
            <a:extLst>
              <a:ext uri="{FF2B5EF4-FFF2-40B4-BE49-F238E27FC236}">
                <a16:creationId xmlns:a16="http://schemas.microsoft.com/office/drawing/2014/main" id="{E41BB4DE-996B-4D5E-BC29-925ABCFC363C}"/>
              </a:ext>
            </a:extLst>
          </p:cNvPr>
          <p:cNvSpPr>
            <a:spLocks noGrp="1"/>
          </p:cNvSpPr>
          <p:nvPr>
            <p:ph idx="1"/>
          </p:nvPr>
        </p:nvSpPr>
        <p:spPr>
          <a:xfrm>
            <a:off x="3320716" y="1828801"/>
            <a:ext cx="8871284" cy="4716378"/>
          </a:xfrm>
        </p:spPr>
        <p:txBody>
          <a:bodyPr>
            <a:normAutofit/>
          </a:bodyPr>
          <a:lstStyle/>
          <a:p>
            <a:r>
              <a:rPr lang="en-US" sz="2800" dirty="0"/>
              <a:t>What are service-oriented architectures?</a:t>
            </a:r>
          </a:p>
          <a:p>
            <a:r>
              <a:rPr lang="en-US" sz="2800" dirty="0"/>
              <a:t>What are enterprise service buses?</a:t>
            </a:r>
          </a:p>
          <a:p>
            <a:r>
              <a:rPr lang="en-US" sz="2800" dirty="0"/>
              <a:t>How do SOA and ESB relate?</a:t>
            </a:r>
          </a:p>
          <a:p>
            <a:r>
              <a:rPr lang="en-US" sz="2800" dirty="0"/>
              <a:t>Transmitting data through a SOA environment</a:t>
            </a:r>
          </a:p>
          <a:p>
            <a:r>
              <a:rPr lang="en-US" sz="2800" dirty="0"/>
              <a:t>SOA advantages</a:t>
            </a:r>
          </a:p>
          <a:p>
            <a:r>
              <a:rPr lang="en-US" sz="2800" dirty="0"/>
              <a:t>SOA disadvantages</a:t>
            </a:r>
          </a:p>
          <a:p>
            <a:r>
              <a:rPr lang="en-US" sz="2800" dirty="0"/>
              <a:t>How is a SOA service deployed and managed?</a:t>
            </a:r>
          </a:p>
          <a:p>
            <a:r>
              <a:rPr lang="en-US" sz="2800" dirty="0"/>
              <a:t>How do you scale a SOA environment?</a:t>
            </a:r>
          </a:p>
        </p:txBody>
      </p:sp>
    </p:spTree>
    <p:extLst>
      <p:ext uri="{BB962C8B-B14F-4D97-AF65-F5344CB8AC3E}">
        <p14:creationId xmlns:p14="http://schemas.microsoft.com/office/powerpoint/2010/main" val="3144078708"/>
      </p:ext>
    </p:extLst>
  </p:cSld>
  <p:clrMapOvr>
    <a:masterClrMapping/>
  </p:clrMapOvr>
  <p:transition spd="slow" advTm="14160">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B5FB6-60B9-4DB4-A2D5-D893D303386E}"/>
              </a:ext>
            </a:extLst>
          </p:cNvPr>
          <p:cNvSpPr>
            <a:spLocks noGrp="1"/>
          </p:cNvSpPr>
          <p:nvPr>
            <p:ph type="title"/>
          </p:nvPr>
        </p:nvSpPr>
        <p:spPr>
          <a:xfrm>
            <a:off x="2598821" y="328716"/>
            <a:ext cx="8904203" cy="1339663"/>
          </a:xfrm>
        </p:spPr>
        <p:txBody>
          <a:bodyPr/>
          <a:lstStyle/>
          <a:p>
            <a:pPr algn="l"/>
            <a:r>
              <a:rPr lang="en-US" dirty="0"/>
              <a:t>What are service-oriented architectures?</a:t>
            </a:r>
          </a:p>
        </p:txBody>
      </p:sp>
      <p:sp>
        <p:nvSpPr>
          <p:cNvPr id="7" name="TextBox 6">
            <a:extLst>
              <a:ext uri="{FF2B5EF4-FFF2-40B4-BE49-F238E27FC236}">
                <a16:creationId xmlns:a16="http://schemas.microsoft.com/office/drawing/2014/main" id="{4321901D-F1F0-42BF-A309-4F86825EE8FB}"/>
              </a:ext>
            </a:extLst>
          </p:cNvPr>
          <p:cNvSpPr txBox="1"/>
          <p:nvPr/>
        </p:nvSpPr>
        <p:spPr>
          <a:xfrm>
            <a:off x="2810310" y="1668379"/>
            <a:ext cx="8692714" cy="3416320"/>
          </a:xfrm>
          <a:prstGeom prst="rect">
            <a:avLst/>
          </a:prstGeom>
          <a:noFill/>
        </p:spPr>
        <p:txBody>
          <a:bodyPr wrap="square" rtlCol="0">
            <a:spAutoFit/>
          </a:bodyPr>
          <a:lstStyle/>
          <a:p>
            <a:r>
              <a:rPr lang="en-US" sz="2400" dirty="0"/>
              <a:t>A service-oriented architecture is an approach where encapsulated services are made available on a network.</a:t>
            </a:r>
          </a:p>
          <a:p>
            <a:pPr marL="342900" indent="-342900">
              <a:buFont typeface="Arial" panose="020B0604020202020204" pitchFamily="34" charset="0"/>
              <a:buChar char="•"/>
            </a:pPr>
            <a:r>
              <a:rPr lang="en-US" sz="2400" dirty="0"/>
              <a:t>Allows applications to be formed from multiple services</a:t>
            </a:r>
          </a:p>
          <a:p>
            <a:pPr marL="342900" indent="-342900">
              <a:buFont typeface="Arial" panose="020B0604020202020204" pitchFamily="34" charset="0"/>
              <a:buChar char="•"/>
            </a:pPr>
            <a:r>
              <a:rPr lang="en-US" sz="2400" dirty="0"/>
              <a:t>The main design principle is integrated components</a:t>
            </a:r>
          </a:p>
          <a:p>
            <a:pPr marL="342900" indent="-342900">
              <a:buFont typeface="Arial" panose="020B0604020202020204" pitchFamily="34" charset="0"/>
              <a:buChar char="•"/>
            </a:pPr>
            <a:r>
              <a:rPr lang="en-US" sz="2400" dirty="0"/>
              <a:t>Groups functions logically and makes them interoperable with other services within the entire architecture</a:t>
            </a:r>
          </a:p>
          <a:p>
            <a:pPr marL="342900" indent="-342900">
              <a:buFont typeface="Arial" panose="020B0604020202020204" pitchFamily="34" charset="0"/>
              <a:buChar char="•"/>
            </a:pPr>
            <a:r>
              <a:rPr lang="en-US" sz="2400" dirty="0"/>
              <a:t>Includes two roles: service provider and service consumer</a:t>
            </a:r>
          </a:p>
          <a:p>
            <a:pPr marL="342900" indent="-342900">
              <a:buFont typeface="Arial" panose="020B0604020202020204" pitchFamily="34" charset="0"/>
              <a:buChar char="•"/>
            </a:pPr>
            <a:r>
              <a:rPr lang="en-US" sz="2400" dirty="0"/>
              <a:t>Providers maintain a service</a:t>
            </a:r>
          </a:p>
          <a:p>
            <a:pPr marL="342900" indent="-342900">
              <a:buFont typeface="Arial" panose="020B0604020202020204" pitchFamily="34" charset="0"/>
              <a:buChar char="•"/>
            </a:pPr>
            <a:r>
              <a:rPr lang="en-US" sz="2400" dirty="0"/>
              <a:t>Consumers bind and use a service</a:t>
            </a:r>
          </a:p>
        </p:txBody>
      </p:sp>
    </p:spTree>
    <p:extLst>
      <p:ext uri="{BB962C8B-B14F-4D97-AF65-F5344CB8AC3E}">
        <p14:creationId xmlns:p14="http://schemas.microsoft.com/office/powerpoint/2010/main" val="1708311550"/>
      </p:ext>
    </p:extLst>
  </p:cSld>
  <p:clrMapOvr>
    <a:masterClrMapping/>
  </p:clrMapOvr>
  <p:transition spd="slow" advTm="21455">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572279" y="209725"/>
            <a:ext cx="8930747" cy="1510018"/>
          </a:xfrm>
        </p:spPr>
        <p:txBody>
          <a:bodyPr>
            <a:normAutofit/>
          </a:bodyPr>
          <a:lstStyle/>
          <a:p>
            <a:pPr algn="l"/>
            <a:r>
              <a:rPr lang="en-US" cap="none" dirty="0"/>
              <a:t>What are enterprise service buses?</a:t>
            </a:r>
            <a:endParaRPr lang="en-US" sz="2800" cap="none" dirty="0"/>
          </a:p>
        </p:txBody>
      </p:sp>
      <p:sp>
        <p:nvSpPr>
          <p:cNvPr id="3" name="TextBox 2">
            <a:extLst>
              <a:ext uri="{FF2B5EF4-FFF2-40B4-BE49-F238E27FC236}">
                <a16:creationId xmlns:a16="http://schemas.microsoft.com/office/drawing/2014/main" id="{DCA6A73D-B903-44F6-BE9C-20B1075AB9B0}"/>
              </a:ext>
            </a:extLst>
          </p:cNvPr>
          <p:cNvSpPr txBox="1"/>
          <p:nvPr/>
        </p:nvSpPr>
        <p:spPr>
          <a:xfrm>
            <a:off x="2810312" y="2004969"/>
            <a:ext cx="7905814" cy="4832092"/>
          </a:xfrm>
          <a:prstGeom prst="rect">
            <a:avLst/>
          </a:prstGeom>
          <a:noFill/>
        </p:spPr>
        <p:txBody>
          <a:bodyPr wrap="square" rtlCol="0">
            <a:spAutoFit/>
          </a:bodyPr>
          <a:lstStyle/>
          <a:p>
            <a:r>
              <a:rPr lang="en-US" sz="2400" dirty="0"/>
              <a:t>Buses are a familiar concept in computing. Computers have buses, and they transfer data between components. Networks have buses, and they transfer data between nodes.</a:t>
            </a:r>
          </a:p>
          <a:p>
            <a:r>
              <a:rPr lang="en-US" sz="2400" dirty="0"/>
              <a:t>ESBs are the software equivalent.</a:t>
            </a:r>
          </a:p>
          <a:p>
            <a:pPr marL="742950" lvl="1" indent="-285750">
              <a:buFont typeface="Arial" panose="020B0604020202020204" pitchFamily="34" charset="0"/>
              <a:buChar char="•"/>
            </a:pPr>
            <a:r>
              <a:rPr lang="en-US" sz="2400" dirty="0"/>
              <a:t>ESBs are a level of abstraction that sit between services and a data store</a:t>
            </a:r>
          </a:p>
          <a:p>
            <a:pPr marL="742950" lvl="1" indent="-285750">
              <a:buFont typeface="Arial" panose="020B0604020202020204" pitchFamily="34" charset="0"/>
              <a:buChar char="•"/>
            </a:pPr>
            <a:r>
              <a:rPr lang="en-US" sz="2400" dirty="0"/>
              <a:t>All things connect to the bus, in this case all services</a:t>
            </a:r>
          </a:p>
          <a:p>
            <a:pPr marL="742950" lvl="1" indent="-285750">
              <a:buFont typeface="Arial" panose="020B0604020202020204" pitchFamily="34" charset="0"/>
              <a:buChar char="•"/>
            </a:pPr>
            <a:r>
              <a:rPr lang="en-US" sz="2400" dirty="0"/>
              <a:t>Allows the exchange of messages in real-time</a:t>
            </a:r>
          </a:p>
          <a:p>
            <a:pPr marL="742950" lvl="1" indent="-285750">
              <a:buFont typeface="Arial" panose="020B0604020202020204" pitchFamily="34" charset="0"/>
              <a:buChar char="•"/>
            </a:pPr>
            <a:r>
              <a:rPr lang="en-US" sz="2400" dirty="0"/>
              <a:t>Allows integration of third-party software without tight coupling</a:t>
            </a:r>
          </a:p>
          <a:p>
            <a:pPr marL="742950" lvl="1" indent="-285750">
              <a:buFont typeface="Arial" panose="020B0604020202020204" pitchFamily="34" charset="0"/>
              <a:buChar char="•"/>
            </a:pPr>
            <a:r>
              <a:rPr lang="en-US" sz="2400" dirty="0"/>
              <a:t>Allows data transformation? Need JSON but the data is delivered as XML? ESBs can make that change</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813441742"/>
      </p:ext>
    </p:extLst>
  </p:cSld>
  <p:clrMapOvr>
    <a:masterClrMapping/>
  </p:clrMapOvr>
  <p:transition spd="slow" advTm="28344">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572279" y="209725"/>
            <a:ext cx="8930747" cy="1510018"/>
          </a:xfrm>
        </p:spPr>
        <p:txBody>
          <a:bodyPr>
            <a:normAutofit/>
          </a:bodyPr>
          <a:lstStyle/>
          <a:p>
            <a:pPr algn="l"/>
            <a:r>
              <a:rPr lang="en-US" cap="none" dirty="0"/>
              <a:t>How do ESBs and SOA relate?</a:t>
            </a:r>
          </a:p>
        </p:txBody>
      </p:sp>
      <p:sp>
        <p:nvSpPr>
          <p:cNvPr id="3" name="TextBox 2">
            <a:extLst>
              <a:ext uri="{FF2B5EF4-FFF2-40B4-BE49-F238E27FC236}">
                <a16:creationId xmlns:a16="http://schemas.microsoft.com/office/drawing/2014/main" id="{DCA6A73D-B903-44F6-BE9C-20B1075AB9B0}"/>
              </a:ext>
            </a:extLst>
          </p:cNvPr>
          <p:cNvSpPr txBox="1"/>
          <p:nvPr/>
        </p:nvSpPr>
        <p:spPr>
          <a:xfrm>
            <a:off x="2759978" y="1988191"/>
            <a:ext cx="8743048" cy="461665"/>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p:txBody>
      </p:sp>
      <p:sp>
        <p:nvSpPr>
          <p:cNvPr id="6" name="TextBox 5">
            <a:extLst>
              <a:ext uri="{FF2B5EF4-FFF2-40B4-BE49-F238E27FC236}">
                <a16:creationId xmlns:a16="http://schemas.microsoft.com/office/drawing/2014/main" id="{F5C83045-A6D8-4632-A83A-4896454AC4E7}"/>
              </a:ext>
            </a:extLst>
          </p:cNvPr>
          <p:cNvSpPr txBox="1"/>
          <p:nvPr/>
        </p:nvSpPr>
        <p:spPr>
          <a:xfrm>
            <a:off x="2572279" y="1988191"/>
            <a:ext cx="8930747" cy="4801314"/>
          </a:xfrm>
          <a:prstGeom prst="rect">
            <a:avLst/>
          </a:prstGeom>
          <a:noFill/>
        </p:spPr>
        <p:txBody>
          <a:bodyPr wrap="square" rtlCol="0">
            <a:spAutoFit/>
          </a:bodyPr>
          <a:lstStyle/>
          <a:p>
            <a:r>
              <a:rPr lang="en-US" sz="2400" dirty="0"/>
              <a:t>We can use city buses as an analogy for enterprise service buses. In this case, the city streets are the system in total. Each address is a different service that the city provides. The passengers on the bus are the messages moved between services.</a:t>
            </a:r>
          </a:p>
          <a:p>
            <a:pPr marL="285750" indent="-285750">
              <a:buFont typeface="Arial" panose="020B0604020202020204" pitchFamily="34" charset="0"/>
              <a:buChar char="•"/>
            </a:pPr>
            <a:r>
              <a:rPr lang="en-US" sz="2400" dirty="0"/>
              <a:t>Passengers need to know the destination but not the details of how to get there</a:t>
            </a:r>
          </a:p>
          <a:p>
            <a:pPr marL="285750" indent="-285750">
              <a:buFont typeface="Arial" panose="020B0604020202020204" pitchFamily="34" charset="0"/>
              <a:buChar char="•"/>
            </a:pPr>
            <a:r>
              <a:rPr lang="en-US" sz="2400" dirty="0"/>
              <a:t>The bus is the only way to get from one address or service to another</a:t>
            </a:r>
          </a:p>
          <a:p>
            <a:pPr marL="285750" indent="-285750">
              <a:buFont typeface="Arial" panose="020B0604020202020204" pitchFamily="34" charset="0"/>
              <a:buChar char="•"/>
            </a:pPr>
            <a:r>
              <a:rPr lang="en-US" sz="2400" dirty="0"/>
              <a:t>You could allow direct traffic, but it would soon get messy. You could say the bus prevents collisions</a:t>
            </a:r>
          </a:p>
          <a:p>
            <a:pPr marL="285750" indent="-285750">
              <a:buFont typeface="Arial" panose="020B0604020202020204" pitchFamily="34" charset="0"/>
              <a:buChar char="•"/>
            </a:pPr>
            <a:r>
              <a:rPr lang="en-US" sz="2400" dirty="0"/>
              <a:t>The bus has flexibility in how it can deliver messages: Hub and spoke, routed, or peer-to-peer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15476658"/>
      </p:ext>
    </p:extLst>
  </p:cSld>
  <p:clrMapOvr>
    <a:masterClrMapping/>
  </p:clrMapOvr>
  <p:transition spd="slow" advTm="25532">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CE1D-9AC6-45C9-A21F-0AD1252619B9}"/>
              </a:ext>
            </a:extLst>
          </p:cNvPr>
          <p:cNvSpPr txBox="1">
            <a:spLocks/>
          </p:cNvSpPr>
          <p:nvPr/>
        </p:nvSpPr>
        <p:spPr>
          <a:xfrm>
            <a:off x="2598821" y="1026695"/>
            <a:ext cx="8904205" cy="961496"/>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Transmitting data through an SOA</a:t>
            </a:r>
          </a:p>
        </p:txBody>
      </p:sp>
      <p:sp>
        <p:nvSpPr>
          <p:cNvPr id="3" name="TextBox 2">
            <a:extLst>
              <a:ext uri="{FF2B5EF4-FFF2-40B4-BE49-F238E27FC236}">
                <a16:creationId xmlns:a16="http://schemas.microsoft.com/office/drawing/2014/main" id="{405BD192-408C-41C5-B1DE-0857AEA2510B}"/>
              </a:ext>
            </a:extLst>
          </p:cNvPr>
          <p:cNvSpPr txBox="1"/>
          <p:nvPr/>
        </p:nvSpPr>
        <p:spPr>
          <a:xfrm>
            <a:off x="3192379" y="1988191"/>
            <a:ext cx="7839784"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ESBs “support flexible messaging patterns…”</a:t>
            </a:r>
          </a:p>
          <a:p>
            <a:pPr marL="285750" indent="-285750">
              <a:buFont typeface="Arial" panose="020B0604020202020204" pitchFamily="34" charset="0"/>
              <a:buChar char="•"/>
            </a:pPr>
            <a:r>
              <a:rPr lang="en-US" sz="2400" dirty="0"/>
              <a:t>Hub and spoke – central hub connects multiple spokes</a:t>
            </a:r>
          </a:p>
          <a:p>
            <a:pPr marL="285750" indent="-285750">
              <a:buFont typeface="Arial" panose="020B0604020202020204" pitchFamily="34" charset="0"/>
              <a:buChar char="•"/>
            </a:pPr>
            <a:r>
              <a:rPr lang="en-US" sz="2400" dirty="0"/>
              <a:t>Routed – destination determined by content or conditions</a:t>
            </a:r>
          </a:p>
          <a:p>
            <a:pPr marL="285750" indent="-285750">
              <a:buFont typeface="Arial" panose="020B0604020202020204" pitchFamily="34" charset="0"/>
              <a:buChar char="•"/>
            </a:pPr>
            <a:r>
              <a:rPr lang="en-US" sz="2400" dirty="0"/>
              <a:t>Peer-to-peer – interactions are passed-through bus</a:t>
            </a:r>
          </a:p>
          <a:p>
            <a:pPr marL="285750" indent="-285750">
              <a:buFont typeface="Arial" panose="020B0604020202020204" pitchFamily="34" charset="0"/>
              <a:buChar char="•"/>
            </a:pPr>
            <a:r>
              <a:rPr lang="en-US" sz="2400" dirty="0"/>
              <a:t>Flows include the following:</a:t>
            </a:r>
          </a:p>
          <a:p>
            <a:pPr marL="742950" lvl="1" indent="-285750">
              <a:buFont typeface="Arial" panose="020B0604020202020204" pitchFamily="34" charset="0"/>
              <a:buChar char="•"/>
            </a:pPr>
            <a:r>
              <a:rPr lang="en-US" sz="2400" dirty="0"/>
              <a:t>Request &amp; Response</a:t>
            </a:r>
          </a:p>
          <a:p>
            <a:pPr marL="742950" lvl="1" indent="-285750">
              <a:buFont typeface="Arial" panose="020B0604020202020204" pitchFamily="34" charset="0"/>
              <a:buChar char="•"/>
            </a:pPr>
            <a:r>
              <a:rPr lang="en-US" sz="2400" dirty="0"/>
              <a:t>Publish &amp; Subscribe</a:t>
            </a:r>
          </a:p>
          <a:p>
            <a:pPr marL="742950" lvl="1" indent="-285750">
              <a:buFont typeface="Arial" panose="020B0604020202020204" pitchFamily="34" charset="0"/>
              <a:buChar char="•"/>
            </a:pPr>
            <a:r>
              <a:rPr lang="en-US" sz="2400" dirty="0"/>
              <a:t>Method invocation</a:t>
            </a:r>
          </a:p>
        </p:txBody>
      </p:sp>
    </p:spTree>
    <p:extLst>
      <p:ext uri="{BB962C8B-B14F-4D97-AF65-F5344CB8AC3E}">
        <p14:creationId xmlns:p14="http://schemas.microsoft.com/office/powerpoint/2010/main" val="2402281807"/>
      </p:ext>
    </p:extLst>
  </p:cSld>
  <p:clrMapOvr>
    <a:masterClrMapping/>
  </p:clrMapOvr>
  <p:transition spd="slow" advTm="17587">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614863" y="209725"/>
            <a:ext cx="8888163" cy="1510018"/>
          </a:xfrm>
        </p:spPr>
        <p:txBody>
          <a:bodyPr>
            <a:normAutofit/>
          </a:bodyPr>
          <a:lstStyle/>
          <a:p>
            <a:pPr algn="l"/>
            <a:r>
              <a:rPr lang="en-US" dirty="0"/>
              <a:t>SOA advantages</a:t>
            </a:r>
            <a:endParaRPr lang="en-US" cap="none" dirty="0"/>
          </a:p>
        </p:txBody>
      </p:sp>
      <p:sp>
        <p:nvSpPr>
          <p:cNvPr id="3" name="TextBox 2">
            <a:extLst>
              <a:ext uri="{FF2B5EF4-FFF2-40B4-BE49-F238E27FC236}">
                <a16:creationId xmlns:a16="http://schemas.microsoft.com/office/drawing/2014/main" id="{DCA6A73D-B903-44F6-BE9C-20B1075AB9B0}"/>
              </a:ext>
            </a:extLst>
          </p:cNvPr>
          <p:cNvSpPr txBox="1"/>
          <p:nvPr/>
        </p:nvSpPr>
        <p:spPr>
          <a:xfrm>
            <a:off x="2843868" y="2002908"/>
            <a:ext cx="8659158"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Services provide improved information flow</a:t>
            </a:r>
          </a:p>
          <a:p>
            <a:pPr marL="285750" indent="-285750">
              <a:buFont typeface="Arial" panose="020B0604020202020204" pitchFamily="34" charset="0"/>
              <a:buChar char="•"/>
            </a:pPr>
            <a:r>
              <a:rPr lang="en-US" sz="2400" dirty="0"/>
              <a:t>Service reuse leads to lower development costs (after initial investment)</a:t>
            </a:r>
          </a:p>
          <a:p>
            <a:pPr marL="285750" indent="-285750">
              <a:buFont typeface="Arial" panose="020B0604020202020204" pitchFamily="34" charset="0"/>
              <a:buChar char="•"/>
            </a:pPr>
            <a:r>
              <a:rPr lang="en-US" sz="2400" dirty="0"/>
              <a:t> Messages can be monitored for business intelligence, performance, and security threats</a:t>
            </a:r>
          </a:p>
          <a:p>
            <a:pPr marL="285750" indent="-285750">
              <a:buFont typeface="Arial" panose="020B0604020202020204" pitchFamily="34" charset="0"/>
              <a:buChar char="•"/>
            </a:pPr>
            <a:r>
              <a:rPr lang="en-US" sz="2400" dirty="0"/>
              <a:t>Transformations (XML to JSON) happen centrally</a:t>
            </a:r>
          </a:p>
          <a:p>
            <a:pPr marL="285750" indent="-285750">
              <a:buFont typeface="Arial" panose="020B0604020202020204" pitchFamily="34" charset="0"/>
              <a:buChar char="•"/>
            </a:pPr>
            <a:r>
              <a:rPr lang="en-US" sz="2400" dirty="0"/>
              <a:t>Can compose services into a new application</a:t>
            </a:r>
          </a:p>
          <a:p>
            <a:pPr marL="285750" indent="-285750">
              <a:buFont typeface="Arial" panose="020B0604020202020204" pitchFamily="34" charset="0"/>
              <a:buChar char="•"/>
            </a:pPr>
            <a:r>
              <a:rPr lang="en-US" sz="2400" dirty="0"/>
              <a:t>Existing applications can be wrapped in a service</a:t>
            </a:r>
          </a:p>
        </p:txBody>
      </p:sp>
    </p:spTree>
    <p:extLst>
      <p:ext uri="{BB962C8B-B14F-4D97-AF65-F5344CB8AC3E}">
        <p14:creationId xmlns:p14="http://schemas.microsoft.com/office/powerpoint/2010/main" val="244971347"/>
      </p:ext>
    </p:extLst>
  </p:cSld>
  <p:clrMapOvr>
    <a:masterClrMapping/>
  </p:clrMapOvr>
  <p:transition spd="slow" advTm="18111">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E0C6A2-0049-42E6-BD67-86B4BDCE1F90}"/>
              </a:ext>
            </a:extLst>
          </p:cNvPr>
          <p:cNvSpPr>
            <a:spLocks noGrp="1"/>
          </p:cNvSpPr>
          <p:nvPr>
            <p:ph type="title"/>
          </p:nvPr>
        </p:nvSpPr>
        <p:spPr>
          <a:xfrm>
            <a:off x="2614863" y="209725"/>
            <a:ext cx="8888163" cy="1510018"/>
          </a:xfrm>
        </p:spPr>
        <p:txBody>
          <a:bodyPr>
            <a:normAutofit/>
          </a:bodyPr>
          <a:lstStyle/>
          <a:p>
            <a:pPr algn="l"/>
            <a:r>
              <a:rPr lang="en-US" cap="none" dirty="0"/>
              <a:t>SOA disadvantages </a:t>
            </a:r>
          </a:p>
        </p:txBody>
      </p:sp>
      <p:sp>
        <p:nvSpPr>
          <p:cNvPr id="5" name="TextBox 4">
            <a:extLst>
              <a:ext uri="{FF2B5EF4-FFF2-40B4-BE49-F238E27FC236}">
                <a16:creationId xmlns:a16="http://schemas.microsoft.com/office/drawing/2014/main" id="{C0E812A0-AF9E-4FE3-B06F-0118CCE8BEE1}"/>
              </a:ext>
            </a:extLst>
          </p:cNvPr>
          <p:cNvSpPr txBox="1"/>
          <p:nvPr/>
        </p:nvSpPr>
        <p:spPr>
          <a:xfrm>
            <a:off x="2843868" y="1886603"/>
            <a:ext cx="8659158"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SOA is not suitable for GUI functions</a:t>
            </a:r>
          </a:p>
          <a:p>
            <a:pPr marL="285750" indent="-285750">
              <a:buFont typeface="Arial" panose="020B0604020202020204" pitchFamily="34" charset="0"/>
              <a:buChar char="•"/>
            </a:pPr>
            <a:r>
              <a:rPr lang="en-US" sz="2400" dirty="0"/>
              <a:t>High bandwidth use</a:t>
            </a:r>
          </a:p>
          <a:p>
            <a:pPr marL="285750" indent="-285750">
              <a:buFont typeface="Arial" panose="020B0604020202020204" pitchFamily="34" charset="0"/>
              <a:buChar char="•"/>
            </a:pPr>
            <a:r>
              <a:rPr lang="en-US" sz="2400" dirty="0"/>
              <a:t>Expensive to develop</a:t>
            </a:r>
          </a:p>
          <a:p>
            <a:pPr marL="285750" indent="-285750">
              <a:buFont typeface="Arial" panose="020B0604020202020204" pitchFamily="34" charset="0"/>
              <a:buChar char="•"/>
            </a:pPr>
            <a:r>
              <a:rPr lang="en-US" sz="2400" dirty="0"/>
              <a:t>Trust issues: because services can be developed by different teams, the services may not be trusted</a:t>
            </a:r>
          </a:p>
          <a:p>
            <a:pPr marL="285750" indent="-285750">
              <a:buFont typeface="Arial" panose="020B0604020202020204" pitchFamily="34" charset="0"/>
              <a:buChar char="•"/>
            </a:pPr>
            <a:r>
              <a:rPr lang="en-US" sz="2400" dirty="0"/>
              <a:t>Lack of trust can lead to defensive coding like checks for null references</a:t>
            </a:r>
          </a:p>
          <a:p>
            <a:pPr marL="285750" indent="-285750">
              <a:buFont typeface="Arial" panose="020B0604020202020204" pitchFamily="34" charset="0"/>
              <a:buChar char="•"/>
            </a:pPr>
            <a:r>
              <a:rPr lang="en-US" sz="2400" dirty="0"/>
              <a:t>Vendor hype: may lead to unrealistic expectations about the advantages of SOA</a:t>
            </a:r>
          </a:p>
          <a:p>
            <a:endParaRPr lang="en-US" sz="2400" dirty="0"/>
          </a:p>
        </p:txBody>
      </p:sp>
    </p:spTree>
    <p:extLst>
      <p:ext uri="{BB962C8B-B14F-4D97-AF65-F5344CB8AC3E}">
        <p14:creationId xmlns:p14="http://schemas.microsoft.com/office/powerpoint/2010/main" val="4209849940"/>
      </p:ext>
    </p:extLst>
  </p:cSld>
  <p:clrMapOvr>
    <a:masterClrMapping/>
  </p:clrMapOvr>
  <p:transition spd="slow" advTm="15239">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0" y="209725"/>
            <a:ext cx="12192000" cy="1510018"/>
          </a:xfrm>
        </p:spPr>
        <p:txBody>
          <a:bodyPr>
            <a:normAutofit/>
          </a:bodyPr>
          <a:lstStyle/>
          <a:p>
            <a:r>
              <a:rPr lang="en-US" dirty="0"/>
              <a:t>How is a SOA service deployed and managed?</a:t>
            </a:r>
          </a:p>
        </p:txBody>
      </p:sp>
      <p:sp>
        <p:nvSpPr>
          <p:cNvPr id="4" name="TextBox 3">
            <a:extLst>
              <a:ext uri="{FF2B5EF4-FFF2-40B4-BE49-F238E27FC236}">
                <a16:creationId xmlns:a16="http://schemas.microsoft.com/office/drawing/2014/main" id="{75C7743C-F364-47C1-923A-C0446592FAC8}"/>
              </a:ext>
            </a:extLst>
          </p:cNvPr>
          <p:cNvSpPr txBox="1"/>
          <p:nvPr/>
        </p:nvSpPr>
        <p:spPr>
          <a:xfrm>
            <a:off x="3930315" y="1719743"/>
            <a:ext cx="6320589"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Deployed through use of ESB</a:t>
            </a:r>
          </a:p>
          <a:p>
            <a:pPr marL="285750" indent="-285750">
              <a:buFont typeface="Arial" panose="020B0604020202020204" pitchFamily="34" charset="0"/>
              <a:buChar char="•"/>
            </a:pPr>
            <a:r>
              <a:rPr lang="en-US" sz="2400" dirty="0"/>
              <a:t>ESBs are often third party software from a vendor like IBM </a:t>
            </a:r>
          </a:p>
          <a:p>
            <a:pPr marL="285750" indent="-285750">
              <a:buFont typeface="Arial" panose="020B0604020202020204" pitchFamily="34" charset="0"/>
              <a:buChar char="•"/>
            </a:pPr>
            <a:r>
              <a:rPr lang="en-US" sz="2400" dirty="0"/>
              <a:t>ESB products include Mule ESB, IBM Integration Bus, </a:t>
            </a:r>
            <a:r>
              <a:rPr lang="en-US" sz="2400" dirty="0" err="1"/>
              <a:t>webMethods</a:t>
            </a:r>
            <a:r>
              <a:rPr lang="en-US" sz="2400" dirty="0"/>
              <a:t> Integration Server, WebSphere, and more</a:t>
            </a:r>
          </a:p>
          <a:p>
            <a:pPr marL="285750" indent="-285750">
              <a:buFont typeface="Arial" panose="020B0604020202020204" pitchFamily="34" charset="0"/>
              <a:buChar char="•"/>
            </a:pPr>
            <a:r>
              <a:rPr lang="en-US" sz="2400" dirty="0"/>
              <a:t>ESB will be made available on the network through a server</a:t>
            </a:r>
          </a:p>
          <a:p>
            <a:pPr marL="285750" indent="-285750">
              <a:buFont typeface="Arial" panose="020B0604020202020204" pitchFamily="34" charset="0"/>
              <a:buChar char="•"/>
            </a:pPr>
            <a:r>
              <a:rPr lang="en-US" sz="2400" dirty="0"/>
              <a:t>Likewise, applications will reside on servers</a:t>
            </a:r>
          </a:p>
          <a:p>
            <a:pPr marL="285750" indent="-285750">
              <a:buFont typeface="Arial" panose="020B0604020202020204" pitchFamily="34" charset="0"/>
              <a:buChar char="•"/>
            </a:pPr>
            <a:r>
              <a:rPr lang="en-US" sz="2400" dirty="0"/>
              <a:t>Vendor ESBs will likely have dashboard or CLI for management</a:t>
            </a:r>
          </a:p>
          <a:p>
            <a:pPr marL="285750" indent="-285750">
              <a:buFont typeface="Arial" panose="020B0604020202020204" pitchFamily="34" charset="0"/>
              <a:buChar char="•"/>
            </a:pPr>
            <a:r>
              <a:rPr lang="en-US" sz="2400" dirty="0"/>
              <a:t>Custom ESBs will have whatever management ability is programmed into it</a:t>
            </a:r>
          </a:p>
          <a:p>
            <a:endParaRPr lang="en-US" sz="2400" dirty="0"/>
          </a:p>
        </p:txBody>
      </p:sp>
    </p:spTree>
    <p:extLst>
      <p:ext uri="{BB962C8B-B14F-4D97-AF65-F5344CB8AC3E}">
        <p14:creationId xmlns:p14="http://schemas.microsoft.com/office/powerpoint/2010/main" val="1920493986"/>
      </p:ext>
    </p:extLst>
  </p:cSld>
  <p:clrMapOvr>
    <a:masterClrMapping/>
  </p:clrMapOvr>
  <p:transition spd="slow" advTm="21600">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
  <TotalTime>1115</TotalTime>
  <Words>1085</Words>
  <Application>Microsoft Office PowerPoint</Application>
  <PresentationFormat>Widescreen</PresentationFormat>
  <Paragraphs>85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Parallax</vt:lpstr>
      <vt:lpstr>Service-Oriented Architecture and Enterprise Service Bus</vt:lpstr>
      <vt:lpstr>Topics</vt:lpstr>
      <vt:lpstr>What are service-oriented architectures?</vt:lpstr>
      <vt:lpstr>What are enterprise service buses?</vt:lpstr>
      <vt:lpstr>How do ESBs and SOA relate?</vt:lpstr>
      <vt:lpstr>PowerPoint Presentation</vt:lpstr>
      <vt:lpstr>SOA advantages</vt:lpstr>
      <vt:lpstr>SOA disadvantages </vt:lpstr>
      <vt:lpstr>How is a SOA service deployed and managed?</vt:lpstr>
      <vt:lpstr>How do you scale SOA environments?</vt:lpstr>
      <vt:lpstr>Summary</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jeffa</dc:creator>
  <cp:lastModifiedBy> </cp:lastModifiedBy>
  <cp:revision>115</cp:revision>
  <dcterms:created xsi:type="dcterms:W3CDTF">2020-05-01T18:56:34Z</dcterms:created>
  <dcterms:modified xsi:type="dcterms:W3CDTF">2020-06-14T20:12:45Z</dcterms:modified>
</cp:coreProperties>
</file>