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9" r:id="rId1"/>
  </p:sldMasterIdLst>
  <p:sldIdLst>
    <p:sldId id="256" r:id="rId2"/>
    <p:sldId id="259" r:id="rId3"/>
    <p:sldId id="266" r:id="rId4"/>
    <p:sldId id="260" r:id="rId5"/>
    <p:sldId id="261" r:id="rId6"/>
    <p:sldId id="268" r:id="rId7"/>
    <p:sldId id="262" r:id="rId8"/>
    <p:sldId id="267" r:id="rId9"/>
    <p:sldId id="263" r:id="rId10"/>
    <p:sldId id="269" r:id="rId11"/>
    <p:sldId id="270" r:id="rId12"/>
    <p:sldId id="271"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60" d="100"/>
          <a:sy n="60" d="100"/>
        </p:scale>
        <p:origin x="1278" y="4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6/7/2020</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27655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917718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95674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8083366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476287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134294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127152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47362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69562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321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6/7/2020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1089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2935427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6/7/2020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457755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6/7/2020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10424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6/7/2020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6341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13359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6/7/2020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480321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64C608-40B1-4030-A28D-5B74BC98ADCE}" type="datetimeFigureOut">
              <a:rPr lang="en-US" smtClean="0"/>
              <a:t>6/7/2020</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94409963"/>
      </p:ext>
    </p:extLst>
  </p:cSld>
  <p:clrMap bg1="lt1" tx1="dk1" bg2="lt2" tx2="dk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amundsen.com/media-types/collection/forma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43766-EFCB-4B0B-8FF6-71980594B433}"/>
              </a:ext>
            </a:extLst>
          </p:cNvPr>
          <p:cNvSpPr>
            <a:spLocks noGrp="1"/>
          </p:cNvSpPr>
          <p:nvPr>
            <p:ph type="ctrTitle"/>
          </p:nvPr>
        </p:nvSpPr>
        <p:spPr>
          <a:xfrm>
            <a:off x="2928401" y="1187116"/>
            <a:ext cx="6853162" cy="1898316"/>
          </a:xfrm>
        </p:spPr>
        <p:txBody>
          <a:bodyPr/>
          <a:lstStyle/>
          <a:p>
            <a:r>
              <a:rPr lang="en-US" cap="none" dirty="0"/>
              <a:t>Hypermedia Design</a:t>
            </a:r>
          </a:p>
        </p:txBody>
      </p:sp>
      <p:sp>
        <p:nvSpPr>
          <p:cNvPr id="3" name="Subtitle 2">
            <a:extLst>
              <a:ext uri="{FF2B5EF4-FFF2-40B4-BE49-F238E27FC236}">
                <a16:creationId xmlns:a16="http://schemas.microsoft.com/office/drawing/2014/main" id="{2EE16E11-35F0-43D3-B640-1145F44FD6BC}"/>
              </a:ext>
            </a:extLst>
          </p:cNvPr>
          <p:cNvSpPr>
            <a:spLocks noGrp="1"/>
          </p:cNvSpPr>
          <p:nvPr>
            <p:ph type="subTitle" idx="1"/>
          </p:nvPr>
        </p:nvSpPr>
        <p:spPr>
          <a:xfrm>
            <a:off x="4515378" y="3085431"/>
            <a:ext cx="5266186" cy="1759285"/>
          </a:xfrm>
        </p:spPr>
        <p:txBody>
          <a:bodyPr>
            <a:normAutofit/>
          </a:bodyPr>
          <a:lstStyle/>
          <a:p>
            <a:r>
              <a:rPr lang="en-US" dirty="0"/>
              <a:t>Seven-step design of an</a:t>
            </a:r>
          </a:p>
          <a:p>
            <a:r>
              <a:rPr lang="en-US" dirty="0"/>
              <a:t> agent performance API</a:t>
            </a:r>
          </a:p>
          <a:p>
            <a:r>
              <a:rPr lang="en-US" dirty="0"/>
              <a:t>Assignment 6.2 Jeff Shepherd</a:t>
            </a:r>
          </a:p>
        </p:txBody>
      </p:sp>
    </p:spTree>
    <p:extLst>
      <p:ext uri="{BB962C8B-B14F-4D97-AF65-F5344CB8AC3E}">
        <p14:creationId xmlns:p14="http://schemas.microsoft.com/office/powerpoint/2010/main" val="985968927"/>
      </p:ext>
    </p:extLst>
  </p:cSld>
  <p:clrMapOvr>
    <a:masterClrMapping/>
  </p:clrMapOvr>
  <p:transition spd="slow" advTm="5447">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7630499" cy="1510018"/>
          </a:xfrm>
        </p:spPr>
        <p:txBody>
          <a:bodyPr>
            <a:normAutofit/>
          </a:bodyPr>
          <a:lstStyle/>
          <a:p>
            <a:pPr algn="l"/>
            <a:r>
              <a:rPr lang="en-US" cap="none" dirty="0"/>
              <a:t>Implement the API</a:t>
            </a:r>
          </a:p>
        </p:txBody>
      </p:sp>
      <p:sp>
        <p:nvSpPr>
          <p:cNvPr id="3" name="TextBox 2">
            <a:extLst>
              <a:ext uri="{FF2B5EF4-FFF2-40B4-BE49-F238E27FC236}">
                <a16:creationId xmlns:a16="http://schemas.microsoft.com/office/drawing/2014/main" id="{DCA6A73D-B903-44F6-BE9C-20B1075AB9B0}"/>
              </a:ext>
            </a:extLst>
          </p:cNvPr>
          <p:cNvSpPr txBox="1"/>
          <p:nvPr/>
        </p:nvSpPr>
        <p:spPr>
          <a:xfrm>
            <a:off x="2944537" y="1859339"/>
            <a:ext cx="8558490"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Implementation details will depend on the language and the developers writing the API.</a:t>
            </a:r>
          </a:p>
          <a:p>
            <a:pPr marL="285750" indent="-285750">
              <a:buFont typeface="Arial" panose="020B0604020202020204" pitchFamily="34" charset="0"/>
              <a:buChar char="•"/>
            </a:pPr>
            <a:r>
              <a:rPr lang="en-US" sz="2400" dirty="0"/>
              <a:t>Our example API would include methods to return representations for the following: an agent, an agents collection of status keys within a date range, and individual status items from the collection.</a:t>
            </a:r>
          </a:p>
          <a:p>
            <a:pPr marL="285750" indent="-285750">
              <a:buFont typeface="Arial" panose="020B0604020202020204" pitchFamily="34" charset="0"/>
              <a:buChar char="•"/>
            </a:pPr>
            <a:r>
              <a:rPr lang="en-US" sz="2400" dirty="0"/>
              <a:t>Also, in our example, access would be restricted based on need to know. For example, agent Jack does not need access to agent Jill’s statuses but their supervisor needs access to both agent’s stats.</a:t>
            </a:r>
          </a:p>
          <a:p>
            <a:pPr marL="285750" indent="-285750">
              <a:buFont typeface="Arial" panose="020B0604020202020204" pitchFamily="34" charset="0"/>
              <a:buChar char="•"/>
            </a:pPr>
            <a:r>
              <a:rPr lang="en-US" sz="2400" dirty="0"/>
              <a:t>Following the You-</a:t>
            </a:r>
            <a:r>
              <a:rPr lang="en-US" sz="2400" dirty="0" err="1"/>
              <a:t>Ain’t</a:t>
            </a:r>
            <a:r>
              <a:rPr lang="en-US" sz="2400" dirty="0"/>
              <a:t>-</a:t>
            </a:r>
            <a:r>
              <a:rPr lang="en-US" sz="2400" dirty="0" err="1"/>
              <a:t>Gonna</a:t>
            </a:r>
            <a:r>
              <a:rPr lang="en-US" sz="2400" dirty="0"/>
              <a:t>-Need-It  (YAGNI) principle, it should implement only the required features. </a:t>
            </a:r>
          </a:p>
          <a:p>
            <a:pPr marL="285750" indent="-28575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2479818697"/>
      </p:ext>
    </p:extLst>
  </p:cSld>
  <p:clrMapOvr>
    <a:masterClrMapping/>
  </p:clrMapOvr>
  <p:transition spd="slow" advTm="24472">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7630499" cy="1510018"/>
          </a:xfrm>
        </p:spPr>
        <p:txBody>
          <a:bodyPr>
            <a:normAutofit/>
          </a:bodyPr>
          <a:lstStyle/>
          <a:p>
            <a:pPr algn="l"/>
            <a:r>
              <a:rPr lang="en-US" cap="none" dirty="0"/>
              <a:t>Publish</a:t>
            </a:r>
          </a:p>
        </p:txBody>
      </p:sp>
      <p:sp>
        <p:nvSpPr>
          <p:cNvPr id="3" name="TextBox 2">
            <a:extLst>
              <a:ext uri="{FF2B5EF4-FFF2-40B4-BE49-F238E27FC236}">
                <a16:creationId xmlns:a16="http://schemas.microsoft.com/office/drawing/2014/main" id="{DCA6A73D-B903-44F6-BE9C-20B1075AB9B0}"/>
              </a:ext>
            </a:extLst>
          </p:cNvPr>
          <p:cNvSpPr txBox="1"/>
          <p:nvPr/>
        </p:nvSpPr>
        <p:spPr>
          <a:xfrm>
            <a:off x="2944537" y="1859339"/>
            <a:ext cx="855849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Publish the billboard URL</a:t>
            </a:r>
          </a:p>
          <a:p>
            <a:pPr marL="285750" indent="-285750">
              <a:buFont typeface="Arial" panose="020B0604020202020204" pitchFamily="34" charset="0"/>
              <a:buChar char="•"/>
            </a:pPr>
            <a:r>
              <a:rPr lang="en-US" sz="2400" dirty="0"/>
              <a:t>Publish the profile</a:t>
            </a:r>
          </a:p>
          <a:p>
            <a:pPr marL="285750" indent="-285750">
              <a:buFont typeface="Arial" panose="020B0604020202020204" pitchFamily="34" charset="0"/>
              <a:buChar char="•"/>
            </a:pPr>
            <a:r>
              <a:rPr lang="en-US" sz="2400" dirty="0"/>
              <a:t>Register new media types, if any</a:t>
            </a:r>
          </a:p>
          <a:p>
            <a:pPr marL="285750" indent="-285750">
              <a:buFont typeface="Arial" panose="020B0604020202020204" pitchFamily="34" charset="0"/>
              <a:buChar char="•"/>
            </a:pPr>
            <a:r>
              <a:rPr lang="en-US" sz="2400" dirty="0"/>
              <a:t>Register new link relations</a:t>
            </a:r>
          </a:p>
          <a:p>
            <a:pPr marL="285750" indent="-285750">
              <a:buFont typeface="Arial" panose="020B0604020202020204" pitchFamily="34" charset="0"/>
              <a:buChar char="•"/>
            </a:pPr>
            <a:r>
              <a:rPr lang="en-US" sz="2400" dirty="0"/>
              <a:t>The example API is designed only for internal use by the company, Generic Call Center. So in this case, the internal documentation would be what is required. </a:t>
            </a:r>
          </a:p>
          <a:p>
            <a:pPr marL="285750" indent="-285750">
              <a:buFont typeface="Arial" panose="020B0604020202020204" pitchFamily="34" charset="0"/>
              <a:buChar char="•"/>
            </a:pPr>
            <a:r>
              <a:rPr lang="en-US" sz="2400" dirty="0"/>
              <a:t>This particular API would probably only be used by the folks who wrote it, but could be expanded.</a:t>
            </a:r>
          </a:p>
          <a:p>
            <a:endParaRPr lang="en-US" sz="2400" dirty="0"/>
          </a:p>
        </p:txBody>
      </p:sp>
    </p:spTree>
    <p:extLst>
      <p:ext uri="{BB962C8B-B14F-4D97-AF65-F5344CB8AC3E}">
        <p14:creationId xmlns:p14="http://schemas.microsoft.com/office/powerpoint/2010/main" val="2926439572"/>
      </p:ext>
    </p:extLst>
  </p:cSld>
  <p:clrMapOvr>
    <a:masterClrMapping/>
  </p:clrMapOvr>
  <p:transition spd="slow" advTm="15786">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7630499" cy="1510018"/>
          </a:xfrm>
        </p:spPr>
        <p:txBody>
          <a:bodyPr>
            <a:normAutofit/>
          </a:bodyPr>
          <a:lstStyle/>
          <a:p>
            <a:pPr algn="l"/>
            <a:r>
              <a:rPr lang="en-US" cap="none" dirty="0"/>
              <a:t>Return on investment</a:t>
            </a:r>
          </a:p>
        </p:txBody>
      </p:sp>
      <p:sp>
        <p:nvSpPr>
          <p:cNvPr id="3" name="TextBox 2">
            <a:extLst>
              <a:ext uri="{FF2B5EF4-FFF2-40B4-BE49-F238E27FC236}">
                <a16:creationId xmlns:a16="http://schemas.microsoft.com/office/drawing/2014/main" id="{DCA6A73D-B903-44F6-BE9C-20B1075AB9B0}"/>
              </a:ext>
            </a:extLst>
          </p:cNvPr>
          <p:cNvSpPr txBox="1"/>
          <p:nvPr/>
        </p:nvSpPr>
        <p:spPr>
          <a:xfrm>
            <a:off x="2944537" y="1859339"/>
            <a:ext cx="855849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return on the investment is that the API is accessible to others with minimal fuss</a:t>
            </a:r>
          </a:p>
          <a:p>
            <a:pPr marL="285750" indent="-285750">
              <a:buFont typeface="Arial" panose="020B0604020202020204" pitchFamily="34" charset="0"/>
              <a:buChar char="•"/>
            </a:pPr>
            <a:r>
              <a:rPr lang="en-US" sz="2400" dirty="0"/>
              <a:t>This one API would could be used multiple applications, reducing duplication of effort and duplication of code.</a:t>
            </a:r>
          </a:p>
          <a:p>
            <a:pPr marL="285750" indent="-285750">
              <a:buFont typeface="Arial" panose="020B0604020202020204" pitchFamily="34" charset="0"/>
              <a:buChar char="•"/>
            </a:pPr>
            <a:r>
              <a:rPr lang="en-US" sz="2400" dirty="0"/>
              <a:t>The API can be made available to clients and business partners</a:t>
            </a:r>
          </a:p>
          <a:p>
            <a:pPr marL="285750" indent="-285750">
              <a:buFont typeface="Arial" panose="020B0604020202020204" pitchFamily="34" charset="0"/>
              <a:buChar char="•"/>
            </a:pPr>
            <a:r>
              <a:rPr lang="en-US" sz="2400" dirty="0"/>
              <a:t>Through the use of profiles, others can determine the purpose of the API and how to use it.</a:t>
            </a:r>
          </a:p>
          <a:p>
            <a:pPr marL="285750" indent="-285750">
              <a:buFont typeface="Arial" panose="020B0604020202020204" pitchFamily="34" charset="0"/>
              <a:buChar char="•"/>
            </a:pPr>
            <a:r>
              <a:rPr lang="en-US" sz="2400" dirty="0"/>
              <a:t>The API can be expanded to include new functionality in the future without altering existing functionality and with established semantics.</a:t>
            </a:r>
          </a:p>
          <a:p>
            <a:endParaRPr lang="en-US" sz="2400" dirty="0"/>
          </a:p>
        </p:txBody>
      </p:sp>
    </p:spTree>
    <p:extLst>
      <p:ext uri="{BB962C8B-B14F-4D97-AF65-F5344CB8AC3E}">
        <p14:creationId xmlns:p14="http://schemas.microsoft.com/office/powerpoint/2010/main" val="2040483729"/>
      </p:ext>
    </p:extLst>
  </p:cSld>
  <p:clrMapOvr>
    <a:masterClrMapping/>
  </p:clrMapOvr>
  <p:transition spd="slow" advTm="2402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638CA-7A6B-4D1A-A991-1FD55095F6B5}"/>
              </a:ext>
            </a:extLst>
          </p:cNvPr>
          <p:cNvSpPr>
            <a:spLocks noGrp="1"/>
          </p:cNvSpPr>
          <p:nvPr>
            <p:ph type="title"/>
          </p:nvPr>
        </p:nvSpPr>
        <p:spPr>
          <a:xfrm>
            <a:off x="2518611" y="251671"/>
            <a:ext cx="8984415" cy="1476462"/>
          </a:xfrm>
        </p:spPr>
        <p:txBody>
          <a:bodyPr/>
          <a:lstStyle/>
          <a:p>
            <a:pPr algn="l"/>
            <a:r>
              <a:rPr lang="en-US" cap="none" dirty="0"/>
              <a:t>Sources</a:t>
            </a:r>
          </a:p>
        </p:txBody>
      </p:sp>
      <p:sp>
        <p:nvSpPr>
          <p:cNvPr id="4" name="Rectangle 3">
            <a:extLst>
              <a:ext uri="{FF2B5EF4-FFF2-40B4-BE49-F238E27FC236}">
                <a16:creationId xmlns:a16="http://schemas.microsoft.com/office/drawing/2014/main" id="{B9190594-76C5-4311-B2B2-7A3EF1940C73}"/>
              </a:ext>
            </a:extLst>
          </p:cNvPr>
          <p:cNvSpPr/>
          <p:nvPr/>
        </p:nvSpPr>
        <p:spPr>
          <a:xfrm>
            <a:off x="3048000" y="2413338"/>
            <a:ext cx="8984414" cy="2215991"/>
          </a:xfrm>
          <a:prstGeom prst="rect">
            <a:avLst/>
          </a:prstGeom>
        </p:spPr>
        <p:txBody>
          <a:bodyPr wrap="square">
            <a:spAutoFit/>
          </a:bodyPr>
          <a:lstStyle/>
          <a:p>
            <a:pPr marL="742950" lvl="1" indent="-285750">
              <a:buFont typeface="Arial" panose="020B0604020202020204" pitchFamily="34" charset="0"/>
              <a:buChar char="•"/>
            </a:pPr>
            <a:r>
              <a:rPr lang="en-US" sz="2400" dirty="0"/>
              <a:t>Amundsen, M. (2013). </a:t>
            </a:r>
            <a:r>
              <a:rPr lang="en-US" sz="2400" i="1" dirty="0" err="1"/>
              <a:t>Collection+JSON</a:t>
            </a:r>
            <a:r>
              <a:rPr lang="en-US" sz="2400" i="1" dirty="0"/>
              <a:t> Document Format. </a:t>
            </a:r>
            <a:r>
              <a:rPr lang="en-US" sz="2400" dirty="0">
                <a:hlinkClick r:id="rId2"/>
              </a:rPr>
              <a:t>http://amundsen.com/media-types/collection/format/</a:t>
            </a:r>
            <a:r>
              <a:rPr lang="en-US" sz="2400" dirty="0"/>
              <a:t> </a:t>
            </a:r>
          </a:p>
          <a:p>
            <a:pPr marL="742950" lvl="1" indent="-285750">
              <a:buFont typeface="Arial" panose="020B0604020202020204" pitchFamily="34" charset="0"/>
              <a:buChar char="•"/>
            </a:pPr>
            <a:r>
              <a:rPr lang="en-US" sz="2400" dirty="0"/>
              <a:t>Richardson, L., &amp; Amundsen, M. (2013). </a:t>
            </a:r>
            <a:r>
              <a:rPr lang="en-US" sz="2400" i="1" dirty="0"/>
              <a:t>RESTful Web APIs</a:t>
            </a:r>
            <a:r>
              <a:rPr lang="en-US" sz="2400" dirty="0"/>
              <a:t>. O’Reilly</a:t>
            </a:r>
          </a:p>
          <a:p>
            <a:pPr lvl="1"/>
            <a:endParaRPr lang="en-US" sz="2400" dirty="0"/>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2282126202"/>
      </p:ext>
    </p:extLst>
  </p:cSld>
  <p:clrMapOvr>
    <a:masterClrMapping/>
  </p:clrMapOvr>
  <p:transition spd="slow" advTm="10421">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94A2D-1AD6-4D08-91B1-ECC2C798DCF7}"/>
              </a:ext>
            </a:extLst>
          </p:cNvPr>
          <p:cNvSpPr>
            <a:spLocks noGrp="1"/>
          </p:cNvSpPr>
          <p:nvPr>
            <p:ph type="title"/>
          </p:nvPr>
        </p:nvSpPr>
        <p:spPr>
          <a:xfrm>
            <a:off x="2582779" y="1138990"/>
            <a:ext cx="6731797" cy="978568"/>
          </a:xfrm>
        </p:spPr>
        <p:txBody>
          <a:bodyPr/>
          <a:lstStyle/>
          <a:p>
            <a:pPr algn="l"/>
            <a:r>
              <a:rPr lang="en-US" dirty="0"/>
              <a:t>Topics</a:t>
            </a:r>
          </a:p>
        </p:txBody>
      </p:sp>
      <p:sp>
        <p:nvSpPr>
          <p:cNvPr id="3" name="Content Placeholder 2">
            <a:extLst>
              <a:ext uri="{FF2B5EF4-FFF2-40B4-BE49-F238E27FC236}">
                <a16:creationId xmlns:a16="http://schemas.microsoft.com/office/drawing/2014/main" id="{E41BB4DE-996B-4D5E-BC29-925ABCFC363C}"/>
              </a:ext>
            </a:extLst>
          </p:cNvPr>
          <p:cNvSpPr>
            <a:spLocks noGrp="1"/>
          </p:cNvSpPr>
          <p:nvPr>
            <p:ph idx="1"/>
          </p:nvPr>
        </p:nvSpPr>
        <p:spPr>
          <a:xfrm>
            <a:off x="3416968" y="1828801"/>
            <a:ext cx="8775032" cy="2911642"/>
          </a:xfrm>
        </p:spPr>
        <p:txBody>
          <a:bodyPr>
            <a:normAutofit/>
          </a:bodyPr>
          <a:lstStyle/>
          <a:p>
            <a:r>
              <a:rPr lang="en-US" sz="2800" dirty="0"/>
              <a:t>The use case: Agent performance </a:t>
            </a:r>
          </a:p>
          <a:p>
            <a:r>
              <a:rPr lang="en-US" sz="2800" dirty="0"/>
              <a:t>The seven-step design procedure</a:t>
            </a:r>
          </a:p>
          <a:p>
            <a:r>
              <a:rPr lang="en-US" sz="2800" dirty="0"/>
              <a:t>Return on investment</a:t>
            </a:r>
          </a:p>
          <a:p>
            <a:r>
              <a:rPr lang="en-US" sz="2800" dirty="0"/>
              <a:t>Summary</a:t>
            </a:r>
          </a:p>
        </p:txBody>
      </p:sp>
    </p:spTree>
    <p:extLst>
      <p:ext uri="{BB962C8B-B14F-4D97-AF65-F5344CB8AC3E}">
        <p14:creationId xmlns:p14="http://schemas.microsoft.com/office/powerpoint/2010/main" val="3144078708"/>
      </p:ext>
    </p:extLst>
  </p:cSld>
  <p:clrMapOvr>
    <a:masterClrMapping/>
  </p:clrMapOvr>
  <p:transition spd="slow" advTm="6982">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5FB6-60B9-4DB4-A2D5-D893D303386E}"/>
              </a:ext>
            </a:extLst>
          </p:cNvPr>
          <p:cNvSpPr>
            <a:spLocks noGrp="1"/>
          </p:cNvSpPr>
          <p:nvPr>
            <p:ph type="title"/>
          </p:nvPr>
        </p:nvSpPr>
        <p:spPr>
          <a:xfrm>
            <a:off x="2598821" y="328716"/>
            <a:ext cx="8904203" cy="1339663"/>
          </a:xfrm>
        </p:spPr>
        <p:txBody>
          <a:bodyPr/>
          <a:lstStyle/>
          <a:p>
            <a:pPr algn="l"/>
            <a:r>
              <a:rPr lang="en-US" dirty="0"/>
              <a:t>Use cases: Reporting agent performance</a:t>
            </a:r>
          </a:p>
        </p:txBody>
      </p:sp>
      <p:sp>
        <p:nvSpPr>
          <p:cNvPr id="7" name="TextBox 6">
            <a:extLst>
              <a:ext uri="{FF2B5EF4-FFF2-40B4-BE49-F238E27FC236}">
                <a16:creationId xmlns:a16="http://schemas.microsoft.com/office/drawing/2014/main" id="{4321901D-F1F0-42BF-A309-4F86825EE8FB}"/>
              </a:ext>
            </a:extLst>
          </p:cNvPr>
          <p:cNvSpPr txBox="1"/>
          <p:nvPr/>
        </p:nvSpPr>
        <p:spPr>
          <a:xfrm>
            <a:off x="2810310" y="1668379"/>
            <a:ext cx="8692714" cy="4154984"/>
          </a:xfrm>
          <a:prstGeom prst="rect">
            <a:avLst/>
          </a:prstGeom>
          <a:noFill/>
        </p:spPr>
        <p:txBody>
          <a:bodyPr wrap="square" rtlCol="0">
            <a:spAutoFit/>
          </a:bodyPr>
          <a:lstStyle/>
          <a:p>
            <a:r>
              <a:rPr lang="en-US" sz="2400" dirty="0"/>
              <a:t>The following are fictional use cases for the real world problem of supplying agent statistics in a call-center environment. </a:t>
            </a:r>
          </a:p>
          <a:p>
            <a:pPr marL="342900" indent="-342900">
              <a:buFont typeface="Arial" panose="020B0604020202020204" pitchFamily="34" charset="0"/>
              <a:buChar char="•"/>
            </a:pPr>
            <a:r>
              <a:rPr lang="en-US" sz="2400" dirty="0"/>
              <a:t>GCC, Generic Call Center, would like to provide an API that would support reporting of agent statistics.</a:t>
            </a:r>
          </a:p>
          <a:p>
            <a:pPr marL="285750" indent="-285750">
              <a:buFont typeface="Arial" panose="020B0604020202020204" pitchFamily="34" charset="0"/>
              <a:buChar char="•"/>
            </a:pPr>
            <a:r>
              <a:rPr lang="en-US" sz="2400" b="1" dirty="0"/>
              <a:t>Use case 1</a:t>
            </a:r>
            <a:r>
              <a:rPr lang="en-US" sz="2400" dirty="0"/>
              <a:t>: Agents want to know how they are performing – does their handle-time meet goals? Are they managing personal breaks well? Will they make bonus?</a:t>
            </a:r>
          </a:p>
          <a:p>
            <a:pPr marL="285750" indent="-285750">
              <a:buFont typeface="Arial" panose="020B0604020202020204" pitchFamily="34" charset="0"/>
              <a:buChar char="•"/>
            </a:pPr>
            <a:r>
              <a:rPr lang="en-US" sz="2400" b="1" dirty="0"/>
              <a:t>Use case 2</a:t>
            </a:r>
            <a:r>
              <a:rPr lang="en-US" sz="2400" dirty="0"/>
              <a:t>: Supervisors want to know if any agent requires coaching to improve performance.</a:t>
            </a:r>
          </a:p>
          <a:p>
            <a:pPr marL="285750" indent="-285750">
              <a:buFont typeface="Arial" panose="020B0604020202020204" pitchFamily="34" charset="0"/>
              <a:buChar char="•"/>
            </a:pPr>
            <a:r>
              <a:rPr lang="en-US" sz="2400" b="1" dirty="0"/>
              <a:t>Use case 3</a:t>
            </a:r>
            <a:r>
              <a:rPr lang="en-US" sz="2400" dirty="0"/>
              <a:t>: Operations managers want to gauge agent workload for adjusting schedules and staffing levels.</a:t>
            </a:r>
          </a:p>
        </p:txBody>
      </p:sp>
    </p:spTree>
    <p:extLst>
      <p:ext uri="{BB962C8B-B14F-4D97-AF65-F5344CB8AC3E}">
        <p14:creationId xmlns:p14="http://schemas.microsoft.com/office/powerpoint/2010/main" val="1708311550"/>
      </p:ext>
    </p:extLst>
  </p:cSld>
  <p:clrMapOvr>
    <a:masterClrMapping/>
  </p:clrMapOvr>
  <p:transition spd="slow" advTm="24574">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The Seven-Step Design Procedure</a:t>
            </a:r>
            <a:endParaRPr lang="en-US" sz="2800" cap="none" dirty="0"/>
          </a:p>
        </p:txBody>
      </p:sp>
      <p:sp>
        <p:nvSpPr>
          <p:cNvPr id="3" name="TextBox 2">
            <a:extLst>
              <a:ext uri="{FF2B5EF4-FFF2-40B4-BE49-F238E27FC236}">
                <a16:creationId xmlns:a16="http://schemas.microsoft.com/office/drawing/2014/main" id="{DCA6A73D-B903-44F6-BE9C-20B1075AB9B0}"/>
              </a:ext>
            </a:extLst>
          </p:cNvPr>
          <p:cNvSpPr txBox="1"/>
          <p:nvPr/>
        </p:nvSpPr>
        <p:spPr>
          <a:xfrm>
            <a:off x="2810312" y="2004969"/>
            <a:ext cx="7905814" cy="3354765"/>
          </a:xfrm>
          <a:prstGeom prst="rect">
            <a:avLst/>
          </a:prstGeom>
          <a:noFill/>
        </p:spPr>
        <p:txBody>
          <a:bodyPr wrap="square" rtlCol="0">
            <a:spAutoFit/>
          </a:bodyPr>
          <a:lstStyle/>
          <a:p>
            <a:r>
              <a:rPr lang="en-US" sz="2400" dirty="0"/>
              <a:t>The seven-step design procedure includes the following:</a:t>
            </a:r>
          </a:p>
          <a:p>
            <a:pPr marL="742950" lvl="1" indent="-285750">
              <a:buFont typeface="Arial" panose="020B0604020202020204" pitchFamily="34" charset="0"/>
              <a:buChar char="•"/>
            </a:pPr>
            <a:r>
              <a:rPr lang="en-US" sz="2400" dirty="0"/>
              <a:t>List the semantic descriptors</a:t>
            </a:r>
          </a:p>
          <a:p>
            <a:pPr marL="742950" lvl="1" indent="-285750">
              <a:buFont typeface="Arial" panose="020B0604020202020204" pitchFamily="34" charset="0"/>
              <a:buChar char="•"/>
            </a:pPr>
            <a:r>
              <a:rPr lang="en-US" sz="2400" dirty="0"/>
              <a:t>Draw a state diagram</a:t>
            </a:r>
          </a:p>
          <a:p>
            <a:pPr marL="742950" lvl="1" indent="-285750">
              <a:buFont typeface="Arial" panose="020B0604020202020204" pitchFamily="34" charset="0"/>
              <a:buChar char="•"/>
            </a:pPr>
            <a:r>
              <a:rPr lang="en-US" sz="2400" dirty="0"/>
              <a:t>Reconcile names</a:t>
            </a:r>
          </a:p>
          <a:p>
            <a:pPr marL="742950" lvl="1" indent="-285750">
              <a:buFont typeface="Arial" panose="020B0604020202020204" pitchFamily="34" charset="0"/>
              <a:buChar char="•"/>
            </a:pPr>
            <a:r>
              <a:rPr lang="en-US" sz="2400" dirty="0"/>
              <a:t>Choose a media type</a:t>
            </a:r>
          </a:p>
          <a:p>
            <a:pPr marL="742950" lvl="1" indent="-285750">
              <a:buFont typeface="Arial" panose="020B0604020202020204" pitchFamily="34" charset="0"/>
              <a:buChar char="•"/>
            </a:pPr>
            <a:r>
              <a:rPr lang="en-US" sz="2400" dirty="0"/>
              <a:t>Write a profile</a:t>
            </a:r>
          </a:p>
          <a:p>
            <a:pPr marL="742950" lvl="1" indent="-285750">
              <a:buFont typeface="Arial" panose="020B0604020202020204" pitchFamily="34" charset="0"/>
              <a:buChar char="•"/>
            </a:pPr>
            <a:r>
              <a:rPr lang="en-US" sz="2400" dirty="0"/>
              <a:t>Implement the API</a:t>
            </a:r>
          </a:p>
          <a:p>
            <a:pPr marL="742950" lvl="1" indent="-285750">
              <a:buFont typeface="Arial" panose="020B0604020202020204" pitchFamily="34" charset="0"/>
              <a:buChar char="•"/>
            </a:pPr>
            <a:r>
              <a:rPr lang="en-US" sz="2400" dirty="0"/>
              <a:t>Publish the billboard URL</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2813441742"/>
      </p:ext>
    </p:extLst>
  </p:cSld>
  <p:clrMapOvr>
    <a:masterClrMapping/>
  </p:clrMapOvr>
  <p:transition spd="slow" advTm="10847">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8930747" cy="1510018"/>
          </a:xfrm>
        </p:spPr>
        <p:txBody>
          <a:bodyPr>
            <a:normAutofit/>
          </a:bodyPr>
          <a:lstStyle/>
          <a:p>
            <a:pPr algn="l"/>
            <a:r>
              <a:rPr lang="en-US" cap="none" dirty="0"/>
              <a:t>List Semantic Descriptors</a:t>
            </a:r>
          </a:p>
        </p:txBody>
      </p:sp>
      <p:sp>
        <p:nvSpPr>
          <p:cNvPr id="3" name="TextBox 2">
            <a:extLst>
              <a:ext uri="{FF2B5EF4-FFF2-40B4-BE49-F238E27FC236}">
                <a16:creationId xmlns:a16="http://schemas.microsoft.com/office/drawing/2014/main" id="{DCA6A73D-B903-44F6-BE9C-20B1075AB9B0}"/>
              </a:ext>
            </a:extLst>
          </p:cNvPr>
          <p:cNvSpPr txBox="1"/>
          <p:nvPr/>
        </p:nvSpPr>
        <p:spPr>
          <a:xfrm>
            <a:off x="2759978" y="1988191"/>
            <a:ext cx="8743048" cy="461665"/>
          </a:xfrm>
          <a:prstGeom prst="rect">
            <a:avLst/>
          </a:prstGeom>
          <a:noFill/>
        </p:spPr>
        <p:txBody>
          <a:bodyPr wrap="square" rtlCol="0">
            <a:spAutoFit/>
          </a:bodyPr>
          <a:lstStyle/>
          <a:p>
            <a:pPr marL="285750" indent="-285750">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F5C83045-A6D8-4632-A83A-4896454AC4E7}"/>
              </a:ext>
            </a:extLst>
          </p:cNvPr>
          <p:cNvSpPr txBox="1"/>
          <p:nvPr/>
        </p:nvSpPr>
        <p:spPr>
          <a:xfrm>
            <a:off x="2572279" y="1988191"/>
            <a:ext cx="8930747" cy="4431983"/>
          </a:xfrm>
          <a:prstGeom prst="rect">
            <a:avLst/>
          </a:prstGeom>
          <a:noFill/>
        </p:spPr>
        <p:txBody>
          <a:bodyPr wrap="square" rtlCol="0">
            <a:spAutoFit/>
          </a:bodyPr>
          <a:lstStyle/>
          <a:p>
            <a:pPr marL="285750" indent="-285750">
              <a:buFont typeface="Arial" panose="020B0604020202020204" pitchFamily="34" charset="0"/>
              <a:buChar char="•"/>
            </a:pPr>
            <a:r>
              <a:rPr lang="en-US" sz="2400" dirty="0"/>
              <a:t>Descriptors identify an item</a:t>
            </a:r>
          </a:p>
          <a:p>
            <a:pPr marL="285750" indent="-285750">
              <a:buFont typeface="Arial" panose="020B0604020202020204" pitchFamily="34" charset="0"/>
              <a:buChar char="•"/>
            </a:pPr>
            <a:r>
              <a:rPr lang="en-US" sz="2400" dirty="0"/>
              <a:t>Standard, recognizable descriptors should be used when possible. Examples include “collection” and “item.”</a:t>
            </a:r>
          </a:p>
          <a:p>
            <a:pPr marL="285750" indent="-285750">
              <a:buFont typeface="Arial" panose="020B0604020202020204" pitchFamily="34" charset="0"/>
              <a:buChar char="•"/>
            </a:pPr>
            <a:r>
              <a:rPr lang="en-US" sz="2400" dirty="0"/>
              <a:t>In our example API the following are the semantic descriptors</a:t>
            </a:r>
          </a:p>
          <a:p>
            <a:pPr marL="914400" lvl="1" indent="-457200">
              <a:buFont typeface="+mj-lt"/>
              <a:buAutoNum type="alphaUcPeriod"/>
            </a:pPr>
            <a:r>
              <a:rPr lang="en-US" sz="2400" dirty="0"/>
              <a:t>Agent – an employee of GCC</a:t>
            </a:r>
          </a:p>
          <a:p>
            <a:pPr marL="1371600" lvl="2" indent="-457200">
              <a:buFont typeface="+mj-lt"/>
              <a:buAutoNum type="arabicPeriod"/>
            </a:pPr>
            <a:r>
              <a:rPr lang="en-US" sz="2400" dirty="0"/>
              <a:t>Id – the employee’s ID</a:t>
            </a:r>
          </a:p>
          <a:p>
            <a:pPr marL="1371600" lvl="2" indent="-457200">
              <a:buFont typeface="+mj-lt"/>
              <a:buAutoNum type="arabicPeriod"/>
            </a:pPr>
            <a:r>
              <a:rPr lang="en-US" sz="2400" dirty="0" err="1"/>
              <a:t>fullName</a:t>
            </a:r>
            <a:r>
              <a:rPr lang="en-US" sz="2400" dirty="0"/>
              <a:t> – the employee’s full name</a:t>
            </a:r>
          </a:p>
          <a:p>
            <a:pPr marL="1371600" lvl="2" indent="-457200">
              <a:buFont typeface="+mj-lt"/>
              <a:buAutoNum type="arabicPeriod"/>
            </a:pPr>
            <a:r>
              <a:rPr lang="en-US" sz="2400" dirty="0"/>
              <a:t>Collection – a list of status keys</a:t>
            </a:r>
          </a:p>
          <a:p>
            <a:pPr marL="1828800" lvl="3" indent="-457200">
              <a:buFont typeface="+mj-lt"/>
              <a:buAutoNum type="alphaLcParenR"/>
            </a:pPr>
            <a:r>
              <a:rPr lang="en-US" sz="2400" dirty="0"/>
              <a:t>Item – an item containing a code and duration</a:t>
            </a:r>
          </a:p>
          <a:p>
            <a:pPr marL="2286000" lvl="4" indent="-457200">
              <a:buFont typeface="+mj-lt"/>
              <a:buAutoNum type="arabicPeriod"/>
            </a:pPr>
            <a:r>
              <a:rPr lang="en-US" sz="2400" dirty="0"/>
              <a:t>Code – a code that indicates the agent status, like “</a:t>
            </a:r>
            <a:r>
              <a:rPr lang="en-US" sz="2400" dirty="0" err="1"/>
              <a:t>onInteraction</a:t>
            </a:r>
            <a:r>
              <a:rPr lang="en-US" sz="2400" dirty="0"/>
              <a:t>,” and “</a:t>
            </a:r>
            <a:r>
              <a:rPr lang="en-US" sz="2400" dirty="0" err="1"/>
              <a:t>onBreak</a:t>
            </a:r>
            <a:r>
              <a:rPr lang="en-US" sz="2400" dirty="0"/>
              <a:t>.”</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15476658"/>
      </p:ext>
    </p:extLst>
  </p:cSld>
  <p:clrMapOvr>
    <a:masterClrMapping/>
  </p:clrMapOvr>
  <p:transition spd="slow" advTm="22655">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CE1D-9AC6-45C9-A21F-0AD1252619B9}"/>
              </a:ext>
            </a:extLst>
          </p:cNvPr>
          <p:cNvSpPr txBox="1">
            <a:spLocks/>
          </p:cNvSpPr>
          <p:nvPr/>
        </p:nvSpPr>
        <p:spPr>
          <a:xfrm>
            <a:off x="2598821" y="1026695"/>
            <a:ext cx="8904205" cy="961496"/>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Draw a state diagram</a:t>
            </a:r>
          </a:p>
        </p:txBody>
      </p:sp>
      <p:sp>
        <p:nvSpPr>
          <p:cNvPr id="3" name="TextBox 2">
            <a:extLst>
              <a:ext uri="{FF2B5EF4-FFF2-40B4-BE49-F238E27FC236}">
                <a16:creationId xmlns:a16="http://schemas.microsoft.com/office/drawing/2014/main" id="{405BD192-408C-41C5-B1DE-0857AEA2510B}"/>
              </a:ext>
            </a:extLst>
          </p:cNvPr>
          <p:cNvSpPr txBox="1"/>
          <p:nvPr/>
        </p:nvSpPr>
        <p:spPr>
          <a:xfrm>
            <a:off x="6561221" y="1988191"/>
            <a:ext cx="4470942"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second step is to draw a state diagram</a:t>
            </a:r>
          </a:p>
          <a:p>
            <a:pPr marL="285750" indent="-285750">
              <a:buFont typeface="Arial" panose="020B0604020202020204" pitchFamily="34" charset="0"/>
              <a:buChar char="•"/>
            </a:pPr>
            <a:r>
              <a:rPr lang="en-US" sz="2400" dirty="0"/>
              <a:t>The diagram will show link relations between descriptors</a:t>
            </a:r>
          </a:p>
          <a:p>
            <a:pPr marL="285750" indent="-285750">
              <a:buFont typeface="Arial" panose="020B0604020202020204" pitchFamily="34" charset="0"/>
              <a:buChar char="•"/>
            </a:pPr>
            <a:r>
              <a:rPr lang="en-US" sz="2400" dirty="0"/>
              <a:t>Every http request made is represented by an arrow</a:t>
            </a:r>
          </a:p>
          <a:p>
            <a:pPr marL="285750" indent="-285750">
              <a:buFont typeface="Arial" panose="020B0604020202020204" pitchFamily="34" charset="0"/>
              <a:buChar char="•"/>
            </a:pPr>
            <a:r>
              <a:rPr lang="en-US" sz="2400" dirty="0"/>
              <a:t>The diagram indicates the home page with an arrow from “out of nowhere.”</a:t>
            </a:r>
          </a:p>
        </p:txBody>
      </p:sp>
      <p:pic>
        <p:nvPicPr>
          <p:cNvPr id="5" name="Picture 4">
            <a:extLst>
              <a:ext uri="{FF2B5EF4-FFF2-40B4-BE49-F238E27FC236}">
                <a16:creationId xmlns:a16="http://schemas.microsoft.com/office/drawing/2014/main" id="{3C6F8A04-A399-4127-9C0D-2B844271288D}"/>
              </a:ext>
            </a:extLst>
          </p:cNvPr>
          <p:cNvPicPr>
            <a:picLocks noChangeAspect="1"/>
          </p:cNvPicPr>
          <p:nvPr/>
        </p:nvPicPr>
        <p:blipFill>
          <a:blip r:embed="rId2"/>
          <a:stretch>
            <a:fillRect/>
          </a:stretch>
        </p:blipFill>
        <p:spPr>
          <a:xfrm>
            <a:off x="953466" y="1988191"/>
            <a:ext cx="5431292" cy="3416320"/>
          </a:xfrm>
          <a:prstGeom prst="rect">
            <a:avLst/>
          </a:prstGeom>
        </p:spPr>
      </p:pic>
    </p:spTree>
    <p:extLst>
      <p:ext uri="{BB962C8B-B14F-4D97-AF65-F5344CB8AC3E}">
        <p14:creationId xmlns:p14="http://schemas.microsoft.com/office/powerpoint/2010/main" val="2402281807"/>
      </p:ext>
    </p:extLst>
  </p:cSld>
  <p:clrMapOvr>
    <a:masterClrMapping/>
  </p:clrMapOvr>
  <p:transition spd="slow" advTm="19743">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614863" y="209725"/>
            <a:ext cx="8888163" cy="1510018"/>
          </a:xfrm>
        </p:spPr>
        <p:txBody>
          <a:bodyPr>
            <a:normAutofit/>
          </a:bodyPr>
          <a:lstStyle/>
          <a:p>
            <a:pPr algn="l"/>
            <a:r>
              <a:rPr lang="en-US" dirty="0"/>
              <a:t>Reconcile names</a:t>
            </a:r>
            <a:endParaRPr lang="en-US" cap="none" dirty="0"/>
          </a:p>
        </p:txBody>
      </p:sp>
      <p:sp>
        <p:nvSpPr>
          <p:cNvPr id="3" name="TextBox 2">
            <a:extLst>
              <a:ext uri="{FF2B5EF4-FFF2-40B4-BE49-F238E27FC236}">
                <a16:creationId xmlns:a16="http://schemas.microsoft.com/office/drawing/2014/main" id="{DCA6A73D-B903-44F6-BE9C-20B1075AB9B0}"/>
              </a:ext>
            </a:extLst>
          </p:cNvPr>
          <p:cNvSpPr txBox="1"/>
          <p:nvPr/>
        </p:nvSpPr>
        <p:spPr>
          <a:xfrm>
            <a:off x="2843868" y="2002908"/>
            <a:ext cx="8659158"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Custom names can be used</a:t>
            </a:r>
          </a:p>
          <a:p>
            <a:pPr marL="285750" indent="-285750">
              <a:buFont typeface="Arial" panose="020B0604020202020204" pitchFamily="34" charset="0"/>
              <a:buChar char="•"/>
            </a:pPr>
            <a:r>
              <a:rPr lang="en-US" sz="2400" dirty="0"/>
              <a:t>However, it may be useful to re-use industry and domain names that are well defined. </a:t>
            </a:r>
          </a:p>
          <a:p>
            <a:pPr marL="285750" indent="-285750">
              <a:buFont typeface="Arial" panose="020B0604020202020204" pitchFamily="34" charset="0"/>
              <a:buChar char="•"/>
            </a:pPr>
            <a:r>
              <a:rPr lang="en-US" sz="2400" dirty="0"/>
              <a:t>For example, IANA (Internet Assigned Numbers Authority), has defined a list of link relation names such as Collection and Item</a:t>
            </a:r>
          </a:p>
          <a:p>
            <a:pPr marL="285750" indent="-285750">
              <a:buFont typeface="Arial" panose="020B0604020202020204" pitchFamily="34" charset="0"/>
              <a:buChar char="•"/>
            </a:pPr>
            <a:r>
              <a:rPr lang="en-US" sz="2400" dirty="0"/>
              <a:t>Although, unwritten, identifiers like “agent” are in common use in the call center industry.</a:t>
            </a:r>
          </a:p>
          <a:p>
            <a:pPr marL="285750" indent="-285750">
              <a:buFont typeface="Arial" panose="020B0604020202020204" pitchFamily="34" charset="0"/>
              <a:buChar char="•"/>
            </a:pPr>
            <a:r>
              <a:rPr lang="en-US" sz="2400" dirty="0"/>
              <a:t>Specific recommendations are collection and item for collections; replies for messages; first, last, next, and </a:t>
            </a:r>
            <a:r>
              <a:rPr lang="en-US" sz="2400" dirty="0" err="1"/>
              <a:t>prev</a:t>
            </a:r>
            <a:r>
              <a:rPr lang="en-US" sz="2400" dirty="0"/>
              <a:t> for pagination; and edit and edit-media for unsafe operations.</a:t>
            </a:r>
          </a:p>
          <a:p>
            <a:pPr marL="285750" indent="-285750">
              <a:buFont typeface="Arial" panose="020B0604020202020204" pitchFamily="34" charset="0"/>
              <a:buChar char="•"/>
            </a:pPr>
            <a:r>
              <a:rPr lang="en-US" sz="2400" dirty="0"/>
              <a:t>Uncommon names will need to be defined. </a:t>
            </a:r>
          </a:p>
        </p:txBody>
      </p:sp>
    </p:spTree>
    <p:extLst>
      <p:ext uri="{BB962C8B-B14F-4D97-AF65-F5344CB8AC3E}">
        <p14:creationId xmlns:p14="http://schemas.microsoft.com/office/powerpoint/2010/main" val="244971347"/>
      </p:ext>
    </p:extLst>
  </p:cSld>
  <p:clrMapOvr>
    <a:masterClrMapping/>
  </p:clrMapOvr>
  <p:transition spd="slow" advTm="26354">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E0C6A2-0049-42E6-BD67-86B4BDCE1F90}"/>
              </a:ext>
            </a:extLst>
          </p:cNvPr>
          <p:cNvSpPr>
            <a:spLocks noGrp="1"/>
          </p:cNvSpPr>
          <p:nvPr>
            <p:ph type="title"/>
          </p:nvPr>
        </p:nvSpPr>
        <p:spPr>
          <a:xfrm>
            <a:off x="2614863" y="209725"/>
            <a:ext cx="8888163" cy="1510018"/>
          </a:xfrm>
        </p:spPr>
        <p:txBody>
          <a:bodyPr>
            <a:normAutofit/>
          </a:bodyPr>
          <a:lstStyle/>
          <a:p>
            <a:pPr algn="l"/>
            <a:r>
              <a:rPr lang="en-US" cap="none" dirty="0"/>
              <a:t>Choose a media type</a:t>
            </a:r>
          </a:p>
        </p:txBody>
      </p:sp>
      <p:sp>
        <p:nvSpPr>
          <p:cNvPr id="5" name="TextBox 4">
            <a:extLst>
              <a:ext uri="{FF2B5EF4-FFF2-40B4-BE49-F238E27FC236}">
                <a16:creationId xmlns:a16="http://schemas.microsoft.com/office/drawing/2014/main" id="{C0E812A0-AF9E-4FE3-B06F-0118CCE8BEE1}"/>
              </a:ext>
            </a:extLst>
          </p:cNvPr>
          <p:cNvSpPr txBox="1"/>
          <p:nvPr/>
        </p:nvSpPr>
        <p:spPr>
          <a:xfrm>
            <a:off x="2843868" y="1886603"/>
            <a:ext cx="8659158"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Examples of media types include </a:t>
            </a:r>
            <a:r>
              <a:rPr lang="en-US" sz="2400" dirty="0" err="1"/>
              <a:t>Collection+JSON</a:t>
            </a:r>
            <a:r>
              <a:rPr lang="en-US" sz="2400" dirty="0"/>
              <a:t>, </a:t>
            </a:r>
            <a:r>
              <a:rPr lang="en-US" sz="2400" dirty="0" err="1"/>
              <a:t>AtomPub</a:t>
            </a:r>
            <a:r>
              <a:rPr lang="en-US" sz="2400" dirty="0"/>
              <a:t>, </a:t>
            </a:r>
            <a:r>
              <a:rPr lang="en-US" sz="2400" dirty="0" err="1"/>
              <a:t>Odata</a:t>
            </a:r>
            <a:r>
              <a:rPr lang="en-US" sz="2400" dirty="0"/>
              <a:t>, HTML, and HAL.</a:t>
            </a:r>
          </a:p>
          <a:p>
            <a:pPr marL="285750" indent="-285750">
              <a:buFont typeface="Arial" panose="020B0604020202020204" pitchFamily="34" charset="0"/>
              <a:buChar char="•"/>
            </a:pPr>
            <a:r>
              <a:rPr lang="en-US" sz="2400" dirty="0"/>
              <a:t>Read-only APIs should consider HTML, HAL, or JSON-LD</a:t>
            </a:r>
          </a:p>
          <a:p>
            <a:pPr marL="285750" indent="-285750">
              <a:buFont typeface="Arial" panose="020B0604020202020204" pitchFamily="34" charset="0"/>
              <a:buChar char="•"/>
            </a:pPr>
            <a:r>
              <a:rPr lang="en-US" sz="2400" dirty="0"/>
              <a:t>If unsafe transitions are included, consider adding Hydra or using </a:t>
            </a:r>
            <a:r>
              <a:rPr lang="en-US" sz="2400" dirty="0" err="1"/>
              <a:t>Collection+JSON</a:t>
            </a:r>
            <a:endParaRPr lang="en-US" sz="2400" dirty="0"/>
          </a:p>
          <a:p>
            <a:pPr marL="285750" indent="-285750">
              <a:buFont typeface="Arial" panose="020B0604020202020204" pitchFamily="34" charset="0"/>
              <a:buChar char="•"/>
            </a:pPr>
            <a:r>
              <a:rPr lang="en-US" sz="2400" dirty="0" err="1"/>
              <a:t>Collection+JSON</a:t>
            </a:r>
            <a:r>
              <a:rPr lang="en-US" sz="2400" dirty="0"/>
              <a:t> is the media type chosen by the fictional API of this presentation.</a:t>
            </a:r>
          </a:p>
          <a:p>
            <a:pPr marL="285750" indent="-285750">
              <a:buFont typeface="Arial" panose="020B0604020202020204" pitchFamily="34" charset="0"/>
              <a:buChar char="•"/>
            </a:pPr>
            <a:r>
              <a:rPr lang="en-US" sz="2400" dirty="0"/>
              <a:t>It allows simple, minimal representation like this example:</a:t>
            </a:r>
          </a:p>
          <a:p>
            <a:pPr lvl="1"/>
            <a:r>
              <a:rPr lang="en-US" sz="2400" dirty="0"/>
              <a:t>{ “collection” :</a:t>
            </a:r>
          </a:p>
          <a:p>
            <a:pPr lvl="2"/>
            <a:r>
              <a:rPr lang="en-US" sz="2400" dirty="0"/>
              <a:t>{</a:t>
            </a:r>
          </a:p>
          <a:p>
            <a:pPr lvl="2"/>
            <a:r>
              <a:rPr lang="en-US" sz="2400" dirty="0"/>
              <a:t>	“agent”: { {“id”: &lt;id&gt;}, {“</a:t>
            </a:r>
            <a:r>
              <a:rPr lang="en-US" sz="2400" dirty="0" err="1"/>
              <a:t>fullName</a:t>
            </a:r>
            <a:r>
              <a:rPr lang="en-US" sz="2400" dirty="0"/>
              <a:t>”: &lt;</a:t>
            </a:r>
            <a:r>
              <a:rPr lang="en-US" sz="2400" dirty="0" err="1"/>
              <a:t>fullname</a:t>
            </a:r>
            <a:r>
              <a:rPr lang="en-US" sz="2400" dirty="0"/>
              <a:t>&gt;}}</a:t>
            </a:r>
          </a:p>
          <a:p>
            <a:pPr lvl="2"/>
            <a:r>
              <a:rPr lang="en-US" sz="2400" dirty="0"/>
              <a:t>}</a:t>
            </a:r>
          </a:p>
          <a:p>
            <a:r>
              <a:rPr lang="en-US" sz="2400" dirty="0"/>
              <a:t>	}</a:t>
            </a:r>
          </a:p>
          <a:p>
            <a:pPr marL="285750" indent="-28575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4209849940"/>
      </p:ext>
    </p:extLst>
  </p:cSld>
  <p:clrMapOvr>
    <a:masterClrMapping/>
  </p:clrMapOvr>
  <p:transition spd="slow" advTm="18244">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7FE7E-6931-4F8E-A93F-9F9DB0F01B54}"/>
              </a:ext>
            </a:extLst>
          </p:cNvPr>
          <p:cNvSpPr>
            <a:spLocks noGrp="1"/>
          </p:cNvSpPr>
          <p:nvPr>
            <p:ph type="title"/>
          </p:nvPr>
        </p:nvSpPr>
        <p:spPr>
          <a:xfrm>
            <a:off x="2572279" y="209725"/>
            <a:ext cx="7630499" cy="1510018"/>
          </a:xfrm>
        </p:spPr>
        <p:txBody>
          <a:bodyPr>
            <a:normAutofit/>
          </a:bodyPr>
          <a:lstStyle/>
          <a:p>
            <a:pPr algn="l"/>
            <a:r>
              <a:rPr lang="en-US" cap="none" dirty="0"/>
              <a:t>Write a profile</a:t>
            </a:r>
          </a:p>
        </p:txBody>
      </p:sp>
      <p:sp>
        <p:nvSpPr>
          <p:cNvPr id="3" name="TextBox 2">
            <a:extLst>
              <a:ext uri="{FF2B5EF4-FFF2-40B4-BE49-F238E27FC236}">
                <a16:creationId xmlns:a16="http://schemas.microsoft.com/office/drawing/2014/main" id="{DCA6A73D-B903-44F6-BE9C-20B1075AB9B0}"/>
              </a:ext>
            </a:extLst>
          </p:cNvPr>
          <p:cNvSpPr txBox="1"/>
          <p:nvPr/>
        </p:nvSpPr>
        <p:spPr>
          <a:xfrm>
            <a:off x="2944537" y="1859339"/>
            <a:ext cx="8558490"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Server responses will include link to one or more profiles</a:t>
            </a:r>
          </a:p>
          <a:p>
            <a:pPr marL="285750" indent="-285750">
              <a:buFont typeface="Arial" panose="020B0604020202020204" pitchFamily="34" charset="0"/>
              <a:buChar char="•"/>
            </a:pPr>
            <a:r>
              <a:rPr lang="en-US" sz="2400" dirty="0"/>
              <a:t>The profile explains the API semantics</a:t>
            </a:r>
          </a:p>
          <a:p>
            <a:pPr marL="285750" indent="-285750">
              <a:buFont typeface="Arial" panose="020B0604020202020204" pitchFamily="34" charset="0"/>
              <a:buChar char="•"/>
            </a:pPr>
            <a:r>
              <a:rPr lang="en-US" sz="2400" dirty="0"/>
              <a:t>If you re-used a profile from another source, include a link to that source.</a:t>
            </a:r>
          </a:p>
          <a:p>
            <a:pPr marL="285750" indent="-285750">
              <a:buFont typeface="Arial" panose="020B0604020202020204" pitchFamily="34" charset="0"/>
              <a:buChar char="•"/>
            </a:pPr>
            <a:r>
              <a:rPr lang="en-US" sz="2400" dirty="0"/>
              <a:t>The profile can be machine-readable or only human-readable.</a:t>
            </a:r>
          </a:p>
          <a:p>
            <a:pPr marL="285750" indent="-285750">
              <a:buFont typeface="Arial" panose="020B0604020202020204" pitchFamily="34" charset="0"/>
              <a:buChar char="•"/>
            </a:pPr>
            <a:r>
              <a:rPr lang="en-US" sz="2400" dirty="0"/>
              <a:t>A human readable profile is simply a web page defining the link relations and descriptors</a:t>
            </a:r>
          </a:p>
          <a:p>
            <a:pPr marL="285750" indent="-285750">
              <a:buFont typeface="Arial" panose="020B0604020202020204" pitchFamily="34" charset="0"/>
              <a:buChar char="•"/>
            </a:pPr>
            <a:r>
              <a:rPr lang="en-US" sz="2400" dirty="0"/>
              <a:t>Machine readable profiles will need to use ALPS, JSON-LD context or XMDP microformat.</a:t>
            </a:r>
          </a:p>
          <a:p>
            <a:endParaRPr lang="en-US" sz="2400" dirty="0"/>
          </a:p>
        </p:txBody>
      </p:sp>
    </p:spTree>
    <p:extLst>
      <p:ext uri="{BB962C8B-B14F-4D97-AF65-F5344CB8AC3E}">
        <p14:creationId xmlns:p14="http://schemas.microsoft.com/office/powerpoint/2010/main" val="1920493986"/>
      </p:ext>
    </p:extLst>
  </p:cSld>
  <p:clrMapOvr>
    <a:masterClrMapping/>
  </p:clrMapOvr>
  <p:transition spd="slow" advTm="22296">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937</TotalTime>
  <Words>897</Words>
  <Application>Microsoft Office PowerPoint</Application>
  <PresentationFormat>Widescreen</PresentationFormat>
  <Paragraphs>85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Corbel</vt:lpstr>
      <vt:lpstr>Parallax</vt:lpstr>
      <vt:lpstr>Hypermedia Design</vt:lpstr>
      <vt:lpstr>Topics</vt:lpstr>
      <vt:lpstr>Use cases: Reporting agent performance</vt:lpstr>
      <vt:lpstr>The Seven-Step Design Procedure</vt:lpstr>
      <vt:lpstr>List Semantic Descriptors</vt:lpstr>
      <vt:lpstr>PowerPoint Presentation</vt:lpstr>
      <vt:lpstr>Reconcile names</vt:lpstr>
      <vt:lpstr>Choose a media type</vt:lpstr>
      <vt:lpstr>Write a profile</vt:lpstr>
      <vt:lpstr>Implement the API</vt:lpstr>
      <vt:lpstr>Publish</vt:lpstr>
      <vt:lpstr>Return on investment</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dc:title>
  <dc:creator>jeffa</dc:creator>
  <cp:lastModifiedBy> </cp:lastModifiedBy>
  <cp:revision>99</cp:revision>
  <dcterms:created xsi:type="dcterms:W3CDTF">2020-05-01T18:56:34Z</dcterms:created>
  <dcterms:modified xsi:type="dcterms:W3CDTF">2020-06-07T19:23:10Z</dcterms:modified>
</cp:coreProperties>
</file>