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3" r:id="rId1"/>
  </p:sldMasterIdLst>
  <p:sldIdLst>
    <p:sldId id="256" r:id="rId2"/>
    <p:sldId id="259" r:id="rId3"/>
    <p:sldId id="266" r:id="rId4"/>
    <p:sldId id="260" r:id="rId5"/>
    <p:sldId id="261" r:id="rId6"/>
    <p:sldId id="268" r:id="rId7"/>
    <p:sldId id="262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88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3229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660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9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08820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9129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252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78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5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540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87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5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2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94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6039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5/10/2020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65" r:id="rId2"/>
    <p:sldLayoutId id="2147483966" r:id="rId3"/>
    <p:sldLayoutId id="2147483967" r:id="rId4"/>
    <p:sldLayoutId id="2147483968" r:id="rId5"/>
    <p:sldLayoutId id="2147483969" r:id="rId6"/>
    <p:sldLayoutId id="2147483970" r:id="rId7"/>
    <p:sldLayoutId id="2147483971" r:id="rId8"/>
    <p:sldLayoutId id="2147483972" r:id="rId9"/>
    <p:sldLayoutId id="2147483973" r:id="rId10"/>
    <p:sldLayoutId id="2147483974" r:id="rId11"/>
    <p:sldLayoutId id="2147483975" r:id="rId12"/>
    <p:sldLayoutId id="2147483976" r:id="rId13"/>
    <p:sldLayoutId id="2147483977" r:id="rId14"/>
    <p:sldLayoutId id="2147483978" r:id="rId15"/>
    <p:sldLayoutId id="2147483979" r:id="rId16"/>
    <p:sldLayoutId id="214748398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ietf.org/html/rfc1945" TargetMode="External"/><Relationship Id="rId2" Type="http://schemas.openxmlformats.org/officeDocument/2006/relationships/hyperlink" Target="https://stackify.com/soap-vs-res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s.uci.edu/~fielding/pubs/dissertation/top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3766-EFCB-4B0B-8FF6-71980594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187116"/>
            <a:ext cx="6853162" cy="1898316"/>
          </a:xfrm>
        </p:spPr>
        <p:txBody>
          <a:bodyPr/>
          <a:lstStyle/>
          <a:p>
            <a:r>
              <a:rPr lang="en-US" cap="none" dirty="0"/>
              <a:t>RESTful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6E11-35F0-43D3-B640-1145F44FD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3085431"/>
            <a:ext cx="5266186" cy="1759285"/>
          </a:xfrm>
        </p:spPr>
        <p:txBody>
          <a:bodyPr>
            <a:normAutofit/>
          </a:bodyPr>
          <a:lstStyle/>
          <a:p>
            <a:r>
              <a:rPr lang="en-US" dirty="0"/>
              <a:t>Application programming interfaces</a:t>
            </a:r>
          </a:p>
          <a:p>
            <a:r>
              <a:rPr lang="en-US" dirty="0"/>
              <a:t>Using Rest Architecture</a:t>
            </a:r>
          </a:p>
          <a:p>
            <a:r>
              <a:rPr lang="en-US" dirty="0"/>
              <a:t>Assignment 2.2 Jeff Shepherd</a:t>
            </a:r>
          </a:p>
        </p:txBody>
      </p:sp>
    </p:spTree>
    <p:extLst>
      <p:ext uri="{BB962C8B-B14F-4D97-AF65-F5344CB8AC3E}">
        <p14:creationId xmlns:p14="http://schemas.microsoft.com/office/powerpoint/2010/main" val="985968927"/>
      </p:ext>
    </p:extLst>
  </p:cSld>
  <p:clrMapOvr>
    <a:masterClrMapping/>
  </p:clrMapOvr>
  <p:transition spd="slow" advTm="4861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38CA-7A6B-4D1A-A991-1FD55095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611" y="251671"/>
            <a:ext cx="8984415" cy="1476462"/>
          </a:xfrm>
        </p:spPr>
        <p:txBody>
          <a:bodyPr/>
          <a:lstStyle/>
          <a:p>
            <a:pPr algn="l"/>
            <a:r>
              <a:rPr lang="en-US" cap="none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F120-8077-412E-9228-246DD99A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1921080"/>
            <a:ext cx="10283826" cy="3716702"/>
          </a:xfrm>
        </p:spPr>
        <p:txBody>
          <a:bodyPr>
            <a:normAutofit/>
          </a:bodyPr>
          <a:lstStyle/>
          <a:p>
            <a:r>
              <a:rPr lang="en-US" dirty="0"/>
              <a:t>Richardson, L., &amp; Amundsen, M. (2013). </a:t>
            </a:r>
            <a:r>
              <a:rPr lang="en-US" i="1" dirty="0"/>
              <a:t>RESTful Web APIs</a:t>
            </a:r>
            <a:r>
              <a:rPr lang="en-US" dirty="0"/>
              <a:t>. O’Reilly</a:t>
            </a:r>
          </a:p>
          <a:p>
            <a:r>
              <a:rPr lang="en-US" dirty="0"/>
              <a:t>STACKIFY. (2017). </a:t>
            </a:r>
            <a:r>
              <a:rPr lang="en-US" i="1" dirty="0"/>
              <a:t>SOAP vs. REST: The Differences and Benefits Between the Two Widely-Used Web Service Communication Protocols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https://stackify.com/soap-vs-rest/</a:t>
            </a:r>
            <a:r>
              <a:rPr lang="en-US" dirty="0"/>
              <a:t> </a:t>
            </a:r>
          </a:p>
          <a:p>
            <a:r>
              <a:rPr lang="en-US" dirty="0"/>
              <a:t>Berners-Lee, T. &amp; Fielding, R. &amp; </a:t>
            </a:r>
            <a:r>
              <a:rPr lang="en-US" dirty="0" err="1"/>
              <a:t>Frystyk</a:t>
            </a:r>
            <a:r>
              <a:rPr lang="en-US" dirty="0"/>
              <a:t>, H. (1996). </a:t>
            </a:r>
            <a:r>
              <a:rPr lang="en-US" i="1" dirty="0"/>
              <a:t>Request For Comments: 1945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https://tools.ietf.org/html/rfc1945</a:t>
            </a:r>
            <a:r>
              <a:rPr lang="en-US" dirty="0"/>
              <a:t> </a:t>
            </a:r>
          </a:p>
          <a:p>
            <a:r>
              <a:rPr lang="en-US" dirty="0"/>
              <a:t>Fielding, R. (2000). Architectural Styles and the Design of Network-based Software Architectures. </a:t>
            </a:r>
            <a:r>
              <a:rPr lang="en-US" dirty="0">
                <a:hlinkClick r:id="rId4"/>
              </a:rPr>
              <a:t>https://www.ics.uci.edu/~fielding/pubs/dissertation/top.htm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2126202"/>
      </p:ext>
    </p:extLst>
  </p:cSld>
  <p:clrMapOvr>
    <a:masterClrMapping/>
  </p:clrMapOvr>
  <p:transition spd="slow" advTm="68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4A2D-1AD6-4D08-91B1-ECC2C798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779" y="1138990"/>
            <a:ext cx="6731797" cy="978568"/>
          </a:xfrm>
        </p:spPr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B4DE-996B-4D5E-BC29-925ABCFC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968" y="1828801"/>
            <a:ext cx="8775032" cy="4343400"/>
          </a:xfrm>
        </p:spPr>
        <p:txBody>
          <a:bodyPr/>
          <a:lstStyle/>
          <a:p>
            <a:r>
              <a:rPr lang="en-US" sz="2400" dirty="0"/>
              <a:t>What are RESTful APIs?</a:t>
            </a:r>
          </a:p>
          <a:p>
            <a:r>
              <a:rPr lang="en-US" sz="2400" dirty="0"/>
              <a:t>How are they used?</a:t>
            </a:r>
          </a:p>
          <a:p>
            <a:r>
              <a:rPr lang="en-US" sz="2400" dirty="0"/>
              <a:t>Website communications using REST</a:t>
            </a:r>
          </a:p>
          <a:p>
            <a:r>
              <a:rPr lang="en-US" sz="2400" dirty="0"/>
              <a:t>Advantages of REST.</a:t>
            </a:r>
          </a:p>
          <a:p>
            <a:r>
              <a:rPr lang="en-US" sz="2400" dirty="0"/>
              <a:t>Disadvantages of REST.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78708"/>
      </p:ext>
    </p:extLst>
  </p:cSld>
  <p:clrMapOvr>
    <a:masterClrMapping/>
  </p:clrMapOvr>
  <p:transition spd="slow" advTm="844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FB6-60B9-4DB4-A2D5-D893D303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821" y="802105"/>
            <a:ext cx="8904203" cy="1202864"/>
          </a:xfrm>
        </p:spPr>
        <p:txBody>
          <a:bodyPr/>
          <a:lstStyle/>
          <a:p>
            <a:pPr algn="l"/>
            <a:r>
              <a:rPr lang="en-US" dirty="0"/>
              <a:t>What are RESTful APIs?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1901D-F1F0-42BF-A309-4F86825EE8FB}"/>
              </a:ext>
            </a:extLst>
          </p:cNvPr>
          <p:cNvSpPr txBox="1"/>
          <p:nvPr/>
        </p:nvSpPr>
        <p:spPr>
          <a:xfrm>
            <a:off x="2810312" y="2004969"/>
            <a:ext cx="869271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APIs are application programming 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API is like a black box with hidden contents, but on the outside edges are controls. The controls allow you to do to things.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Users of the API don’t worry about what’s in the box, just that the box works. Consider a toaster. Insert some bread slices and press the button. It returns the bread to you as toast. How the toaster works doesn’t matter.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RESTful APIs are these same black boxes except that they follow the constraints described by Representation State Transfer (REST).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a way for applications to communicate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Typically done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708311550"/>
      </p:ext>
    </p:extLst>
  </p:cSld>
  <p:clrMapOvr>
    <a:masterClrMapping/>
  </p:clrMapOvr>
  <p:transition spd="slow" advTm="29047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How are RESTful APIs used?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10312" y="2004969"/>
            <a:ext cx="79058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RESTful APIs often use HTTP methods to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HTTP and REST are not the same.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Another protocol could be used in a RESTful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practice, nearly all RESTful APIs use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maker of a RESTful API defines the methods that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Users of the API can then invoke those methods from a separate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13441742"/>
      </p:ext>
    </p:extLst>
  </p:cSld>
  <p:clrMapOvr>
    <a:masterClrMapping/>
  </p:clrMapOvr>
  <p:transition spd="slow" advTm="17301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8930747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Website communication using REST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759978" y="1988191"/>
            <a:ext cx="8743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E198B-DFFF-4747-BE5F-AAC94A47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87" y="1988191"/>
            <a:ext cx="4983856" cy="3150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83045-A6D8-4632-A83A-4896454AC4E7}"/>
              </a:ext>
            </a:extLst>
          </p:cNvPr>
          <p:cNvSpPr txBox="1"/>
          <p:nvPr/>
        </p:nvSpPr>
        <p:spPr>
          <a:xfrm>
            <a:off x="6980142" y="1988191"/>
            <a:ext cx="40520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on the web typically means using HTTP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Whereas a desktop application may have a method such as “</a:t>
            </a:r>
            <a:r>
              <a:rPr lang="en-US" dirty="0" err="1"/>
              <a:t>getEmployee</a:t>
            </a:r>
            <a:r>
              <a:rPr lang="en-US" dirty="0"/>
              <a:t>()”, REST with HTTP would use “GET /parameter”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parameter would be the desired resource.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 instead of “</a:t>
            </a:r>
            <a:r>
              <a:rPr lang="en-US" dirty="0" err="1"/>
              <a:t>getEmployee</a:t>
            </a:r>
            <a:r>
              <a:rPr lang="en-US" dirty="0"/>
              <a:t>()” the API would use “GET /employee”.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Limited methods eases communication between unfamiliar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Common methods are GET, DELETE, POST, and PUT </a:t>
            </a:r>
          </a:p>
        </p:txBody>
      </p:sp>
    </p:spTree>
    <p:extLst>
      <p:ext uri="{BB962C8B-B14F-4D97-AF65-F5344CB8AC3E}">
        <p14:creationId xmlns:p14="http://schemas.microsoft.com/office/powerpoint/2010/main" val="3715476658"/>
      </p:ext>
    </p:extLst>
  </p:cSld>
  <p:clrMapOvr>
    <a:masterClrMapping/>
  </p:clrMapOvr>
  <p:transition spd="slow" advTm="23995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CE1D-9AC6-45C9-A21F-0AD1252619B9}"/>
              </a:ext>
            </a:extLst>
          </p:cNvPr>
          <p:cNvSpPr txBox="1">
            <a:spLocks/>
          </p:cNvSpPr>
          <p:nvPr/>
        </p:nvSpPr>
        <p:spPr>
          <a:xfrm>
            <a:off x="2598821" y="1026695"/>
            <a:ext cx="8904205" cy="96149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Website communication continued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D192-408C-41C5-B1DE-0857AEA2510B}"/>
              </a:ext>
            </a:extLst>
          </p:cNvPr>
          <p:cNvSpPr txBox="1"/>
          <p:nvPr/>
        </p:nvSpPr>
        <p:spPr>
          <a:xfrm>
            <a:off x="3994484" y="1988191"/>
            <a:ext cx="7037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Websites use resources identified by URLs, Uniform Resource Locators.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But we also have URIs, Uniform Resource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What’s the difference?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primary difference is that identifiers (URIs) don’t necessarily reference a specific 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programming lingo, URLs can be “dereferenced”. That means the thing it refers to can be gotten.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authors of RESTful Web APIs use the example of an ISBN, a number that identifies a book.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ISBNs are URIs in that using the URI will NOT return an electronic copy of the book.</a:t>
            </a:r>
          </a:p>
        </p:txBody>
      </p:sp>
    </p:spTree>
    <p:extLst>
      <p:ext uri="{BB962C8B-B14F-4D97-AF65-F5344CB8AC3E}">
        <p14:creationId xmlns:p14="http://schemas.microsoft.com/office/powerpoint/2010/main" val="2402281807"/>
      </p:ext>
    </p:extLst>
  </p:cSld>
  <p:clrMapOvr>
    <a:masterClrMapping/>
  </p:clrMapOvr>
  <p:transition spd="slow" advTm="26225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63" y="209725"/>
            <a:ext cx="8888163" cy="15100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Advantages of RESTful APIs</a:t>
            </a:r>
            <a:endParaRPr lang="en-US" cap="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843868" y="2002908"/>
            <a:ext cx="86591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 an architecture, REST does not require the use of a specific protocol, giving flexibility now and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Statelessness – the requirement that all necessary information be included with each request and that application state is not stored on the server – means that any server in a cluster can handle requests.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Client-server architecture gives a separation of concerns, meaning the interface, logic, and the presentation are separate.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Separate concerns are easier to maintain and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 developer can replace the presentation without touching the data and logic, for example.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971347"/>
      </p:ext>
    </p:extLst>
  </p:cSld>
  <p:clrMapOvr>
    <a:masterClrMapping/>
  </p:clrMapOvr>
  <p:transition spd="slow" advTm="22531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E0C6A2-0049-42E6-BD67-86B4BDC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863" y="209725"/>
            <a:ext cx="8888163" cy="151001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Advantages of RESTful APIs continued</a:t>
            </a:r>
            <a:endParaRPr lang="en-US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E812A0-AF9E-4FE3-B06F-0118CCE8BEE1}"/>
              </a:ext>
            </a:extLst>
          </p:cNvPr>
          <p:cNvSpPr txBox="1"/>
          <p:nvPr/>
        </p:nvSpPr>
        <p:spPr>
          <a:xfrm>
            <a:off x="2843868" y="1886603"/>
            <a:ext cx="86591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RESTful APIs are not limited to a single exchange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format could be XML, JSON, plain text, or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caching of resources which frees bandwidth.</a:t>
            </a:r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70E3EC-C95D-4BB8-97A0-EB246DDC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09" y="3344065"/>
            <a:ext cx="4247671" cy="330421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3D091CB-EFAD-4B58-8FB0-788CA4D1AD3D}"/>
              </a:ext>
            </a:extLst>
          </p:cNvPr>
          <p:cNvSpPr/>
          <p:nvPr/>
        </p:nvSpPr>
        <p:spPr>
          <a:xfrm>
            <a:off x="3404065" y="4299284"/>
            <a:ext cx="2996735" cy="18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Accepts multiple formats! XML, JSON, English Muffin, Bagels even.</a:t>
            </a:r>
          </a:p>
        </p:txBody>
      </p:sp>
    </p:spTree>
    <p:extLst>
      <p:ext uri="{BB962C8B-B14F-4D97-AF65-F5344CB8AC3E}">
        <p14:creationId xmlns:p14="http://schemas.microsoft.com/office/powerpoint/2010/main" val="4209849940"/>
      </p:ext>
    </p:extLst>
  </p:cSld>
  <p:clrMapOvr>
    <a:masterClrMapping/>
  </p:clrMapOvr>
  <p:transition spd="slow" advTm="15732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FE7E-6931-4F8E-A93F-9F9DB0F01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2279" y="209725"/>
            <a:ext cx="7630499" cy="1510018"/>
          </a:xfrm>
        </p:spPr>
        <p:txBody>
          <a:bodyPr>
            <a:normAutofit/>
          </a:bodyPr>
          <a:lstStyle/>
          <a:p>
            <a:pPr algn="l"/>
            <a:r>
              <a:rPr lang="en-US" cap="none" dirty="0"/>
              <a:t>Disadvantages of RESTful APIs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6A73D-B903-44F6-BE9C-20B1075AB9B0}"/>
              </a:ext>
            </a:extLst>
          </p:cNvPr>
          <p:cNvSpPr txBox="1"/>
          <p:nvPr/>
        </p:nvSpPr>
        <p:spPr>
          <a:xfrm>
            <a:off x="2944537" y="1859339"/>
            <a:ext cx="85584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Alternatives like Simple Object Access Protocol (SOAP) can operate across firewalls without modification, according to Stackify.com.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RESTful APIs are stateless, the same information may need to be sent repeatedly.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There’s little daylight between HTTP methods and RESTful APIs’ use of them.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Officially, using HTTP is a choice. In practice, HTTP is the one true protocol and must be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 primary goal of a programmer is to express intent, then GET, POST, PUT, and DELETE are limiting. Few would describe them as expressive. POST and PUT are easily confused, for example.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0493986"/>
      </p:ext>
    </p:extLst>
  </p:cSld>
  <p:clrMapOvr>
    <a:masterClrMapping/>
  </p:clrMapOvr>
  <p:transition spd="slow" advTm="26789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456</TotalTime>
  <Words>807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RESTful APIs</vt:lpstr>
      <vt:lpstr>Topics</vt:lpstr>
      <vt:lpstr>What are RESTful APIs?</vt:lpstr>
      <vt:lpstr>How are RESTful APIs used?</vt:lpstr>
      <vt:lpstr>Website communication using REST APIs</vt:lpstr>
      <vt:lpstr>PowerPoint Presentation</vt:lpstr>
      <vt:lpstr>Advantages of RESTful APIs</vt:lpstr>
      <vt:lpstr>Advantages of RESTful APIs continued</vt:lpstr>
      <vt:lpstr>Disadvantages of RESTful APIs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jeffa</dc:creator>
  <cp:lastModifiedBy> </cp:lastModifiedBy>
  <cp:revision>44</cp:revision>
  <dcterms:created xsi:type="dcterms:W3CDTF">2020-05-01T18:56:34Z</dcterms:created>
  <dcterms:modified xsi:type="dcterms:W3CDTF">2020-05-10T16:53:32Z</dcterms:modified>
</cp:coreProperties>
</file>