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91" r:id="rId6"/>
    <p:sldId id="288" r:id="rId7"/>
    <p:sldId id="296" r:id="rId8"/>
    <p:sldId id="293" r:id="rId9"/>
    <p:sldId id="294" r:id="rId10"/>
    <p:sldId id="295" r:id="rId11"/>
    <p:sldId id="289" r:id="rId12"/>
    <p:sldId id="27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40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26" y="4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i\Desktop\bike%20shop%20data%20FI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FI.xlsx]1a.last3 years percent!PivotTable13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cap="all" baseline="0" dirty="0">
                <a:effectLst/>
              </a:rPr>
              <a:t>PURCHASES RELATED TO BIKE FOR LAST 3 YEARS IN PERCENTAGE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fld id="{B0A6D973-83EA-40D3-A6D7-476F9D2308D4}" type="CATEGORYNAM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  <a:fld id="{8EC59F61-FC7E-480D-910C-F20FEDA4ED1A}" type="VALU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fld id="{B0A6D973-83EA-40D3-A6D7-476F9D2308D4}" type="CATEGORYNAM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  <a:fld id="{8EC59F61-FC7E-480D-910C-F20FEDA4ED1A}" type="VALU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fld id="{B0A6D973-83EA-40D3-A6D7-476F9D2308D4}" type="CATEGORYNAM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  <a:fld id="{8EC59F61-FC7E-480D-910C-F20FEDA4ED1A}" type="VALU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823464664878051E-2"/>
          <c:y val="0.20102091064915226"/>
          <c:w val="0.8423530706702439"/>
          <c:h val="0.72446313874581059"/>
        </c:manualLayout>
      </c:layout>
      <c:pie3DChart>
        <c:varyColors val="1"/>
        <c:ser>
          <c:idx val="0"/>
          <c:order val="0"/>
          <c:tx>
            <c:strRef>
              <c:f>'1a.last3 years percent'!$B$3</c:f>
              <c:strCache>
                <c:ptCount val="1"/>
                <c:pt idx="0">
                  <c:v>Total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678-40D0-AC46-09D8AFF80D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678-40D0-AC46-09D8AFF80D7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6678-40D0-AC46-09D8AFF80D7E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155-4714-B655-318A4A53EC24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B0A6D973-83EA-40D3-A6D7-476F9D2308D4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, </a:t>
                    </a:r>
                    <a:fld id="{8EC59F61-FC7E-480D-910C-F20FEDA4ED1A}" type="VALUE">
                      <a:rPr lang="en-US"/>
                      <a:pPr/>
                      <a:t>[VALUE]</a:t>
                    </a:fld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678-40D0-AC46-09D8AFF80D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'1a.last3 years percent'!$A$4:$A$8</c:f>
              <c:strCache>
                <c:ptCount val="4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  <c:pt idx="3">
                  <c:v>(blank)</c:v>
                </c:pt>
              </c:strCache>
            </c:strRef>
          </c:cat>
          <c:val>
            <c:numRef>
              <c:f>'1a.last3 years percent'!$B$4:$B$8</c:f>
              <c:numCache>
                <c:formatCode>0.00%</c:formatCode>
                <c:ptCount val="4"/>
                <c:pt idx="0">
                  <c:v>0.50296072816526893</c:v>
                </c:pt>
                <c:pt idx="1">
                  <c:v>0.47802720392718345</c:v>
                </c:pt>
                <c:pt idx="2">
                  <c:v>1.9012067907547555E-2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78-40D0-AC46-09D8AFF80D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FI.xlsx]1b.last 3 years values!PivotTable14</c:name>
    <c:fmtId val="48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PURCHASES RELATED TO BIKE FOR LAST 3 YEARS IN NUMBERS</a:t>
            </a:r>
          </a:p>
          <a:p>
            <a:pPr algn="ctr" rtl="0">
              <a:defRPr/>
            </a:pPr>
            <a:endParaRPr lang="en-IN" dirty="0"/>
          </a:p>
        </c:rich>
      </c:tx>
      <c:layout>
        <c:manualLayout>
          <c:xMode val="edge"/>
          <c:yMode val="edge"/>
          <c:x val="0.14469492621293314"/>
          <c:y val="3.757380886588043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'1b.last 3 years values'!$B$3:$B$4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'1b.last 3 years values'!$A$5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'1b.last 3 years values'!$B$5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E-4F1A-90F2-8A6EDA756D79}"/>
            </c:ext>
          </c:extLst>
        </c:ser>
        <c:ser>
          <c:idx val="1"/>
          <c:order val="1"/>
          <c:tx>
            <c:strRef>
              <c:f>'1b.last 3 years values'!$C$3:$C$4</c:f>
              <c:strCache>
                <c:ptCount val="1"/>
                <c:pt idx="0">
                  <c:v>Male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'1b.last 3 years values'!$A$5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'1b.last 3 years values'!$C$5</c:f>
              <c:numCache>
                <c:formatCode>General</c:formatCode>
                <c:ptCount val="1"/>
                <c:pt idx="0">
                  <c:v>93483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E-4F1A-90F2-8A6EDA756D79}"/>
            </c:ext>
          </c:extLst>
        </c:ser>
        <c:ser>
          <c:idx val="2"/>
          <c:order val="2"/>
          <c:tx>
            <c:strRef>
              <c:f>'1b.last 3 years values'!$D$3:$D$4</c:f>
              <c:strCache>
                <c:ptCount val="1"/>
                <c:pt idx="0">
                  <c:v>U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'1b.last 3 years values'!$A$5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'1b.last 3 years values'!$D$5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3E-4F1A-90F2-8A6EDA756D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25027080"/>
        <c:axId val="625030688"/>
      </c:barChart>
      <c:catAx>
        <c:axId val="6250270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25030688"/>
        <c:crosses val="autoZero"/>
        <c:auto val="1"/>
        <c:lblAlgn val="ctr"/>
        <c:lblOffset val="100"/>
        <c:noMultiLvlLbl val="0"/>
      </c:catAx>
      <c:valAx>
        <c:axId val="6250306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2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FI.xlsx]2aNew customer baed on industry!PivotTable11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SORTIING</a:t>
            </a:r>
            <a:r>
              <a:rPr lang="en-US" baseline="0" dirty="0">
                <a:solidFill>
                  <a:schemeClr val="tx1"/>
                </a:solidFill>
              </a:rPr>
              <a:t> NEW CUSTOMER BASED ON THEIR INDUSTRY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6800891324633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331293579663443"/>
          <c:y val="0.2808277997589303"/>
          <c:w val="0.8371727979771969"/>
          <c:h val="0.6689617242471757"/>
        </c:manualLayout>
      </c:layout>
      <c:pie3DChart>
        <c:varyColors val="1"/>
        <c:ser>
          <c:idx val="0"/>
          <c:order val="0"/>
          <c:tx>
            <c:strRef>
              <c:f>'2aNew customer baed on industry'!$B$3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plastic">
              <a:bevelT prst="relaxedInset"/>
              <a:bevelB prst="relaxedInset"/>
            </a:sp3d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1-370A-4858-B45E-57E2AE4814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3-370A-4858-B45E-57E2AE4814D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5-370A-4858-B45E-57E2AE4814D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7-370A-4858-B45E-57E2AE4814D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9-370A-4858-B45E-57E2AE4814D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B-370A-4858-B45E-57E2AE4814D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D-370A-4858-B45E-57E2AE4814D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F-370A-4858-B45E-57E2AE4814D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11-370A-4858-B45E-57E2AE4814D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13-370A-4858-B45E-57E2AE4814D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15-370A-4858-B45E-57E2AE4814D9}"/>
              </c:ext>
            </c:extLst>
          </c:dPt>
          <c:dLbls>
            <c:dLbl>
              <c:idx val="0"/>
              <c:layout>
                <c:manualLayout>
                  <c:x val="6.0059755417040644E-2"/>
                  <c:y val="-9.43431074593742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0A-4858-B45E-57E2AE4814D9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844517829484973"/>
                      <c:h val="0.12418045966688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0A-4858-B45E-57E2AE4814D9}"/>
                </c:ext>
              </c:extLst>
            </c:dLbl>
            <c:dLbl>
              <c:idx val="7"/>
              <c:layout>
                <c:manualLayout>
                  <c:x val="-0.11374249061477373"/>
                  <c:y val="0.1432931687347716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70A-4858-B45E-57E2AE4814D9}"/>
                </c:ext>
              </c:extLst>
            </c:dLbl>
            <c:dLbl>
              <c:idx val="9"/>
              <c:layout>
                <c:manualLayout>
                  <c:x val="-0.1469262480829237"/>
                  <c:y val="-1.05841298169270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70A-4858-B45E-57E2AE4814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/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'2aNew customer baed on industry'!$A$4:$A$15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'2aNew customer baed on industry'!$B$4:$B$15</c:f>
              <c:numCache>
                <c:formatCode>General</c:formatCode>
                <c:ptCount val="11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70A-4858-B45E-57E2AE4814D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FI.xlsx]2b.Job industry catagory of old!PivotTable10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OLD CUSTOMER'S JOB INDUSTRY CATAGORY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dLbl>
          <c:idx val="0"/>
          <c:layout>
            <c:manualLayout>
              <c:x val="-2.7720230983671844E-2"/>
              <c:y val="-2.4231691236078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4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4"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9"/>
        <c:spPr>
          <a:gradFill rotWithShape="1">
            <a:gsLst>
              <a:gs pos="0">
                <a:schemeClr val="accent1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0"/>
        <c:spPr>
          <a:gradFill rotWithShape="1">
            <a:gsLst>
              <a:gs pos="0">
                <a:schemeClr val="accent2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dLbl>
          <c:idx val="0"/>
          <c:layout>
            <c:manualLayout>
              <c:x val="-2.7720230983671844E-2"/>
              <c:y val="-2.4231691236078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dLbl>
          <c:idx val="0"/>
          <c:layout>
            <c:manualLayout>
              <c:x val="-2.7720230983671844E-2"/>
              <c:y val="-2.4231691236078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'2b.Job industry catagory of old'!$B$3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D2E-459D-A7D5-20408B7951D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D2E-459D-A7D5-20408B7951D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D2E-459D-A7D5-20408B7951D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D2E-459D-A7D5-20408B7951D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5D2E-459D-A7D5-20408B7951D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5D2E-459D-A7D5-20408B7951D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5D2E-459D-A7D5-20408B7951D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5D2E-459D-A7D5-20408B7951D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5D2E-459D-A7D5-20408B7951D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5D2E-459D-A7D5-20408B7951D0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5D2E-459D-A7D5-20408B7951D0}"/>
              </c:ext>
            </c:extLst>
          </c:dPt>
          <c:dLbls>
            <c:dLbl>
              <c:idx val="8"/>
              <c:layout>
                <c:manualLayout>
                  <c:x val="-2.7720230983671844E-2"/>
                  <c:y val="-2.42316912360785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D2E-459D-A7D5-20408B7951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'2b.Job industry catagory of old'!$A$4:$A$15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'2b.Job industry catagory of old'!$B$4:$B$15</c:f>
              <c:numCache>
                <c:formatCode>General</c:formatCode>
                <c:ptCount val="11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656</c:v>
                </c:pt>
                <c:pt idx="7">
                  <c:v>267</c:v>
                </c:pt>
                <c:pt idx="8">
                  <c:v>358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D2E-459D-A7D5-20408B7951D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FI.xlsx]3a.Wealth Segmentation old!PivotTable8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Old</a:t>
            </a:r>
            <a:r>
              <a:rPr lang="en-IN" baseline="0" dirty="0"/>
              <a:t> </a:t>
            </a:r>
            <a:r>
              <a:rPr lang="en-IN" dirty="0"/>
              <a:t>Customer</a:t>
            </a:r>
            <a:r>
              <a:rPr lang="en-IN" baseline="0" dirty="0"/>
              <a:t>'s Wealth Segmentation With Respect To Age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'3a.Wealth Segmentation old'!$B$3:$B$4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'3a.Wealth Segmentation old'!$A$5:$A$13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'3a.Wealth Segmentation old'!$B$5:$B$13</c:f>
              <c:numCache>
                <c:formatCode>General</c:formatCode>
                <c:ptCount val="8"/>
                <c:pt idx="0">
                  <c:v>8</c:v>
                </c:pt>
                <c:pt idx="1">
                  <c:v>161</c:v>
                </c:pt>
                <c:pt idx="2">
                  <c:v>145</c:v>
                </c:pt>
                <c:pt idx="3">
                  <c:v>286</c:v>
                </c:pt>
                <c:pt idx="4">
                  <c:v>150</c:v>
                </c:pt>
                <c:pt idx="5">
                  <c:v>96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D-4A02-8B84-DEA73ACAFC3F}"/>
            </c:ext>
          </c:extLst>
        </c:ser>
        <c:ser>
          <c:idx val="1"/>
          <c:order val="1"/>
          <c:tx>
            <c:strRef>
              <c:f>'3a.Wealth Segmentation old'!$C$3:$C$4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'3a.Wealth Segmentation old'!$A$5:$A$13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'3a.Wealth Segmentation old'!$C$5:$C$13</c:f>
              <c:numCache>
                <c:formatCode>General</c:formatCode>
                <c:ptCount val="8"/>
                <c:pt idx="0">
                  <c:v>12</c:v>
                </c:pt>
                <c:pt idx="1">
                  <c:v>139</c:v>
                </c:pt>
                <c:pt idx="2">
                  <c:v>155</c:v>
                </c:pt>
                <c:pt idx="3">
                  <c:v>306</c:v>
                </c:pt>
                <c:pt idx="4">
                  <c:v>154</c:v>
                </c:pt>
                <c:pt idx="5">
                  <c:v>104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8D-4A02-8B84-DEA73ACAFC3F}"/>
            </c:ext>
          </c:extLst>
        </c:ser>
        <c:ser>
          <c:idx val="2"/>
          <c:order val="2"/>
          <c:tx>
            <c:strRef>
              <c:f>'3a.Wealth Segmentation old'!$D$3:$D$4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'3a.Wealth Segmentation old'!$A$5:$A$13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'3a.Wealth Segmentation old'!$D$5:$D$13</c:f>
              <c:numCache>
                <c:formatCode>General</c:formatCode>
                <c:ptCount val="8"/>
                <c:pt idx="0">
                  <c:v>17</c:v>
                </c:pt>
                <c:pt idx="1">
                  <c:v>287</c:v>
                </c:pt>
                <c:pt idx="2">
                  <c:v>306</c:v>
                </c:pt>
                <c:pt idx="3">
                  <c:v>586</c:v>
                </c:pt>
                <c:pt idx="4">
                  <c:v>293</c:v>
                </c:pt>
                <c:pt idx="5">
                  <c:v>204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8D-4A02-8B84-DEA73ACAFC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19446400"/>
        <c:axId val="419446072"/>
        <c:axId val="0"/>
      </c:bar3DChart>
      <c:catAx>
        <c:axId val="4194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46072"/>
        <c:crosses val="autoZero"/>
        <c:auto val="1"/>
        <c:lblAlgn val="ctr"/>
        <c:lblOffset val="100"/>
        <c:noMultiLvlLbl val="0"/>
      </c:catAx>
      <c:valAx>
        <c:axId val="41944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Net</a:t>
                </a:r>
                <a:r>
                  <a:rPr lang="en-IN" baseline="0" dirty="0"/>
                  <a:t> No of people in each category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4.234137017148059E-2"/>
              <c:y val="3.46658184155040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4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FI.xlsx]3b.New Customer Wealth Segmenta!PivotTable12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>
                <a:effectLst/>
              </a:rPr>
              <a:t>Wealth Categorisation </a:t>
            </a:r>
            <a:r>
              <a:rPr lang="en-IN" sz="1800" b="0" i="0" baseline="0">
                <a:effectLst/>
              </a:rPr>
              <a:t>of Ncategorymers </a:t>
            </a:r>
            <a:r>
              <a:rPr lang="en-IN" sz="1800" b="0" i="0" baseline="0" dirty="0">
                <a:effectLst/>
              </a:rPr>
              <a:t>With Respect To Age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'3b.New Customer Wealth Segmenta'!$B$3:$B$4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'3b.New Customer Wealth Segmenta'!$A$5:$A$13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'3b.New Customer Wealth Segmenta'!$B$5:$B$13</c:f>
              <c:numCache>
                <c:formatCode>General</c:formatCode>
                <c:ptCount val="8"/>
                <c:pt idx="0">
                  <c:v>5</c:v>
                </c:pt>
                <c:pt idx="1">
                  <c:v>42</c:v>
                </c:pt>
                <c:pt idx="2">
                  <c:v>14</c:v>
                </c:pt>
                <c:pt idx="3">
                  <c:v>57</c:v>
                </c:pt>
                <c:pt idx="4">
                  <c:v>36</c:v>
                </c:pt>
                <c:pt idx="5">
                  <c:v>37</c:v>
                </c:pt>
                <c:pt idx="6">
                  <c:v>17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B-4B75-8936-2065AADE6563}"/>
            </c:ext>
          </c:extLst>
        </c:ser>
        <c:ser>
          <c:idx val="1"/>
          <c:order val="1"/>
          <c:tx>
            <c:strRef>
              <c:f>'3b.New Customer Wealth Segmenta'!$C$3:$C$4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'3b.New Customer Wealth Segmenta'!$A$5:$A$13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'3b.New Customer Wealth Segmenta'!$C$5:$C$13</c:f>
              <c:numCache>
                <c:formatCode>General</c:formatCode>
                <c:ptCount val="8"/>
                <c:pt idx="1">
                  <c:v>44</c:v>
                </c:pt>
                <c:pt idx="2">
                  <c:v>27</c:v>
                </c:pt>
                <c:pt idx="3">
                  <c:v>46</c:v>
                </c:pt>
                <c:pt idx="4">
                  <c:v>36</c:v>
                </c:pt>
                <c:pt idx="5">
                  <c:v>43</c:v>
                </c:pt>
                <c:pt idx="6">
                  <c:v>24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5B-4B75-8936-2065AADE6563}"/>
            </c:ext>
          </c:extLst>
        </c:ser>
        <c:ser>
          <c:idx val="2"/>
          <c:order val="2"/>
          <c:tx>
            <c:strRef>
              <c:f>'3b.New Customer Wealth Segmenta'!$D$3:$D$4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'3b.New Customer Wealth Segmenta'!$A$5:$A$13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'3b.New Customer Wealth Segmenta'!$D$5:$D$13</c:f>
              <c:numCache>
                <c:formatCode>General</c:formatCode>
                <c:ptCount val="8"/>
                <c:pt idx="0">
                  <c:v>8</c:v>
                </c:pt>
                <c:pt idx="1">
                  <c:v>71</c:v>
                </c:pt>
                <c:pt idx="2">
                  <c:v>50</c:v>
                </c:pt>
                <c:pt idx="3">
                  <c:v>100</c:v>
                </c:pt>
                <c:pt idx="4">
                  <c:v>83</c:v>
                </c:pt>
                <c:pt idx="5">
                  <c:v>71</c:v>
                </c:pt>
                <c:pt idx="6">
                  <c:v>41</c:v>
                </c:pt>
                <c:pt idx="7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5B-4B75-8936-2065AADE656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2479520"/>
        <c:axId val="612476240"/>
        <c:axId val="0"/>
      </c:bar3DChart>
      <c:catAx>
        <c:axId val="61247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476240"/>
        <c:crosses val="autoZero"/>
        <c:auto val="1"/>
        <c:lblAlgn val="ctr"/>
        <c:lblOffset val="100"/>
        <c:noMultiLvlLbl val="0"/>
      </c:catAx>
      <c:valAx>
        <c:axId val="61247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No</a:t>
                </a:r>
                <a:r>
                  <a:rPr lang="en-IN" baseline="0" dirty="0"/>
                  <a:t> of people in age group category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4.9193929192823144E-2"/>
              <c:y val="6.735334011529331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479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FI.xlsx]4 Net cars owned in each state!PivotTable15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Net Cars Owned In Each State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bg1"/>
        </a:solidFill>
        <a:ln>
          <a:noFill/>
        </a:ln>
        <a:effectLst/>
        <a:sp3d/>
      </c:spPr>
    </c:sideWall>
    <c:backWall>
      <c:thickness val="0"/>
      <c:spPr>
        <a:solidFill>
          <a:schemeClr val="bg1"/>
        </a:solidFill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'4 Net cars owned in each state'!$B$3:$B$4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 Net cars owned in each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'4 Net cars owned in each state'!$B$5:$B$8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9-4813-99A0-0C6813F3ED44}"/>
            </c:ext>
          </c:extLst>
        </c:ser>
        <c:ser>
          <c:idx val="1"/>
          <c:order val="1"/>
          <c:tx>
            <c:strRef>
              <c:f>'4 Net cars owned in each state'!$C$3:$C$4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 Net cars owned in each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'4 Net cars owned in each state'!$C$5:$C$8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89-4813-99A0-0C6813F3ED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14620080"/>
        <c:axId val="714621392"/>
        <c:axId val="0"/>
      </c:bar3DChart>
      <c:catAx>
        <c:axId val="71462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STATE</a:t>
                </a:r>
                <a:r>
                  <a:rPr lang="en-IN" baseline="0" dirty="0"/>
                  <a:t> NAMES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621392"/>
        <c:crosses val="autoZero"/>
        <c:auto val="1"/>
        <c:lblAlgn val="ctr"/>
        <c:lblOffset val="100"/>
        <c:noMultiLvlLbl val="0"/>
      </c:catAx>
      <c:valAx>
        <c:axId val="71462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NO</a:t>
                </a:r>
                <a:r>
                  <a:rPr lang="en-IN" baseline="0" dirty="0"/>
                  <a:t> OF CARS OWNED OR NOT OWNED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620080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FI.xlsx]Recency Frequenct and monetaryc!PivotTable4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RECENCY</a:t>
            </a:r>
            <a:r>
              <a:rPr lang="en-IN" baseline="0" dirty="0"/>
              <a:t>, FREQUENCT AND MONETARY SEGMENTATION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'Recency Frequenct and monetaryc'!$B$3:$B$4</c:f>
              <c:strCache>
                <c:ptCount val="1"/>
                <c:pt idx="0">
                  <c:v>Diamond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'Recency Frequenct and monetaryc'!$A$5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'Recency Frequenct and monetaryc'!$B$5</c:f>
              <c:numCache>
                <c:formatCode>General</c:formatCode>
                <c:ptCount val="1"/>
                <c:pt idx="0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9-461C-9D0F-41B7530D04BD}"/>
            </c:ext>
          </c:extLst>
        </c:ser>
        <c:ser>
          <c:idx val="1"/>
          <c:order val="1"/>
          <c:tx>
            <c:strRef>
              <c:f>'Recency Frequenct and monetaryc'!$C$3:$C$4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'Recency Frequenct and monetaryc'!$A$5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'Recency Frequenct and monetaryc'!$C$5</c:f>
              <c:numCache>
                <c:formatCode>General</c:formatCode>
                <c:ptCount val="1"/>
                <c:pt idx="0">
                  <c:v>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D9-461C-9D0F-41B7530D04BD}"/>
            </c:ext>
          </c:extLst>
        </c:ser>
        <c:ser>
          <c:idx val="2"/>
          <c:order val="2"/>
          <c:tx>
            <c:strRef>
              <c:f>'Recency Frequenct and monetaryc'!$D$3:$D$4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'Recency Frequenct and monetaryc'!$A$5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'Recency Frequenct and monetaryc'!$D$5</c:f>
              <c:numCache>
                <c:formatCode>General</c:formatCode>
                <c:ptCount val="1"/>
                <c:pt idx="0">
                  <c:v>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D9-461C-9D0F-41B7530D04BD}"/>
            </c:ext>
          </c:extLst>
        </c:ser>
        <c:ser>
          <c:idx val="3"/>
          <c:order val="3"/>
          <c:tx>
            <c:strRef>
              <c:f>'Recency Frequenct and monetaryc'!$E$3:$E$4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'Recency Frequenct and monetaryc'!$A$5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'Recency Frequenct and monetaryc'!$E$5</c:f>
              <c:numCache>
                <c:formatCode>General</c:formatCode>
                <c:ptCount val="1"/>
                <c:pt idx="0">
                  <c:v>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D9-461C-9D0F-41B7530D04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64925240"/>
        <c:axId val="564925896"/>
      </c:barChart>
      <c:catAx>
        <c:axId val="5649252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VALUE</a:t>
                </a:r>
                <a:r>
                  <a:rPr lang="en-IN" baseline="0" dirty="0"/>
                  <a:t> OF CUSTOMERS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64925896"/>
        <c:crosses val="autoZero"/>
        <c:auto val="1"/>
        <c:lblAlgn val="ctr"/>
        <c:lblOffset val="100"/>
        <c:noMultiLvlLbl val="0"/>
      </c:catAx>
      <c:valAx>
        <c:axId val="564925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</a:t>
                </a:r>
                <a:r>
                  <a:rPr lang="en-IN" baseline="0" dirty="0"/>
                  <a:t> OF CUSTOMERS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9252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FI.xlsx]5!PivotTable3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'5'!$B$3:$B$4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'5'!$B$5:$B$17</c:f>
              <c:numCache>
                <c:formatCode>General</c:formatCode>
                <c:ptCount val="12"/>
                <c:pt idx="0">
                  <c:v>579.09372546029374</c:v>
                </c:pt>
                <c:pt idx="1">
                  <c:v>537.83835543766543</c:v>
                </c:pt>
                <c:pt idx="2">
                  <c:v>523.88414248021058</c:v>
                </c:pt>
                <c:pt idx="3">
                  <c:v>561.03011961722416</c:v>
                </c:pt>
                <c:pt idx="4">
                  <c:v>567.36279999999942</c:v>
                </c:pt>
                <c:pt idx="5">
                  <c:v>576.77437172774842</c:v>
                </c:pt>
                <c:pt idx="6">
                  <c:v>549.81137466307234</c:v>
                </c:pt>
                <c:pt idx="7">
                  <c:v>558.30124705882292</c:v>
                </c:pt>
                <c:pt idx="8">
                  <c:v>542.76337595907853</c:v>
                </c:pt>
                <c:pt idx="9">
                  <c:v>540.56760237132494</c:v>
                </c:pt>
                <c:pt idx="10">
                  <c:v>558.75922077922019</c:v>
                </c:pt>
                <c:pt idx="11">
                  <c:v>562.14130434782567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D3-405F-803D-2BE2CDDEE09F}"/>
            </c:ext>
          </c:extLst>
        </c:ser>
        <c:ser>
          <c:idx val="1"/>
          <c:order val="1"/>
          <c:tx>
            <c:strRef>
              <c:f>'5'!$C$3:$C$4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'5'!$C$5:$C$17</c:f>
              <c:numCache>
                <c:formatCode>General</c:formatCode>
                <c:ptCount val="12"/>
                <c:pt idx="0">
                  <c:v>557.26784172661792</c:v>
                </c:pt>
                <c:pt idx="1">
                  <c:v>543.08999999999912</c:v>
                </c:pt>
                <c:pt idx="2">
                  <c:v>537.30445544554425</c:v>
                </c:pt>
                <c:pt idx="3">
                  <c:v>540.30138613861334</c:v>
                </c:pt>
                <c:pt idx="4">
                  <c:v>555.41938534278859</c:v>
                </c:pt>
                <c:pt idx="5">
                  <c:v>533.82147783251128</c:v>
                </c:pt>
                <c:pt idx="6">
                  <c:v>560.08811004784627</c:v>
                </c:pt>
                <c:pt idx="7">
                  <c:v>572.58407407407344</c:v>
                </c:pt>
                <c:pt idx="8">
                  <c:v>542.47031168831097</c:v>
                </c:pt>
                <c:pt idx="9">
                  <c:v>561.59165484633525</c:v>
                </c:pt>
                <c:pt idx="10">
                  <c:v>572.81858156028329</c:v>
                </c:pt>
                <c:pt idx="11">
                  <c:v>531.20023148148073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D3-405F-803D-2BE2CDDEE09F}"/>
            </c:ext>
          </c:extLst>
        </c:ser>
        <c:ser>
          <c:idx val="2"/>
          <c:order val="2"/>
          <c:tx>
            <c:strRef>
              <c:f>'5'!$D$3:$D$4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'5'!$D$5:$D$17</c:f>
              <c:numCache>
                <c:formatCode>General</c:formatCode>
                <c:ptCount val="12"/>
                <c:pt idx="0">
                  <c:v>551.91647713226166</c:v>
                </c:pt>
                <c:pt idx="1">
                  <c:v>539.98972738537771</c:v>
                </c:pt>
                <c:pt idx="2">
                  <c:v>552.44405405405371</c:v>
                </c:pt>
                <c:pt idx="3">
                  <c:v>551.28260429835609</c:v>
                </c:pt>
                <c:pt idx="4">
                  <c:v>540.48372860635675</c:v>
                </c:pt>
                <c:pt idx="5">
                  <c:v>540.39510013351094</c:v>
                </c:pt>
                <c:pt idx="6">
                  <c:v>546.62989784335991</c:v>
                </c:pt>
                <c:pt idx="7">
                  <c:v>551.70439716312023</c:v>
                </c:pt>
                <c:pt idx="8">
                  <c:v>557.60498680738783</c:v>
                </c:pt>
                <c:pt idx="9">
                  <c:v>572.99162711864369</c:v>
                </c:pt>
                <c:pt idx="10">
                  <c:v>554.93493116395496</c:v>
                </c:pt>
                <c:pt idx="11">
                  <c:v>544.82940594059448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D3-405F-803D-2BE2CDDEE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18819776"/>
        <c:axId val="518824040"/>
      </c:barChart>
      <c:catAx>
        <c:axId val="51881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824040"/>
        <c:crosses val="autoZero"/>
        <c:auto val="1"/>
        <c:lblAlgn val="ctr"/>
        <c:lblOffset val="100"/>
        <c:noMultiLvlLbl val="0"/>
      </c:catAx>
      <c:valAx>
        <c:axId val="518824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8197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0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4420634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0" y="1700699"/>
            <a:ext cx="2643067" cy="31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4888799"/>
            <a:ext cx="8332800" cy="4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60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D0F4FF-48EC-4BB0-9D1E-A741BB5AF016}"/>
              </a:ext>
            </a:extLst>
          </p:cNvPr>
          <p:cNvSpPr/>
          <p:nvPr/>
        </p:nvSpPr>
        <p:spPr>
          <a:xfrm>
            <a:off x="-1" y="0"/>
            <a:ext cx="12192001" cy="1626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7FE919D-4595-4FC3-87E2-8F0EF32EC794}"/>
              </a:ext>
            </a:extLst>
          </p:cNvPr>
          <p:cNvSpPr/>
          <p:nvPr/>
        </p:nvSpPr>
        <p:spPr>
          <a:xfrm>
            <a:off x="892579" y="394635"/>
            <a:ext cx="4084023" cy="6490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C321B-74B8-4F37-B422-D911260C2EE8}"/>
              </a:ext>
            </a:extLst>
          </p:cNvPr>
          <p:cNvSpPr/>
          <p:nvPr/>
        </p:nvSpPr>
        <p:spPr>
          <a:xfrm>
            <a:off x="-1" y="1675673"/>
            <a:ext cx="12192001" cy="51823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03B49-153F-4064-B9CC-498EBB50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9" y="196395"/>
            <a:ext cx="7958331" cy="1077229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A6235-4671-4C45-8F02-41CDB4D8ADC9}"/>
              </a:ext>
            </a:extLst>
          </p:cNvPr>
          <p:cNvSpPr/>
          <p:nvPr/>
        </p:nvSpPr>
        <p:spPr>
          <a:xfrm>
            <a:off x="1015068" y="2331710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7EC1-3A5E-4AE5-8758-AE7AD7D1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068" y="2331710"/>
            <a:ext cx="3020736" cy="147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  <a:p>
            <a:pPr marL="514350" indent="-514350"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Inaccurate DOB format</a:t>
            </a:r>
          </a:p>
          <a:p>
            <a:pPr marL="514350" indent="-514350"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of Age</a:t>
            </a:r>
          </a:p>
          <a:p>
            <a:pPr marL="514350" indent="-514350"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was not calculated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82807-4E90-4917-A88B-D5655E400A12}"/>
              </a:ext>
            </a:extLst>
          </p:cNvPr>
          <p:cNvSpPr/>
          <p:nvPr/>
        </p:nvSpPr>
        <p:spPr>
          <a:xfrm>
            <a:off x="7109669" y="2331709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C037C-DDC3-4CBF-BD20-DF2071BC748A}"/>
              </a:ext>
            </a:extLst>
          </p:cNvPr>
          <p:cNvSpPr txBox="1"/>
          <p:nvPr/>
        </p:nvSpPr>
        <p:spPr>
          <a:xfrm>
            <a:off x="892579" y="1026661"/>
            <a:ext cx="68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ETL processing for quality assessment and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B82E9-720B-4938-A13F-DC07ABAA23D7}"/>
              </a:ext>
            </a:extLst>
          </p:cNvPr>
          <p:cNvSpPr/>
          <p:nvPr/>
        </p:nvSpPr>
        <p:spPr>
          <a:xfrm>
            <a:off x="1015067" y="4135344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A2F28-706F-4392-81B2-27B06D2D4D8A}"/>
              </a:ext>
            </a:extLst>
          </p:cNvPr>
          <p:cNvSpPr/>
          <p:nvPr/>
        </p:nvSpPr>
        <p:spPr>
          <a:xfrm>
            <a:off x="4035804" y="2319446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E1E7A-3DF0-45FF-84AF-2D2AC4073C16}"/>
              </a:ext>
            </a:extLst>
          </p:cNvPr>
          <p:cNvSpPr/>
          <p:nvPr/>
        </p:nvSpPr>
        <p:spPr>
          <a:xfrm>
            <a:off x="4035804" y="4135343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3D543-DF41-432C-BD69-2B1A316E3EE5}"/>
              </a:ext>
            </a:extLst>
          </p:cNvPr>
          <p:cNvSpPr txBox="1"/>
          <p:nvPr/>
        </p:nvSpPr>
        <p:spPr>
          <a:xfrm>
            <a:off x="1015068" y="4213374"/>
            <a:ext cx="281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Blanks in job titles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customer id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Blanks in online order and brands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6A1AB-A24E-4CB1-82C5-09766B7F4154}"/>
              </a:ext>
            </a:extLst>
          </p:cNvPr>
          <p:cNvSpPr txBox="1"/>
          <p:nvPr/>
        </p:nvSpPr>
        <p:spPr>
          <a:xfrm>
            <a:off x="4343398" y="2258976"/>
            <a:ext cx="25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in gender naming format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states naming.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02C57-6647-4FE9-82B1-0E3485E0E2ED}"/>
              </a:ext>
            </a:extLst>
          </p:cNvPr>
          <p:cNvSpPr txBox="1"/>
          <p:nvPr/>
        </p:nvSpPr>
        <p:spPr>
          <a:xfrm>
            <a:off x="4374858" y="4213374"/>
            <a:ext cx="273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deceased     customers.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1AEA7-655B-4600-A3D8-0F3DE66CD9B0}"/>
              </a:ext>
            </a:extLst>
          </p:cNvPr>
          <p:cNvSpPr txBox="1"/>
          <p:nvPr/>
        </p:nvSpPr>
        <p:spPr>
          <a:xfrm>
            <a:off x="7296229" y="2381017"/>
            <a:ext cx="2793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cancelled orders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string of data removal 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2AFEB58-802A-46D4-946F-635583548318}"/>
              </a:ext>
            </a:extLst>
          </p:cNvPr>
          <p:cNvSpPr/>
          <p:nvPr/>
        </p:nvSpPr>
        <p:spPr>
          <a:xfrm>
            <a:off x="953823" y="1157589"/>
            <a:ext cx="122488" cy="13761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11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15B4B4B-7595-417F-A2E7-AD76B5F7356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6587A-ABEA-4C2C-88B1-6BED13E50DD6}"/>
              </a:ext>
            </a:extLst>
          </p:cNvPr>
          <p:cNvSpPr/>
          <p:nvPr/>
        </p:nvSpPr>
        <p:spPr>
          <a:xfrm>
            <a:off x="4947941" y="712101"/>
            <a:ext cx="7164823" cy="60851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7FB7E-2F3B-40D9-AB81-86CF9C078DA8}"/>
              </a:ext>
            </a:extLst>
          </p:cNvPr>
          <p:cNvSpPr/>
          <p:nvPr/>
        </p:nvSpPr>
        <p:spPr>
          <a:xfrm>
            <a:off x="228599" y="2210509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1B9C3-70F8-403B-94EA-17097A5569F5}"/>
              </a:ext>
            </a:extLst>
          </p:cNvPr>
          <p:cNvSpPr/>
          <p:nvPr/>
        </p:nvSpPr>
        <p:spPr>
          <a:xfrm>
            <a:off x="5114738" y="3537743"/>
            <a:ext cx="6699299" cy="3017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1E270D-E96D-40D9-B9BB-805F83CA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2206FD-4F4E-4A5D-9F87-B80B11608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90024535-F824-4C9E-AE37-2852C18F2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279082"/>
              </p:ext>
            </p:extLst>
          </p:nvPr>
        </p:nvGraphicFramePr>
        <p:xfrm>
          <a:off x="5120180" y="820844"/>
          <a:ext cx="6699299" cy="2608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024F57-C3C7-4CFB-BF41-6BEAE721B18B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61F6AD1F-A6B4-4BA7-B6E6-6DE1D29D3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705586"/>
              </p:ext>
            </p:extLst>
          </p:nvPr>
        </p:nvGraphicFramePr>
        <p:xfrm>
          <a:off x="5269544" y="3618201"/>
          <a:ext cx="6693856" cy="2986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1058D1F-62C9-4630-AB19-B63DD1BCD628}"/>
              </a:ext>
            </a:extLst>
          </p:cNvPr>
          <p:cNvSpPr/>
          <p:nvPr/>
        </p:nvSpPr>
        <p:spPr>
          <a:xfrm>
            <a:off x="228599" y="712102"/>
            <a:ext cx="4569978" cy="1309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0424A-8902-4E5D-B166-2A6373215496}"/>
              </a:ext>
            </a:extLst>
          </p:cNvPr>
          <p:cNvSpPr txBox="1"/>
          <p:nvPr/>
        </p:nvSpPr>
        <p:spPr>
          <a:xfrm>
            <a:off x="377963" y="2307628"/>
            <a:ext cx="4054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analysis men only constituted for about 48% in bike related purchases whereas the composition of women was 50%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values girls purchased 5000 more men than men.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bike related purchases of females are more so focus more on getting male customers and maintain female composition </a:t>
            </a:r>
          </a:p>
          <a:p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96BF48-2A94-4A53-84C4-E2AF434C43BF}"/>
              </a:ext>
            </a:extLst>
          </p:cNvPr>
          <p:cNvSpPr/>
          <p:nvPr/>
        </p:nvSpPr>
        <p:spPr>
          <a:xfrm>
            <a:off x="383497" y="1070441"/>
            <a:ext cx="1106905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B14D1-2279-4356-A717-9A5DAC552EE8}"/>
              </a:ext>
            </a:extLst>
          </p:cNvPr>
          <p:cNvSpPr txBox="1"/>
          <p:nvPr/>
        </p:nvSpPr>
        <p:spPr>
          <a:xfrm>
            <a:off x="228598" y="966097"/>
            <a:ext cx="3885882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purchase related to bike for the last 3 year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88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15B4B4B-7595-417F-A2E7-AD76B5F7356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6587A-ABEA-4C2C-88B1-6BED13E50DD6}"/>
              </a:ext>
            </a:extLst>
          </p:cNvPr>
          <p:cNvSpPr/>
          <p:nvPr/>
        </p:nvSpPr>
        <p:spPr>
          <a:xfrm>
            <a:off x="4870538" y="603356"/>
            <a:ext cx="7164823" cy="61939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7FB7E-2F3B-40D9-AB81-86CF9C078DA8}"/>
              </a:ext>
            </a:extLst>
          </p:cNvPr>
          <p:cNvSpPr/>
          <p:nvPr/>
        </p:nvSpPr>
        <p:spPr>
          <a:xfrm>
            <a:off x="223158" y="2194170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1E270D-E96D-40D9-B9BB-805F83CA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2206FD-4F4E-4A5D-9F87-B80B11608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24F57-C3C7-4CFB-BF41-6BEAE721B18B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58D1F-62C9-4630-AB19-B63DD1BCD628}"/>
              </a:ext>
            </a:extLst>
          </p:cNvPr>
          <p:cNvSpPr/>
          <p:nvPr/>
        </p:nvSpPr>
        <p:spPr>
          <a:xfrm>
            <a:off x="228599" y="603356"/>
            <a:ext cx="4569978" cy="1417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0424A-8902-4E5D-B166-2A6373215496}"/>
              </a:ext>
            </a:extLst>
          </p:cNvPr>
          <p:cNvSpPr txBox="1"/>
          <p:nvPr/>
        </p:nvSpPr>
        <p:spPr>
          <a:xfrm>
            <a:off x="377963" y="2307628"/>
            <a:ext cx="4054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customer (20%) in both old customers list and new customers are In the manufacturing industry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and telecommunication sector comprises of the smallest set of customers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96BF48-2A94-4A53-84C4-E2AF434C43BF}"/>
              </a:ext>
            </a:extLst>
          </p:cNvPr>
          <p:cNvSpPr/>
          <p:nvPr/>
        </p:nvSpPr>
        <p:spPr>
          <a:xfrm>
            <a:off x="383497" y="1070441"/>
            <a:ext cx="1106905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B14D1-2279-4356-A717-9A5DAC552EE8}"/>
              </a:ext>
            </a:extLst>
          </p:cNvPr>
          <p:cNvSpPr txBox="1"/>
          <p:nvPr/>
        </p:nvSpPr>
        <p:spPr>
          <a:xfrm>
            <a:off x="223158" y="966097"/>
            <a:ext cx="3891322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Analysing customers based on their age and industry type</a:t>
            </a:r>
          </a:p>
          <a:p>
            <a:endParaRPr lang="en-IN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F530EC3-DE44-44F1-B7B3-ED999C56C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842500"/>
              </p:ext>
            </p:extLst>
          </p:nvPr>
        </p:nvGraphicFramePr>
        <p:xfrm>
          <a:off x="4953475" y="736210"/>
          <a:ext cx="6850927" cy="276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9E91FFC-88D9-41A1-A1FE-E6D826CE4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86338"/>
              </p:ext>
            </p:extLst>
          </p:nvPr>
        </p:nvGraphicFramePr>
        <p:xfrm>
          <a:off x="4953475" y="3630368"/>
          <a:ext cx="6860562" cy="3037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298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0DE8D2-39B5-4F21-B221-17A9AE1119F2}"/>
              </a:ext>
            </a:extLst>
          </p:cNvPr>
          <p:cNvSpPr/>
          <p:nvPr/>
        </p:nvSpPr>
        <p:spPr>
          <a:xfrm>
            <a:off x="188963" y="712101"/>
            <a:ext cx="4569978" cy="1297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7DB85-FFE7-45E1-B453-5DFE4E4CA764}"/>
              </a:ext>
            </a:extLst>
          </p:cNvPr>
          <p:cNvSpPr/>
          <p:nvPr/>
        </p:nvSpPr>
        <p:spPr>
          <a:xfrm>
            <a:off x="4947941" y="712101"/>
            <a:ext cx="7164823" cy="60851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9BD3BD-05FF-486A-BB53-93DFA7B9B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516898"/>
              </p:ext>
            </p:extLst>
          </p:nvPr>
        </p:nvGraphicFramePr>
        <p:xfrm>
          <a:off x="5091764" y="922841"/>
          <a:ext cx="6876813" cy="2791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1F1A85-B0A1-418C-A47B-E03342FCD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44801"/>
              </p:ext>
            </p:extLst>
          </p:nvPr>
        </p:nvGraphicFramePr>
        <p:xfrm>
          <a:off x="5091765" y="3849563"/>
          <a:ext cx="6877078" cy="2811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9CF1B8-E755-4897-A143-15BDB64A1D62}"/>
              </a:ext>
            </a:extLst>
          </p:cNvPr>
          <p:cNvSpPr/>
          <p:nvPr/>
        </p:nvSpPr>
        <p:spPr>
          <a:xfrm>
            <a:off x="223158" y="2194170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5EF35-0C2F-4110-9559-FAF61E98EA6F}"/>
              </a:ext>
            </a:extLst>
          </p:cNvPr>
          <p:cNvSpPr/>
          <p:nvPr/>
        </p:nvSpPr>
        <p:spPr>
          <a:xfrm>
            <a:off x="343768" y="2301210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222AD-1113-432E-BF6B-87964E878001}"/>
              </a:ext>
            </a:extLst>
          </p:cNvPr>
          <p:cNvSpPr txBox="1"/>
          <p:nvPr/>
        </p:nvSpPr>
        <p:spPr>
          <a:xfrm>
            <a:off x="343768" y="2396756"/>
            <a:ext cx="37427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customers – It holds the list of customers that are in huge quantities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net worth customers- Those customers who are financially very sound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Affluent customers –Rising customers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chart affluent customers of age group from 40 to 50 overtakes the high net worth customers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D6B5B4-926F-4E8C-804A-B59352995FCC}"/>
              </a:ext>
            </a:extLst>
          </p:cNvPr>
          <p:cNvSpPr/>
          <p:nvPr/>
        </p:nvSpPr>
        <p:spPr>
          <a:xfrm>
            <a:off x="383497" y="1070441"/>
            <a:ext cx="1218726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931D1-0AA6-45F0-9361-A09C58CEEE8F}"/>
              </a:ext>
            </a:extLst>
          </p:cNvPr>
          <p:cNvSpPr txBox="1"/>
          <p:nvPr/>
        </p:nvSpPr>
        <p:spPr>
          <a:xfrm>
            <a:off x="269462" y="939374"/>
            <a:ext cx="3891322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3 </a:t>
            </a:r>
          </a:p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Distributing customers based on their wealth segmentation</a:t>
            </a:r>
          </a:p>
          <a:p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17C980-DF74-42F7-A399-931C23898F1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C9B51B-40E3-4032-9E7F-DBB54DB8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7DD458-F9A5-4245-A561-4114FA682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2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6E6094-0DCE-4368-8406-5509C005DBEE}"/>
              </a:ext>
            </a:extLst>
          </p:cNvPr>
          <p:cNvSpPr/>
          <p:nvPr/>
        </p:nvSpPr>
        <p:spPr>
          <a:xfrm>
            <a:off x="223158" y="603356"/>
            <a:ext cx="4569978" cy="1441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6029A-6055-4D4A-9733-87020D5022F2}"/>
              </a:ext>
            </a:extLst>
          </p:cNvPr>
          <p:cNvSpPr/>
          <p:nvPr/>
        </p:nvSpPr>
        <p:spPr>
          <a:xfrm>
            <a:off x="223158" y="2194170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45701-53DF-497F-BEBE-3E5E7037F287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QLD has very less people having a car so confronting them would be boastful for bike sale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NSW have the largest amount of people with a car so the use of bike will be less which cause bike damage and more sale of parts there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1AC2F-6D49-4BB6-8396-2B3F8C034562}"/>
              </a:ext>
            </a:extLst>
          </p:cNvPr>
          <p:cNvSpPr/>
          <p:nvPr/>
        </p:nvSpPr>
        <p:spPr>
          <a:xfrm>
            <a:off x="4870538" y="603356"/>
            <a:ext cx="7164823" cy="61939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89D61B-7C1E-4B10-8703-82460AE39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65275"/>
              </p:ext>
            </p:extLst>
          </p:nvPr>
        </p:nvGraphicFramePr>
        <p:xfrm>
          <a:off x="4991751" y="721895"/>
          <a:ext cx="6905625" cy="594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9556F0-9CD5-4C84-8BB9-4A9C7D90DF6D}"/>
              </a:ext>
            </a:extLst>
          </p:cNvPr>
          <p:cNvSpPr/>
          <p:nvPr/>
        </p:nvSpPr>
        <p:spPr>
          <a:xfrm>
            <a:off x="449841" y="817233"/>
            <a:ext cx="1218726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8D8C-74FF-4B9B-8CBC-8D3753C5DF68}"/>
              </a:ext>
            </a:extLst>
          </p:cNvPr>
          <p:cNvSpPr txBox="1"/>
          <p:nvPr/>
        </p:nvSpPr>
        <p:spPr>
          <a:xfrm>
            <a:off x="372521" y="716775"/>
            <a:ext cx="4541828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4 </a:t>
            </a:r>
          </a:p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 state to focus more on the basis of no of cars owned In each state</a:t>
            </a:r>
          </a:p>
          <a:p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E91D7C-0060-40CC-914C-5D128BC7DDA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16DC01-E8EE-4D20-B56A-063BA7006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2081C-C23B-4C37-99B7-8AC05052E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9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E1F36C-7430-4996-84E9-41997E1C6D58}"/>
              </a:ext>
            </a:extLst>
          </p:cNvPr>
          <p:cNvSpPr/>
          <p:nvPr/>
        </p:nvSpPr>
        <p:spPr>
          <a:xfrm>
            <a:off x="223158" y="603356"/>
            <a:ext cx="4569978" cy="1441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A8086C-ABFD-4D50-B31A-3B25D20A5D1B}"/>
              </a:ext>
            </a:extLst>
          </p:cNvPr>
          <p:cNvSpPr/>
          <p:nvPr/>
        </p:nvSpPr>
        <p:spPr>
          <a:xfrm>
            <a:off x="449841" y="817233"/>
            <a:ext cx="1218726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C9F84-5203-4E5D-A6E5-BC8B1400933F}"/>
              </a:ext>
            </a:extLst>
          </p:cNvPr>
          <p:cNvSpPr/>
          <p:nvPr/>
        </p:nvSpPr>
        <p:spPr>
          <a:xfrm>
            <a:off x="223158" y="2194170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11B5D-1EB3-4AE7-83C6-E23AF7CE5221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For doing this RFM analysis is used</a:t>
            </a:r>
          </a:p>
          <a:p>
            <a:r>
              <a:rPr lang="en-IN" dirty="0"/>
              <a:t>The full form is Recency, Frequency and Monetary</a:t>
            </a:r>
          </a:p>
          <a:p>
            <a:r>
              <a:rPr lang="en-IN" dirty="0"/>
              <a:t>It determines which customers should be targeted to increase the revenue of business </a:t>
            </a:r>
          </a:p>
          <a:p>
            <a:r>
              <a:rPr lang="en-IN" dirty="0"/>
              <a:t>Result of Analysis</a:t>
            </a:r>
          </a:p>
          <a:p>
            <a:r>
              <a:rPr lang="en-IN" dirty="0"/>
              <a:t>Here the customer showing higher level of engagement are very loyal and the further division are categorised based on RFM formula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919DE-EC0D-48D1-B76D-36138DAD0F90}"/>
              </a:ext>
            </a:extLst>
          </p:cNvPr>
          <p:cNvSpPr/>
          <p:nvPr/>
        </p:nvSpPr>
        <p:spPr>
          <a:xfrm>
            <a:off x="4870538" y="603356"/>
            <a:ext cx="7164823" cy="61939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396F35-324A-4D06-9BFA-DC10B6FA7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286120"/>
              </p:ext>
            </p:extLst>
          </p:nvPr>
        </p:nvGraphicFramePr>
        <p:xfrm>
          <a:off x="4942499" y="693103"/>
          <a:ext cx="7020902" cy="597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9AA737-DB65-40B9-B974-0EFED4A2A55B}"/>
              </a:ext>
            </a:extLst>
          </p:cNvPr>
          <p:cNvSpPr txBox="1"/>
          <p:nvPr/>
        </p:nvSpPr>
        <p:spPr>
          <a:xfrm>
            <a:off x="449841" y="490973"/>
            <a:ext cx="42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Finding the top customers to target for creating increase in sale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139DB5-18F6-4482-A0AA-05B3E27DDC1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7BF348-D2F9-4B88-9724-8FE80188D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F3C2D6-9C57-4647-8A77-60F992D5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8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1D6167-4823-46AC-A652-ED7D214B8293}"/>
              </a:ext>
            </a:extLst>
          </p:cNvPr>
          <p:cNvSpPr/>
          <p:nvPr/>
        </p:nvSpPr>
        <p:spPr>
          <a:xfrm>
            <a:off x="4870538" y="603356"/>
            <a:ext cx="7164823" cy="61939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AC088-69C1-4C9A-870A-3C16978A4C4D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529228-1301-4B14-AACB-20DEFF3967FF}"/>
              </a:ext>
            </a:extLst>
          </p:cNvPr>
          <p:cNvSpPr/>
          <p:nvPr/>
        </p:nvSpPr>
        <p:spPr>
          <a:xfrm>
            <a:off x="223158" y="603356"/>
            <a:ext cx="4569978" cy="617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15B4B4B-7595-417F-A2E7-AD76B5F7356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1E270D-E96D-40D9-B9BB-805F83CA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2206FD-4F4E-4A5D-9F87-B80B11608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828833-7B04-4D57-A301-4948663FC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238707"/>
              </p:ext>
            </p:extLst>
          </p:nvPr>
        </p:nvGraphicFramePr>
        <p:xfrm>
          <a:off x="4938712" y="702493"/>
          <a:ext cx="7024688" cy="596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D7684F-14D5-4D1B-A499-85070859DE7E}"/>
              </a:ext>
            </a:extLst>
          </p:cNvPr>
          <p:cNvSpPr/>
          <p:nvPr/>
        </p:nvSpPr>
        <p:spPr>
          <a:xfrm>
            <a:off x="295119" y="702493"/>
            <a:ext cx="4346819" cy="5818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classification of customers into different titles like Diamond, Gold, Silver and Bronze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new RFM value is to be calculated for that the needed things are: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R- RECENCY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F- FREQUENCY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 MONETARY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3" y="2886560"/>
            <a:ext cx="156182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 years purchase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27295" y="2835065"/>
            <a:ext cx="170598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purchases done by customer </a:t>
            </a:r>
            <a:r>
              <a:rPr lang="en-US" sz="1600" b="1" dirty="0" err="1">
                <a:solidFill>
                  <a:schemeClr val="bg1"/>
                </a:solidFill>
              </a:rPr>
              <a:t>wrto</a:t>
            </a:r>
            <a:r>
              <a:rPr lang="en-US" sz="1600" b="1" dirty="0">
                <a:solidFill>
                  <a:schemeClr val="bg1"/>
                </a:solidFill>
              </a:rPr>
              <a:t> industry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Wealth Segmentation </a:t>
            </a:r>
            <a:r>
              <a:rPr lang="en-US" sz="1600" b="1" dirty="0" err="1">
                <a:solidFill>
                  <a:schemeClr val="bg1"/>
                </a:solidFill>
              </a:rPr>
              <a:t>wrto</a:t>
            </a:r>
            <a:r>
              <a:rPr lang="en-US" sz="1600" b="1" dirty="0">
                <a:solidFill>
                  <a:schemeClr val="bg1"/>
                </a:solidFill>
              </a:rPr>
              <a:t>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Cars owned in each 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Top customers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Female customers purchased more items than men.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Customers in manufacturing purchased more items and customers from IT and agriculture purchased less..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Majority of customers purchasing belong to the age group from 30 to 70 and mass customers are more than others.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Queensland car to people ratio is less compared to other states 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Diamond ,Gold and silver customer are almost equal in proportion around 800  but bronze customers are more.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4721</TotalTime>
  <Words>717</Words>
  <Application>Microsoft Office PowerPoint</Application>
  <PresentationFormat>Widescreen</PresentationFormat>
  <Paragraphs>115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Open Sans Extrabold</vt:lpstr>
      <vt:lpstr>Open Sans Light</vt:lpstr>
      <vt:lpstr>Segoe UI Light</vt:lpstr>
      <vt:lpstr>Times New Roman</vt:lpstr>
      <vt:lpstr>Office Theme</vt:lpstr>
      <vt:lpstr>PowerPoint Presentation</vt:lpstr>
      <vt:lpstr>Data Exploration</vt:lpstr>
      <vt:lpstr>Project analysis slide 2</vt:lpstr>
      <vt:lpstr>Project analysis slide 2</vt:lpstr>
      <vt:lpstr>PowerPoint Presentation</vt:lpstr>
      <vt:lpstr>PowerPoint Presentation</vt:lpstr>
      <vt:lpstr>PowerPoint Presentation</vt:lpstr>
      <vt:lpstr>Project analysis slide 2</vt:lpstr>
      <vt:lpstr>Project analysis slide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JEFFIN SABU</dc:creator>
  <cp:lastModifiedBy>JEFFIN SABU</cp:lastModifiedBy>
  <cp:revision>41</cp:revision>
  <dcterms:created xsi:type="dcterms:W3CDTF">2020-12-03T11:53:12Z</dcterms:created>
  <dcterms:modified xsi:type="dcterms:W3CDTF">2021-03-13T17:52:13Z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