
<file path=[Content_Types].xml><?xml version="1.0" encoding="utf-8"?>
<Types xmlns="http://schemas.openxmlformats.org/package/2006/content-types">
  <Default Extension="png" ContentType="image/png"/>
  <Default Extension="jpeg" ContentType="image/jpeg"/>
  <Default Extension="webp"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8" r:id="rId2"/>
  </p:sldMasterIdLst>
  <p:notesMasterIdLst>
    <p:notesMasterId r:id="rId15"/>
  </p:notesMasterIdLst>
  <p:sldIdLst>
    <p:sldId id="256" r:id="rId3"/>
    <p:sldId id="293" r:id="rId4"/>
    <p:sldId id="459" r:id="rId5"/>
    <p:sldId id="460" r:id="rId6"/>
    <p:sldId id="461" r:id="rId7"/>
    <p:sldId id="462" r:id="rId8"/>
    <p:sldId id="463" r:id="rId9"/>
    <p:sldId id="468" r:id="rId10"/>
    <p:sldId id="469" r:id="rId11"/>
    <p:sldId id="470" r:id="rId12"/>
    <p:sldId id="262"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1813" autoAdjust="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26/11/2019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11</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12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02327C-2852-4F0B-B8C3-7AA574A0DDC8}" type="datetime1">
              <a:rPr lang="en-GB" smtClean="0"/>
              <a:t>26/11/2019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9E3389-2985-48F7-A767-409E7DB107BF}" type="datetime1">
              <a:rPr lang="en-GB" smtClean="0"/>
              <a:t>26/11/2019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82CE816-1862-4F92-A87B-6124718D35CD}" type="datetime1">
              <a:rPr lang="en-GB" smtClean="0"/>
              <a:t>26/11/2019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9" y="1871133"/>
            <a:ext cx="6815669" cy="1515533"/>
          </a:xfrm>
        </p:spPr>
        <p:txBody>
          <a:bodyPr anchor="b">
            <a:noAutofit/>
          </a:bodyPr>
          <a:lstStyle>
            <a:lvl1pPr algn="ctr">
              <a:defRPr sz="405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9" y="3657597"/>
            <a:ext cx="6815669" cy="13208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3" y="5037663"/>
            <a:ext cx="897467" cy="279400"/>
          </a:xfrm>
        </p:spPr>
        <p:txBody>
          <a:bodyPr/>
          <a:lstStyle/>
          <a:p>
            <a:fld id="{D395270F-15C8-4ED8-8F82-14FCF4BB6161}" type="datetime1">
              <a:rPr lang="en-GB" smtClean="0">
                <a:solidFill>
                  <a:prstClr val="black"/>
                </a:solidFill>
              </a:rPr>
              <a:t>26/11/2019</a:t>
            </a:fld>
            <a:endParaRPr lang="en-GB">
              <a:solidFill>
                <a:prstClr val="black"/>
              </a:solidFill>
            </a:endParaRPr>
          </a:p>
        </p:txBody>
      </p:sp>
      <p:sp>
        <p:nvSpPr>
          <p:cNvPr id="5" name="Footer Placeholder 4"/>
          <p:cNvSpPr>
            <a:spLocks noGrp="1"/>
          </p:cNvSpPr>
          <p:nvPr>
            <p:ph type="ftr" sz="quarter" idx="11"/>
          </p:nvPr>
        </p:nvSpPr>
        <p:spPr>
          <a:xfrm>
            <a:off x="2692397" y="5037663"/>
            <a:ext cx="5214635" cy="279400"/>
          </a:xfrm>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a:xfrm>
            <a:off x="8956902" y="5037663"/>
            <a:ext cx="551167" cy="279400"/>
          </a:xfrm>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03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94DCB8-8EF0-4CB0-9B04-9124089D2355}" type="datetime1">
              <a:rPr lang="en-GB" smtClean="0">
                <a:solidFill>
                  <a:prstClr val="black"/>
                </a:solidFill>
              </a:rPr>
              <a:t>26/11/2019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103137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3"/>
            <a:ext cx="8158691" cy="954547"/>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9EF07-C373-4549-AB46-24C48793412F}" type="datetime1">
              <a:rPr lang="en-GB" smtClean="0">
                <a:solidFill>
                  <a:prstClr val="black"/>
                </a:solidFill>
              </a:rPr>
              <a:t>26/11/2019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321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843E42-7FBD-4EB8-ABC4-7577558DC801}" type="datetime1">
              <a:rPr lang="en-GB" smtClean="0">
                <a:solidFill>
                  <a:prstClr val="black"/>
                </a:solidFill>
              </a:rPr>
              <a:t>26/11/2019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809352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295400" y="3243264"/>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80671" y="3243264"/>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3E1B1F-7284-41B2-8634-AC0E20DD4CF5}" type="datetime1">
              <a:rPr lang="en-GB" smtClean="0">
                <a:solidFill>
                  <a:prstClr val="black"/>
                </a:solidFill>
              </a:rPr>
              <a:t>26/11/2019</a:t>
            </a:fld>
            <a:endParaRPr lang="en-GB">
              <a:solidFill>
                <a:prstClr val="black"/>
              </a:solidFill>
            </a:endParaRPr>
          </a:p>
        </p:txBody>
      </p:sp>
      <p:sp>
        <p:nvSpPr>
          <p:cNvPr id="8" name="Footer Placeholder 7"/>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9" name="Slide Number Placeholder 8"/>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8" name="Straight Connector 1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824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7AF4F7-A826-4FCC-A652-017D0BB295DA}" type="datetime1">
              <a:rPr lang="en-GB" smtClean="0">
                <a:solidFill>
                  <a:prstClr val="black"/>
                </a:solidFill>
              </a:rPr>
              <a:t>26/11/2019</a:t>
            </a:fld>
            <a:endParaRPr lang="en-GB">
              <a:solidFill>
                <a:prstClr val="black"/>
              </a:solidFill>
            </a:endParaRPr>
          </a:p>
        </p:txBody>
      </p:sp>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119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383CA-7AC5-4086-8637-42B22EF8E74D}" type="datetime1">
              <a:rPr lang="en-GB" smtClean="0">
                <a:solidFill>
                  <a:prstClr val="black"/>
                </a:solidFill>
              </a:rPr>
              <a:t>26/11/2019</a:t>
            </a:fld>
            <a:endParaRPr lang="en-GB">
              <a:solidFill>
                <a:prstClr val="black"/>
              </a:solidFill>
            </a:endParaRPr>
          </a:p>
        </p:txBody>
      </p:sp>
      <p:sp>
        <p:nvSpPr>
          <p:cNvPr id="3" name="Footer Placeholder 2"/>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4" name="Slide Number Placeholder 3"/>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05784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3"/>
            <a:ext cx="5469467"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89509-9F3B-4DB7-B5E9-D62E51DFA477}" type="datetime1">
              <a:rPr lang="en-GB" smtClean="0">
                <a:solidFill>
                  <a:prstClr val="black"/>
                </a:solidFill>
              </a:rPr>
              <a:t>26/11/2019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6" name="Straight Connector 15"/>
          <p:cNvCxnSpPr/>
          <p:nvPr/>
        </p:nvCxnSpPr>
        <p:spPr>
          <a:xfrm>
            <a:off x="1396169" y="2912533"/>
            <a:ext cx="35144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64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062215E-BD74-41EC-B1C8-360A57BA6942}" type="datetime1">
              <a:rPr lang="en-GB" smtClean="0"/>
              <a:t>26/11/2019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1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2"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7DF87-31F5-4861-813F-B33D5F685F22}" type="datetime1">
              <a:rPr lang="en-GB" smtClean="0">
                <a:solidFill>
                  <a:prstClr val="black"/>
                </a:solidFill>
              </a:rPr>
              <a:t>26/11/2019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022284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7" cy="566738"/>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401"/>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7"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D1C70-A8D6-4B09-8BD9-5A48284CB25E}" type="datetime1">
              <a:rPr lang="en-GB" smtClean="0">
                <a:solidFill>
                  <a:prstClr val="black"/>
                </a:solidFill>
              </a:rPr>
              <a:t>26/11/2019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8679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9" y="4343401"/>
            <a:ext cx="9592732"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A2D52C-BB8F-4CF8-B1CF-DB6649929B55}" type="datetime1">
              <a:rPr lang="en-GB" smtClean="0">
                <a:solidFill>
                  <a:prstClr val="black"/>
                </a:solidFill>
              </a:rPr>
              <a:t>26/11/2019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4866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370668"/>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3" cy="58420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401"/>
            <a:ext cx="9609667"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BF2DA5-EB72-4A55-BE5A-ADAEF31F6C30}" type="datetime1">
              <a:rPr lang="en-GB" smtClean="0">
                <a:solidFill>
                  <a:prstClr val="black"/>
                </a:solidFill>
              </a:rPr>
              <a:t>26/11/2019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
        <p:nvSpPr>
          <p:cNvPr id="14" name="TextBox 13"/>
          <p:cNvSpPr txBox="1"/>
          <p:nvPr/>
        </p:nvSpPr>
        <p:spPr>
          <a:xfrm>
            <a:off x="862013" y="879961"/>
            <a:ext cx="609600" cy="584776"/>
          </a:xfrm>
          <a:prstGeom prst="rect">
            <a:avLst/>
          </a:prstGeom>
        </p:spPr>
        <p:txBody>
          <a:bodyPr vert="horz" lIns="68580" tIns="34290" rIns="68580" bIns="34290" rtlCol="0" anchor="ctr">
            <a:noAutofit/>
          </a:bodyPr>
          <a:lstStyle/>
          <a:p>
            <a:pPr defTabSz="685800"/>
            <a:r>
              <a:rPr lang="en-US" sz="6000" dirty="0">
                <a:solidFill>
                  <a:prstClr val="black"/>
                </a:solidFill>
                <a:cs typeface="Arial" panose="020B0604020202020204" pitchFamily="34" charset="0"/>
              </a:rPr>
              <a:t>“</a:t>
            </a:r>
          </a:p>
        </p:txBody>
      </p:sp>
      <p:sp>
        <p:nvSpPr>
          <p:cNvPr id="15" name="TextBox 14"/>
          <p:cNvSpPr txBox="1"/>
          <p:nvPr/>
        </p:nvSpPr>
        <p:spPr>
          <a:xfrm>
            <a:off x="10600267" y="2827870"/>
            <a:ext cx="609600" cy="584776"/>
          </a:xfrm>
          <a:prstGeom prst="rect">
            <a:avLst/>
          </a:prstGeom>
        </p:spPr>
        <p:txBody>
          <a:bodyPr vert="horz" lIns="68580" tIns="34290" rIns="68580" bIns="34290" rtlCol="0" anchor="ctr">
            <a:noAutofit/>
          </a:bodyPr>
          <a:lstStyle/>
          <a:p>
            <a:pPr algn="r" defTabSz="685800"/>
            <a:r>
              <a:rPr lang="en-US" sz="6000" dirty="0">
                <a:solidFill>
                  <a:prstClr val="black"/>
                </a:solidFill>
                <a:cs typeface="Arial" panose="020B0604020202020204" pitchFamily="34" charset="0"/>
              </a:rPr>
              <a:t>”</a:t>
            </a:r>
          </a:p>
        </p:txBody>
      </p:sp>
      <p:cxnSp>
        <p:nvCxnSpPr>
          <p:cNvPr id="19" name="Straight Connector 18"/>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735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3" y="3308581"/>
            <a:ext cx="9609668" cy="14688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082CF3-558D-4F77-9697-0C98C12E4866}" type="datetime1">
              <a:rPr lang="en-GB" smtClean="0">
                <a:solidFill>
                  <a:prstClr val="black"/>
                </a:solidFill>
              </a:rPr>
              <a:t>26/11/2019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22157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243668"/>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96FE32-E64B-41E0-850E-0C57D456B86B}" type="datetime1">
              <a:rPr lang="en-GB" smtClean="0">
                <a:solidFill>
                  <a:prstClr val="black"/>
                </a:solidFill>
              </a:rPr>
              <a:t>26/11/2019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
        <p:nvSpPr>
          <p:cNvPr id="12" name="TextBox 11"/>
          <p:cNvSpPr txBox="1"/>
          <p:nvPr/>
        </p:nvSpPr>
        <p:spPr>
          <a:xfrm>
            <a:off x="862013" y="879961"/>
            <a:ext cx="609600" cy="584776"/>
          </a:xfrm>
          <a:prstGeom prst="rect">
            <a:avLst/>
          </a:prstGeom>
        </p:spPr>
        <p:txBody>
          <a:bodyPr vert="horz" lIns="68580" tIns="34290" rIns="68580" bIns="34290" rtlCol="0" anchor="ctr">
            <a:noAutofit/>
          </a:bodyPr>
          <a:lstStyle/>
          <a:p>
            <a:pPr defTabSz="685800"/>
            <a:r>
              <a:rPr lang="en-US" sz="6000" dirty="0">
                <a:solidFill>
                  <a:prstClr val="black"/>
                </a:solidFill>
                <a:cs typeface="Arial" panose="020B0604020202020204" pitchFamily="34" charset="0"/>
              </a:rPr>
              <a:t>“</a:t>
            </a:r>
          </a:p>
        </p:txBody>
      </p:sp>
      <p:sp>
        <p:nvSpPr>
          <p:cNvPr id="13" name="TextBox 12"/>
          <p:cNvSpPr txBox="1"/>
          <p:nvPr/>
        </p:nvSpPr>
        <p:spPr>
          <a:xfrm>
            <a:off x="10600267" y="2599261"/>
            <a:ext cx="609600" cy="584776"/>
          </a:xfrm>
          <a:prstGeom prst="rect">
            <a:avLst/>
          </a:prstGeom>
        </p:spPr>
        <p:txBody>
          <a:bodyPr vert="horz" lIns="68580" tIns="34290" rIns="68580" bIns="34290" rtlCol="0" anchor="ctr">
            <a:noAutofit/>
          </a:bodyPr>
          <a:lstStyle/>
          <a:p>
            <a:pPr algn="r" defTabSz="685800"/>
            <a:r>
              <a:rPr lang="en-US" sz="6000" dirty="0">
                <a:solidFill>
                  <a:prstClr val="black"/>
                </a:solidFill>
                <a:cs typeface="Arial" panose="020B0604020202020204" pitchFamily="34" charset="0"/>
              </a:rPr>
              <a:t>”</a:t>
            </a:r>
          </a:p>
        </p:txBody>
      </p:sp>
      <p:cxnSp>
        <p:nvCxnSpPr>
          <p:cNvPr id="26" name="Straight Connector 25"/>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224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7"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470401"/>
            <a:ext cx="9609671" cy="1405467"/>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336746-6373-455A-A913-43B0ED570EEA}" type="datetime1">
              <a:rPr lang="en-GB" smtClean="0">
                <a:solidFill>
                  <a:prstClr val="black"/>
                </a:solidFill>
              </a:rPr>
              <a:t>26/11/2019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9801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DFAD4D-2E4F-4948-8B0E-3F1F3813D29D}" type="datetime1">
              <a:rPr lang="en-GB" smtClean="0">
                <a:solidFill>
                  <a:prstClr val="black"/>
                </a:solidFill>
              </a:rPr>
              <a:t>26/11/2019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8670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8" y="982133"/>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95B11C-9A9F-4BEB-ACC6-22D4722991E3}" type="datetime1">
              <a:rPr lang="en-GB" smtClean="0">
                <a:solidFill>
                  <a:prstClr val="black"/>
                </a:solidFill>
              </a:rPr>
              <a:t>26/11/2019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8863891"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541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30C39-DE83-4252-9BB4-80EF5230A05A}" type="datetime1">
              <a:rPr lang="en-GB" smtClean="0"/>
              <a:t>26/11/2019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C67FE90-8CB9-4CBB-9BDC-19957DD6824C}" type="datetime1">
              <a:rPr lang="en-GB" smtClean="0"/>
              <a:t>26/11/2019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726BA50-6799-4C54-A3BC-470468DF4E5F}" type="datetime1">
              <a:rPr lang="en-GB" smtClean="0"/>
              <a:t>26/11/2019</a:t>
            </a:fld>
            <a:endParaRPr lang="en-GB"/>
          </a:p>
        </p:txBody>
      </p:sp>
      <p:sp>
        <p:nvSpPr>
          <p:cNvPr id="8" name="Footer Placeholder 7"/>
          <p:cNvSpPr>
            <a:spLocks noGrp="1"/>
          </p:cNvSpPr>
          <p:nvPr>
            <p:ph type="ftr" sz="quarter" idx="11"/>
          </p:nvPr>
        </p:nvSpPr>
        <p:spPr/>
        <p:txBody>
          <a:bodyPr/>
          <a:lstStyle/>
          <a:p>
            <a:r>
              <a:rPr lang="en-GB" smtClean="0"/>
              <a:t>MET451: AVIATION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1F16F0D-B55B-410D-A222-1BE85D01C122}" type="datetime1">
              <a:rPr lang="en-GB" smtClean="0"/>
              <a:t>26/11/2019</a:t>
            </a:fld>
            <a:endParaRPr lang="en-GB"/>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8FAB5-5B1D-4165-BCA2-2B15176296B2}" type="datetime1">
              <a:rPr lang="en-GB" smtClean="0"/>
              <a:t>26/11/2019</a:t>
            </a:fld>
            <a:endParaRPr lang="en-GB"/>
          </a:p>
        </p:txBody>
      </p:sp>
      <p:sp>
        <p:nvSpPr>
          <p:cNvPr id="3" name="Footer Placeholder 2"/>
          <p:cNvSpPr>
            <a:spLocks noGrp="1"/>
          </p:cNvSpPr>
          <p:nvPr>
            <p:ph type="ftr" sz="quarter" idx="11"/>
          </p:nvPr>
        </p:nvSpPr>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1A094-1F33-4F53-9A40-5D13DDF70654}" type="datetime1">
              <a:rPr lang="en-GB" smtClean="0"/>
              <a:t>26/11/2019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60370-AB11-441F-8878-471AB3A4BBF6}" type="datetime1">
              <a:rPr lang="en-GB" smtClean="0"/>
              <a:t>26/11/2019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F8CB3-8795-4AB4-A9DE-0CA9C1A4868B}" type="datetime1">
              <a:rPr lang="en-GB" smtClean="0"/>
              <a:t>26/11/2019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MET451: AVIATION METEOROLOGY</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3" y="982134"/>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3224A0FC-50B1-42A4-9CCF-A40E4BEF2965}" type="datetime1">
              <a:rPr lang="en-GB" smtClean="0">
                <a:solidFill>
                  <a:prstClr val="black"/>
                </a:solidFill>
                <a:cs typeface="Arial" panose="020B0604020202020204" pitchFamily="34" charset="0"/>
              </a:rPr>
              <a:t>26/11/2019</a:t>
            </a:fld>
            <a:endParaRPr lang="en-GB">
              <a:solidFill>
                <a:prstClr val="black"/>
              </a:solidFill>
              <a:cs typeface="Arial" panose="020B0604020202020204" pitchFamily="34" charset="0"/>
            </a:endParaRPr>
          </a:p>
        </p:txBody>
      </p:sp>
      <p:sp>
        <p:nvSpPr>
          <p:cNvPr id="5" name="Footer Placeholder 4"/>
          <p:cNvSpPr>
            <a:spLocks noGrp="1"/>
          </p:cNvSpPr>
          <p:nvPr>
            <p:ph type="ftr" sz="quarter" idx="3"/>
          </p:nvPr>
        </p:nvSpPr>
        <p:spPr>
          <a:xfrm>
            <a:off x="1295402" y="5969000"/>
            <a:ext cx="7305900" cy="27940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defTabSz="685800"/>
            <a:r>
              <a:rPr lang="en-GB" smtClean="0">
                <a:solidFill>
                  <a:prstClr val="black"/>
                </a:solidFill>
                <a:cs typeface="Arial" panose="020B0604020202020204" pitchFamily="34" charset="0"/>
              </a:rPr>
              <a:t>MET451: AVIATION METEOROLOGY</a:t>
            </a:r>
            <a:endParaRPr lang="en-GB">
              <a:solidFill>
                <a:prstClr val="black"/>
              </a:solidFill>
              <a:cs typeface="Arial" panose="020B0604020202020204" pitchFamily="34" charset="0"/>
            </a:endParaRPr>
          </a:p>
        </p:txBody>
      </p:sp>
      <p:sp>
        <p:nvSpPr>
          <p:cNvPr id="6" name="Slide Number Placeholder 5"/>
          <p:cNvSpPr>
            <a:spLocks noGrp="1"/>
          </p:cNvSpPr>
          <p:nvPr>
            <p:ph type="sldNum" sz="quarter" idx="4"/>
          </p:nvPr>
        </p:nvSpPr>
        <p:spPr>
          <a:xfrm>
            <a:off x="10353902" y="5969000"/>
            <a:ext cx="542697"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46CBDAFF-6F72-4DEC-A76B-3A5A3345B25A}" type="slidenum">
              <a:rPr lang="en-GB" smtClean="0">
                <a:solidFill>
                  <a:prstClr val="black"/>
                </a:solidFill>
                <a:cs typeface="Arial" panose="020B0604020202020204" pitchFamily="34" charset="0"/>
              </a:rPr>
              <a:pPr defTabSz="685800"/>
              <a:t>‹#›</a:t>
            </a:fld>
            <a:endParaRPr lang="en-GB">
              <a:solidFill>
                <a:prstClr val="black"/>
              </a:solidFill>
              <a:cs typeface="Arial" panose="020B0604020202020204" pitchFamily="34" charset="0"/>
            </a:endParaRPr>
          </a:p>
        </p:txBody>
      </p:sp>
    </p:spTree>
    <p:extLst>
      <p:ext uri="{BB962C8B-B14F-4D97-AF65-F5344CB8AC3E}">
        <p14:creationId xmlns:p14="http://schemas.microsoft.com/office/powerpoint/2010/main" val="16701671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hd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jeffjay88/Aviation-Meteorology" TargetMode="External"/><Relationship Id="rId4" Type="http://schemas.openxmlformats.org/officeDocument/2006/relationships/hyperlink" Target="mailto:E-mailjeff.jay8845@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314759"/>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493690" y="206059"/>
            <a:ext cx="11204620"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FF0000"/>
                </a:solidFill>
                <a:latin typeface="Arial Black" panose="020B0A04020102020204" pitchFamily="34" charset="0"/>
              </a:rPr>
              <a:t>MET 451: Aviation Meteorology</a:t>
            </a:r>
          </a:p>
          <a:p>
            <a:pPr algn="ctr"/>
            <a:r>
              <a:rPr lang="en-US" sz="3200" b="1" dirty="0">
                <a:solidFill>
                  <a:srgbClr val="FF0000"/>
                </a:solidFill>
                <a:latin typeface="Arial Black" panose="020B0A04020102020204" pitchFamily="34" charset="0"/>
              </a:rPr>
              <a:t>(3 Credit Hours)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545" y="5490439"/>
            <a:ext cx="1179607" cy="656823"/>
          </a:xfrm>
          <a:prstGeom prst="rect">
            <a:avLst/>
          </a:prstGeom>
        </p:spPr>
      </p:pic>
      <p:sp>
        <p:nvSpPr>
          <p:cNvPr id="22" name="Subtitle 15"/>
          <p:cNvSpPr txBox="1">
            <a:spLocks/>
          </p:cNvSpPr>
          <p:nvPr/>
        </p:nvSpPr>
        <p:spPr>
          <a:xfrm>
            <a:off x="794121" y="5254580"/>
            <a:ext cx="9144000" cy="122753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i="1" dirty="0"/>
              <a:t>e</a:t>
            </a:r>
            <a:r>
              <a:rPr lang="en-US" i="1" dirty="0" smtClean="0"/>
              <a:t>-mail:</a:t>
            </a:r>
            <a:r>
              <a:rPr lang="en-US" dirty="0" smtClean="0"/>
              <a:t>		</a:t>
            </a:r>
            <a:r>
              <a:rPr lang="en-US" b="1" dirty="0" smtClean="0">
                <a:hlinkClick r:id="rId4"/>
              </a:rPr>
              <a:t>jeff.jay8845@gmail.com</a:t>
            </a:r>
            <a:endParaRPr lang="en-US" b="1" dirty="0" smtClean="0"/>
          </a:p>
          <a:p>
            <a:pPr algn="l"/>
            <a:r>
              <a:rPr lang="en-US" b="1" dirty="0" smtClean="0"/>
              <a:t>		</a:t>
            </a:r>
            <a:r>
              <a:rPr lang="en-US" b="1" dirty="0">
                <a:hlinkClick r:id="rId5"/>
              </a:rPr>
              <a:t>https://</a:t>
            </a:r>
            <a:r>
              <a:rPr lang="en-US" b="1" dirty="0" smtClean="0">
                <a:hlinkClick r:id="rId5"/>
              </a:rPr>
              <a:t>github.com/jeffjay88/Aviation-Meteorology</a:t>
            </a:r>
            <a:endParaRPr lang="en-US" b="1" dirty="0" smtClean="0"/>
          </a:p>
          <a:p>
            <a:pPr algn="l"/>
            <a:r>
              <a:rPr lang="en-US" b="1" dirty="0" smtClean="0"/>
              <a:t>Google Classroom Code:  </a:t>
            </a:r>
            <a:r>
              <a:rPr lang="en-GB" b="1" dirty="0" smtClean="0"/>
              <a:t> </a:t>
            </a:r>
            <a:r>
              <a:rPr lang="en-GB" b="1" dirty="0" smtClean="0">
                <a:solidFill>
                  <a:srgbClr val="FF0000"/>
                </a:solidFill>
              </a:rPr>
              <a:t>63zl2i</a:t>
            </a:r>
            <a:endParaRPr lang="en-US" b="1" dirty="0">
              <a:solidFill>
                <a:srgbClr val="FF0000"/>
              </a:solidFill>
            </a:endParaRPr>
          </a:p>
        </p:txBody>
      </p:sp>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a:t>
            </a:fld>
            <a:endParaRPr lang="en-GB"/>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CBDAFF-6F72-4DEC-A76B-3A5A3345B25A}" type="slidenum">
              <a:rPr lang="en-GB" smtClean="0"/>
              <a:t>10</a:t>
            </a:fld>
            <a:endParaRPr lang="en-GB"/>
          </a:p>
        </p:txBody>
      </p:sp>
      <p:sp>
        <p:nvSpPr>
          <p:cNvPr id="7" name="Rectangle 6"/>
          <p:cNvSpPr/>
          <p:nvPr/>
        </p:nvSpPr>
        <p:spPr>
          <a:xfrm>
            <a:off x="92766" y="0"/>
            <a:ext cx="11993217" cy="1384995"/>
          </a:xfrm>
          <a:prstGeom prst="rect">
            <a:avLst/>
          </a:prstGeom>
        </p:spPr>
        <p:txBody>
          <a:bodyPr wrap="square">
            <a:spAutoFit/>
          </a:bodyPr>
          <a:lstStyle/>
          <a:p>
            <a:pPr algn="just"/>
            <a:r>
              <a:rPr lang="en-GB" altLang="en-US" sz="2800" b="1" dirty="0">
                <a:solidFill>
                  <a:srgbClr val="FF0000"/>
                </a:solidFill>
                <a:latin typeface="Arial" panose="020B0604020202020204" pitchFamily="34" charset="0"/>
                <a:cs typeface="Arial" panose="020B0604020202020204" pitchFamily="34" charset="0"/>
              </a:rPr>
              <a:t>How various Federal Aviation Administration (FAA) operational facilities manage traffic to mitigate various impacts and meet NAS capacity demands</a:t>
            </a:r>
            <a:endParaRPr lang="en-GB" altLang="en-US" sz="2800" b="1" dirty="0">
              <a:solidFill>
                <a:srgbClr val="FF0000"/>
              </a:solidFill>
              <a:latin typeface="Arial" panose="020B0604020202020204" pitchFamily="34" charset="0"/>
              <a:cs typeface="Arial" panose="020B0604020202020204" pitchFamily="34" charset="0"/>
            </a:endParaRPr>
          </a:p>
        </p:txBody>
      </p:sp>
      <p:sp>
        <p:nvSpPr>
          <p:cNvPr id="9" name="Rectangle 8"/>
          <p:cNvSpPr/>
          <p:nvPr/>
        </p:nvSpPr>
        <p:spPr>
          <a:xfrm>
            <a:off x="92765" y="1409846"/>
            <a:ext cx="7000365" cy="3416320"/>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GB" altLang="en-US" dirty="0">
                <a:solidFill>
                  <a:srgbClr val="000000"/>
                </a:solidFill>
                <a:latin typeface="Arial" panose="020B0604020202020204" pitchFamily="34" charset="0"/>
                <a:cs typeface="Arial" panose="020B0604020202020204" pitchFamily="34" charset="0"/>
              </a:rPr>
              <a:t>For them, weather is like any other type of air traffic—it occupies space in the NAS and generally needs to be separated from the other traffic. It is, in one sense, just another "user" of the NAS.</a:t>
            </a:r>
          </a:p>
          <a:p>
            <a:pPr marL="285750" indent="-285750" algn="just">
              <a:lnSpc>
                <a:spcPct val="150000"/>
              </a:lnSpc>
              <a:buFont typeface="Wingdings" panose="05000000000000000000" pitchFamily="2" charset="2"/>
              <a:buChar char="Ø"/>
            </a:pPr>
            <a:endParaRPr lang="en-GB" altLang="en-US" dirty="0" smtClean="0">
              <a:solidFill>
                <a:srgbClr val="000000"/>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en-GB" altLang="en-US" dirty="0" smtClean="0">
                <a:solidFill>
                  <a:srgbClr val="000000"/>
                </a:solidFill>
                <a:latin typeface="Arial" panose="020B0604020202020204" pitchFamily="34" charset="0"/>
                <a:cs typeface="Arial" panose="020B0604020202020204" pitchFamily="34" charset="0"/>
              </a:rPr>
              <a:t>Weather </a:t>
            </a:r>
            <a:r>
              <a:rPr lang="en-GB" altLang="en-US" dirty="0">
                <a:solidFill>
                  <a:srgbClr val="000000"/>
                </a:solidFill>
                <a:latin typeface="Arial" panose="020B0604020202020204" pitchFamily="34" charset="0"/>
                <a:cs typeface="Arial" panose="020B0604020202020204" pitchFamily="34" charset="0"/>
              </a:rPr>
              <a:t>is the largest uncontrolled user of the NAS! Just as the FAA works to keep controlled users at safe distances from each other, they also aim to keep aircraft and weather at safe distances</a:t>
            </a:r>
            <a:r>
              <a:rPr lang="en-GB" altLang="en-US" dirty="0" smtClean="0">
                <a:solidFill>
                  <a:srgbClr val="000000"/>
                </a:solidFill>
                <a:latin typeface="Arial" panose="020B0604020202020204" pitchFamily="34" charset="0"/>
                <a:cs typeface="Arial" panose="020B0604020202020204" pitchFamily="34" charset="0"/>
              </a:rPr>
              <a:t>.</a:t>
            </a:r>
          </a:p>
        </p:txBody>
      </p:sp>
      <p:sp>
        <p:nvSpPr>
          <p:cNvPr id="10" name="Rectangle 9"/>
          <p:cNvSpPr/>
          <p:nvPr/>
        </p:nvSpPr>
        <p:spPr>
          <a:xfrm>
            <a:off x="92765" y="4716694"/>
            <a:ext cx="11766794" cy="193899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GB" altLang="en-US" sz="2000" dirty="0">
                <a:solidFill>
                  <a:srgbClr val="000000"/>
                </a:solidFill>
                <a:latin typeface="Arial" panose="020B0604020202020204" pitchFamily="34" charset="0"/>
                <a:cs typeface="Arial" panose="020B0604020202020204" pitchFamily="34" charset="0"/>
              </a:rPr>
              <a:t>If weather is the only "user" of the NAS in a particular area, it isn't significant to air traffic management, no matter how severe or interesting it is to a meteorologist. </a:t>
            </a:r>
            <a:r>
              <a:rPr lang="en-GB" altLang="en-US" sz="2000" dirty="0" smtClean="0">
                <a:solidFill>
                  <a:srgbClr val="000000"/>
                </a:solidFill>
                <a:latin typeface="Arial" panose="020B0604020202020204" pitchFamily="34" charset="0"/>
                <a:cs typeface="Arial" panose="020B0604020202020204" pitchFamily="34" charset="0"/>
              </a:rPr>
              <a:t>Conversely</a:t>
            </a:r>
            <a:r>
              <a:rPr lang="en-GB" altLang="en-US" sz="2000" dirty="0">
                <a:solidFill>
                  <a:srgbClr val="000000"/>
                </a:solidFill>
                <a:latin typeface="Arial" panose="020B0604020202020204" pitchFamily="34" charset="0"/>
                <a:cs typeface="Arial" panose="020B0604020202020204" pitchFamily="34" charset="0"/>
              </a:rPr>
              <a:t>, relatively minor weather events that occur in an area with a lot of traffic, particularly if that area is already at or near its capacity, can be tremendously important to the FAA.</a:t>
            </a:r>
            <a:endParaRPr lang="en-GB" altLang="en-US" sz="2000" dirty="0">
              <a:solidFill>
                <a:srgbClr val="000000"/>
              </a:solidFill>
              <a:latin typeface="Arial" panose="020B0604020202020204" pitchFamily="34" charset="0"/>
              <a:cs typeface="Arial" panose="020B0604020202020204" pitchFamily="34" charset="0"/>
            </a:endParaRPr>
          </a:p>
        </p:txBody>
      </p:sp>
      <p:grpSp>
        <p:nvGrpSpPr>
          <p:cNvPr id="13" name="Group 12"/>
          <p:cNvGrpSpPr/>
          <p:nvPr/>
        </p:nvGrpSpPr>
        <p:grpSpPr>
          <a:xfrm>
            <a:off x="7159391" y="1345239"/>
            <a:ext cx="4992853" cy="2995712"/>
            <a:chOff x="7159391" y="1345239"/>
            <a:chExt cx="4992853" cy="2995712"/>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9391" y="1345239"/>
              <a:ext cx="4992853" cy="2995712"/>
            </a:xfrm>
            <a:prstGeom prst="rect">
              <a:avLst/>
            </a:prstGeom>
          </p:spPr>
        </p:pic>
        <p:sp>
          <p:nvSpPr>
            <p:cNvPr id="12" name="TextBox 11"/>
            <p:cNvSpPr txBox="1"/>
            <p:nvPr/>
          </p:nvSpPr>
          <p:spPr>
            <a:xfrm>
              <a:off x="8832668" y="3532989"/>
              <a:ext cx="2299063" cy="707886"/>
            </a:xfrm>
            <a:prstGeom prst="rect">
              <a:avLst/>
            </a:prstGeom>
            <a:solidFill>
              <a:schemeClr val="bg1"/>
            </a:solidFill>
          </p:spPr>
          <p:txBody>
            <a:bodyPr wrap="square" rtlCol="0">
              <a:spAutoFit/>
            </a:bodyPr>
            <a:lstStyle/>
            <a:p>
              <a:pPr algn="ctr"/>
              <a:r>
                <a:rPr lang="en-GB" sz="4000" b="1" dirty="0" smtClean="0">
                  <a:solidFill>
                    <a:srgbClr val="FF0000"/>
                  </a:solidFill>
                </a:rPr>
                <a:t>WEATHER</a:t>
              </a:r>
              <a:endParaRPr lang="en-GB" sz="4000" b="1" dirty="0">
                <a:solidFill>
                  <a:srgbClr val="FF0000"/>
                </a:solidFill>
              </a:endParaRPr>
            </a:p>
          </p:txBody>
        </p:sp>
      </p:grpSp>
    </p:spTree>
    <p:extLst>
      <p:ext uri="{BB962C8B-B14F-4D97-AF65-F5344CB8AC3E}">
        <p14:creationId xmlns:p14="http://schemas.microsoft.com/office/powerpoint/2010/main" val="297686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11</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tx1"/>
          </a:solidFill>
        </p:spPr>
        <p:txBody>
          <a:bodyPr>
            <a:normAutofit fontScale="90000"/>
          </a:bodyPr>
          <a:lstStyle/>
          <a:p>
            <a:pPr lvl="0"/>
            <a:r>
              <a:rPr lang="en-US" b="1" dirty="0" smtClean="0">
                <a:solidFill>
                  <a:srgbClr val="FF0000"/>
                </a:solidFill>
                <a:latin typeface="Arial Black" panose="020B0A04020102020204" pitchFamily="34" charset="0"/>
              </a:rPr>
              <a:t>RECAP OF LECTURE</a:t>
            </a:r>
            <a:endParaRPr lang="en-US" b="1" dirty="0">
              <a:solidFill>
                <a:srgbClr val="FF0000"/>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12</a:t>
            </a:fld>
            <a:endParaRPr lang="en-GB">
              <a:solidFill>
                <a:prstClr val="black"/>
              </a:solidFill>
            </a:endParaRPr>
          </a:p>
        </p:txBody>
      </p:sp>
      <p:sp>
        <p:nvSpPr>
          <p:cNvPr id="3" name="TextBox 2"/>
          <p:cNvSpPr txBox="1"/>
          <p:nvPr/>
        </p:nvSpPr>
        <p:spPr>
          <a:xfrm>
            <a:off x="648789" y="1149530"/>
            <a:ext cx="10972800" cy="1815882"/>
          </a:xfrm>
          <a:prstGeom prst="rect">
            <a:avLst/>
          </a:prstGeom>
          <a:solidFill>
            <a:schemeClr val="accent2">
              <a:lumMod val="60000"/>
              <a:lumOff val="40000"/>
            </a:schemeClr>
          </a:solidFill>
          <a:ln>
            <a:solidFill>
              <a:schemeClr val="tx1"/>
            </a:solidFill>
          </a:ln>
        </p:spPr>
        <p:txBody>
          <a:bodyPr wrap="square" rtlCol="0">
            <a:spAutoFit/>
          </a:bodyPr>
          <a:lstStyle/>
          <a:p>
            <a:pPr marL="514350" indent="-514350">
              <a:buAutoNum type="arabicPeriod"/>
            </a:pPr>
            <a:endParaRPr lang="en-GB" sz="2800" dirty="0" smtClean="0">
              <a:latin typeface="Arial" panose="020B0604020202020204" pitchFamily="34" charset="0"/>
              <a:cs typeface="Arial" panose="020B0604020202020204" pitchFamily="34" charset="0"/>
            </a:endParaRPr>
          </a:p>
          <a:p>
            <a:pPr marL="514350" indent="-514350">
              <a:buFontTx/>
              <a:buAutoNum type="arabicPeriod"/>
            </a:pPr>
            <a:r>
              <a:rPr lang="en-GB" sz="2800" b="1" dirty="0" smtClean="0">
                <a:solidFill>
                  <a:srgbClr val="000000"/>
                </a:solidFill>
                <a:latin typeface="Times New Roman" panose="02020603050405020304" pitchFamily="18" charset="0"/>
                <a:cs typeface="Times New Roman" panose="02020603050405020304" pitchFamily="18" charset="0"/>
              </a:rPr>
              <a:t>Radiation </a:t>
            </a:r>
            <a:r>
              <a:rPr lang="en-GB" sz="2800" b="1" dirty="0" smtClean="0">
                <a:solidFill>
                  <a:srgbClr val="000000"/>
                </a:solidFill>
                <a:latin typeface="Times New Roman" panose="02020603050405020304" pitchFamily="18" charset="0"/>
                <a:cs typeface="Times New Roman" panose="02020603050405020304" pitchFamily="18" charset="0"/>
              </a:rPr>
              <a:t>Fog </a:t>
            </a:r>
            <a:endParaRPr lang="en-GB" sz="2800" b="1" dirty="0" smtClean="0">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r>
              <a:rPr lang="en-US" altLang="en-US" sz="2800" b="1" dirty="0">
                <a:latin typeface="Arial" panose="020B0604020202020204" pitchFamily="34" charset="0"/>
                <a:cs typeface="Arial" panose="020B0604020202020204" pitchFamily="34" charset="0"/>
              </a:rPr>
              <a:t>Weather </a:t>
            </a:r>
            <a:r>
              <a:rPr lang="en-US" altLang="en-US" sz="2800" b="1" dirty="0" smtClean="0">
                <a:latin typeface="Arial" panose="020B0604020202020204" pitchFamily="34" charset="0"/>
                <a:cs typeface="Arial" panose="020B0604020202020204" pitchFamily="34" charset="0"/>
              </a:rPr>
              <a:t>Impacts on </a:t>
            </a:r>
            <a:r>
              <a:rPr lang="en-US" altLang="en-US" sz="2800" b="1" dirty="0">
                <a:latin typeface="Arial" panose="020B0604020202020204" pitchFamily="34" charset="0"/>
                <a:cs typeface="Arial" panose="020B0604020202020204" pitchFamily="34" charset="0"/>
              </a:rPr>
              <a:t>the National Airspace </a:t>
            </a:r>
            <a:r>
              <a:rPr lang="en-US" altLang="en-US" sz="2800" b="1" dirty="0" smtClean="0">
                <a:latin typeface="Arial" panose="020B0604020202020204" pitchFamily="34" charset="0"/>
                <a:cs typeface="Arial" panose="020B0604020202020204" pitchFamily="34" charset="0"/>
              </a:rPr>
              <a:t>System (NAS)</a:t>
            </a:r>
          </a:p>
          <a:p>
            <a:pPr marL="514350" indent="-514350">
              <a:buAutoNum type="arabicPeriod"/>
            </a:pP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07" y="2956673"/>
            <a:ext cx="8937938" cy="556844"/>
          </a:xfrm>
        </p:spPr>
        <p:txBody>
          <a:bodyPr>
            <a:noAutofit/>
          </a:bodyPr>
          <a:lstStyle/>
          <a:p>
            <a:pPr algn="ctr"/>
            <a:r>
              <a:rPr lang="en-GB" sz="9600" b="1" dirty="0">
                <a:solidFill>
                  <a:srgbClr val="FF0000"/>
                </a:solidFill>
                <a:latin typeface="Arial Black" panose="020B0A04020102020204" pitchFamily="34" charset="0"/>
              </a:rPr>
              <a:t>LECTURE </a:t>
            </a:r>
            <a:r>
              <a:rPr lang="en-GB" sz="9600" b="1" dirty="0" smtClean="0">
                <a:solidFill>
                  <a:srgbClr val="FF0000"/>
                </a:solidFill>
                <a:latin typeface="Arial Black" panose="020B0A04020102020204" pitchFamily="34" charset="0"/>
              </a:rPr>
              <a:t> </a:t>
            </a:r>
            <a:r>
              <a:rPr lang="en-GB" sz="9600" b="1" dirty="0" smtClean="0">
                <a:solidFill>
                  <a:srgbClr val="FF0000"/>
                </a:solidFill>
                <a:latin typeface="Arial Black" panose="020B0A04020102020204" pitchFamily="34" charset="0"/>
              </a:rPr>
              <a:t>7</a:t>
            </a:r>
            <a:endParaRPr lang="en-GB" sz="9600" b="1" dirty="0">
              <a:solidFill>
                <a:srgbClr val="FF0000"/>
              </a:solidFill>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4" name="Slide Number Placeholder 3"/>
          <p:cNvSpPr>
            <a:spLocks noGrp="1"/>
          </p:cNvSpPr>
          <p:nvPr>
            <p:ph type="sldNum" sz="quarter" idx="12"/>
          </p:nvPr>
        </p:nvSpPr>
        <p:spPr/>
        <p:txBody>
          <a:bodyPr/>
          <a:lstStyle/>
          <a:p>
            <a:fld id="{46CBDAFF-6F72-4DEC-A76B-3A5A3345B25A}"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1481603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3</a:t>
            </a:fld>
            <a:endParaRPr lang="en-GB"/>
          </a:p>
        </p:txBody>
      </p:sp>
      <p:sp>
        <p:nvSpPr>
          <p:cNvPr id="8" name="Rectangle 1"/>
          <p:cNvSpPr>
            <a:spLocks noChangeArrowheads="1"/>
          </p:cNvSpPr>
          <p:nvPr/>
        </p:nvSpPr>
        <p:spPr bwMode="auto">
          <a:xfrm>
            <a:off x="339634" y="188913"/>
            <a:ext cx="11639006" cy="2295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2600" b="1" dirty="0">
                <a:solidFill>
                  <a:srgbClr val="FF0000"/>
                </a:solidFill>
                <a:latin typeface="Times New Roman" panose="02020603050405020304" pitchFamily="18" charset="0"/>
                <a:cs typeface="Times New Roman" panose="02020603050405020304" pitchFamily="18" charset="0"/>
              </a:rPr>
              <a:t>Synoptic Weather Considerations: </a:t>
            </a:r>
            <a:r>
              <a:rPr lang="en-US" altLang="en-US" sz="2600" b="1" dirty="0" smtClean="0">
                <a:solidFill>
                  <a:srgbClr val="FF0000"/>
                </a:solidFill>
                <a:latin typeface="Times New Roman" panose="02020603050405020304" pitchFamily="18" charset="0"/>
                <a:cs typeface="Times New Roman" panose="02020603050405020304" pitchFamily="18" charset="0"/>
              </a:rPr>
              <a:t>  Forecasting </a:t>
            </a:r>
            <a:r>
              <a:rPr lang="en-US" altLang="en-US" sz="2600" b="1" dirty="0">
                <a:solidFill>
                  <a:srgbClr val="FF0000"/>
                </a:solidFill>
                <a:latin typeface="Times New Roman" panose="02020603050405020304" pitchFamily="18" charset="0"/>
                <a:cs typeface="Times New Roman" panose="02020603050405020304" pitchFamily="18" charset="0"/>
              </a:rPr>
              <a:t>Fog and Low Stratus;</a:t>
            </a:r>
          </a:p>
          <a:p>
            <a:pPr algn="just" eaLnBrk="1" hangingPunct="1">
              <a:lnSpc>
                <a:spcPct val="150000"/>
              </a:lnSpc>
              <a:buClrTx/>
              <a:buFontTx/>
              <a:buNone/>
            </a:pPr>
            <a:r>
              <a:rPr lang="en-GB" altLang="en-US" sz="2600" dirty="0">
                <a:solidFill>
                  <a:srgbClr val="000000"/>
                </a:solidFill>
              </a:rPr>
              <a:t> </a:t>
            </a:r>
            <a:r>
              <a:rPr lang="en-GB" altLang="en-US" sz="2600" dirty="0" smtClean="0">
                <a:solidFill>
                  <a:srgbClr val="000000"/>
                </a:solidFill>
              </a:rPr>
              <a:t>To assess </a:t>
            </a:r>
            <a:r>
              <a:rPr lang="en-GB" altLang="en-US" sz="2600" dirty="0">
                <a:solidFill>
                  <a:srgbClr val="000000"/>
                </a:solidFill>
              </a:rPr>
              <a:t>whether a fog or stratus event is possible, you must evaluate the synoptic-scale influences that will drive the local conditions</a:t>
            </a:r>
            <a:r>
              <a:rPr lang="en-GB" altLang="en-US" sz="2600" dirty="0" smtClean="0">
                <a:solidFill>
                  <a:srgbClr val="000000"/>
                </a:solidFill>
              </a:rPr>
              <a:t>. Most </a:t>
            </a:r>
            <a:r>
              <a:rPr lang="en-GB" altLang="en-US" sz="2600" dirty="0">
                <a:solidFill>
                  <a:srgbClr val="000000"/>
                </a:solidFill>
              </a:rPr>
              <a:t>of these are forced primarily by </a:t>
            </a:r>
            <a:r>
              <a:rPr lang="en-GB" altLang="en-US" sz="2600" dirty="0" err="1">
                <a:solidFill>
                  <a:srgbClr val="000000"/>
                </a:solidFill>
              </a:rPr>
              <a:t>advective</a:t>
            </a:r>
            <a:r>
              <a:rPr lang="en-GB" altLang="en-US" sz="2600" dirty="0">
                <a:solidFill>
                  <a:srgbClr val="000000"/>
                </a:solidFill>
              </a:rPr>
              <a:t> or dynamic processes (although radiation does play a role). </a:t>
            </a:r>
          </a:p>
        </p:txBody>
      </p:sp>
      <p:sp>
        <p:nvSpPr>
          <p:cNvPr id="9" name="Rectangle 8"/>
          <p:cNvSpPr/>
          <p:nvPr/>
        </p:nvSpPr>
        <p:spPr>
          <a:xfrm>
            <a:off x="5242560" y="2828670"/>
            <a:ext cx="6736080" cy="3416320"/>
          </a:xfrm>
          <a:prstGeom prst="rect">
            <a:avLst/>
          </a:prstGeom>
        </p:spPr>
        <p:txBody>
          <a:bodyPr wrap="square">
            <a:spAutoFit/>
          </a:bodyPr>
          <a:lstStyle/>
          <a:p>
            <a:pPr algn="just">
              <a:lnSpc>
                <a:spcPct val="150000"/>
              </a:lnSpc>
            </a:pPr>
            <a:r>
              <a:rPr lang="en-US" altLang="en-US" sz="2400" dirty="0">
                <a:solidFill>
                  <a:srgbClr val="000000"/>
                </a:solidFill>
                <a:latin typeface="Arial" panose="020B0604020202020204" pitchFamily="34" charset="0"/>
                <a:cs typeface="Arial" panose="020B0604020202020204" pitchFamily="34" charset="0"/>
              </a:rPr>
              <a:t>Radiation fog cannot form unless the necessary conditions and </a:t>
            </a:r>
            <a:r>
              <a:rPr lang="en-US" altLang="en-US" sz="2400" b="1" dirty="0">
                <a:solidFill>
                  <a:srgbClr val="000000"/>
                </a:solidFill>
                <a:latin typeface="Arial" panose="020B0604020202020204" pitchFamily="34" charset="0"/>
                <a:cs typeface="Arial" panose="020B0604020202020204" pitchFamily="34" charset="0"/>
              </a:rPr>
              <a:t>key ingredients</a:t>
            </a:r>
            <a:r>
              <a:rPr lang="en-US" altLang="en-US" sz="2400" dirty="0">
                <a:solidFill>
                  <a:srgbClr val="000000"/>
                </a:solidFill>
                <a:latin typeface="Arial" panose="020B0604020202020204" pitchFamily="34" charset="0"/>
                <a:cs typeface="Arial" panose="020B0604020202020204" pitchFamily="34" charset="0"/>
              </a:rPr>
              <a:t> coincide. When they do, </a:t>
            </a:r>
            <a:r>
              <a:rPr lang="en-US" altLang="en-US" sz="2400" b="1" u="sng" dirty="0" err="1">
                <a:solidFill>
                  <a:srgbClr val="FF0000"/>
                </a:solidFill>
                <a:latin typeface="Arial" panose="020B0604020202020204" pitchFamily="34" charset="0"/>
                <a:cs typeface="Arial" panose="020B0604020202020204" pitchFamily="34" charset="0"/>
              </a:rPr>
              <a:t>radiative</a:t>
            </a:r>
            <a:r>
              <a:rPr lang="en-US" altLang="en-US" sz="2400" b="1" u="sng" dirty="0">
                <a:solidFill>
                  <a:srgbClr val="FF0000"/>
                </a:solidFill>
                <a:latin typeface="Arial" panose="020B0604020202020204" pitchFamily="34" charset="0"/>
                <a:cs typeface="Arial" panose="020B0604020202020204" pitchFamily="34" charset="0"/>
              </a:rPr>
              <a:t> cooling</a:t>
            </a:r>
            <a:r>
              <a:rPr lang="en-US" altLang="en-US" sz="2400" dirty="0">
                <a:solidFill>
                  <a:srgbClr val="000000"/>
                </a:solidFill>
                <a:latin typeface="Arial" panose="020B0604020202020204" pitchFamily="34" charset="0"/>
                <a:cs typeface="Arial" panose="020B0604020202020204" pitchFamily="34" charset="0"/>
              </a:rPr>
              <a:t> and </a:t>
            </a:r>
            <a:r>
              <a:rPr lang="en-US" altLang="en-US" sz="2400" b="1" u="sng" dirty="0">
                <a:solidFill>
                  <a:srgbClr val="FF0000"/>
                </a:solidFill>
                <a:latin typeface="Arial" panose="020B0604020202020204" pitchFamily="34" charset="0"/>
                <a:cs typeface="Arial" panose="020B0604020202020204" pitchFamily="34" charset="0"/>
              </a:rPr>
              <a:t>formation of a stable layer</a:t>
            </a:r>
            <a:r>
              <a:rPr lang="en-US" altLang="en-US" sz="2400" dirty="0">
                <a:solidFill>
                  <a:srgbClr val="000000"/>
                </a:solidFill>
                <a:latin typeface="Arial" panose="020B0604020202020204" pitchFamily="34" charset="0"/>
                <a:cs typeface="Arial" panose="020B0604020202020204" pitchFamily="34" charset="0"/>
              </a:rPr>
              <a:t> precede fog formation. Surface heat exchange is an important factor influencing these processes</a:t>
            </a:r>
            <a:r>
              <a:rPr lang="en-US" altLang="en-US" sz="2400" dirty="0" smtClean="0">
                <a:solidFill>
                  <a:srgbClr val="000000"/>
                </a:solidFill>
                <a:latin typeface="Arial" panose="020B0604020202020204" pitchFamily="34" charset="0"/>
                <a:cs typeface="Arial" panose="020B0604020202020204" pitchFamily="34" charset="0"/>
              </a:rPr>
              <a:t>.</a:t>
            </a:r>
            <a:endParaRPr lang="en-US" altLang="en-US" sz="2400" dirty="0">
              <a:solidFill>
                <a:srgbClr val="00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45" y="2979365"/>
            <a:ext cx="5107215" cy="3114930"/>
          </a:xfrm>
          <a:prstGeom prst="rect">
            <a:avLst/>
          </a:prstGeom>
        </p:spPr>
      </p:pic>
    </p:spTree>
    <p:extLst>
      <p:ext uri="{BB962C8B-B14F-4D97-AF65-F5344CB8AC3E}">
        <p14:creationId xmlns:p14="http://schemas.microsoft.com/office/powerpoint/2010/main" val="427516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4</a:t>
            </a:fld>
            <a:endParaRPr lang="en-GB"/>
          </a:p>
        </p:txBody>
      </p:sp>
      <p:sp>
        <p:nvSpPr>
          <p:cNvPr id="5" name="Rectangle 4"/>
          <p:cNvSpPr/>
          <p:nvPr/>
        </p:nvSpPr>
        <p:spPr>
          <a:xfrm>
            <a:off x="396240" y="199542"/>
            <a:ext cx="9897292" cy="2175980"/>
          </a:xfrm>
          <a:prstGeom prst="rect">
            <a:avLst/>
          </a:prstGeom>
        </p:spPr>
        <p:txBody>
          <a:bodyPr wrap="square">
            <a:spAutoFit/>
          </a:bodyPr>
          <a:lstStyle/>
          <a:p>
            <a:pPr>
              <a:lnSpc>
                <a:spcPct val="115000"/>
              </a:lnSpc>
              <a:spcAft>
                <a:spcPts val="1000"/>
              </a:spcAft>
              <a:buClrTx/>
            </a:pPr>
            <a:r>
              <a:rPr lang="en-GB" altLang="en-US" sz="2400" dirty="0">
                <a:solidFill>
                  <a:srgbClr val="000000"/>
                </a:solidFill>
                <a:latin typeface="Arial" panose="020B0604020202020204" pitchFamily="34" charset="0"/>
                <a:cs typeface="Arial" panose="020B0604020202020204" pitchFamily="34" charset="0"/>
              </a:rPr>
              <a:t>The key low-level ingredients required to generate a radiation fog  are </a:t>
            </a:r>
          </a:p>
          <a:p>
            <a:pPr marL="1257300" lvl="2" indent="-342900">
              <a:lnSpc>
                <a:spcPct val="115000"/>
              </a:lnSpc>
              <a:spcAft>
                <a:spcPts val="1000"/>
              </a:spcAft>
              <a:buFont typeface="Wingdings" panose="05000000000000000000" pitchFamily="2" charset="2"/>
              <a:buChar char="§"/>
            </a:pPr>
            <a:r>
              <a:rPr lang="en-GB" altLang="en-US" sz="2400" dirty="0">
                <a:solidFill>
                  <a:srgbClr val="000000"/>
                </a:solidFill>
                <a:latin typeface="Arial" panose="020B0604020202020204" pitchFamily="34" charset="0"/>
                <a:cs typeface="Arial" panose="020B0604020202020204" pitchFamily="34" charset="0"/>
              </a:rPr>
              <a:t>moisture,</a:t>
            </a:r>
          </a:p>
          <a:p>
            <a:pPr marL="1257300" lvl="2" indent="-342900">
              <a:lnSpc>
                <a:spcPct val="115000"/>
              </a:lnSpc>
              <a:spcAft>
                <a:spcPts val="1000"/>
              </a:spcAft>
              <a:buFont typeface="Wingdings" panose="05000000000000000000" pitchFamily="2" charset="2"/>
              <a:buChar char="§"/>
            </a:pPr>
            <a:r>
              <a:rPr lang="en-GB" altLang="en-US" sz="2400" dirty="0" smtClean="0">
                <a:solidFill>
                  <a:srgbClr val="000000"/>
                </a:solidFill>
                <a:latin typeface="Arial" panose="020B0604020202020204" pitchFamily="34" charset="0"/>
                <a:cs typeface="Arial" panose="020B0604020202020204" pitchFamily="34" charset="0"/>
              </a:rPr>
              <a:t>rapid </a:t>
            </a:r>
            <a:r>
              <a:rPr lang="en-GB" altLang="en-US" sz="2400" dirty="0">
                <a:solidFill>
                  <a:srgbClr val="000000"/>
                </a:solidFill>
                <a:latin typeface="Arial" panose="020B0604020202020204" pitchFamily="34" charset="0"/>
                <a:cs typeface="Arial" panose="020B0604020202020204" pitchFamily="34" charset="0"/>
              </a:rPr>
              <a:t>cooling, and </a:t>
            </a:r>
          </a:p>
          <a:p>
            <a:pPr marL="1257300" lvl="2" indent="-342900">
              <a:lnSpc>
                <a:spcPct val="115000"/>
              </a:lnSpc>
              <a:spcAft>
                <a:spcPts val="1000"/>
              </a:spcAft>
              <a:buFont typeface="Wingdings" panose="05000000000000000000" pitchFamily="2" charset="2"/>
              <a:buChar char="§"/>
            </a:pPr>
            <a:r>
              <a:rPr lang="en-GB" altLang="en-US" sz="2400" dirty="0">
                <a:solidFill>
                  <a:srgbClr val="000000"/>
                </a:solidFill>
                <a:latin typeface="Arial" panose="020B0604020202020204" pitchFamily="34" charset="0"/>
                <a:cs typeface="Arial" panose="020B0604020202020204" pitchFamily="34" charset="0"/>
              </a:rPr>
              <a:t>calm or light winds.</a:t>
            </a:r>
          </a:p>
        </p:txBody>
      </p:sp>
      <p:sp>
        <p:nvSpPr>
          <p:cNvPr id="6" name="Rectangle 5"/>
          <p:cNvSpPr/>
          <p:nvPr/>
        </p:nvSpPr>
        <p:spPr>
          <a:xfrm>
            <a:off x="389708" y="3471761"/>
            <a:ext cx="11412584" cy="3041025"/>
          </a:xfrm>
          <a:prstGeom prst="rect">
            <a:avLst/>
          </a:prstGeom>
        </p:spPr>
        <p:txBody>
          <a:bodyPr wrap="square">
            <a:spAutoFit/>
          </a:bodyPr>
          <a:lstStyle/>
          <a:p>
            <a:pPr algn="just">
              <a:lnSpc>
                <a:spcPct val="115000"/>
              </a:lnSpc>
              <a:spcAft>
                <a:spcPts val="1000"/>
              </a:spcAft>
              <a:buClrTx/>
            </a:pPr>
            <a:r>
              <a:rPr lang="en-GB" altLang="en-US" sz="2200" dirty="0">
                <a:solidFill>
                  <a:srgbClr val="000000"/>
                </a:solidFill>
                <a:latin typeface="Arial" panose="020B0604020202020204" pitchFamily="34" charset="0"/>
                <a:cs typeface="Arial" panose="020B0604020202020204" pitchFamily="34" charset="0"/>
              </a:rPr>
              <a:t>Low-level anticyclones can create favourable conditions for radiation fog by suppressing surface winds and drying the air aloft through subsidence. Dry air aloft enhances </a:t>
            </a:r>
            <a:r>
              <a:rPr lang="en-GB" altLang="en-US" sz="2200" dirty="0" err="1">
                <a:solidFill>
                  <a:srgbClr val="000000"/>
                </a:solidFill>
                <a:latin typeface="Arial" panose="020B0604020202020204" pitchFamily="34" charset="0"/>
                <a:cs typeface="Arial" panose="020B0604020202020204" pitchFamily="34" charset="0"/>
              </a:rPr>
              <a:t>radiative</a:t>
            </a:r>
            <a:r>
              <a:rPr lang="en-GB" altLang="en-US" sz="2200" dirty="0">
                <a:solidFill>
                  <a:srgbClr val="000000"/>
                </a:solidFill>
                <a:latin typeface="Arial" panose="020B0604020202020204" pitchFamily="34" charset="0"/>
                <a:cs typeface="Arial" panose="020B0604020202020204" pitchFamily="34" charset="0"/>
              </a:rPr>
              <a:t> cooling at the surface</a:t>
            </a:r>
            <a:r>
              <a:rPr lang="en-GB" altLang="en-US" sz="2200" dirty="0" smtClean="0">
                <a:solidFill>
                  <a:srgbClr val="000000"/>
                </a:solidFill>
                <a:latin typeface="Arial" panose="020B0604020202020204" pitchFamily="34" charset="0"/>
                <a:cs typeface="Arial" panose="020B0604020202020204" pitchFamily="34" charset="0"/>
              </a:rPr>
              <a:t>.</a:t>
            </a:r>
          </a:p>
          <a:p>
            <a:pPr algn="just">
              <a:lnSpc>
                <a:spcPct val="115000"/>
              </a:lnSpc>
              <a:spcAft>
                <a:spcPts val="1000"/>
              </a:spcAft>
              <a:buClrTx/>
            </a:pPr>
            <a:endParaRPr lang="en-GB" altLang="en-US" sz="2200" dirty="0">
              <a:solidFill>
                <a:srgbClr val="000000"/>
              </a:solidFill>
              <a:latin typeface="Arial" panose="020B0604020202020204" pitchFamily="34" charset="0"/>
              <a:cs typeface="Arial" panose="020B0604020202020204" pitchFamily="34" charset="0"/>
            </a:endParaRPr>
          </a:p>
          <a:p>
            <a:pPr algn="just">
              <a:lnSpc>
                <a:spcPct val="115000"/>
              </a:lnSpc>
              <a:spcAft>
                <a:spcPts val="1000"/>
              </a:spcAft>
              <a:buClrTx/>
            </a:pPr>
            <a:r>
              <a:rPr lang="en-GB" altLang="en-US" sz="2200" dirty="0">
                <a:solidFill>
                  <a:srgbClr val="000000"/>
                </a:solidFill>
                <a:latin typeface="Arial" panose="020B0604020202020204" pitchFamily="34" charset="0"/>
                <a:cs typeface="Arial" panose="020B0604020202020204" pitchFamily="34" charset="0"/>
              </a:rPr>
              <a:t>Radiation fog is very unlikely to form unless there is sufficient moisture in the boundary layer. Such moisture may be </a:t>
            </a:r>
            <a:r>
              <a:rPr lang="en-GB" altLang="en-US" sz="2200" dirty="0" err="1">
                <a:solidFill>
                  <a:srgbClr val="000000"/>
                </a:solidFill>
                <a:latin typeface="Arial" panose="020B0604020202020204" pitchFamily="34" charset="0"/>
                <a:cs typeface="Arial" panose="020B0604020202020204" pitchFamily="34" charset="0"/>
              </a:rPr>
              <a:t>advected</a:t>
            </a:r>
            <a:r>
              <a:rPr lang="en-GB" altLang="en-US" sz="2200" dirty="0">
                <a:solidFill>
                  <a:srgbClr val="000000"/>
                </a:solidFill>
                <a:latin typeface="Arial" panose="020B0604020202020204" pitchFamily="34" charset="0"/>
                <a:cs typeface="Arial" panose="020B0604020202020204" pitchFamily="34" charset="0"/>
              </a:rPr>
              <a:t> into an area, or derived through daytime evaporation from surface sources such as wetlands or wet soil.</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5333" t="50857" r="29381" b="8952"/>
          <a:stretch/>
        </p:blipFill>
        <p:spPr>
          <a:xfrm>
            <a:off x="6503126" y="703587"/>
            <a:ext cx="4850674" cy="2515707"/>
          </a:xfrm>
          <a:prstGeom prst="rect">
            <a:avLst/>
          </a:prstGeom>
        </p:spPr>
      </p:pic>
    </p:spTree>
    <p:extLst>
      <p:ext uri="{BB962C8B-B14F-4D97-AF65-F5344CB8AC3E}">
        <p14:creationId xmlns:p14="http://schemas.microsoft.com/office/powerpoint/2010/main" val="14413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5</a:t>
            </a:fld>
            <a:endParaRPr lang="en-GB"/>
          </a:p>
        </p:txBody>
      </p:sp>
      <p:sp>
        <p:nvSpPr>
          <p:cNvPr id="5" name="Rectangle 1"/>
          <p:cNvSpPr>
            <a:spLocks noChangeArrowheads="1"/>
          </p:cNvSpPr>
          <p:nvPr/>
        </p:nvSpPr>
        <p:spPr bwMode="auto">
          <a:xfrm>
            <a:off x="5331854" y="0"/>
            <a:ext cx="6426558" cy="5018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marL="342900" indent="-342900" algn="just" eaLnBrk="1" hangingPunct="1">
              <a:lnSpc>
                <a:spcPct val="200000"/>
              </a:lnSpc>
              <a:buClrTx/>
              <a:buFont typeface="Wingdings" panose="05000000000000000000" pitchFamily="2" charset="2"/>
              <a:buChar char="Ø"/>
            </a:pPr>
            <a:r>
              <a:rPr lang="en-GB" altLang="en-US" sz="2000" dirty="0">
                <a:solidFill>
                  <a:srgbClr val="000000"/>
                </a:solidFill>
                <a:latin typeface="Arial" panose="020B0604020202020204" pitchFamily="34" charset="0"/>
              </a:rPr>
              <a:t>After daytime heating ends, clear, dry conditions above the boundary layer hasten cooling at and near the surface. </a:t>
            </a:r>
            <a:endParaRPr lang="en-GB" altLang="en-US" sz="2000" dirty="0" smtClean="0">
              <a:solidFill>
                <a:srgbClr val="000000"/>
              </a:solidFill>
              <a:latin typeface="Arial" panose="020B0604020202020204" pitchFamily="34" charset="0"/>
            </a:endParaRPr>
          </a:p>
          <a:p>
            <a:pPr marL="342900" indent="-342900" algn="just" eaLnBrk="1" hangingPunct="1">
              <a:lnSpc>
                <a:spcPct val="200000"/>
              </a:lnSpc>
              <a:buClrTx/>
              <a:buFont typeface="Wingdings" panose="05000000000000000000" pitchFamily="2" charset="2"/>
              <a:buChar char="Ø"/>
            </a:pPr>
            <a:r>
              <a:rPr lang="en-GB" altLang="en-US" sz="2000" dirty="0" smtClean="0">
                <a:solidFill>
                  <a:srgbClr val="000000"/>
                </a:solidFill>
                <a:latin typeface="Arial" panose="020B0604020202020204" pitchFamily="34" charset="0"/>
              </a:rPr>
              <a:t>When </a:t>
            </a:r>
            <a:r>
              <a:rPr lang="en-GB" altLang="en-US" sz="2000" dirty="0">
                <a:solidFill>
                  <a:srgbClr val="000000"/>
                </a:solidFill>
                <a:latin typeface="Arial" panose="020B0604020202020204" pitchFamily="34" charset="0"/>
              </a:rPr>
              <a:t>skies are overcast, less than 10 percent of the radiation emitted by </a:t>
            </a:r>
            <a:r>
              <a:rPr lang="en-US" altLang="en-US" sz="2000" dirty="0">
                <a:solidFill>
                  <a:srgbClr val="000000"/>
                </a:solidFill>
                <a:latin typeface="Arial" panose="020B0604020202020204" pitchFamily="34" charset="0"/>
              </a:rPr>
              <a:t>the earth escapes to space. </a:t>
            </a:r>
            <a:endParaRPr lang="en-US" altLang="en-US" sz="2000" dirty="0" smtClean="0">
              <a:solidFill>
                <a:srgbClr val="000000"/>
              </a:solidFill>
              <a:latin typeface="Arial" panose="020B0604020202020204" pitchFamily="34" charset="0"/>
            </a:endParaRPr>
          </a:p>
          <a:p>
            <a:pPr marL="342900" indent="-342900" algn="just" eaLnBrk="1" hangingPunct="1">
              <a:lnSpc>
                <a:spcPct val="200000"/>
              </a:lnSpc>
              <a:buClrTx/>
              <a:buFont typeface="Wingdings" panose="05000000000000000000" pitchFamily="2" charset="2"/>
              <a:buChar char="Ø"/>
            </a:pPr>
            <a:r>
              <a:rPr lang="en-US" altLang="en-US" sz="2000" dirty="0" smtClean="0">
                <a:solidFill>
                  <a:srgbClr val="000000"/>
                </a:solidFill>
                <a:latin typeface="Arial" panose="020B0604020202020204" pitchFamily="34" charset="0"/>
              </a:rPr>
              <a:t>Most </a:t>
            </a:r>
            <a:r>
              <a:rPr lang="en-US" altLang="en-US" sz="2000" dirty="0">
                <a:solidFill>
                  <a:srgbClr val="000000"/>
                </a:solidFill>
                <a:latin typeface="Arial" panose="020B0604020202020204" pitchFamily="34" charset="0"/>
              </a:rPr>
              <a:t>of the radiation is absorbed and/or reflected by carbon dioxide, water vapor, and cloud droplets in overcast skies. </a:t>
            </a:r>
            <a:endParaRPr lang="en-GB" altLang="en-US" sz="2000" dirty="0">
              <a:solidFill>
                <a:srgbClr val="000000"/>
              </a:solidFill>
              <a:latin typeface="Arial" panose="020B0604020202020204" pitchFamily="34" charset="0"/>
            </a:endParaRPr>
          </a:p>
        </p:txBody>
      </p:sp>
      <p:sp>
        <p:nvSpPr>
          <p:cNvPr id="6" name="Rectangle 5"/>
          <p:cNvSpPr/>
          <p:nvPr/>
        </p:nvSpPr>
        <p:spPr>
          <a:xfrm>
            <a:off x="257578" y="4895794"/>
            <a:ext cx="11784167" cy="193899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However, clear skies allow as much as 20 to 30 percent of the radiation to escape the atmosphere.</a:t>
            </a:r>
          </a:p>
          <a:p>
            <a:pPr marL="342900" indent="-342900" algn="just">
              <a:lnSpc>
                <a:spcPct val="150000"/>
              </a:lnSpc>
              <a:buFont typeface="Wingdings" panose="05000000000000000000" pitchFamily="2" charset="2"/>
              <a:buChar char="Ø"/>
            </a:pPr>
            <a:endParaRPr lang="en-GB" altLang="en-US" sz="2000" dirty="0" smtClean="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GB" altLang="en-US" sz="2000" dirty="0" smtClean="0">
                <a:solidFill>
                  <a:srgbClr val="000000"/>
                </a:solidFill>
                <a:latin typeface="Arial" panose="020B0604020202020204" pitchFamily="34" charset="0"/>
                <a:cs typeface="Arial" panose="020B0604020202020204" pitchFamily="34" charset="0"/>
              </a:rPr>
              <a:t>Because </a:t>
            </a:r>
            <a:r>
              <a:rPr lang="en-GB" altLang="en-US" sz="2000" dirty="0">
                <a:solidFill>
                  <a:srgbClr val="000000"/>
                </a:solidFill>
                <a:latin typeface="Arial" panose="020B0604020202020204" pitchFamily="34" charset="0"/>
                <a:cs typeface="Arial" panose="020B0604020202020204" pitchFamily="34" charset="0"/>
              </a:rPr>
              <a:t>winds create turbulent mixing, calm or light winds at the surface maximize </a:t>
            </a:r>
            <a:r>
              <a:rPr lang="en-GB" altLang="en-US" sz="2000" dirty="0" err="1">
                <a:solidFill>
                  <a:srgbClr val="000000"/>
                </a:solidFill>
                <a:latin typeface="Arial" panose="020B0604020202020204" pitchFamily="34" charset="0"/>
                <a:cs typeface="Arial" panose="020B0604020202020204" pitchFamily="34" charset="0"/>
              </a:rPr>
              <a:t>radiative</a:t>
            </a:r>
            <a:r>
              <a:rPr lang="en-GB" altLang="en-US" sz="2000" dirty="0">
                <a:solidFill>
                  <a:srgbClr val="000000"/>
                </a:solidFill>
                <a:latin typeface="Arial" panose="020B0604020202020204" pitchFamily="34" charset="0"/>
                <a:cs typeface="Arial" panose="020B0604020202020204" pitchFamily="34" charset="0"/>
              </a:rPr>
              <a:t> cooling.</a:t>
            </a:r>
            <a:endParaRPr lang="en-GB" altLang="en-US" sz="2000" dirty="0">
              <a:solidFill>
                <a:srgbClr val="00000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 y="806491"/>
            <a:ext cx="5151550" cy="3786389"/>
          </a:xfrm>
          <a:prstGeom prst="rect">
            <a:avLst/>
          </a:prstGeom>
        </p:spPr>
      </p:pic>
      <p:sp>
        <p:nvSpPr>
          <p:cNvPr id="9" name="Rectangle 1"/>
          <p:cNvSpPr>
            <a:spLocks noChangeArrowheads="1"/>
          </p:cNvSpPr>
          <p:nvPr/>
        </p:nvSpPr>
        <p:spPr bwMode="auto">
          <a:xfrm>
            <a:off x="-6966" y="43134"/>
            <a:ext cx="5419154"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4000" b="1" dirty="0" smtClean="0">
                <a:solidFill>
                  <a:srgbClr val="FF0000"/>
                </a:solidFill>
              </a:rPr>
              <a:t>Radiation Fog </a:t>
            </a:r>
            <a:r>
              <a:rPr lang="en-US" altLang="en-US" sz="4000" b="1" dirty="0">
                <a:solidFill>
                  <a:srgbClr val="FF0000"/>
                </a:solidFill>
              </a:rPr>
              <a:t>Formation</a:t>
            </a:r>
          </a:p>
        </p:txBody>
      </p:sp>
    </p:spTree>
    <p:extLst>
      <p:ext uri="{BB962C8B-B14F-4D97-AF65-F5344CB8AC3E}">
        <p14:creationId xmlns:p14="http://schemas.microsoft.com/office/powerpoint/2010/main" val="259325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75618"/>
            <a:ext cx="4114800" cy="365125"/>
          </a:xfrm>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6</a:t>
            </a:fld>
            <a:endParaRPr lang="en-GB"/>
          </a:p>
        </p:txBody>
      </p:sp>
      <p:sp>
        <p:nvSpPr>
          <p:cNvPr id="5" name="Rectangle 4"/>
          <p:cNvSpPr/>
          <p:nvPr/>
        </p:nvSpPr>
        <p:spPr>
          <a:xfrm>
            <a:off x="218942" y="154545"/>
            <a:ext cx="11809926"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altLang="en-US" sz="2400" dirty="0">
                <a:solidFill>
                  <a:srgbClr val="000000"/>
                </a:solidFill>
                <a:latin typeface="Arial" panose="020B0604020202020204" pitchFamily="34" charset="0"/>
                <a:cs typeface="Arial" panose="020B0604020202020204" pitchFamily="34" charset="0"/>
              </a:rPr>
              <a:t>As the energy escapes, the ground surface cools rapidly and induces cooling of the lowest few meters of the atmosphere, creating a shallow surface-based inversion. </a:t>
            </a:r>
            <a:endParaRPr lang="en-US" altLang="en-US" sz="2400" dirty="0" smtClean="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endParaRPr lang="en-US" altLang="en-US" sz="2400" dirty="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altLang="en-US" sz="2400" dirty="0" smtClean="0">
                <a:solidFill>
                  <a:srgbClr val="000000"/>
                </a:solidFill>
                <a:latin typeface="Arial" panose="020B0604020202020204" pitchFamily="34" charset="0"/>
                <a:cs typeface="Arial" panose="020B0604020202020204" pitchFamily="34" charset="0"/>
              </a:rPr>
              <a:t>If </a:t>
            </a:r>
            <a:r>
              <a:rPr lang="en-US" altLang="en-US" sz="2400" dirty="0">
                <a:solidFill>
                  <a:srgbClr val="000000"/>
                </a:solidFill>
                <a:latin typeface="Arial" panose="020B0604020202020204" pitchFamily="34" charset="0"/>
                <a:cs typeface="Arial" panose="020B0604020202020204" pitchFamily="34" charset="0"/>
              </a:rPr>
              <a:t>there is enough water vapor in the air and enough cooling at the surface, the low-level air eventually reaches saturation</a:t>
            </a:r>
            <a:r>
              <a:rPr lang="en-US" altLang="en-US" sz="2400" dirty="0" smtClean="0">
                <a:solidFill>
                  <a:srgbClr val="000000"/>
                </a:solidFill>
                <a:latin typeface="Arial" panose="020B0604020202020204" pitchFamily="34" charset="0"/>
                <a:cs typeface="Arial" panose="020B0604020202020204" pitchFamily="34" charset="0"/>
              </a:rPr>
              <a:t>.</a:t>
            </a:r>
          </a:p>
        </p:txBody>
      </p:sp>
      <p:sp>
        <p:nvSpPr>
          <p:cNvPr id="6" name="Rectangle 5"/>
          <p:cNvSpPr/>
          <p:nvPr/>
        </p:nvSpPr>
        <p:spPr>
          <a:xfrm>
            <a:off x="6709893" y="3630527"/>
            <a:ext cx="5130084" cy="230832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altLang="en-US" sz="2400" dirty="0">
                <a:solidFill>
                  <a:srgbClr val="000000"/>
                </a:solidFill>
                <a:latin typeface="Arial" panose="020B0604020202020204" pitchFamily="34" charset="0"/>
                <a:cs typeface="Arial" panose="020B0604020202020204" pitchFamily="34" charset="0"/>
              </a:rPr>
              <a:t>When afternoon temperatures are cool prior to nightfall, the time required to reach saturation on a clear night is shortened.</a:t>
            </a:r>
            <a:endParaRPr lang="en-US" altLang="en-US" sz="2400" dirty="0">
              <a:solidFill>
                <a:srgbClr val="00000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960" y="2986055"/>
            <a:ext cx="5747733" cy="3552857"/>
          </a:xfrm>
          <a:prstGeom prst="rect">
            <a:avLst/>
          </a:prstGeom>
        </p:spPr>
      </p:pic>
    </p:spTree>
    <p:extLst>
      <p:ext uri="{BB962C8B-B14F-4D97-AF65-F5344CB8AC3E}">
        <p14:creationId xmlns:p14="http://schemas.microsoft.com/office/powerpoint/2010/main" val="219759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73610" y="6507707"/>
            <a:ext cx="4114800" cy="365125"/>
          </a:xfrm>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7</a:t>
            </a:fld>
            <a:endParaRPr lang="en-GB"/>
          </a:p>
        </p:txBody>
      </p:sp>
      <p:sp>
        <p:nvSpPr>
          <p:cNvPr id="5" name="Rectangle 1"/>
          <p:cNvSpPr>
            <a:spLocks noChangeArrowheads="1"/>
          </p:cNvSpPr>
          <p:nvPr/>
        </p:nvSpPr>
        <p:spPr bwMode="auto">
          <a:xfrm>
            <a:off x="350838" y="109401"/>
            <a:ext cx="7837572"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4000" b="1" dirty="0">
                <a:solidFill>
                  <a:srgbClr val="FF0000"/>
                </a:solidFill>
              </a:rPr>
              <a:t>Key Process: Stable Layer Formation</a:t>
            </a:r>
          </a:p>
        </p:txBody>
      </p:sp>
      <p:sp>
        <p:nvSpPr>
          <p:cNvPr id="6" name="Rectangle 2"/>
          <p:cNvSpPr>
            <a:spLocks noChangeArrowheads="1"/>
          </p:cNvSpPr>
          <p:nvPr/>
        </p:nvSpPr>
        <p:spPr bwMode="auto">
          <a:xfrm>
            <a:off x="296216" y="813650"/>
            <a:ext cx="6488897" cy="4249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marL="457200" indent="-457200" algn="just" eaLnBrk="1" hangingPunct="1">
              <a:lnSpc>
                <a:spcPct val="150000"/>
              </a:lnSpc>
              <a:buClrTx/>
              <a:buFont typeface="Wingdings" panose="05000000000000000000" pitchFamily="2" charset="2"/>
              <a:buChar char="Ø"/>
            </a:pPr>
            <a:r>
              <a:rPr lang="en-US" altLang="en-US" sz="2000" dirty="0">
                <a:solidFill>
                  <a:srgbClr val="000000"/>
                </a:solidFill>
                <a:latin typeface="Arial" panose="020B0604020202020204" pitchFamily="34" charset="0"/>
              </a:rPr>
              <a:t>As cooling continues, water vapor in the air near the surface begins to condense onto objects as dew or deposit itself as frost. </a:t>
            </a:r>
            <a:endParaRPr lang="en-US" altLang="en-US" sz="2000" dirty="0">
              <a:solidFill>
                <a:srgbClr val="000000"/>
              </a:solidFill>
              <a:latin typeface="Arial" panose="020B0604020202020204" pitchFamily="34" charset="0"/>
            </a:endParaRPr>
          </a:p>
          <a:p>
            <a:pPr marL="457200" indent="-457200" algn="just" eaLnBrk="1" hangingPunct="1">
              <a:lnSpc>
                <a:spcPct val="150000"/>
              </a:lnSpc>
              <a:buClrTx/>
              <a:buFont typeface="Wingdings" panose="05000000000000000000" pitchFamily="2" charset="2"/>
              <a:buChar char="Ø"/>
            </a:pPr>
            <a:r>
              <a:rPr lang="en-US" altLang="en-US" sz="2000" dirty="0" smtClean="0">
                <a:solidFill>
                  <a:srgbClr val="000000"/>
                </a:solidFill>
                <a:latin typeface="Arial" panose="020B0604020202020204" pitchFamily="34" charset="0"/>
              </a:rPr>
              <a:t>This </a:t>
            </a:r>
            <a:r>
              <a:rPr lang="en-US" altLang="en-US" sz="2000" dirty="0">
                <a:solidFill>
                  <a:srgbClr val="000000"/>
                </a:solidFill>
                <a:latin typeface="Arial" panose="020B0604020202020204" pitchFamily="34" charset="0"/>
              </a:rPr>
              <a:t>process dries the lowest few meters of the atmosphere, while weak turbulent diffusion continues to transport moist air toward the surface</a:t>
            </a:r>
            <a:r>
              <a:rPr lang="en-US" altLang="en-US" sz="2000" dirty="0" smtClean="0">
                <a:solidFill>
                  <a:srgbClr val="000000"/>
                </a:solidFill>
                <a:latin typeface="Arial" panose="020B0604020202020204" pitchFamily="34" charset="0"/>
              </a:rPr>
              <a:t>.</a:t>
            </a:r>
            <a:endParaRPr lang="en-US" altLang="en-US" sz="2000" dirty="0" smtClean="0">
              <a:solidFill>
                <a:srgbClr val="000000"/>
              </a:solidFill>
              <a:latin typeface="Arial" panose="020B0604020202020204" pitchFamily="34" charset="0"/>
            </a:endParaRPr>
          </a:p>
          <a:p>
            <a:pPr marL="457200" indent="-457200" algn="just">
              <a:lnSpc>
                <a:spcPct val="150000"/>
              </a:lnSpc>
              <a:buClrTx/>
              <a:buFont typeface="Wingdings" panose="05000000000000000000" pitchFamily="2" charset="2"/>
              <a:buChar char="Ø"/>
            </a:pPr>
            <a:r>
              <a:rPr lang="en-US" altLang="en-US" sz="2000" dirty="0" smtClean="0">
                <a:solidFill>
                  <a:srgbClr val="000000"/>
                </a:solidFill>
                <a:latin typeface="Arial" panose="020B0604020202020204" pitchFamily="34" charset="0"/>
              </a:rPr>
              <a:t>Continued </a:t>
            </a:r>
            <a:r>
              <a:rPr lang="en-US" altLang="en-US" sz="2000" dirty="0">
                <a:solidFill>
                  <a:srgbClr val="000000"/>
                </a:solidFill>
                <a:latin typeface="Arial" panose="020B0604020202020204" pitchFamily="34" charset="0"/>
              </a:rPr>
              <a:t>cooling in this layer causes it to become increasingly stable and resistant to the effects of weak turbulent mixing near the surface</a:t>
            </a:r>
            <a:r>
              <a:rPr lang="en-US" altLang="en-US" sz="2000" dirty="0" smtClean="0">
                <a:solidFill>
                  <a:srgbClr val="000000"/>
                </a:solidFill>
                <a:latin typeface="Arial" panose="020B0604020202020204" pitchFamily="34" charset="0"/>
              </a:rPr>
              <a:t>.</a:t>
            </a:r>
            <a:endParaRPr lang="en-US" altLang="en-US" sz="2000" dirty="0">
              <a:solidFill>
                <a:srgbClr val="000000"/>
              </a:solidFill>
              <a:latin typeface="Arial" panose="020B0604020202020204" pitchFamily="34" charset="0"/>
            </a:endParaRPr>
          </a:p>
        </p:txBody>
      </p:sp>
      <p:sp>
        <p:nvSpPr>
          <p:cNvPr id="7" name="Rectangle 6"/>
          <p:cNvSpPr/>
          <p:nvPr/>
        </p:nvSpPr>
        <p:spPr>
          <a:xfrm>
            <a:off x="296216" y="5215044"/>
            <a:ext cx="11578108" cy="1323439"/>
          </a:xfrm>
          <a:prstGeom prst="rect">
            <a:avLst/>
          </a:prstGeom>
        </p:spPr>
        <p:txBody>
          <a:bodyPr wrap="square">
            <a:spAutoFit/>
          </a:bodyPr>
          <a:lstStyle/>
          <a:p>
            <a:pPr marL="342900" indent="-342900" algn="just">
              <a:buFont typeface="Wingdings" panose="05000000000000000000" pitchFamily="2" charset="2"/>
              <a:buChar char="Ø"/>
            </a:pPr>
            <a:r>
              <a:rPr lang="en-US" altLang="en-US" sz="2000" dirty="0" smtClean="0">
                <a:solidFill>
                  <a:srgbClr val="000000"/>
                </a:solidFill>
                <a:latin typeface="Arial" panose="020B0604020202020204" pitchFamily="34" charset="0"/>
                <a:cs typeface="Arial" panose="020B0604020202020204" pitchFamily="34" charset="0"/>
              </a:rPr>
              <a:t>Eventually</a:t>
            </a:r>
            <a:r>
              <a:rPr lang="en-US" altLang="en-US" sz="2000" dirty="0">
                <a:solidFill>
                  <a:srgbClr val="000000"/>
                </a:solidFill>
                <a:latin typeface="Arial" panose="020B0604020202020204" pitchFamily="34" charset="0"/>
                <a:cs typeface="Arial" panose="020B0604020202020204" pitchFamily="34" charset="0"/>
              </a:rPr>
              <a:t>, the near-surface turbulence (small-scale mixing several centimeters, not wind-induced mixing) ceases altogether, and with it, the formation of dew or frost at the surface. As cooling continues, excess water vapor in the saturated layer just above the surface then begins to condense into fog droplets</a:t>
            </a:r>
            <a:r>
              <a:rPr lang="en-US" altLang="en-US" sz="2000" dirty="0" smtClean="0">
                <a:solidFill>
                  <a:srgbClr val="000000"/>
                </a:solidFill>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113" y="1155069"/>
            <a:ext cx="5258628" cy="3138213"/>
          </a:xfrm>
          <a:prstGeom prst="rect">
            <a:avLst/>
          </a:prstGeom>
        </p:spPr>
      </p:pic>
    </p:spTree>
    <p:extLst>
      <p:ext uri="{BB962C8B-B14F-4D97-AF65-F5344CB8AC3E}">
        <p14:creationId xmlns:p14="http://schemas.microsoft.com/office/powerpoint/2010/main" val="267465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CBDAFF-6F72-4DEC-A76B-3A5A3345B25A}" type="slidenum">
              <a:rPr lang="en-GB" smtClean="0"/>
              <a:t>8</a:t>
            </a:fld>
            <a:endParaRPr lang="en-GB"/>
          </a:p>
        </p:txBody>
      </p:sp>
      <p:sp>
        <p:nvSpPr>
          <p:cNvPr id="5" name="Rectangle 1"/>
          <p:cNvSpPr>
            <a:spLocks noGrp="1" noChangeArrowheads="1"/>
          </p:cNvSpPr>
          <p:nvPr>
            <p:ph type="title"/>
          </p:nvPr>
        </p:nvSpPr>
        <p:spPr bwMode="auto">
          <a:xfrm>
            <a:off x="250371" y="-53997"/>
            <a:ext cx="9020781"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4000" b="1" dirty="0">
                <a:solidFill>
                  <a:srgbClr val="FF0000"/>
                </a:solidFill>
              </a:rPr>
              <a:t>Secondary Factor: Surface Heat Exchange </a:t>
            </a:r>
          </a:p>
        </p:txBody>
      </p:sp>
      <p:sp>
        <p:nvSpPr>
          <p:cNvPr id="6" name="Rectangle 5"/>
          <p:cNvSpPr/>
          <p:nvPr/>
        </p:nvSpPr>
        <p:spPr>
          <a:xfrm>
            <a:off x="5264331" y="594515"/>
            <a:ext cx="6701246" cy="2554545"/>
          </a:xfrm>
          <a:prstGeom prst="rect">
            <a:avLst/>
          </a:prstGeom>
        </p:spPr>
        <p:txBody>
          <a:bodyPr wrap="square">
            <a:spAutoFit/>
          </a:bodyPr>
          <a:lstStyle/>
          <a:p>
            <a:pPr algn="just"/>
            <a:r>
              <a:rPr lang="en-US" altLang="en-US" sz="2000" dirty="0">
                <a:solidFill>
                  <a:srgbClr val="000000"/>
                </a:solidFill>
                <a:latin typeface="Arial" panose="020B0604020202020204" pitchFamily="34" charset="0"/>
                <a:cs typeface="Arial" panose="020B0604020202020204" pitchFamily="34" charset="0"/>
              </a:rPr>
              <a:t>Different surfaces cool at different rates, depending on the surface type and thermal conductivity beneath the surface. Highly conductive surfaces, such as pavement, cool more slowly after nightfall because heat conducted upward from below the surface offsets </a:t>
            </a:r>
            <a:r>
              <a:rPr lang="en-US" altLang="en-US" sz="2000" dirty="0" err="1">
                <a:solidFill>
                  <a:srgbClr val="000000"/>
                </a:solidFill>
                <a:latin typeface="Arial" panose="020B0604020202020204" pitchFamily="34" charset="0"/>
                <a:cs typeface="Arial" panose="020B0604020202020204" pitchFamily="34" charset="0"/>
              </a:rPr>
              <a:t>radiative</a:t>
            </a:r>
            <a:r>
              <a:rPr lang="en-US" altLang="en-US" sz="2000" dirty="0">
                <a:solidFill>
                  <a:srgbClr val="000000"/>
                </a:solidFill>
                <a:latin typeface="Arial" panose="020B0604020202020204" pitchFamily="34" charset="0"/>
                <a:cs typeface="Arial" panose="020B0604020202020204" pitchFamily="34" charset="0"/>
              </a:rPr>
              <a:t> cooling at the surface. Turf has a lower conductivity than pavement, so it cools more rapidly, allowing the air in contact with it to reach saturation more quickly.</a:t>
            </a:r>
            <a:endParaRPr lang="en-GB" sz="2000" dirty="0">
              <a:latin typeface="Arial" panose="020B0604020202020204" pitchFamily="34" charset="0"/>
              <a:cs typeface="Arial" panose="020B0604020202020204" pitchFamily="34" charset="0"/>
            </a:endParaRPr>
          </a:p>
        </p:txBody>
      </p:sp>
      <p:sp>
        <p:nvSpPr>
          <p:cNvPr id="7" name="Rectangle 6"/>
          <p:cNvSpPr/>
          <p:nvPr/>
        </p:nvSpPr>
        <p:spPr>
          <a:xfrm>
            <a:off x="315686" y="3156027"/>
            <a:ext cx="11900263" cy="3323987"/>
          </a:xfrm>
          <a:prstGeom prst="rect">
            <a:avLst/>
          </a:prstGeom>
        </p:spPr>
        <p:txBody>
          <a:bodyPr wrap="square">
            <a:spAutoFit/>
          </a:bodyPr>
          <a:lstStyle/>
          <a:p>
            <a:pPr algn="just">
              <a:lnSpc>
                <a:spcPct val="150000"/>
              </a:lnSpc>
            </a:pPr>
            <a:r>
              <a:rPr lang="en-US" altLang="en-US" sz="2000" dirty="0">
                <a:solidFill>
                  <a:srgbClr val="000000"/>
                </a:solidFill>
                <a:latin typeface="Arial" panose="020B0604020202020204" pitchFamily="34" charset="0"/>
                <a:cs typeface="Arial" panose="020B0604020202020204" pitchFamily="34" charset="0"/>
              </a:rPr>
              <a:t>Surface snow cover is often associated with radiation fog. There are three primary reasons for this. </a:t>
            </a:r>
            <a:endParaRPr lang="en-US" altLang="en-US" sz="2000" dirty="0" smtClean="0">
              <a:solidFill>
                <a:srgbClr val="000000"/>
              </a:solidFill>
              <a:latin typeface="Arial" panose="020B0604020202020204" pitchFamily="34" charset="0"/>
              <a:cs typeface="Arial" panose="020B0604020202020204" pitchFamily="34" charset="0"/>
            </a:endParaRPr>
          </a:p>
          <a:p>
            <a:pPr algn="just">
              <a:lnSpc>
                <a:spcPct val="150000"/>
              </a:lnSpc>
            </a:pPr>
            <a:r>
              <a:rPr lang="en-US" altLang="en-US" sz="2000" dirty="0" smtClean="0">
                <a:solidFill>
                  <a:srgbClr val="000000"/>
                </a:solidFill>
                <a:latin typeface="Arial" panose="020B0604020202020204" pitchFamily="34" charset="0"/>
                <a:cs typeface="Arial" panose="020B0604020202020204" pitchFamily="34" charset="0"/>
              </a:rPr>
              <a:t>First</a:t>
            </a:r>
            <a:r>
              <a:rPr lang="en-US" altLang="en-US" sz="2000" dirty="0">
                <a:solidFill>
                  <a:srgbClr val="000000"/>
                </a:solidFill>
                <a:latin typeface="Arial" panose="020B0604020202020204" pitchFamily="34" charset="0"/>
                <a:cs typeface="Arial" panose="020B0604020202020204" pitchFamily="34" charset="0"/>
              </a:rPr>
              <a:t>, snow absorbs much less solar radiation than other surfaces, and a portion of the energy that is absorbed is used for melting and/or sublimation. This limits heating on the afternoon prior to fog formation.</a:t>
            </a:r>
          </a:p>
          <a:p>
            <a:pPr algn="just">
              <a:lnSpc>
                <a:spcPct val="150000"/>
              </a:lnSpc>
            </a:pPr>
            <a:r>
              <a:rPr lang="en-US" altLang="en-US" sz="2000" dirty="0">
                <a:solidFill>
                  <a:srgbClr val="000000"/>
                </a:solidFill>
                <a:latin typeface="Arial" panose="020B0604020202020204" pitchFamily="34" charset="0"/>
                <a:cs typeface="Arial" panose="020B0604020202020204" pitchFamily="34" charset="0"/>
              </a:rPr>
              <a:t>Second, snow cover also insulates the ground at night, limiting the upward flux of heat from beneath the snow.</a:t>
            </a:r>
          </a:p>
          <a:p>
            <a:pPr algn="just">
              <a:lnSpc>
                <a:spcPct val="150000"/>
              </a:lnSpc>
            </a:pPr>
            <a:r>
              <a:rPr lang="en-US" altLang="en-US" sz="2000" dirty="0">
                <a:solidFill>
                  <a:srgbClr val="000000"/>
                </a:solidFill>
                <a:latin typeface="Arial" panose="020B0604020202020204" pitchFamily="34" charset="0"/>
                <a:cs typeface="Arial" panose="020B0604020202020204" pitchFamily="34" charset="0"/>
              </a:rPr>
              <a:t>Third, nighttime </a:t>
            </a:r>
            <a:r>
              <a:rPr lang="en-US" altLang="en-US" sz="2000" dirty="0" err="1">
                <a:solidFill>
                  <a:srgbClr val="000000"/>
                </a:solidFill>
                <a:latin typeface="Arial" panose="020B0604020202020204" pitchFamily="34" charset="0"/>
                <a:cs typeface="Arial" panose="020B0604020202020204" pitchFamily="34" charset="0"/>
              </a:rPr>
              <a:t>radiative</a:t>
            </a:r>
            <a:r>
              <a:rPr lang="en-US" altLang="en-US" sz="2000" dirty="0">
                <a:solidFill>
                  <a:srgbClr val="000000"/>
                </a:solidFill>
                <a:latin typeface="Arial" panose="020B0604020202020204" pitchFamily="34" charset="0"/>
                <a:cs typeface="Arial" panose="020B0604020202020204" pitchFamily="34" charset="0"/>
              </a:rPr>
              <a:t> cooling occurs more quickly over snow cover than soil or vegetative surfaces.</a:t>
            </a:r>
            <a:endParaRPr lang="en-US" altLang="en-US" sz="2000" dirty="0">
              <a:solidFill>
                <a:srgbClr val="00000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b="38378"/>
          <a:stretch/>
        </p:blipFill>
        <p:spPr>
          <a:xfrm>
            <a:off x="250371" y="967556"/>
            <a:ext cx="4941676" cy="1553575"/>
          </a:xfrm>
          <a:prstGeom prst="rect">
            <a:avLst/>
          </a:prstGeom>
        </p:spPr>
      </p:pic>
    </p:spTree>
    <p:extLst>
      <p:ext uri="{BB962C8B-B14F-4D97-AF65-F5344CB8AC3E}">
        <p14:creationId xmlns:p14="http://schemas.microsoft.com/office/powerpoint/2010/main" val="372006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0" y="-297483"/>
            <a:ext cx="11820939" cy="1325563"/>
          </a:xfrm>
        </p:spPr>
        <p:txBody>
          <a:bodyPr>
            <a:normAutofit/>
          </a:bodyPr>
          <a:lstStyle/>
          <a:p>
            <a:r>
              <a:rPr lang="en-US" altLang="en-US" sz="3200" b="1" dirty="0">
                <a:solidFill>
                  <a:srgbClr val="FF0000"/>
                </a:solidFill>
                <a:latin typeface="Arial" panose="020B0604020202020204" pitchFamily="34" charset="0"/>
                <a:cs typeface="Arial" panose="020B0604020202020204" pitchFamily="34" charset="0"/>
              </a:rPr>
              <a:t>How Weather Impacts the National Airspace System (NAS</a:t>
            </a:r>
            <a:r>
              <a:rPr lang="en-US" altLang="en-US" sz="3200" b="1" dirty="0" smtClean="0">
                <a:solidFill>
                  <a:srgbClr val="FF0000"/>
                </a:solidFill>
                <a:latin typeface="Arial" panose="020B0604020202020204" pitchFamily="34" charset="0"/>
                <a:cs typeface="Arial" panose="020B0604020202020204" pitchFamily="34" charset="0"/>
              </a:rPr>
              <a:t>)</a:t>
            </a:r>
            <a:endParaRPr lang="en-GB" sz="3200" dirty="0">
              <a:solidFill>
                <a:srgbClr val="FF0000"/>
              </a:solidFill>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9</a:t>
            </a:fld>
            <a:endParaRPr lang="en-GB"/>
          </a:p>
        </p:txBody>
      </p:sp>
      <p:sp>
        <p:nvSpPr>
          <p:cNvPr id="5" name="Rectangle 4"/>
          <p:cNvSpPr/>
          <p:nvPr/>
        </p:nvSpPr>
        <p:spPr>
          <a:xfrm>
            <a:off x="351186" y="734464"/>
            <a:ext cx="5353876" cy="6123536"/>
          </a:xfrm>
          <a:prstGeom prst="rect">
            <a:avLst/>
          </a:prstGeom>
        </p:spPr>
        <p:txBody>
          <a:bodyPr wrap="square">
            <a:spAutoFit/>
          </a:bodyPr>
          <a:lstStyle/>
          <a:p>
            <a:pPr algn="just">
              <a:lnSpc>
                <a:spcPct val="150000"/>
              </a:lnSpc>
            </a:pPr>
            <a:r>
              <a:rPr lang="en-US" altLang="en-US" sz="2200" dirty="0" smtClean="0">
                <a:solidFill>
                  <a:srgbClr val="000000"/>
                </a:solidFill>
                <a:latin typeface="Arial" panose="020B0604020202020204" pitchFamily="34" charset="0"/>
                <a:cs typeface="Arial" panose="020B0604020202020204" pitchFamily="34" charset="0"/>
              </a:rPr>
              <a:t>Weather </a:t>
            </a:r>
            <a:r>
              <a:rPr lang="en-US" altLang="en-US" sz="2200" dirty="0">
                <a:solidFill>
                  <a:srgbClr val="000000"/>
                </a:solidFill>
                <a:latin typeface="Arial" panose="020B0604020202020204" pitchFamily="34" charset="0"/>
                <a:cs typeface="Arial" panose="020B0604020202020204" pitchFamily="34" charset="0"/>
              </a:rPr>
              <a:t>impacts on traffic capacity during the three critical phases of flight: </a:t>
            </a:r>
            <a:r>
              <a:rPr lang="en-US" altLang="en-US" sz="2200" b="1" dirty="0">
                <a:solidFill>
                  <a:srgbClr val="FF0000"/>
                </a:solidFill>
                <a:latin typeface="Arial" panose="020B0604020202020204" pitchFamily="34" charset="0"/>
                <a:cs typeface="Arial" panose="020B0604020202020204" pitchFamily="34" charset="0"/>
              </a:rPr>
              <a:t>terminal, departure/arrival, and en route</a:t>
            </a:r>
            <a:r>
              <a:rPr lang="en-US" altLang="en-US" sz="2200" dirty="0">
                <a:solidFill>
                  <a:srgbClr val="FF0000"/>
                </a:solidFill>
                <a:latin typeface="Arial" panose="020B0604020202020204" pitchFamily="34" charset="0"/>
                <a:cs typeface="Arial" panose="020B0604020202020204" pitchFamily="34" charset="0"/>
              </a:rPr>
              <a:t>.</a:t>
            </a:r>
          </a:p>
          <a:p>
            <a:pPr algn="just">
              <a:lnSpc>
                <a:spcPct val="150000"/>
              </a:lnSpc>
            </a:pPr>
            <a:r>
              <a:rPr lang="en-US" altLang="en-US" sz="2200" dirty="0">
                <a:solidFill>
                  <a:srgbClr val="000000"/>
                </a:solidFill>
                <a:latin typeface="Arial" panose="020B0604020202020204" pitchFamily="34" charset="0"/>
                <a:cs typeface="Arial" panose="020B0604020202020204" pitchFamily="34" charset="0"/>
              </a:rPr>
              <a:t>Each phase of flight has different sensitivities to weather. The actual impact depends on several factors, including the type of aircraft, geographical attributes at and near the terminal, physical layout of terminal, pilots' abilities/qualifications, and instrumentation of both the aircraft and the airport.</a:t>
            </a:r>
            <a:endParaRPr lang="en-US" altLang="en-US" sz="2200" dirty="0">
              <a:solidFill>
                <a:srgbClr val="000000"/>
              </a:solidFill>
              <a:latin typeface="Arial" panose="020B0604020202020204" pitchFamily="34" charset="0"/>
              <a:cs typeface="Arial" panose="020B0604020202020204" pitchFamily="34" charset="0"/>
            </a:endParaRPr>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56" y="668204"/>
            <a:ext cx="6361043" cy="56311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312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13354</TotalTime>
  <Words>1038</Words>
  <Application>Microsoft Office PowerPoint</Application>
  <PresentationFormat>Widescreen</PresentationFormat>
  <Paragraphs>79</Paragraphs>
  <Slides>12</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Arial Black</vt:lpstr>
      <vt:lpstr>Calibri</vt:lpstr>
      <vt:lpstr>Calibri Light</vt:lpstr>
      <vt:lpstr>Garamond</vt:lpstr>
      <vt:lpstr>Times New Roman</vt:lpstr>
      <vt:lpstr>Wingdings</vt:lpstr>
      <vt:lpstr>Office Theme</vt:lpstr>
      <vt:lpstr>1_Organic</vt:lpstr>
      <vt:lpstr>PowerPoint Presentation</vt:lpstr>
      <vt:lpstr>LECTURE  7</vt:lpstr>
      <vt:lpstr>PowerPoint Presentation</vt:lpstr>
      <vt:lpstr>PowerPoint Presentation</vt:lpstr>
      <vt:lpstr>PowerPoint Presentation</vt:lpstr>
      <vt:lpstr>PowerPoint Presentation</vt:lpstr>
      <vt:lpstr>PowerPoint Presentation</vt:lpstr>
      <vt:lpstr>Secondary Factor: Surface Heat Exchange </vt:lpstr>
      <vt:lpstr>How Weather Impacts the National Airspace System (NAS)</vt:lpstr>
      <vt:lpstr>PowerPoint Presentation</vt:lpstr>
      <vt:lpstr>PowerPoint Presentation</vt:lpstr>
      <vt:lpstr>RECAP OF LECTURE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460</cp:revision>
  <dcterms:created xsi:type="dcterms:W3CDTF">2019-09-04T12:24:24Z</dcterms:created>
  <dcterms:modified xsi:type="dcterms:W3CDTF">2019-11-26T12:33:00Z</dcterms:modified>
</cp:coreProperties>
</file>