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notesMasterIdLst>
    <p:notesMasterId r:id="rId26"/>
  </p:notesMasterIdLst>
  <p:sldIdLst>
    <p:sldId id="256" r:id="rId3"/>
    <p:sldId id="293" r:id="rId4"/>
    <p:sldId id="363" r:id="rId5"/>
    <p:sldId id="362" r:id="rId6"/>
    <p:sldId id="449" r:id="rId7"/>
    <p:sldId id="450" r:id="rId8"/>
    <p:sldId id="451" r:id="rId9"/>
    <p:sldId id="415" r:id="rId10"/>
    <p:sldId id="452" r:id="rId11"/>
    <p:sldId id="453" r:id="rId12"/>
    <p:sldId id="455" r:id="rId13"/>
    <p:sldId id="456" r:id="rId14"/>
    <p:sldId id="457" r:id="rId15"/>
    <p:sldId id="421" r:id="rId16"/>
    <p:sldId id="422" r:id="rId17"/>
    <p:sldId id="423" r:id="rId18"/>
    <p:sldId id="424" r:id="rId19"/>
    <p:sldId id="425" r:id="rId20"/>
    <p:sldId id="458" r:id="rId21"/>
    <p:sldId id="459" r:id="rId22"/>
    <p:sldId id="460" r:id="rId23"/>
    <p:sldId id="262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1813" autoAdjust="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B455E-C356-46EF-99EC-C2148143F4C9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67CF2-8C7A-4A94-9656-A2E87E927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7CF2-8C7A-4A94-9656-A2E87E927C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3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fld id="{1680B1ED-9B7E-47D1-9EEE-D518B361B7C7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8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975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fld id="{6682CE0A-9B9C-44CB-B84B-4BC5C46105D3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0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68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9046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8555B2-FEF7-465F-A403-A53B1C365B8D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6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fld id="{8985C91F-BBEC-46C2-BF4D-D1639EB33D70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2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2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02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fld id="{3F12B2B2-6F29-4212-859D-AE0A548FC603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6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9456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95F593-1F9B-4F64-9BA6-C7D30D4A7E38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fld id="{79050CBC-3691-498C-88D0-B1D1045B64A7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6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661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9661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32F88BA-F2FD-4B40-9C30-5D1650CA2A89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7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fld id="{F989E84D-3A2E-429A-BF7B-CF3F18086D2B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8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6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9866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CA4FC3-5EBB-4FC7-AE79-B5ABCC00EBF5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5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327C-2852-4F0B-B8C3-7AA574A0DDC8}" type="datetime1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2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3389-2985-48F7-A767-409E7DB107BF}" type="datetime1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E816-1862-4F92-A87B-6124718D35CD}" type="datetime1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3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3" y="5037663"/>
            <a:ext cx="897467" cy="279400"/>
          </a:xfrm>
        </p:spPr>
        <p:txBody>
          <a:bodyPr/>
          <a:lstStyle/>
          <a:p>
            <a:fld id="{D395270F-15C8-4ED8-8F82-14FCF4BB6161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2" y="5037663"/>
            <a:ext cx="551167" cy="279400"/>
          </a:xfrm>
        </p:spPr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DCB8-8EF0-4CB0-9B04-9124089D2355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3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3"/>
            <a:ext cx="8158691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F07-C373-4549-AB46-24C48793412F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21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E42-7FBD-4EB8-ABC4-7577558DC801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5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B1F-7284-41B2-8634-AC0E20DD4CF5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24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F4F7-A826-4FCC-A652-017D0BB295DA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19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83CA-7AC5-4086-8637-42B22EF8E74D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41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9509-9F3B-4DB7-B5E9-D62E51DFA477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4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215E-BD74-41EC-B1C8-360A57BA6942}" type="datetime1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5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2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7-31F5-4861-813F-B33D5F685F22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84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7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401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7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1C70-A8D6-4B09-8BD9-5A48284CB25E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1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D52C-BB8F-4CF8-B1CF-DB6649929B55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66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370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401"/>
            <a:ext cx="9609667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2DA5-EB72-4A55-BE5A-ADAEF31F6C30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685800"/>
            <a:r>
              <a:rPr lang="en-US" sz="6000" dirty="0">
                <a:solidFill>
                  <a:prstClr val="black"/>
                </a:solidFill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r" defTabSz="685800"/>
            <a:r>
              <a:rPr lang="en-US" sz="6000" dirty="0">
                <a:solidFill>
                  <a:prstClr val="black"/>
                </a:solidFill>
                <a:cs typeface="Arial" panose="020B0604020202020204" pitchFamily="34" charset="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2CF3-558D-4F77-9697-0C98C12E4866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7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243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E32-E64B-41E0-850E-0C57D456B86B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685800"/>
            <a:r>
              <a:rPr lang="en-US" sz="6000" dirty="0">
                <a:solidFill>
                  <a:prstClr val="black"/>
                </a:solidFill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r" defTabSz="685800"/>
            <a:r>
              <a:rPr lang="en-US" sz="6000" dirty="0">
                <a:solidFill>
                  <a:prstClr val="black"/>
                </a:solidFill>
                <a:cs typeface="Arial" panose="020B0604020202020204" pitchFamily="34" charset="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24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7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470401"/>
            <a:ext cx="9609671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6746-6373-455A-A913-43B0ED570EEA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80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D4D-2E4F-4948-8B0E-3F1F3813D29D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70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8" y="982133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11C-9A9F-4BEB-ACC6-22D4722991E3}" type="datetime1">
              <a:rPr lang="en-GB" smtClean="0">
                <a:solidFill>
                  <a:prstClr val="black"/>
                </a:solidFill>
              </a:rPr>
              <a:t>19/11/2019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1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0C39-DE83-4252-9BB4-80EF5230A05A}" type="datetime1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5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FE90-8CB9-4CBB-9BDC-19957DD6824C}" type="datetime1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A50-6799-4C54-A3BC-470468DF4E5F}" type="datetime1">
              <a:rPr lang="en-GB" smtClean="0"/>
              <a:t>19/11/2019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2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6F0D-B55B-410D-A222-1BE85D01C122}" type="datetime1">
              <a:rPr lang="en-GB" smtClean="0"/>
              <a:t>19/11/2019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FAB5-5B1D-4165-BCA2-2B15176296B2}" type="datetime1">
              <a:rPr lang="en-GB" smtClean="0"/>
              <a:t>19/11/2019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A094-1F33-4F53-9A40-5D13DDF70654}" type="datetime1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370-AB11-441F-8878-471AB3A4BBF6}" type="datetime1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8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8CB3-8795-4AB4-A9DE-0CA9C1A4868B}" type="datetime1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0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3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3" y="98213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fld id="{3224A0FC-50B1-42A4-9CCF-A40E4BEF2965}" type="datetime1">
              <a:rPr lang="en-GB" smtClean="0">
                <a:solidFill>
                  <a:prstClr val="black"/>
                </a:solidFill>
                <a:cs typeface="Arial" panose="020B0604020202020204" pitchFamily="34" charset="0"/>
              </a:rPr>
              <a:t>19/11/2019</a:t>
            </a:fld>
            <a:endParaRPr lang="en-GB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2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r>
              <a:rPr lang="en-GB" smtClean="0">
                <a:solidFill>
                  <a:prstClr val="black"/>
                </a:solidFill>
                <a:cs typeface="Arial" panose="020B0604020202020204" pitchFamily="34" charset="0"/>
              </a:rPr>
              <a:t>MET451: AVIATION METEOROLOGY</a:t>
            </a:r>
            <a:endParaRPr lang="en-GB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2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fld id="{46CBDAFF-6F72-4DEC-A76B-3A5A3345B25A}" type="slidenum">
              <a:rPr lang="en-GB" smtClean="0">
                <a:solidFill>
                  <a:prstClr val="black"/>
                </a:solidFill>
                <a:cs typeface="Arial" panose="020B0604020202020204" pitchFamily="34" charset="0"/>
              </a:rPr>
              <a:pPr defTabSz="685800"/>
              <a:t>‹#›</a:t>
            </a:fld>
            <a:endParaRPr lang="en-GB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ffjay88/Aviation-Meteorology" TargetMode="External"/><Relationship Id="rId4" Type="http://schemas.openxmlformats.org/officeDocument/2006/relationships/hyperlink" Target="mailto:E-mailjeff.jay8845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J2Xgn-E8WA" TargetMode="External"/><Relationship Id="rId2" Type="http://schemas.openxmlformats.org/officeDocument/2006/relationships/hyperlink" Target="https://www.youtube.com/watch?v=9I40DQcK_6U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1476704" y="3314759"/>
            <a:ext cx="9144000" cy="1572552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Jeffrey N. A. Aryee  (PhD)</a:t>
            </a:r>
            <a:endParaRPr lang="en-US" dirty="0" smtClean="0"/>
          </a:p>
          <a:p>
            <a:pPr lvl="0"/>
            <a:r>
              <a:rPr lang="en-US" i="1" dirty="0" smtClean="0"/>
              <a:t>Meteorology &amp; Climate Science Programme</a:t>
            </a:r>
          </a:p>
          <a:p>
            <a:pPr lvl="0"/>
            <a:r>
              <a:rPr lang="en-US" i="1" dirty="0" smtClean="0"/>
              <a:t>Department of Physics, KNUST, Ghana</a:t>
            </a:r>
            <a:endParaRPr lang="en-US" i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3690" y="206059"/>
            <a:ext cx="11204620" cy="23321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MET 451: Aviation Meteorology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(3 Credit Hours)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" y="5490439"/>
            <a:ext cx="1179607" cy="656823"/>
          </a:xfrm>
          <a:prstGeom prst="rect">
            <a:avLst/>
          </a:prstGeom>
        </p:spPr>
      </p:pic>
      <p:sp>
        <p:nvSpPr>
          <p:cNvPr id="22" name="Subtitle 15"/>
          <p:cNvSpPr txBox="1">
            <a:spLocks/>
          </p:cNvSpPr>
          <p:nvPr/>
        </p:nvSpPr>
        <p:spPr>
          <a:xfrm>
            <a:off x="794121" y="5254580"/>
            <a:ext cx="9144000" cy="1227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i="1" dirty="0"/>
              <a:t>e</a:t>
            </a:r>
            <a:r>
              <a:rPr lang="en-US" i="1" dirty="0" smtClean="0"/>
              <a:t>-mail:</a:t>
            </a:r>
            <a:r>
              <a:rPr lang="en-US" dirty="0" smtClean="0"/>
              <a:t>		</a:t>
            </a:r>
            <a:r>
              <a:rPr lang="en-US" b="1" dirty="0" smtClean="0">
                <a:hlinkClick r:id="rId4"/>
              </a:rPr>
              <a:t>jeff.jay8845@gmail.com</a:t>
            </a:r>
            <a:endParaRPr lang="en-US" b="1" dirty="0" smtClean="0"/>
          </a:p>
          <a:p>
            <a:pPr algn="l"/>
            <a:r>
              <a:rPr lang="en-US" b="1" dirty="0" smtClean="0"/>
              <a:t>		</a:t>
            </a:r>
            <a:r>
              <a:rPr lang="en-US" b="1" dirty="0">
                <a:hlinkClick r:id="rId5"/>
              </a:rPr>
              <a:t>https://</a:t>
            </a:r>
            <a:r>
              <a:rPr lang="en-US" b="1" dirty="0" smtClean="0">
                <a:hlinkClick r:id="rId5"/>
              </a:rPr>
              <a:t>github.com/jeffjay88/Aviation-Meteorology</a:t>
            </a:r>
            <a:endParaRPr lang="en-US" b="1" dirty="0" smtClean="0"/>
          </a:p>
          <a:p>
            <a:pPr algn="l"/>
            <a:r>
              <a:rPr lang="en-US" b="1" dirty="0" smtClean="0"/>
              <a:t>Google Classroom Code:  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63zl2i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10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5043" y="196840"/>
            <a:ext cx="11383617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Aside from meteorological factors, the rate of ice build-up on the airframe also depends on the characteristics of the aircraft. Fast aircraft with thin wing cross-sections are more susceptible to deteriorating aerodynamics, and hence are more susceptible to ice accretion.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0069" y="2962762"/>
            <a:ext cx="5353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Helicopters are particularly vulnerable to icing, since build-up of ice on the rotors can lead to imbalance, de-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stabilising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the aircraft. 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" y="2668984"/>
            <a:ext cx="5761037" cy="34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21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11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225907" y="2234559"/>
            <a:ext cx="9498698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32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Class Discussion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Airframe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icing is a serious aviation hazard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  How???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12</a:t>
            </a:fld>
            <a:endParaRPr lang="en-GB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" y="143692"/>
            <a:ext cx="8496300" cy="572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possible range of effects on an aircraft are listed below: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Reduction in the aerodynamic properties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Change in flight performance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Increase in weight and uneven loading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Engine intakes become blocked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Undercarriage retraction/extension problems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Control surfaces jam or become stiff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Pitot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tubes become blocked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Communications affected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Vision impaired </a:t>
            </a:r>
          </a:p>
        </p:txBody>
      </p:sp>
    </p:spTree>
    <p:extLst>
      <p:ext uri="{BB962C8B-B14F-4D97-AF65-F5344CB8AC3E}">
        <p14:creationId xmlns:p14="http://schemas.microsoft.com/office/powerpoint/2010/main" val="5656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3" r="50198"/>
          <a:stretch/>
        </p:blipFill>
        <p:spPr>
          <a:xfrm>
            <a:off x="7175490" y="212982"/>
            <a:ext cx="5613419" cy="417348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13</a:t>
            </a:fld>
            <a:endParaRPr lang="en-GB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483" y="22586"/>
            <a:ext cx="11147909" cy="715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FF0000"/>
                </a:solidFill>
              </a:rPr>
              <a:t>HAZARDOUS EFFECT OF AIRCRAFT ICING</a:t>
            </a:r>
          </a:p>
          <a:p>
            <a:pPr eaLnBrk="1" hangingPunct="1">
              <a:buClrTx/>
              <a:buFontTx/>
              <a:buNone/>
            </a:pPr>
            <a:endParaRPr lang="en-US" altLang="en-US" sz="14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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stalling speed</a:t>
            </a:r>
          </a:p>
          <a:p>
            <a:pPr eaLnBrk="1" hangingPunct="1">
              <a:buFont typeface="Wingdings" panose="05000000000000000000" pitchFamily="2" charset="2"/>
              <a:buChar char="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Destroys optimal aerodynamic flow over the aircraft</a:t>
            </a:r>
          </a:p>
          <a:p>
            <a:pPr eaLnBrk="1" hangingPunct="1">
              <a:buFont typeface="Wingdings" panose="05000000000000000000" pitchFamily="2" charset="2"/>
              <a:buChar char="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drag</a:t>
            </a:r>
          </a:p>
          <a:p>
            <a:pPr eaLnBrk="1" hangingPunct="1">
              <a:buFont typeface="Wingdings" panose="05000000000000000000" pitchFamily="2" charset="2"/>
              <a:buChar char="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 lift</a:t>
            </a:r>
          </a:p>
          <a:p>
            <a:pPr eaLnBrk="1" hangingPunct="1">
              <a:buFont typeface="Wingdings" panose="05000000000000000000" pitchFamily="2" charset="2"/>
              <a:buChar char="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engine failures</a:t>
            </a:r>
          </a:p>
          <a:p>
            <a:pPr eaLnBrk="1" hangingPunct="1">
              <a:buFont typeface="Wingdings" panose="05000000000000000000" pitchFamily="2" charset="2"/>
              <a:buChar char="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propeller vibration</a:t>
            </a:r>
          </a:p>
          <a:p>
            <a:pPr eaLnBrk="1" hangingPunct="1">
              <a:buFont typeface="Wingdings" panose="05000000000000000000" pitchFamily="2" charset="2"/>
              <a:buChar char="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visibility</a:t>
            </a:r>
          </a:p>
          <a:p>
            <a:pPr eaLnBrk="1" hangingPunct="1">
              <a:buFont typeface="Times New Roman" panose="02020603050405020304" pitchFamily="18" charset="0"/>
              <a:buChar char="-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horizontal: due to precipitation</a:t>
            </a:r>
          </a:p>
          <a:p>
            <a:pPr eaLnBrk="1" hangingPunct="1">
              <a:buFont typeface="Times New Roman" panose="02020603050405020304" pitchFamily="18" charset="0"/>
              <a:buChar char="-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Vertical: due to obscuring cloud</a:t>
            </a:r>
          </a:p>
          <a:p>
            <a:pPr>
              <a:buClrTx/>
              <a:buFontTx/>
              <a:buNone/>
            </a:pPr>
            <a:endParaRPr lang="en-US" altLang="en-US" sz="27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 engines, damages compressor blades and interferes with</a:t>
            </a:r>
          </a:p>
          <a:p>
            <a:pPr lvl="2">
              <a:buClrTx/>
              <a:buFontTx/>
              <a:buNone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Control surfaces and landing gears</a:t>
            </a:r>
          </a:p>
          <a:p>
            <a:pPr lvl="2">
              <a:buFont typeface="Times New Roman" panose="02020603050405020304" pitchFamily="18" charset="0"/>
              <a:buChar char="-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 readings (</a:t>
            </a:r>
            <a:r>
              <a:rPr lang="en-US" altLang="en-US" sz="2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speed, altitude and vertical speeds)</a:t>
            </a:r>
          </a:p>
          <a:p>
            <a:pPr lvl="2">
              <a:buFont typeface="Times New Roman" panose="02020603050405020304" pitchFamily="18" charset="0"/>
              <a:buChar char="-"/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system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"/>
          <p:cNvSpPr>
            <a:spLocks noChangeArrowheads="1"/>
          </p:cNvSpPr>
          <p:nvPr/>
        </p:nvSpPr>
        <p:spPr bwMode="auto">
          <a:xfrm>
            <a:off x="627018" y="1"/>
            <a:ext cx="11051176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Empirical Forecasting Techniques </a:t>
            </a: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Severity of airframe icing is dependent on temperature, liquid water content, droplet size and vertical motion. To determine the above, it is necessary to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utilise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actual and forecast vertical profiles of the atmosphere, rainfall radar and satellite imagery together with knowledge and understanding of the characteristics of different types of cloud. </a:t>
            </a:r>
          </a:p>
        </p:txBody>
      </p:sp>
      <p:sp>
        <p:nvSpPr>
          <p:cNvPr id="189443" name="Rectangle 2"/>
          <p:cNvSpPr>
            <a:spLocks noChangeArrowheads="1"/>
          </p:cNvSpPr>
          <p:nvPr/>
        </p:nvSpPr>
        <p:spPr bwMode="auto">
          <a:xfrm>
            <a:off x="470263" y="3695293"/>
            <a:ext cx="1098586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Forecast considerations </a:t>
            </a: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In considering the likelihood of icing, the following factors should be considered: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For icing to occur super-cooled water must be present in the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atmosphere (liquid water droplets with a temperature below 0° C). </a:t>
            </a:r>
          </a:p>
        </p:txBody>
      </p:sp>
    </p:spTree>
    <p:extLst>
      <p:ext uri="{BB962C8B-B14F-4D97-AF65-F5344CB8AC3E}">
        <p14:creationId xmlns:p14="http://schemas.microsoft.com/office/powerpoint/2010/main" val="1270380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="" xmlns:a16="http://schemas.microsoft.com/office/drawing/2014/main" id="{BDC595CE-C9D4-490D-A52E-B99D4F00E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9" y="115888"/>
            <a:ext cx="11443061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The more super-cooled water there is present (</a:t>
            </a:r>
            <a:r>
              <a:rPr lang="en-US" altLang="en-US" sz="2400" dirty="0" smtClean="0">
                <a:latin typeface="Arial" panose="020B0604020202020204" pitchFamily="34" charset="0"/>
              </a:rPr>
              <a:t>Super Cooled </a:t>
            </a:r>
            <a:r>
              <a:rPr lang="en-US" altLang="en-US" sz="2400" dirty="0">
                <a:latin typeface="Arial" panose="020B0604020202020204" pitchFamily="34" charset="0"/>
              </a:rPr>
              <a:t>Liquid Water Content), the more significant is the icing risk. SLWC decreases with decreasing temperature.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The larger the super-cooled water droplet, the </a:t>
            </a:r>
            <a:r>
              <a:rPr lang="en-US" altLang="en-US" sz="2400" dirty="0" smtClean="0">
                <a:latin typeface="Arial" panose="020B0604020202020204" pitchFamily="34" charset="0"/>
              </a:rPr>
              <a:t>more significant </a:t>
            </a:r>
            <a:r>
              <a:rPr lang="en-US" altLang="en-US" sz="2400" dirty="0">
                <a:latin typeface="Arial" panose="020B0604020202020204" pitchFamily="34" charset="0"/>
              </a:rPr>
              <a:t>the risk.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Only very small droplets seem to remain </a:t>
            </a:r>
            <a:r>
              <a:rPr lang="en-US" altLang="en-US" sz="2400" dirty="0" smtClean="0">
                <a:latin typeface="Arial" panose="020B0604020202020204" pitchFamily="34" charset="0"/>
              </a:rPr>
              <a:t>super-cooled below </a:t>
            </a:r>
            <a:r>
              <a:rPr lang="en-US" altLang="en-US" sz="2400" dirty="0">
                <a:latin typeface="Arial" panose="020B0604020202020204" pitchFamily="34" charset="0"/>
              </a:rPr>
              <a:t>-20° C, hence the worst icing is likely between 0 C and -15 C.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Super-cooled water droplets cannot exist with </a:t>
            </a:r>
            <a:r>
              <a:rPr lang="en-US" altLang="en-US" sz="2400" dirty="0" smtClean="0">
                <a:latin typeface="Arial" panose="020B0604020202020204" pitchFamily="34" charset="0"/>
              </a:rPr>
              <a:t>temperatures below </a:t>
            </a:r>
            <a:r>
              <a:rPr lang="en-US" altLang="en-US" sz="2400" dirty="0">
                <a:latin typeface="Arial" panose="020B0604020202020204" pitchFamily="34" charset="0"/>
              </a:rPr>
              <a:t>-40° C. </a:t>
            </a:r>
          </a:p>
        </p:txBody>
      </p:sp>
    </p:spTree>
    <p:extLst>
      <p:ext uri="{BB962C8B-B14F-4D97-AF65-F5344CB8AC3E}">
        <p14:creationId xmlns:p14="http://schemas.microsoft.com/office/powerpoint/2010/main" val="2255855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476250"/>
            <a:ext cx="7318375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3539" name="Rectangle 2"/>
          <p:cNvSpPr>
            <a:spLocks noChangeArrowheads="1"/>
          </p:cNvSpPr>
          <p:nvPr/>
        </p:nvSpPr>
        <p:spPr bwMode="auto">
          <a:xfrm>
            <a:off x="2424114" y="5445125"/>
            <a:ext cx="75596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Water phase changes in relation to falling temperature with height </a:t>
            </a:r>
          </a:p>
        </p:txBody>
      </p:sp>
    </p:spTree>
    <p:extLst>
      <p:ext uri="{BB962C8B-B14F-4D97-AF65-F5344CB8AC3E}">
        <p14:creationId xmlns:p14="http://schemas.microsoft.com/office/powerpoint/2010/main" val="2669135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3" name="Group 1">
            <a:extLst>
              <a:ext uri="{FF2B5EF4-FFF2-40B4-BE49-F238E27FC236}">
                <a16:creationId xmlns="" xmlns:a16="http://schemas.microsoft.com/office/drawing/2014/main" id="{86E6739E-BAFA-44EB-B4B3-240BDC6B5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91423"/>
              </p:ext>
            </p:extLst>
          </p:nvPr>
        </p:nvGraphicFramePr>
        <p:xfrm>
          <a:off x="1007166" y="908050"/>
          <a:ext cx="10482468" cy="4337052"/>
        </p:xfrm>
        <a:graphic>
          <a:graphicData uri="http://schemas.openxmlformats.org/drawingml/2006/table">
            <a:tbl>
              <a:tblPr/>
              <a:tblGrid>
                <a:gridCol w="1687689">
                  <a:extLst>
                    <a:ext uri="{9D8B030D-6E8A-4147-A177-3AD203B41FA5}">
                      <a16:colId xmlns="" xmlns:a16="http://schemas.microsoft.com/office/drawing/2014/main" val="1865687536"/>
                    </a:ext>
                  </a:extLst>
                </a:gridCol>
                <a:gridCol w="2132126">
                  <a:extLst>
                    <a:ext uri="{9D8B030D-6E8A-4147-A177-3AD203B41FA5}">
                      <a16:colId xmlns="" xmlns:a16="http://schemas.microsoft.com/office/drawing/2014/main" val="2827854303"/>
                    </a:ext>
                  </a:extLst>
                </a:gridCol>
                <a:gridCol w="2506082">
                  <a:extLst>
                    <a:ext uri="{9D8B030D-6E8A-4147-A177-3AD203B41FA5}">
                      <a16:colId xmlns="" xmlns:a16="http://schemas.microsoft.com/office/drawing/2014/main" val="4089789290"/>
                    </a:ext>
                  </a:extLst>
                </a:gridCol>
                <a:gridCol w="1889351">
                  <a:extLst>
                    <a:ext uri="{9D8B030D-6E8A-4147-A177-3AD203B41FA5}">
                      <a16:colId xmlns="" xmlns:a16="http://schemas.microsoft.com/office/drawing/2014/main" val="3792471702"/>
                    </a:ext>
                  </a:extLst>
                </a:gridCol>
                <a:gridCol w="2267220">
                  <a:extLst>
                    <a:ext uri="{9D8B030D-6E8A-4147-A177-3AD203B41FA5}">
                      <a16:colId xmlns="" xmlns:a16="http://schemas.microsoft.com/office/drawing/2014/main" val="1440787172"/>
                    </a:ext>
                  </a:extLst>
                </a:gridCol>
              </a:tblGrid>
              <a:tr h="10334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Cloud type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Probability of icing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Intensity of icing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Likely Icing Type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Water content gm-3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827638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CB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SEV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All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0.2– 4.0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7996558"/>
                  </a:ext>
                </a:extLst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CU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MOD/High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MOD/SEV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Clear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0.2-0.6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4687252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NS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SEV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All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0.2-4.0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1368166"/>
                  </a:ext>
                </a:extLst>
              </a:tr>
              <a:tr h="7826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SC, AC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MOD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Rarely more than MOD*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Mixed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0.1– 0.5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3354167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AS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MOD/light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Rime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0.1– 0.3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874951"/>
                  </a:ext>
                </a:extLst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ST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Light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Rime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0.1– 0.5 </a:t>
                      </a:r>
                    </a:p>
                  </a:txBody>
                  <a:tcPr marL="68760" marR="68760" marT="33528" marB="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5315465"/>
                  </a:ext>
                </a:extLst>
              </a:tr>
            </a:tbl>
          </a:graphicData>
        </a:graphic>
      </p:graphicFrame>
      <p:sp>
        <p:nvSpPr>
          <p:cNvPr id="195636" name="Rectangle 119"/>
          <p:cNvSpPr>
            <a:spLocks noChangeArrowheads="1"/>
          </p:cNvSpPr>
          <p:nvPr/>
        </p:nvSpPr>
        <p:spPr bwMode="auto">
          <a:xfrm>
            <a:off x="302716" y="124681"/>
            <a:ext cx="11717382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Probability and intensity of icing 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associated with 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different cloud 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types </a:t>
            </a:r>
            <a:endParaRPr lang="en-US" alt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95637" name="Rectangle 120"/>
          <p:cNvSpPr>
            <a:spLocks noChangeArrowheads="1"/>
          </p:cNvSpPr>
          <p:nvPr/>
        </p:nvSpPr>
        <p:spPr bwMode="auto">
          <a:xfrm>
            <a:off x="470262" y="5403851"/>
            <a:ext cx="11390811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</a:rPr>
              <a:t>Note that: (a) prolonged flight within a super-cooled, layered cloud can give rise to a greater degree of icing than suggested here.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</a:rPr>
              <a:t>(b) </a:t>
            </a:r>
            <a:r>
              <a:rPr lang="en-US" altLang="en-US" sz="2000" i="1">
                <a:solidFill>
                  <a:srgbClr val="000000"/>
                </a:solidFill>
              </a:rPr>
              <a:t>stratocumulus (SC) can sometimes give unexpected severe icing, particularly when it lies in a sub-zero layer just below an inversion over the sea. </a:t>
            </a: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6378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333375"/>
            <a:ext cx="10384971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773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19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92677" y="233798"/>
            <a:ext cx="118066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Other factors </a:t>
            </a:r>
          </a:p>
          <a:p>
            <a:pPr algn="just">
              <a:lnSpc>
                <a:spcPct val="150000"/>
              </a:lnSpc>
            </a:pPr>
            <a:endParaRPr lang="en-US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Risk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severity of icing increases in sub-zero clouds over hills and mountains due to vertical motion.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source and nature of SLD is still under investigation. But observations tell that shear layers close to the top of a cloud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supercooled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cloud are prone for SLD.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same holds for overshooting cumulus tops.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impact of SLD on aircraft performance varies with type. Typically, smaller aircraft, such as turboprop, are more susceptible to SLD icing.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Risk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severity of icing increases in sub-zero clouds over and downwind of significant bodies of (non-frozen) water due to higher SWLC and larger super-cooled water droplets.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Friction induces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kinetic heating raising airframe temperature. </a:t>
            </a:r>
            <a:r>
              <a:rPr lang="en-US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eg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+1° C at 100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+25° C at 500 kt.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707" y="2956673"/>
            <a:ext cx="8937938" cy="556844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LECTURE </a:t>
            </a:r>
            <a:r>
              <a:rPr lang="en-GB" sz="9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5</a:t>
            </a:r>
            <a:endParaRPr lang="en-GB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20</a:t>
            </a:fld>
            <a:endParaRPr lang="en-GB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39634" y="188913"/>
            <a:ext cx="11639006" cy="229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Synoptic Weather Considerations: </a:t>
            </a:r>
            <a:r>
              <a:rPr lang="en-US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Forecasting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 and Low Stratus;</a:t>
            </a: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GB" altLang="en-US" sz="2600" dirty="0">
                <a:solidFill>
                  <a:srgbClr val="000000"/>
                </a:solidFill>
              </a:rPr>
              <a:t> </a:t>
            </a:r>
            <a:r>
              <a:rPr lang="en-GB" altLang="en-US" sz="2600" dirty="0" smtClean="0">
                <a:solidFill>
                  <a:srgbClr val="000000"/>
                </a:solidFill>
              </a:rPr>
              <a:t>To assess </a:t>
            </a:r>
            <a:r>
              <a:rPr lang="en-GB" altLang="en-US" sz="2600" dirty="0">
                <a:solidFill>
                  <a:srgbClr val="000000"/>
                </a:solidFill>
              </a:rPr>
              <a:t>whether a fog or stratus event is possible, you must evaluate the synoptic-scale influences that will drive the local conditions</a:t>
            </a:r>
            <a:r>
              <a:rPr lang="en-GB" altLang="en-US" sz="2600" dirty="0" smtClean="0">
                <a:solidFill>
                  <a:srgbClr val="000000"/>
                </a:solidFill>
              </a:rPr>
              <a:t>. Most </a:t>
            </a:r>
            <a:r>
              <a:rPr lang="en-GB" altLang="en-US" sz="2600" dirty="0">
                <a:solidFill>
                  <a:srgbClr val="000000"/>
                </a:solidFill>
              </a:rPr>
              <a:t>of these are forced primarily by </a:t>
            </a:r>
            <a:r>
              <a:rPr lang="en-GB" altLang="en-US" sz="2600" dirty="0" err="1">
                <a:solidFill>
                  <a:srgbClr val="000000"/>
                </a:solidFill>
              </a:rPr>
              <a:t>advective</a:t>
            </a:r>
            <a:r>
              <a:rPr lang="en-GB" altLang="en-US" sz="2600" dirty="0">
                <a:solidFill>
                  <a:srgbClr val="000000"/>
                </a:solidFill>
              </a:rPr>
              <a:t> or dynamic processes (although radiation does play a role).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2560" y="2828670"/>
            <a:ext cx="6736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Radiation fog cannot form unless the necessary conditions and 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ingredients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coincide. When they do, </a:t>
            </a:r>
            <a:r>
              <a:rPr lang="en-US" altLang="en-US" sz="24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radiative</a:t>
            </a:r>
            <a:r>
              <a:rPr lang="en-US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cooling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a stable layer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precede fog formation. Surface heat exchange is an important factor influencing these processes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5" y="2979365"/>
            <a:ext cx="5107215" cy="31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21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96240" y="199542"/>
            <a:ext cx="9897292" cy="217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ClrTx/>
            </a:pP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low-level ingredients required to generate a radiation fog  are </a:t>
            </a: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moisture,</a:t>
            </a: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GB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cooling, and </a:t>
            </a: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calm or light winds.</a:t>
            </a:r>
            <a:endParaRPr lang="en-GB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08" y="3471761"/>
            <a:ext cx="11412584" cy="3041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ClrTx/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Low-level anticyclones can create favourable conditions for radiation fog by suppressing surface winds and drying the air aloft through subsidence. Dry air aloft enhances </a:t>
            </a:r>
            <a:r>
              <a:rPr lang="en-GB" altLang="en-US" sz="2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radiative</a:t>
            </a: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cooling at the surface</a:t>
            </a:r>
            <a:r>
              <a:rPr lang="en-GB" alt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ClrTx/>
            </a:pPr>
            <a:endParaRPr lang="en-GB" alt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ClrTx/>
            </a:pP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Radiation fog is very unlikely to form unless there is sufficient moisture in the boundary layer. Such moisture may be </a:t>
            </a:r>
            <a:r>
              <a:rPr lang="en-GB" altLang="en-US" sz="2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advected</a:t>
            </a:r>
            <a:r>
              <a:rPr lang="en-GB" alt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an area, or derived through daytime evaporation from surface sources such as wetlands or wet soil.</a:t>
            </a:r>
            <a:endParaRPr lang="en-GB" alt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50857" r="29381" b="8952"/>
          <a:stretch/>
        </p:blipFill>
        <p:spPr>
          <a:xfrm>
            <a:off x="6503126" y="703587"/>
            <a:ext cx="4850674" cy="25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261257"/>
            <a:ext cx="11260182" cy="61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677" y="477190"/>
            <a:ext cx="8229627" cy="6717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RECAP OF LECTURE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789" y="1149530"/>
            <a:ext cx="10972800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GB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Icing</a:t>
            </a:r>
          </a:p>
          <a:p>
            <a:pPr marL="514350" indent="-514350">
              <a:buFontTx/>
              <a:buAutoNum type="arabicPeriod"/>
            </a:pPr>
            <a:r>
              <a:rPr lang="en-GB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 Fog and Low Stratus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040" y="1671212"/>
            <a:ext cx="7886700" cy="556844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Recommended Links and Media</a:t>
            </a:r>
            <a:endParaRPr lang="en-GB"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348" y="2682430"/>
            <a:ext cx="876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www.youtube.com/watch?v=9I40DQcK_6U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www.youtube.com/watch?v=TJ2Xgn-E8WA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09254" y="269076"/>
            <a:ext cx="5739308" cy="452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ClrTx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Icing occurs if precipitation aggregates on the aircraft or at or within parts of it. </a:t>
            </a: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Tx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There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are several impact mechanism. </a:t>
            </a: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Tx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dominant one is that super-cooled liquid water impinges on the aircraft and freezes instantaneously.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565" y="-60938"/>
            <a:ext cx="1173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ICING</a:t>
            </a:r>
            <a:endParaRPr lang="en-GB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017105" y="5138404"/>
            <a:ext cx="967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Icing may occur 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- in-flight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or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at the surface: - ground icing. 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0" y="464896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5</a:t>
            </a:fld>
            <a:endParaRPr lang="en-GB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143" y="3716876"/>
            <a:ext cx="1151371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There are three strategies to cope with aircraft icing: </a:t>
            </a:r>
          </a:p>
          <a:p>
            <a:pPr lvl="2" algn="just">
              <a:lnSpc>
                <a:spcPct val="150000"/>
              </a:lnSpc>
              <a:buFont typeface="Times New Roman" panose="02020603050405020304" pitchFamily="18" charset="0"/>
              <a:buAutoNum type="romanLcParenBoth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aircraft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must be certified for icing, </a:t>
            </a:r>
          </a:p>
          <a:p>
            <a:pPr lvl="2" algn="just">
              <a:lnSpc>
                <a:spcPct val="15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(ii) aircraft have to be cleaned of ice prior to take-off (clean wing principle), </a:t>
            </a:r>
          </a:p>
          <a:p>
            <a:pPr lvl="2" algn="just">
              <a:lnSpc>
                <a:spcPct val="15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(iii) aircraft are equipped with de-icing equipment.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8349" y="393166"/>
            <a:ext cx="66845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Icing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may be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categorized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into: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airframe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icing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engine icing 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Normally, forecasts of icing are for airframe icing only. 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1" y="147078"/>
            <a:ext cx="4337305" cy="33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6</a:t>
            </a:fld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2240" y="153765"/>
            <a:ext cx="11549353" cy="129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Airframe icing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normally occurs when the ambient air temperature is below 0° C and super-cooled water droplets are present.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6285" y="1448608"/>
            <a:ext cx="753530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TYPES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Rime </a:t>
            </a:r>
            <a:r>
              <a:rPr lang="en-US" alt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Ice </a:t>
            </a: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– white, porous, opaque, brittle and rough, </a:t>
            </a:r>
            <a:r>
              <a:rPr lang="en-US" altLang="en-US" sz="2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so disruptive </a:t>
            </a: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to airflow. This occurs at low temperatures (&lt;10°C</a:t>
            </a:r>
            <a:r>
              <a:rPr lang="en-US" altLang="en-US" sz="2200" dirty="0" smtClean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en-US" alt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4" y="1612578"/>
            <a:ext cx="3608057" cy="22847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637" y="4524603"/>
            <a:ext cx="75353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Clear Ice (also known as glaze ice)</a:t>
            </a: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 – clear, tough</a:t>
            </a:r>
            <a:r>
              <a:rPr lang="en-US" altLang="en-US" sz="2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adhesive</a:t>
            </a: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, dense, heavy and smooth so little effect on airflow. It occurs usually at warm temperatures &gt;10°C. </a:t>
            </a:r>
            <a:endParaRPr lang="en-US" alt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94" y="3897344"/>
            <a:ext cx="3692828" cy="24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7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18051" y="334043"/>
            <a:ext cx="1155608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SLD- super-cooled large drops or drizzle drops-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with diameters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ranging between 50 and 500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μm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. SLD may flow after impingement behind the protected zones on the wing and freeze there. If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supercooled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rain drops with diameter larger than 500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μm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hit the aircraft, extreme accretion of ice may occur (freezing rain). 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8387" y="2395084"/>
            <a:ext cx="65205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b="1" dirty="0">
                <a:latin typeface="Arial" panose="020B0604020202020204" pitchFamily="34" charset="0"/>
              </a:rPr>
              <a:t>Hoar frost </a:t>
            </a:r>
            <a:r>
              <a:rPr lang="en-US" altLang="en-US" dirty="0">
                <a:latin typeface="Arial" panose="020B0604020202020204" pitchFamily="34" charset="0"/>
              </a:rPr>
              <a:t>– thin ‘coating’ occurring in the absence of rain </a:t>
            </a:r>
            <a:r>
              <a:rPr lang="en-US" altLang="en-US" dirty="0" smtClean="0">
                <a:latin typeface="Arial" panose="020B0604020202020204" pitchFamily="34" charset="0"/>
              </a:rPr>
              <a:t>or cloud </a:t>
            </a:r>
            <a:r>
              <a:rPr lang="en-US" altLang="en-US" dirty="0">
                <a:latin typeface="Arial" panose="020B0604020202020204" pitchFamily="34" charset="0"/>
              </a:rPr>
              <a:t>usually when aircraft is parked outside on cold winter nights. 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7657" y="4733601"/>
            <a:ext cx="622989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b="1" dirty="0">
                <a:latin typeface="Arial" panose="020B0604020202020204" pitchFamily="34" charset="0"/>
              </a:rPr>
              <a:t>Rain and snow mixed (sleet) </a:t>
            </a:r>
            <a:r>
              <a:rPr lang="en-US" altLang="en-US" dirty="0">
                <a:latin typeface="Arial" panose="020B0604020202020204" pitchFamily="34" charset="0"/>
              </a:rPr>
              <a:t>is similar to freezing rain </a:t>
            </a:r>
            <a:r>
              <a:rPr lang="en-US" altLang="en-US" dirty="0" smtClean="0">
                <a:latin typeface="Arial" panose="020B0604020202020204" pitchFamily="34" charset="0"/>
              </a:rPr>
              <a:t>and can </a:t>
            </a:r>
            <a:r>
              <a:rPr lang="en-US" altLang="en-US" dirty="0">
                <a:latin typeface="Arial" panose="020B0604020202020204" pitchFamily="34" charset="0"/>
              </a:rPr>
              <a:t>also lead to ‘pack snow’ that can block air intakes and other aircraft openings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2" r="9020"/>
          <a:stretch/>
        </p:blipFill>
        <p:spPr>
          <a:xfrm>
            <a:off x="406994" y="4295309"/>
            <a:ext cx="5112063" cy="2164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2" t="11896"/>
          <a:stretch/>
        </p:blipFill>
        <p:spPr>
          <a:xfrm>
            <a:off x="754192" y="1770073"/>
            <a:ext cx="3883122" cy="22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26989"/>
            <a:ext cx="10254343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71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31" y="2735263"/>
            <a:ext cx="10084526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7156" name="Rectangle 3"/>
          <p:cNvSpPr>
            <a:spLocks noChangeArrowheads="1"/>
          </p:cNvSpPr>
          <p:nvPr/>
        </p:nvSpPr>
        <p:spPr bwMode="auto">
          <a:xfrm>
            <a:off x="738051" y="5670006"/>
            <a:ext cx="1090748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Examples </a:t>
            </a:r>
            <a:r>
              <a:rPr lang="en-US" alt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of: a) rime icing; b) clear (glaze) icing; c) mixed icing; d) freezing rain. </a:t>
            </a:r>
          </a:p>
        </p:txBody>
      </p:sp>
    </p:spTree>
    <p:extLst>
      <p:ext uri="{BB962C8B-B14F-4D97-AF65-F5344CB8AC3E}">
        <p14:creationId xmlns:p14="http://schemas.microsoft.com/office/powerpoint/2010/main" val="1011697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276419" y="6492875"/>
            <a:ext cx="4114800" cy="365125"/>
          </a:xfrm>
        </p:spPr>
        <p:txBody>
          <a:bodyPr/>
          <a:lstStyle/>
          <a:p>
            <a:r>
              <a:rPr lang="en-GB" dirty="0" smtClean="0"/>
              <a:t>MET451: AVIATION METEOROLOGY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9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18798" y="-86507"/>
            <a:ext cx="3835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Effects on Aircraft 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798" y="315386"/>
            <a:ext cx="11679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Small super-cooled cloud droplets freeze rapidly on contact with the aircraft, trapping in the ice to give a deposit of white rime on forward-facing surfaces. Larger droplets take longer to freeze, spreading out across the airframe before solidifying.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22" y="1664416"/>
            <a:ext cx="5582194" cy="31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84126" y="4485046"/>
            <a:ext cx="5014186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Droplet trajectories in the vicinity of an airfoil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8961" y="2483478"/>
            <a:ext cx="5847039" cy="301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intensity of icing is defined as follows: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just" eaLnBrk="1" hangingPunct="1">
              <a:buClrTx/>
              <a:buFontTx/>
              <a:buNone/>
            </a:pP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Light</a:t>
            </a:r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Accumulation rate may create a problem if flight in this environment exceeds 1 hour. 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Moderate</a:t>
            </a:r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Rate of accumulation is such that even short encounters are potentially hazardous. Anti-icing equipment must be used. 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961" y="5723356"/>
            <a:ext cx="11425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Severe</a:t>
            </a:r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Rate of accumulation is such that use of anti-icing equipment fails to reduce or control the hazard. Immediate diversion from the region is necessary. 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13289</TotalTime>
  <Words>1467</Words>
  <Application>Microsoft Office PowerPoint</Application>
  <PresentationFormat>Widescreen</PresentationFormat>
  <Paragraphs>198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Garamond</vt:lpstr>
      <vt:lpstr>Times New Roman</vt:lpstr>
      <vt:lpstr>Wingdings</vt:lpstr>
      <vt:lpstr>Office Theme</vt:lpstr>
      <vt:lpstr>1_Organic</vt:lpstr>
      <vt:lpstr>PowerPoint Presentation</vt:lpstr>
      <vt:lpstr>LECTURE  5</vt:lpstr>
      <vt:lpstr>Recommended Links and 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OF LECTURE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361: Tropical Meteorology</dc:title>
  <dc:creator>HP</dc:creator>
  <cp:lastModifiedBy>HP</cp:lastModifiedBy>
  <cp:revision>450</cp:revision>
  <dcterms:created xsi:type="dcterms:W3CDTF">2019-09-04T12:24:24Z</dcterms:created>
  <dcterms:modified xsi:type="dcterms:W3CDTF">2019-11-19T09:40:16Z</dcterms:modified>
</cp:coreProperties>
</file>