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8" r:id="rId2"/>
  </p:sldMasterIdLst>
  <p:notesMasterIdLst>
    <p:notesMasterId r:id="rId22"/>
  </p:notesMasterIdLst>
  <p:sldIdLst>
    <p:sldId id="256" r:id="rId3"/>
    <p:sldId id="293" r:id="rId4"/>
    <p:sldId id="322" r:id="rId5"/>
    <p:sldId id="323" r:id="rId6"/>
    <p:sldId id="324" r:id="rId7"/>
    <p:sldId id="325" r:id="rId8"/>
    <p:sldId id="326" r:id="rId9"/>
    <p:sldId id="327" r:id="rId10"/>
    <p:sldId id="328" r:id="rId11"/>
    <p:sldId id="329" r:id="rId12"/>
    <p:sldId id="330" r:id="rId13"/>
    <p:sldId id="335" r:id="rId14"/>
    <p:sldId id="331" r:id="rId15"/>
    <p:sldId id="332" r:id="rId16"/>
    <p:sldId id="333" r:id="rId17"/>
    <p:sldId id="334" r:id="rId18"/>
    <p:sldId id="262" r:id="rId19"/>
    <p:sldId id="285"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01/10/2019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17</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18</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19</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5750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40D4626-48E2-4ADF-A967-904A62FCA9C6}" type="datetime1">
              <a:rPr lang="en-GB" smtClean="0"/>
              <a:t>01/10/2019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185E6BF-C449-4D60-B44E-608983069305}" type="datetime1">
              <a:rPr lang="en-GB" smtClean="0"/>
              <a:t>01/10/2019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76774A-1533-45E2-9014-5F57BB851632}" type="datetime1">
              <a:rPr lang="en-GB" smtClean="0"/>
              <a:t>01/10/2019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9" y="1871133"/>
            <a:ext cx="6815669" cy="1515533"/>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9" y="3657597"/>
            <a:ext cx="6815669" cy="13208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5E04D53A-88EB-43F2-9E45-D5DE08C9549C}" type="datetime1">
              <a:rPr lang="en-GB" smtClean="0">
                <a:solidFill>
                  <a:prstClr val="black"/>
                </a:solidFill>
              </a:rPr>
              <a:t>01/10/2019</a:t>
            </a:fld>
            <a:endParaRPr lang="en-GB">
              <a:solidFill>
                <a:prstClr val="black"/>
              </a:solidFill>
            </a:endParaRPr>
          </a:p>
        </p:txBody>
      </p:sp>
      <p:sp>
        <p:nvSpPr>
          <p:cNvPr id="5" name="Footer Placeholder 4"/>
          <p:cNvSpPr>
            <a:spLocks noGrp="1"/>
          </p:cNvSpPr>
          <p:nvPr>
            <p:ph type="ftr" sz="quarter" idx="11"/>
          </p:nvPr>
        </p:nvSpPr>
        <p:spPr>
          <a:xfrm>
            <a:off x="2692397" y="5037663"/>
            <a:ext cx="5214635" cy="279400"/>
          </a:xfrm>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a:xfrm>
            <a:off x="8956902" y="5037663"/>
            <a:ext cx="551167" cy="279400"/>
          </a:xfrm>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0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DD7000-5A97-4344-931D-9B7B6B23C72F}" type="datetime1">
              <a:rPr lang="en-GB" smtClean="0">
                <a:solidFill>
                  <a:prstClr val="black"/>
                </a:solidFill>
              </a:rPr>
              <a:t>01/10/2019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103137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3"/>
            <a:ext cx="8158691" cy="954547"/>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E0FD2-0E97-4D32-8C6E-4E108BB11913}" type="datetime1">
              <a:rPr lang="en-GB" smtClean="0">
                <a:solidFill>
                  <a:prstClr val="black"/>
                </a:solidFill>
              </a:rPr>
              <a:t>01/10/2019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32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1E538A-709D-451D-B81E-3F7C5B09CD5F}" type="datetime1">
              <a:rPr lang="en-GB" smtClean="0">
                <a:solidFill>
                  <a:prstClr val="black"/>
                </a:solidFill>
              </a:rPr>
              <a:t>01/10/2019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809352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3243264"/>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80671" y="3243264"/>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A4EFF3-ACA7-4ED8-9BDA-AE8189DE7257}" type="datetime1">
              <a:rPr lang="en-GB" smtClean="0">
                <a:solidFill>
                  <a:prstClr val="black"/>
                </a:solidFill>
              </a:rPr>
              <a:t>01/10/2019</a:t>
            </a:fld>
            <a:endParaRPr lang="en-GB">
              <a:solidFill>
                <a:prstClr val="black"/>
              </a:solidFill>
            </a:endParaRPr>
          </a:p>
        </p:txBody>
      </p:sp>
      <p:sp>
        <p:nvSpPr>
          <p:cNvPr id="8" name="Footer Placeholder 7"/>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9" name="Slide Number Placeholder 8"/>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8" name="Straight Connector 1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824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C08785-87F7-44BB-9B71-AD1F67292183}" type="datetime1">
              <a:rPr lang="en-GB" smtClean="0">
                <a:solidFill>
                  <a:prstClr val="black"/>
                </a:solidFill>
              </a:rPr>
              <a:t>01/10/2019</a:t>
            </a:fld>
            <a:endParaRPr lang="en-GB">
              <a:solidFill>
                <a:prstClr val="black"/>
              </a:solidFill>
            </a:endParaRPr>
          </a:p>
        </p:txBody>
      </p:sp>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119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1C344-12A8-4F55-8A1E-9FEAF396C972}" type="datetime1">
              <a:rPr lang="en-GB" smtClean="0">
                <a:solidFill>
                  <a:prstClr val="black"/>
                </a:solidFill>
              </a:rPr>
              <a:t>01/10/2019</a:t>
            </a:fld>
            <a:endParaRPr lang="en-GB">
              <a:solidFill>
                <a:prstClr val="black"/>
              </a:solidFill>
            </a:endParaRPr>
          </a:p>
        </p:txBody>
      </p:sp>
      <p:sp>
        <p:nvSpPr>
          <p:cNvPr id="3" name="Footer Placeholder 2"/>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4" name="Slide Number Placeholder 3"/>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05784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52D20-A7C8-4F11-9FC1-9764F18E99B9}" type="datetime1">
              <a:rPr lang="en-GB" smtClean="0">
                <a:solidFill>
                  <a:prstClr val="black"/>
                </a:solidFill>
              </a:rPr>
              <a:t>01/10/2019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64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90903B2-03F1-4FA1-B0A4-64DE201EB041}" type="datetime1">
              <a:rPr lang="en-GB" smtClean="0"/>
              <a:t>01/10/2019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313D5-33C1-4D99-9444-5B23F9363D56}" type="datetime1">
              <a:rPr lang="en-GB" smtClean="0">
                <a:solidFill>
                  <a:prstClr val="black"/>
                </a:solidFill>
              </a:rPr>
              <a:t>01/10/2019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022284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8"/>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401"/>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41FB3-5205-4C66-AD27-8AA00EDFE077}" type="datetime1">
              <a:rPr lang="en-GB" smtClean="0">
                <a:solidFill>
                  <a:prstClr val="black"/>
                </a:solidFill>
              </a:rPr>
              <a:t>01/10/2019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8679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9" y="4343401"/>
            <a:ext cx="9592732"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3AA07-87CF-4EDA-B869-8D8351DC344E}" type="datetime1">
              <a:rPr lang="en-GB" smtClean="0">
                <a:solidFill>
                  <a:prstClr val="black"/>
                </a:solidFill>
              </a:rPr>
              <a:t>01/10/2019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4866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370668"/>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401"/>
            <a:ext cx="9609667"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A3AC8E-F9C8-42AB-9433-747389B833C1}" type="datetime1">
              <a:rPr lang="en-GB" smtClean="0">
                <a:solidFill>
                  <a:prstClr val="black"/>
                </a:solidFill>
              </a:rPr>
              <a:t>01/10/2019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
        <p:nvSpPr>
          <p:cNvPr id="14" name="TextBox 13"/>
          <p:cNvSpPr txBox="1"/>
          <p:nvPr/>
        </p:nvSpPr>
        <p:spPr>
          <a:xfrm>
            <a:off x="862013" y="879961"/>
            <a:ext cx="609600" cy="584776"/>
          </a:xfrm>
          <a:prstGeom prst="rect">
            <a:avLst/>
          </a:prstGeom>
        </p:spPr>
        <p:txBody>
          <a:bodyPr vert="horz" lIns="68580" tIns="34290" rIns="68580" bIns="34290" rtlCol="0" anchor="ctr">
            <a:noAutofit/>
          </a:bodyPr>
          <a:lstStyle/>
          <a:p>
            <a:pPr defTabSz="685800"/>
            <a:r>
              <a:rPr lang="en-US" sz="6000" dirty="0">
                <a:solidFill>
                  <a:prstClr val="black"/>
                </a:solidFill>
                <a:cs typeface="Arial" panose="020B0604020202020204" pitchFamily="34" charset="0"/>
              </a:rPr>
              <a:t>“</a:t>
            </a:r>
          </a:p>
        </p:txBody>
      </p:sp>
      <p:sp>
        <p:nvSpPr>
          <p:cNvPr id="15" name="TextBox 14"/>
          <p:cNvSpPr txBox="1"/>
          <p:nvPr/>
        </p:nvSpPr>
        <p:spPr>
          <a:xfrm>
            <a:off x="10600267" y="2827870"/>
            <a:ext cx="609600" cy="584776"/>
          </a:xfrm>
          <a:prstGeom prst="rect">
            <a:avLst/>
          </a:prstGeom>
        </p:spPr>
        <p:txBody>
          <a:bodyPr vert="horz" lIns="68580" tIns="34290" rIns="68580" bIns="34290" rtlCol="0" anchor="ctr">
            <a:noAutofit/>
          </a:bodyPr>
          <a:lstStyle/>
          <a:p>
            <a:pPr algn="r" defTabSz="685800"/>
            <a:r>
              <a:rPr lang="en-US" sz="6000" dirty="0">
                <a:solidFill>
                  <a:prstClr val="black"/>
                </a:solidFill>
                <a:cs typeface="Arial" panose="020B0604020202020204" pitchFamily="34" charset="0"/>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735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008D90-460F-435B-8320-E81C30674A70}" type="datetime1">
              <a:rPr lang="en-GB" smtClean="0">
                <a:solidFill>
                  <a:prstClr val="black"/>
                </a:solidFill>
              </a:rPr>
              <a:t>01/10/2019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22157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243668"/>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38C0F-B505-4221-ADD7-B88A632C21B6}" type="datetime1">
              <a:rPr lang="en-GB" smtClean="0">
                <a:solidFill>
                  <a:prstClr val="black"/>
                </a:solidFill>
              </a:rPr>
              <a:t>01/10/2019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
        <p:nvSpPr>
          <p:cNvPr id="12" name="TextBox 11"/>
          <p:cNvSpPr txBox="1"/>
          <p:nvPr/>
        </p:nvSpPr>
        <p:spPr>
          <a:xfrm>
            <a:off x="862013" y="879961"/>
            <a:ext cx="609600" cy="584776"/>
          </a:xfrm>
          <a:prstGeom prst="rect">
            <a:avLst/>
          </a:prstGeom>
        </p:spPr>
        <p:txBody>
          <a:bodyPr vert="horz" lIns="68580" tIns="34290" rIns="68580" bIns="34290" rtlCol="0" anchor="ctr">
            <a:noAutofit/>
          </a:bodyPr>
          <a:lstStyle/>
          <a:p>
            <a:pPr defTabSz="685800"/>
            <a:r>
              <a:rPr lang="en-US" sz="6000" dirty="0">
                <a:solidFill>
                  <a:prstClr val="black"/>
                </a:solidFill>
                <a:cs typeface="Arial" panose="020B0604020202020204" pitchFamily="34" charset="0"/>
              </a:rPr>
              <a:t>“</a:t>
            </a:r>
          </a:p>
        </p:txBody>
      </p:sp>
      <p:sp>
        <p:nvSpPr>
          <p:cNvPr id="13" name="TextBox 12"/>
          <p:cNvSpPr txBox="1"/>
          <p:nvPr/>
        </p:nvSpPr>
        <p:spPr>
          <a:xfrm>
            <a:off x="10600267" y="2599261"/>
            <a:ext cx="609600" cy="584776"/>
          </a:xfrm>
          <a:prstGeom prst="rect">
            <a:avLst/>
          </a:prstGeom>
        </p:spPr>
        <p:txBody>
          <a:bodyPr vert="horz" lIns="68580" tIns="34290" rIns="68580" bIns="34290" rtlCol="0" anchor="ctr">
            <a:noAutofit/>
          </a:bodyPr>
          <a:lstStyle/>
          <a:p>
            <a:pPr algn="r" defTabSz="685800"/>
            <a:r>
              <a:rPr lang="en-US" sz="6000" dirty="0">
                <a:solidFill>
                  <a:prstClr val="black"/>
                </a:solidFill>
                <a:cs typeface="Arial" panose="020B0604020202020204" pitchFamily="34" charset="0"/>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224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7"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470401"/>
            <a:ext cx="9609671" cy="1405467"/>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F0577-C34F-4247-9385-CF4EB41415A3}" type="datetime1">
              <a:rPr lang="en-GB" smtClean="0">
                <a:solidFill>
                  <a:prstClr val="black"/>
                </a:solidFill>
              </a:rPr>
              <a:t>01/10/2019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9801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77C705-207B-4C68-BFA2-CAAB678BB429}" type="datetime1">
              <a:rPr lang="en-GB" smtClean="0">
                <a:solidFill>
                  <a:prstClr val="black"/>
                </a:solidFill>
              </a:rPr>
              <a:t>01/10/2019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8670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D4CA0-9010-4051-BE25-72D2D866B0DB}" type="datetime1">
              <a:rPr lang="en-GB" smtClean="0">
                <a:solidFill>
                  <a:prstClr val="black"/>
                </a:solidFill>
              </a:rPr>
              <a:t>01/10/2019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541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AD696-652A-453C-989A-508E05767DC6}" type="datetime1">
              <a:rPr lang="en-GB" smtClean="0"/>
              <a:t>01/10/2019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B2D4FC5-BFA3-4A5A-B5D6-5EB3ED6CFD67}" type="datetime1">
              <a:rPr lang="en-GB" smtClean="0"/>
              <a:t>01/10/2019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ED5B335-C9DC-4FF7-9C42-75F9A736DC71}" type="datetime1">
              <a:rPr lang="en-GB" smtClean="0"/>
              <a:t>01/10/2019</a:t>
            </a:fld>
            <a:endParaRPr lang="en-GB"/>
          </a:p>
        </p:txBody>
      </p:sp>
      <p:sp>
        <p:nvSpPr>
          <p:cNvPr id="8" name="Footer Placeholder 7"/>
          <p:cNvSpPr>
            <a:spLocks noGrp="1"/>
          </p:cNvSpPr>
          <p:nvPr>
            <p:ph type="ftr" sz="quarter" idx="11"/>
          </p:nvPr>
        </p:nvSpPr>
        <p:spPr/>
        <p:txBody>
          <a:bodyPr/>
          <a:lstStyle/>
          <a:p>
            <a:r>
              <a:rPr lang="en-GB" smtClean="0"/>
              <a:t>MET451: AVIATION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EB8B5A7-3DFE-43B4-9AA8-AB0DB974A619}" type="datetime1">
              <a:rPr lang="en-GB" smtClean="0"/>
              <a:t>01/10/2019</a:t>
            </a:fld>
            <a:endParaRPr lang="en-GB"/>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AA0B9-ACCD-4CA2-92A4-935E5ABA4052}" type="datetime1">
              <a:rPr lang="en-GB" smtClean="0"/>
              <a:t>01/10/2019</a:t>
            </a:fld>
            <a:endParaRPr lang="en-GB"/>
          </a:p>
        </p:txBody>
      </p:sp>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DFA41-1B70-432F-A664-F5C1F8EE9F10}" type="datetime1">
              <a:rPr lang="en-GB" smtClean="0"/>
              <a:t>01/10/2019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3520EA-100B-424A-B6B4-A458CAFC627B}" type="datetime1">
              <a:rPr lang="en-GB" smtClean="0"/>
              <a:t>01/10/2019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6EFF-D4D6-4F35-9838-362194E494F9}" type="datetime1">
              <a:rPr lang="en-GB" smtClean="0"/>
              <a:t>01/10/2019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MET451: AVIATION METEOROLOGY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3" y="982134"/>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927F0239-5A33-4FAB-B426-1C5BE62D1A86}" type="datetime1">
              <a:rPr lang="en-GB" smtClean="0">
                <a:solidFill>
                  <a:prstClr val="black"/>
                </a:solidFill>
                <a:cs typeface="Arial" panose="020B0604020202020204" pitchFamily="34" charset="0"/>
              </a:rPr>
              <a:t>01/10/2019</a:t>
            </a:fld>
            <a:endParaRPr lang="en-GB">
              <a:solidFill>
                <a:prstClr val="black"/>
              </a:solidFill>
              <a:cs typeface="Arial" panose="020B0604020202020204" pitchFamily="34" charset="0"/>
            </a:endParaRPr>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defTabSz="685800"/>
            <a:r>
              <a:rPr lang="en-GB" smtClean="0">
                <a:solidFill>
                  <a:prstClr val="black"/>
                </a:solidFill>
                <a:cs typeface="Arial" panose="020B0604020202020204" pitchFamily="34" charset="0"/>
              </a:rPr>
              <a:t>MET451: AVIATION METEOROLOGY</a:t>
            </a:r>
            <a:endParaRPr lang="en-GB">
              <a:solidFill>
                <a:prstClr val="black"/>
              </a:solidFill>
              <a:cs typeface="Arial" panose="020B0604020202020204" pitchFamily="34" charset="0"/>
            </a:endParaRPr>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46CBDAFF-6F72-4DEC-A76B-3A5A3345B25A}" type="slidenum">
              <a:rPr lang="en-GB" smtClean="0">
                <a:solidFill>
                  <a:prstClr val="black"/>
                </a:solidFill>
                <a:cs typeface="Arial" panose="020B0604020202020204" pitchFamily="34" charset="0"/>
              </a:rPr>
              <a:pPr defTabSz="685800"/>
              <a:t>‹#›</a:t>
            </a:fld>
            <a:endParaRPr lang="en-GB">
              <a:solidFill>
                <a:prstClr val="black"/>
              </a:solidFill>
              <a:cs typeface="Arial" panose="020B0604020202020204" pitchFamily="34" charset="0"/>
            </a:endParaRPr>
          </a:p>
        </p:txBody>
      </p:sp>
    </p:spTree>
    <p:extLst>
      <p:ext uri="{BB962C8B-B14F-4D97-AF65-F5344CB8AC3E}">
        <p14:creationId xmlns:p14="http://schemas.microsoft.com/office/powerpoint/2010/main" val="16701671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hd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jeffjay88/Aviation-Meteorology" TargetMode="External"/><Relationship Id="rId4" Type="http://schemas.openxmlformats.org/officeDocument/2006/relationships/hyperlink" Target="mailto:E-mailjeff.jay8845@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314759"/>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493690" y="206059"/>
            <a:ext cx="11204620"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FF0000"/>
                </a:solidFill>
                <a:latin typeface="Arial Black" panose="020B0A04020102020204" pitchFamily="34" charset="0"/>
              </a:rPr>
              <a:t>MET 451: Aviation Meteorology</a:t>
            </a:r>
          </a:p>
          <a:p>
            <a:pPr algn="ctr"/>
            <a:r>
              <a:rPr lang="en-US" sz="3200" b="1" dirty="0">
                <a:solidFill>
                  <a:srgbClr val="FF0000"/>
                </a:solidFill>
                <a:latin typeface="Arial Black" panose="020B0A04020102020204" pitchFamily="34" charset="0"/>
              </a:rPr>
              <a:t>(3 Credit Hours)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545" y="5490439"/>
            <a:ext cx="1179607" cy="656823"/>
          </a:xfrm>
          <a:prstGeom prst="rect">
            <a:avLst/>
          </a:prstGeom>
        </p:spPr>
      </p:pic>
      <p:sp>
        <p:nvSpPr>
          <p:cNvPr id="22" name="Subtitle 15"/>
          <p:cNvSpPr txBox="1">
            <a:spLocks/>
          </p:cNvSpPr>
          <p:nvPr/>
        </p:nvSpPr>
        <p:spPr>
          <a:xfrm>
            <a:off x="794121" y="5254580"/>
            <a:ext cx="9144000" cy="122753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i="1" dirty="0"/>
              <a:t>e</a:t>
            </a:r>
            <a:r>
              <a:rPr lang="en-US" i="1" dirty="0" smtClean="0"/>
              <a:t>-mail:</a:t>
            </a:r>
            <a:r>
              <a:rPr lang="en-US" dirty="0" smtClean="0"/>
              <a:t>		</a:t>
            </a:r>
            <a:r>
              <a:rPr lang="en-US" b="1" dirty="0" smtClean="0">
                <a:hlinkClick r:id="rId4"/>
              </a:rPr>
              <a:t>jeff.jay8845@gmail.com</a:t>
            </a:r>
            <a:endParaRPr lang="en-US" b="1" dirty="0" smtClean="0"/>
          </a:p>
          <a:p>
            <a:pPr algn="l"/>
            <a:r>
              <a:rPr lang="en-US" b="1" dirty="0" smtClean="0"/>
              <a:t>		</a:t>
            </a:r>
            <a:r>
              <a:rPr lang="en-US" b="1" dirty="0">
                <a:hlinkClick r:id="rId5"/>
              </a:rPr>
              <a:t>https://</a:t>
            </a:r>
            <a:r>
              <a:rPr lang="en-US" b="1" dirty="0" smtClean="0">
                <a:hlinkClick r:id="rId5"/>
              </a:rPr>
              <a:t>github.com/jeffjay88/Aviation-Meteorology</a:t>
            </a:r>
            <a:endParaRPr lang="en-US" b="1" dirty="0" smtClean="0"/>
          </a:p>
          <a:p>
            <a:pPr algn="l"/>
            <a:r>
              <a:rPr lang="en-US" b="1" dirty="0" smtClean="0"/>
              <a:t>Google Classroom Code:  </a:t>
            </a:r>
            <a:r>
              <a:rPr lang="en-GB" b="1" dirty="0" smtClean="0"/>
              <a:t> </a:t>
            </a:r>
            <a:r>
              <a:rPr lang="en-GB" b="1" dirty="0" smtClean="0">
                <a:solidFill>
                  <a:srgbClr val="FF0000"/>
                </a:solidFill>
              </a:rPr>
              <a:t>63zl2i</a:t>
            </a:r>
            <a:endParaRPr lang="en-US" b="1" dirty="0">
              <a:solidFill>
                <a:srgbClr val="FF0000"/>
              </a:solidFill>
            </a:endParaRPr>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10</a:t>
            </a:fld>
            <a:endParaRPr lang="en-GB"/>
          </a:p>
        </p:txBody>
      </p:sp>
      <p:sp>
        <p:nvSpPr>
          <p:cNvPr id="7" name="Content Placeholder 2"/>
          <p:cNvSpPr txBox="1">
            <a:spLocks/>
          </p:cNvSpPr>
          <p:nvPr/>
        </p:nvSpPr>
        <p:spPr>
          <a:xfrm>
            <a:off x="462426" y="4958863"/>
            <a:ext cx="11267148" cy="1296163"/>
          </a:xfrm>
          <a:prstGeom prst="rect">
            <a:avLst/>
          </a:prstGeom>
          <a:solidFill>
            <a:schemeClr val="accent6">
              <a:lumMod val="60000"/>
              <a:lumOff val="40000"/>
            </a:schemeClr>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2400" b="1" u="sng" dirty="0" smtClean="0">
                <a:solidFill>
                  <a:srgbClr val="000000"/>
                </a:solidFill>
                <a:latin typeface="Arial" panose="020B0604020202020204" pitchFamily="34" charset="0"/>
                <a:cs typeface="Arial" panose="020B0604020202020204" pitchFamily="34" charset="0"/>
              </a:rPr>
              <a:t>Trial Question</a:t>
            </a:r>
          </a:p>
          <a:p>
            <a:pPr marL="0" indent="0">
              <a:buFont typeface="Arial" panose="020B0604020202020204" pitchFamily="34" charset="0"/>
              <a:buNone/>
            </a:pPr>
            <a:r>
              <a:rPr lang="en-US" altLang="en-US" sz="2000" dirty="0" smtClean="0">
                <a:solidFill>
                  <a:srgbClr val="000000"/>
                </a:solidFill>
                <a:latin typeface="Arial" panose="020B0604020202020204" pitchFamily="34" charset="0"/>
                <a:cs typeface="Arial" panose="020B0604020202020204" pitchFamily="34" charset="0"/>
              </a:rPr>
              <a:t>Class should interpret these first few lines of weather observation code below for October 1, 2019</a:t>
            </a:r>
          </a:p>
          <a:p>
            <a:pPr marL="0" indent="0" algn="just">
              <a:buNone/>
            </a:pPr>
            <a:r>
              <a:rPr lang="en-US" altLang="en-US" sz="2400" b="1" dirty="0" smtClean="0">
                <a:solidFill>
                  <a:srgbClr val="FF0000"/>
                </a:solidFill>
                <a:latin typeface="Arial" panose="020B0604020202020204" pitchFamily="34" charset="0"/>
                <a:cs typeface="Arial" panose="020B0604020202020204" pitchFamily="34" charset="0"/>
              </a:rPr>
              <a:t>METAR   DGAA   011415Z   18012G30KT   100V220</a:t>
            </a:r>
            <a:endParaRPr lang="en-US" altLang="en-US" sz="2400" b="1" dirty="0">
              <a:solidFill>
                <a:srgbClr val="FF0000"/>
              </a:solidFill>
              <a:latin typeface="Arial" panose="020B0604020202020204" pitchFamily="34" charset="0"/>
              <a:cs typeface="Arial" panose="020B0604020202020204" pitchFamily="34" charset="0"/>
            </a:endParaRPr>
          </a:p>
        </p:txBody>
      </p:sp>
      <p:sp>
        <p:nvSpPr>
          <p:cNvPr id="8" name="Rectangle 2"/>
          <p:cNvSpPr>
            <a:spLocks noChangeArrowheads="1"/>
          </p:cNvSpPr>
          <p:nvPr/>
        </p:nvSpPr>
        <p:spPr bwMode="auto">
          <a:xfrm>
            <a:off x="195262" y="260350"/>
            <a:ext cx="11887881" cy="4526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pPr>
            <a:r>
              <a:rPr lang="en-US" altLang="en-US" sz="2400" b="1" dirty="0">
                <a:solidFill>
                  <a:srgbClr val="000000"/>
                </a:solidFill>
                <a:latin typeface="Arial" panose="020B0604020202020204" pitchFamily="34" charset="0"/>
              </a:rPr>
              <a:t>Variable Wind Direction - </a:t>
            </a:r>
            <a:r>
              <a:rPr lang="en-US" altLang="en-US" sz="2400" b="1" dirty="0" err="1">
                <a:solidFill>
                  <a:srgbClr val="000000"/>
                </a:solidFill>
                <a:latin typeface="Arial" panose="020B0604020202020204" pitchFamily="34" charset="0"/>
              </a:rPr>
              <a:t>dndndnVdxdxdx</a:t>
            </a:r>
            <a:endParaRPr lang="en-US" altLang="en-US" sz="2400" b="1" dirty="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r>
              <a:rPr lang="en-US" altLang="en-US" sz="2400" dirty="0">
                <a:solidFill>
                  <a:srgbClr val="000000"/>
                </a:solidFill>
                <a:latin typeface="Arial" panose="020B0604020202020204" pitchFamily="34" charset="0"/>
              </a:rPr>
              <a:t>If the wind direction varies by 60° or more and wind speed is &gt;6 knots, a variable wind group is also reported. The extreme values are coded using three digits for each direction (remember: tens of degrees, last digit is always a zero). A “V” separates the two extreme values</a:t>
            </a:r>
            <a:r>
              <a:rPr lang="en-US" altLang="en-US" sz="2400" dirty="0" smtClean="0">
                <a:solidFill>
                  <a:srgbClr val="000000"/>
                </a:solidFill>
                <a:latin typeface="Arial" panose="020B0604020202020204" pitchFamily="34" charset="0"/>
              </a:rPr>
              <a:t>.</a:t>
            </a:r>
          </a:p>
          <a:p>
            <a:pPr marL="342900" indent="-342900">
              <a:buClrTx/>
              <a:buFont typeface="Wingdings" panose="05000000000000000000" pitchFamily="2" charset="2"/>
              <a:buChar char="Ø"/>
            </a:pPr>
            <a:r>
              <a:rPr lang="en-US" altLang="en-US" sz="2400" dirty="0" smtClean="0">
                <a:solidFill>
                  <a:srgbClr val="000000"/>
                </a:solidFill>
                <a:latin typeface="Arial" panose="020B0604020202020204" pitchFamily="34" charset="0"/>
              </a:rPr>
              <a:t>The </a:t>
            </a:r>
            <a:r>
              <a:rPr lang="en-US" altLang="en-US" sz="2400" dirty="0">
                <a:solidFill>
                  <a:srgbClr val="000000"/>
                </a:solidFill>
                <a:latin typeface="Arial" panose="020B0604020202020204" pitchFamily="34" charset="0"/>
              </a:rPr>
              <a:t>directional variation shall be coded in a clockwise direction (remember: it can vary by more than 60°).</a:t>
            </a:r>
          </a:p>
          <a:p>
            <a:pPr marL="342900" indent="-342900">
              <a:buClrTx/>
              <a:buFont typeface="Wingdings" panose="05000000000000000000" pitchFamily="2" charset="2"/>
              <a:buChar char="Ø"/>
            </a:pPr>
            <a:endParaRPr lang="en-US" altLang="en-US" sz="2400" dirty="0" smtClean="0">
              <a:solidFill>
                <a:srgbClr val="000000"/>
              </a:solidFill>
              <a:latin typeface="Arial" panose="020B0604020202020204" pitchFamily="34" charset="0"/>
            </a:endParaRPr>
          </a:p>
          <a:p>
            <a:pPr>
              <a:buClrTx/>
            </a:pPr>
            <a:r>
              <a:rPr lang="en-US" altLang="en-US" sz="2400" dirty="0" smtClean="0">
                <a:solidFill>
                  <a:srgbClr val="000000"/>
                </a:solidFill>
                <a:latin typeface="Arial" panose="020B0604020202020204" pitchFamily="34" charset="0"/>
              </a:rPr>
              <a:t>Example</a:t>
            </a:r>
            <a:r>
              <a:rPr lang="en-US" altLang="en-US" sz="2400" dirty="0">
                <a:solidFill>
                  <a:srgbClr val="000000"/>
                </a:solidFill>
                <a:latin typeface="Arial" panose="020B0604020202020204" pitchFamily="34" charset="0"/>
              </a:rPr>
              <a:t>: If wind is variable from 180° to 250° at 10 knots, it would be coded as: </a:t>
            </a:r>
            <a:r>
              <a:rPr lang="en-US" altLang="en-US" sz="2400" b="1" dirty="0">
                <a:solidFill>
                  <a:srgbClr val="000000"/>
                </a:solidFill>
                <a:latin typeface="Arial" panose="020B0604020202020204" pitchFamily="34" charset="0"/>
              </a:rPr>
              <a:t>21010KT </a:t>
            </a:r>
            <a:r>
              <a:rPr lang="en-US" altLang="en-US" sz="2400" b="1" dirty="0" smtClean="0">
                <a:solidFill>
                  <a:srgbClr val="000000"/>
                </a:solidFill>
                <a:latin typeface="Arial" panose="020B0604020202020204" pitchFamily="34" charset="0"/>
              </a:rPr>
              <a:t>180V250</a:t>
            </a:r>
            <a:endParaRPr lang="en-US" altLang="en-US" sz="2400"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306621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6CBDAFF-6F72-4DEC-A76B-3A5A3345B25A}" type="slidenum">
              <a:rPr lang="en-GB" smtClean="0"/>
              <a:t>11</a:t>
            </a:fld>
            <a:endParaRPr lang="en-GB"/>
          </a:p>
        </p:txBody>
      </p:sp>
      <p:sp>
        <p:nvSpPr>
          <p:cNvPr id="8" name="Rectangle 2"/>
          <p:cNvSpPr>
            <a:spLocks noChangeArrowheads="1"/>
          </p:cNvSpPr>
          <p:nvPr/>
        </p:nvSpPr>
        <p:spPr bwMode="auto">
          <a:xfrm>
            <a:off x="408623" y="0"/>
            <a:ext cx="10564178" cy="2495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a:buClrTx/>
            </a:pPr>
            <a:r>
              <a:rPr lang="en-US" altLang="en-US" sz="3600" b="1" dirty="0" smtClean="0">
                <a:solidFill>
                  <a:srgbClr val="FF0000"/>
                </a:solidFill>
                <a:latin typeface="Arial" panose="020B0604020202020204" pitchFamily="34" charset="0"/>
              </a:rPr>
              <a:t>Prevailing Visibility </a:t>
            </a:r>
            <a:r>
              <a:rPr lang="en-US" altLang="en-US" sz="4800" b="1" dirty="0" smtClean="0">
                <a:solidFill>
                  <a:srgbClr val="FF0000"/>
                </a:solidFill>
                <a:latin typeface="Arial Black" panose="020B0A04020102020204" pitchFamily="34" charset="0"/>
              </a:rPr>
              <a:t>		(</a:t>
            </a:r>
            <a:r>
              <a:rPr lang="en-GB" sz="3600" dirty="0" smtClean="0">
                <a:solidFill>
                  <a:srgbClr val="FF0000"/>
                </a:solidFill>
                <a:latin typeface="Arial Black" panose="020B0A04020102020204" pitchFamily="34" charset="0"/>
              </a:rPr>
              <a:t>VVVV</a:t>
            </a:r>
            <a:r>
              <a:rPr lang="en-GB" sz="3600" b="1" dirty="0" smtClean="0">
                <a:solidFill>
                  <a:srgbClr val="FF0000"/>
                </a:solidFill>
                <a:latin typeface="Arial Black" panose="020B0A04020102020204" pitchFamily="34" charset="0"/>
              </a:rPr>
              <a:t>SM)</a:t>
            </a:r>
            <a:endParaRPr lang="en-US" altLang="en-US" sz="2400" dirty="0" smtClean="0">
              <a:solidFill>
                <a:srgbClr val="FF0000"/>
              </a:solidFill>
              <a:latin typeface="Arial Black" panose="020B0A04020102020204" pitchFamily="34" charset="0"/>
            </a:endParaRPr>
          </a:p>
          <a:p>
            <a:pPr marL="342900" indent="-342900" algn="just" eaLnBrk="1" hangingPunct="1">
              <a:lnSpc>
                <a:spcPct val="150000"/>
              </a:lnSpc>
              <a:buClrTx/>
              <a:buFont typeface="Wingdings" panose="05000000000000000000" pitchFamily="2" charset="2"/>
              <a:buChar char="Ø"/>
            </a:pPr>
            <a:r>
              <a:rPr lang="en-US" altLang="en-US" sz="2400" dirty="0" smtClean="0">
                <a:solidFill>
                  <a:srgbClr val="000000"/>
                </a:solidFill>
                <a:latin typeface="Arial" panose="020B0604020202020204" pitchFamily="34" charset="0"/>
              </a:rPr>
              <a:t>Visibility can be quoted in meters or statute miles (SM).</a:t>
            </a:r>
          </a:p>
          <a:p>
            <a:pPr algn="just" eaLnBrk="1" hangingPunct="1">
              <a:lnSpc>
                <a:spcPct val="150000"/>
              </a:lnSpc>
              <a:buClrTx/>
            </a:pPr>
            <a:r>
              <a:rPr lang="en-US" altLang="en-US" sz="2400" b="1" dirty="0" err="1" smtClean="0">
                <a:solidFill>
                  <a:srgbClr val="000000"/>
                </a:solidFill>
                <a:latin typeface="Arial" panose="020B0604020202020204" pitchFamily="34" charset="0"/>
              </a:rPr>
              <a:t>Eg</a:t>
            </a:r>
            <a:r>
              <a:rPr lang="en-US" altLang="en-US" sz="2400" b="1" dirty="0" smtClean="0">
                <a:solidFill>
                  <a:srgbClr val="000000"/>
                </a:solidFill>
                <a:latin typeface="Arial" panose="020B0604020202020204" pitchFamily="34" charset="0"/>
              </a:rPr>
              <a:t>. 7SM represents prevailing visibility of 7 statute miles.</a:t>
            </a:r>
          </a:p>
          <a:p>
            <a:pPr algn="just" eaLnBrk="1" hangingPunct="1">
              <a:lnSpc>
                <a:spcPct val="150000"/>
              </a:lnSpc>
              <a:buClrTx/>
            </a:pPr>
            <a:r>
              <a:rPr lang="en-US" altLang="en-US" sz="2400" dirty="0" smtClean="0">
                <a:solidFill>
                  <a:srgbClr val="000000"/>
                </a:solidFill>
                <a:latin typeface="Arial" panose="020B0604020202020204" pitchFamily="34" charset="0"/>
              </a:rPr>
              <a:t>When visibility is greater or equal to 10 kilometers, it is coded as 9999.</a:t>
            </a:r>
          </a:p>
        </p:txBody>
      </p:sp>
      <p:sp>
        <p:nvSpPr>
          <p:cNvPr id="10" name="Rectangle 2"/>
          <p:cNvSpPr>
            <a:spLocks noChangeArrowheads="1"/>
          </p:cNvSpPr>
          <p:nvPr/>
        </p:nvSpPr>
        <p:spPr bwMode="auto">
          <a:xfrm>
            <a:off x="408623" y="2704913"/>
            <a:ext cx="11517766" cy="374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a:buClrTx/>
            </a:pPr>
            <a:r>
              <a:rPr lang="en-US" altLang="en-US" sz="3600" b="1" dirty="0" smtClean="0">
                <a:solidFill>
                  <a:srgbClr val="FF0000"/>
                </a:solidFill>
                <a:latin typeface="Arial" panose="020B0604020202020204" pitchFamily="34" charset="0"/>
              </a:rPr>
              <a:t>Runway Visual Range (RVR)       </a:t>
            </a:r>
            <a:r>
              <a:rPr lang="en-GB" sz="3600" b="1" dirty="0" smtClean="0">
                <a:solidFill>
                  <a:srgbClr val="FF0000"/>
                </a:solidFill>
              </a:rPr>
              <a:t>R</a:t>
            </a:r>
            <a:r>
              <a:rPr lang="en-GB" sz="3600" dirty="0" smtClean="0">
                <a:solidFill>
                  <a:srgbClr val="FF0000"/>
                </a:solidFill>
              </a:rPr>
              <a:t>D</a:t>
            </a:r>
            <a:r>
              <a:rPr lang="en-GB" sz="3600" baseline="-25000" dirty="0" smtClean="0">
                <a:solidFill>
                  <a:srgbClr val="FF0000"/>
                </a:solidFill>
              </a:rPr>
              <a:t>R</a:t>
            </a:r>
            <a:r>
              <a:rPr lang="en-GB" sz="3600" dirty="0" smtClean="0">
                <a:solidFill>
                  <a:srgbClr val="FF0000"/>
                </a:solidFill>
              </a:rPr>
              <a:t>D</a:t>
            </a:r>
            <a:r>
              <a:rPr lang="en-GB" sz="3600" baseline="-25000" dirty="0" smtClean="0">
                <a:solidFill>
                  <a:srgbClr val="FF0000"/>
                </a:solidFill>
              </a:rPr>
              <a:t>R</a:t>
            </a:r>
            <a:r>
              <a:rPr lang="en-GB" sz="3600" dirty="0" smtClean="0">
                <a:solidFill>
                  <a:srgbClr val="FF0000"/>
                </a:solidFill>
              </a:rPr>
              <a:t>/V</a:t>
            </a:r>
            <a:r>
              <a:rPr lang="en-GB" sz="3600" baseline="-25000" dirty="0" smtClean="0">
                <a:solidFill>
                  <a:srgbClr val="FF0000"/>
                </a:solidFill>
              </a:rPr>
              <a:t>R</a:t>
            </a:r>
            <a:r>
              <a:rPr lang="en-GB" sz="3600" dirty="0" smtClean="0">
                <a:solidFill>
                  <a:srgbClr val="FF0000"/>
                </a:solidFill>
              </a:rPr>
              <a:t>V</a:t>
            </a:r>
            <a:r>
              <a:rPr lang="en-GB" sz="3600" baseline="-25000" dirty="0" smtClean="0">
                <a:solidFill>
                  <a:srgbClr val="FF0000"/>
                </a:solidFill>
              </a:rPr>
              <a:t>R</a:t>
            </a:r>
            <a:r>
              <a:rPr lang="en-GB" sz="3600" dirty="0" smtClean="0">
                <a:solidFill>
                  <a:srgbClr val="FF0000"/>
                </a:solidFill>
              </a:rPr>
              <a:t>V</a:t>
            </a:r>
            <a:r>
              <a:rPr lang="en-GB" sz="3600" baseline="-25000" dirty="0" smtClean="0">
                <a:solidFill>
                  <a:srgbClr val="FF0000"/>
                </a:solidFill>
              </a:rPr>
              <a:t>R</a:t>
            </a:r>
            <a:r>
              <a:rPr lang="en-GB" sz="3600" dirty="0" smtClean="0">
                <a:solidFill>
                  <a:srgbClr val="FF0000"/>
                </a:solidFill>
              </a:rPr>
              <a:t>V</a:t>
            </a:r>
            <a:r>
              <a:rPr lang="en-GB" sz="3600" baseline="-25000" dirty="0" smtClean="0">
                <a:solidFill>
                  <a:srgbClr val="FF0000"/>
                </a:solidFill>
              </a:rPr>
              <a:t>R</a:t>
            </a:r>
            <a:endParaRPr lang="en-US" altLang="en-US" sz="2400" dirty="0" smtClean="0">
              <a:solidFill>
                <a:srgbClr val="FF0000"/>
              </a:solidFill>
              <a:latin typeface="Arial" panose="020B0604020202020204" pitchFamily="34" charset="0"/>
            </a:endParaRPr>
          </a:p>
          <a:p>
            <a:pPr marL="342900" indent="-342900" algn="just">
              <a:lnSpc>
                <a:spcPct val="150000"/>
              </a:lnSpc>
              <a:buClrTx/>
              <a:buFont typeface="Wingdings" panose="05000000000000000000" pitchFamily="2" charset="2"/>
              <a:buChar char="Ø"/>
            </a:pPr>
            <a:r>
              <a:rPr lang="en-GB" sz="2200" dirty="0">
                <a:solidFill>
                  <a:schemeClr val="tx1"/>
                </a:solidFill>
                <a:latin typeface="Arial" panose="020B0604020202020204" pitchFamily="34" charset="0"/>
              </a:rPr>
              <a:t>The 10-minute average runway visual range is reported when prevailing visibility is 1 mile or less, and/or the runway visual range is 6000 feet or less. </a:t>
            </a:r>
            <a:endParaRPr lang="en-GB" sz="2200" dirty="0" smtClean="0">
              <a:solidFill>
                <a:schemeClr val="tx1"/>
              </a:solidFill>
              <a:latin typeface="Arial" panose="020B0604020202020204" pitchFamily="34" charset="0"/>
            </a:endParaRPr>
          </a:p>
          <a:p>
            <a:pPr marL="342900" indent="-342900" algn="just">
              <a:lnSpc>
                <a:spcPct val="150000"/>
              </a:lnSpc>
              <a:buClrTx/>
              <a:buFont typeface="Wingdings" panose="05000000000000000000" pitchFamily="2" charset="2"/>
              <a:buChar char="Ø"/>
            </a:pPr>
            <a:endParaRPr lang="en-US" altLang="en-US" sz="2200" dirty="0" smtClean="0">
              <a:solidFill>
                <a:schemeClr val="tx1"/>
              </a:solidFill>
              <a:latin typeface="Arial" panose="020B0604020202020204" pitchFamily="34" charset="0"/>
            </a:endParaRPr>
          </a:p>
          <a:p>
            <a:pPr marL="342900" indent="-342900" algn="just">
              <a:lnSpc>
                <a:spcPct val="150000"/>
              </a:lnSpc>
              <a:buClrTx/>
              <a:buFont typeface="Wingdings" panose="05000000000000000000" pitchFamily="2" charset="2"/>
              <a:buChar char="Ø"/>
            </a:pPr>
            <a:r>
              <a:rPr lang="en-US" altLang="en-US" sz="2200" b="1" dirty="0" err="1" smtClean="0">
                <a:solidFill>
                  <a:schemeClr val="tx1"/>
                </a:solidFill>
                <a:latin typeface="Arial" panose="020B0604020202020204" pitchFamily="34" charset="0"/>
              </a:rPr>
              <a:t>Eg</a:t>
            </a:r>
            <a:r>
              <a:rPr lang="en-US" altLang="en-US" sz="2200" b="1" dirty="0" smtClean="0">
                <a:solidFill>
                  <a:schemeClr val="tx1"/>
                </a:solidFill>
                <a:latin typeface="Arial" panose="020B0604020202020204" pitchFamily="34" charset="0"/>
              </a:rPr>
              <a:t>. R06/1200N  -   Visibility of 1200 meters on runway 6 and not changing significantly.</a:t>
            </a:r>
            <a:endParaRPr lang="en-GB" sz="2400" b="1" dirty="0" smtClean="0">
              <a:solidFill>
                <a:schemeClr val="tx1"/>
              </a:solidFill>
            </a:endParaRPr>
          </a:p>
          <a:p>
            <a:pPr algn="just">
              <a:lnSpc>
                <a:spcPct val="150000"/>
              </a:lnSpc>
              <a:buClrTx/>
            </a:pPr>
            <a:r>
              <a:rPr lang="en-GB" sz="2400" dirty="0" smtClean="0">
                <a:solidFill>
                  <a:schemeClr val="tx1"/>
                </a:solidFill>
              </a:rPr>
              <a:t>D </a:t>
            </a:r>
            <a:r>
              <a:rPr lang="en-GB" sz="2400" dirty="0">
                <a:solidFill>
                  <a:schemeClr val="tx1"/>
                </a:solidFill>
              </a:rPr>
              <a:t>indicates downward trend, U upward trend, and N no change</a:t>
            </a:r>
            <a:r>
              <a:rPr lang="en-GB" sz="2400" i="1" dirty="0">
                <a:solidFill>
                  <a:schemeClr val="tx1"/>
                </a:solidFill>
              </a:rPr>
              <a:t>.</a:t>
            </a:r>
            <a:endParaRPr lang="en-US" altLang="en-US" sz="220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5927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GB" sz="4000" b="1" dirty="0" smtClean="0">
                <a:solidFill>
                  <a:srgbClr val="FF0000"/>
                </a:solidFill>
                <a:latin typeface="Arial Black" panose="020B0A04020102020204" pitchFamily="34" charset="0"/>
              </a:rPr>
              <a:t>Reporting CAVOK</a:t>
            </a:r>
            <a:endParaRPr lang="en-GB" sz="4000" b="1"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838200" y="1439259"/>
            <a:ext cx="10515600" cy="4351338"/>
          </a:xfrm>
        </p:spPr>
        <p:txBody>
          <a:bodyPr>
            <a:normAutofit lnSpcReduction="10000"/>
          </a:bodyPr>
          <a:lstStyle/>
          <a:p>
            <a:pPr lvl="0" algn="just">
              <a:lnSpc>
                <a:spcPct val="150000"/>
              </a:lnSpc>
              <a:buClrTx/>
              <a:buFont typeface="Wingdings" panose="05000000000000000000" pitchFamily="2" charset="2"/>
              <a:buChar char="Ø"/>
            </a:pPr>
            <a:r>
              <a:rPr lang="en-US" sz="3200" b="1" dirty="0">
                <a:latin typeface="Arial" panose="020B0604020202020204" pitchFamily="34" charset="0"/>
              </a:rPr>
              <a:t>CAVOK</a:t>
            </a:r>
            <a:r>
              <a:rPr lang="en-US" sz="3200" dirty="0">
                <a:latin typeface="Arial" panose="020B0604020202020204" pitchFamily="34" charset="0"/>
              </a:rPr>
              <a:t> </a:t>
            </a:r>
            <a:r>
              <a:rPr lang="en-US" sz="3200" dirty="0" smtClean="0">
                <a:latin typeface="Arial" panose="020B0604020202020204" pitchFamily="34" charset="0"/>
              </a:rPr>
              <a:t>stands </a:t>
            </a:r>
            <a:r>
              <a:rPr lang="en-US" sz="3200" dirty="0">
                <a:latin typeface="Arial" panose="020B0604020202020204" pitchFamily="34" charset="0"/>
              </a:rPr>
              <a:t>for </a:t>
            </a:r>
            <a:r>
              <a:rPr lang="en-US" sz="3200" b="1" i="1" dirty="0">
                <a:latin typeface="Arial" panose="020B0604020202020204" pitchFamily="34" charset="0"/>
              </a:rPr>
              <a:t>C</a:t>
            </a:r>
            <a:r>
              <a:rPr lang="en-US" sz="3200" i="1" dirty="0">
                <a:latin typeface="Arial" panose="020B0604020202020204" pitchFamily="34" charset="0"/>
              </a:rPr>
              <a:t>eiling </a:t>
            </a:r>
            <a:r>
              <a:rPr lang="en-US" sz="3200" b="1" i="1" dirty="0">
                <a:latin typeface="Arial" panose="020B0604020202020204" pitchFamily="34" charset="0"/>
              </a:rPr>
              <a:t>A</a:t>
            </a:r>
            <a:r>
              <a:rPr lang="en-US" sz="3200" i="1" dirty="0">
                <a:latin typeface="Arial" panose="020B0604020202020204" pitchFamily="34" charset="0"/>
              </a:rPr>
              <a:t>nd </a:t>
            </a:r>
            <a:r>
              <a:rPr lang="en-US" sz="3200" b="1" i="1" dirty="0">
                <a:latin typeface="Arial" panose="020B0604020202020204" pitchFamily="34" charset="0"/>
              </a:rPr>
              <a:t>V</a:t>
            </a:r>
            <a:r>
              <a:rPr lang="en-US" sz="3200" i="1" dirty="0">
                <a:latin typeface="Arial" panose="020B0604020202020204" pitchFamily="34" charset="0"/>
              </a:rPr>
              <a:t>isibility </a:t>
            </a:r>
            <a:r>
              <a:rPr lang="en-US" sz="3200" b="1" i="1" dirty="0">
                <a:latin typeface="Arial" panose="020B0604020202020204" pitchFamily="34" charset="0"/>
              </a:rPr>
              <a:t>OK</a:t>
            </a:r>
            <a:r>
              <a:rPr lang="en-US" sz="3200" dirty="0">
                <a:latin typeface="Arial" panose="020B0604020202020204" pitchFamily="34" charset="0"/>
              </a:rPr>
              <a:t>, indicating no cloud below 5,000 </a:t>
            </a:r>
            <a:r>
              <a:rPr lang="en-US" sz="3200" dirty="0" err="1">
                <a:latin typeface="Arial" panose="020B0604020202020204" pitchFamily="34" charset="0"/>
              </a:rPr>
              <a:t>ft</a:t>
            </a:r>
            <a:r>
              <a:rPr lang="en-US" sz="3200" dirty="0">
                <a:latin typeface="Arial" panose="020B0604020202020204" pitchFamily="34" charset="0"/>
              </a:rPr>
              <a:t> (1,500 m) or the highest minimum sector altitude and no cumulonimbus or towering cumulus at any level, a visibility of 10 km (6 mi) or more and no significant weather </a:t>
            </a:r>
            <a:r>
              <a:rPr lang="en-US" sz="3200" dirty="0" smtClean="0">
                <a:latin typeface="Arial" panose="020B0604020202020204" pitchFamily="34" charset="0"/>
              </a:rPr>
              <a:t>change at </a:t>
            </a:r>
            <a:r>
              <a:rPr lang="en-US" sz="3200" dirty="0" smtClean="0">
                <a:latin typeface="Arial" panose="020B0604020202020204" pitchFamily="34" charset="0"/>
              </a:rPr>
              <a:t>or in the aerodrome’s vicinity</a:t>
            </a:r>
            <a:r>
              <a:rPr lang="en-US" sz="3200" dirty="0" smtClean="0">
                <a:latin typeface="Arial" panose="020B0604020202020204" pitchFamily="34" charset="0"/>
              </a:rPr>
              <a:t>.</a:t>
            </a:r>
            <a:endParaRPr lang="en-US" sz="3200" dirty="0">
              <a:latin typeface="Arial" panose="020B0604020202020204" pitchFamily="34" charset="0"/>
            </a:endParaRPr>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12</a:t>
            </a:fld>
            <a:endParaRPr lang="en-GB"/>
          </a:p>
        </p:txBody>
      </p:sp>
    </p:spTree>
    <p:extLst>
      <p:ext uri="{BB962C8B-B14F-4D97-AF65-F5344CB8AC3E}">
        <p14:creationId xmlns:p14="http://schemas.microsoft.com/office/powerpoint/2010/main" val="1827486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6CBDAFF-6F72-4DEC-A76B-3A5A3345B25A}" type="slidenum">
              <a:rPr lang="en-GB" smtClean="0"/>
              <a:t>13</a:t>
            </a:fld>
            <a:endParaRPr lang="en-GB"/>
          </a:p>
        </p:txBody>
      </p:sp>
      <p:pic>
        <p:nvPicPr>
          <p:cNvPr id="6" name="Picture 1"/>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90831" y="0"/>
            <a:ext cx="11766186" cy="544721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p:nvPr/>
        </p:nvSpPr>
        <p:spPr>
          <a:xfrm>
            <a:off x="182881" y="5433020"/>
            <a:ext cx="11874136" cy="880369"/>
          </a:xfrm>
          <a:prstGeom prst="rect">
            <a:avLst/>
          </a:prstGeom>
        </p:spPr>
        <p:txBody>
          <a:bodyPr wrap="square">
            <a:spAutoFit/>
          </a:bodyPr>
          <a:lstStyle/>
          <a:p>
            <a:pPr>
              <a:lnSpc>
                <a:spcPct val="150000"/>
              </a:lnSpc>
            </a:pPr>
            <a:r>
              <a:rPr lang="en-GB" altLang="en-US" b="1" dirty="0" err="1" smtClean="0">
                <a:solidFill>
                  <a:srgbClr val="000000"/>
                </a:solidFill>
              </a:rPr>
              <a:t>Eg</a:t>
            </a:r>
            <a:r>
              <a:rPr lang="en-GB" altLang="en-US" b="1" dirty="0" smtClean="0">
                <a:solidFill>
                  <a:srgbClr val="000000"/>
                </a:solidFill>
              </a:rPr>
              <a:t>.    -SHRA:       (-)</a:t>
            </a:r>
            <a:r>
              <a:rPr lang="en-GB" altLang="en-US" dirty="0" smtClean="0">
                <a:solidFill>
                  <a:srgbClr val="000000"/>
                </a:solidFill>
              </a:rPr>
              <a:t> </a:t>
            </a:r>
            <a:r>
              <a:rPr lang="en-GB" altLang="en-US" dirty="0">
                <a:solidFill>
                  <a:srgbClr val="000000"/>
                </a:solidFill>
              </a:rPr>
              <a:t>is the designator for light. Precipitation will either be light (-), moderate ( ), or heavy (+) based on certain criteria that must be met. </a:t>
            </a:r>
            <a:r>
              <a:rPr lang="en-GB" altLang="en-US" b="1" dirty="0" smtClean="0">
                <a:solidFill>
                  <a:srgbClr val="000000"/>
                </a:solidFill>
              </a:rPr>
              <a:t>SH</a:t>
            </a:r>
            <a:r>
              <a:rPr lang="en-GB" altLang="en-US" dirty="0" smtClean="0">
                <a:solidFill>
                  <a:srgbClr val="000000"/>
                </a:solidFill>
              </a:rPr>
              <a:t> </a:t>
            </a:r>
            <a:r>
              <a:rPr lang="en-GB" altLang="en-US" dirty="0">
                <a:solidFill>
                  <a:srgbClr val="000000"/>
                </a:solidFill>
              </a:rPr>
              <a:t>means showers and </a:t>
            </a:r>
            <a:r>
              <a:rPr lang="en-GB" altLang="en-US" b="1" dirty="0">
                <a:solidFill>
                  <a:srgbClr val="000000"/>
                </a:solidFill>
              </a:rPr>
              <a:t>RA</a:t>
            </a:r>
            <a:r>
              <a:rPr lang="en-GB" altLang="en-US" dirty="0">
                <a:solidFill>
                  <a:srgbClr val="000000"/>
                </a:solidFill>
              </a:rPr>
              <a:t> means rain. So the present weather is a light rain shower. </a:t>
            </a:r>
            <a:endParaRPr lang="en-GB" altLang="en-US" dirty="0" smtClean="0">
              <a:solidFill>
                <a:srgbClr val="000000"/>
              </a:solidFill>
            </a:endParaRPr>
          </a:p>
        </p:txBody>
      </p:sp>
    </p:spTree>
    <p:extLst>
      <p:ext uri="{BB962C8B-B14F-4D97-AF65-F5344CB8AC3E}">
        <p14:creationId xmlns:p14="http://schemas.microsoft.com/office/powerpoint/2010/main" val="489018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156120"/>
            <a:ext cx="10515600" cy="497024"/>
          </a:xfrm>
        </p:spPr>
        <p:txBody>
          <a:bodyPr>
            <a:normAutofit fontScale="90000"/>
          </a:bodyPr>
          <a:lstStyle/>
          <a:p>
            <a:r>
              <a:rPr lang="en-GB" b="1" dirty="0" smtClean="0">
                <a:solidFill>
                  <a:srgbClr val="FF0000"/>
                </a:solidFill>
                <a:latin typeface="Arial Black" panose="020B0A04020102020204" pitchFamily="34" charset="0"/>
              </a:rPr>
              <a:t>Sky / Cloud Cover		(</a:t>
            </a:r>
            <a:r>
              <a:rPr lang="en-GB" b="1" dirty="0" err="1" smtClean="0">
                <a:solidFill>
                  <a:srgbClr val="FF0000"/>
                </a:solidFill>
                <a:latin typeface="Arial Black" panose="020B0A04020102020204" pitchFamily="34" charset="0"/>
              </a:rPr>
              <a:t>N</a:t>
            </a:r>
            <a:r>
              <a:rPr lang="en-GB" b="1" baseline="-25000" dirty="0" err="1" smtClean="0">
                <a:solidFill>
                  <a:srgbClr val="FF0000"/>
                </a:solidFill>
                <a:latin typeface="Arial Black" panose="020B0A04020102020204" pitchFamily="34" charset="0"/>
              </a:rPr>
              <a:t>s</a:t>
            </a:r>
            <a:r>
              <a:rPr lang="en-GB" b="1" dirty="0" err="1" smtClean="0">
                <a:solidFill>
                  <a:srgbClr val="FF0000"/>
                </a:solidFill>
                <a:latin typeface="Arial Black" panose="020B0A04020102020204" pitchFamily="34" charset="0"/>
              </a:rPr>
              <a:t>N</a:t>
            </a:r>
            <a:r>
              <a:rPr lang="en-GB" b="1" baseline="-25000" dirty="0" err="1" smtClean="0">
                <a:solidFill>
                  <a:srgbClr val="FF0000"/>
                </a:solidFill>
                <a:latin typeface="Arial Black" panose="020B0A04020102020204" pitchFamily="34" charset="0"/>
              </a:rPr>
              <a:t>s</a:t>
            </a:r>
            <a:r>
              <a:rPr lang="en-GB" b="1" dirty="0" err="1" smtClean="0">
                <a:solidFill>
                  <a:srgbClr val="FF0000"/>
                </a:solidFill>
                <a:latin typeface="Arial Black" panose="020B0A04020102020204" pitchFamily="34" charset="0"/>
              </a:rPr>
              <a:t>N</a:t>
            </a:r>
            <a:r>
              <a:rPr lang="en-GB" b="1" baseline="-25000" dirty="0" err="1" smtClean="0">
                <a:solidFill>
                  <a:srgbClr val="FF0000"/>
                </a:solidFill>
                <a:latin typeface="Arial Black" panose="020B0A04020102020204" pitchFamily="34" charset="0"/>
              </a:rPr>
              <a:t>s</a:t>
            </a:r>
            <a:r>
              <a:rPr lang="en-GB" b="1" dirty="0" err="1" smtClean="0">
                <a:solidFill>
                  <a:srgbClr val="FF0000"/>
                </a:solidFill>
                <a:latin typeface="Arial Black" panose="020B0A04020102020204" pitchFamily="34" charset="0"/>
              </a:rPr>
              <a:t>h</a:t>
            </a:r>
            <a:r>
              <a:rPr lang="en-GB" b="1" baseline="-25000" dirty="0" err="1" smtClean="0">
                <a:solidFill>
                  <a:srgbClr val="FF0000"/>
                </a:solidFill>
                <a:latin typeface="Arial Black" panose="020B0A04020102020204" pitchFamily="34" charset="0"/>
              </a:rPr>
              <a:t>s</a:t>
            </a:r>
            <a:r>
              <a:rPr lang="en-GB" b="1" dirty="0" err="1" smtClean="0">
                <a:solidFill>
                  <a:srgbClr val="FF0000"/>
                </a:solidFill>
                <a:latin typeface="Arial Black" panose="020B0A04020102020204" pitchFamily="34" charset="0"/>
              </a:rPr>
              <a:t>h</a:t>
            </a:r>
            <a:r>
              <a:rPr lang="en-GB" b="1" baseline="-25000" dirty="0" err="1" smtClean="0">
                <a:solidFill>
                  <a:srgbClr val="FF0000"/>
                </a:solidFill>
                <a:latin typeface="Arial Black" panose="020B0A04020102020204" pitchFamily="34" charset="0"/>
              </a:rPr>
              <a:t>s</a:t>
            </a:r>
            <a:r>
              <a:rPr lang="en-GB" b="1" dirty="0" err="1" smtClean="0">
                <a:solidFill>
                  <a:srgbClr val="FF0000"/>
                </a:solidFill>
                <a:latin typeface="Arial Black" panose="020B0A04020102020204" pitchFamily="34" charset="0"/>
              </a:rPr>
              <a:t>h</a:t>
            </a:r>
            <a:r>
              <a:rPr lang="en-GB" b="1" baseline="-25000" dirty="0" err="1">
                <a:solidFill>
                  <a:srgbClr val="FF0000"/>
                </a:solidFill>
                <a:latin typeface="Arial Black" panose="020B0A04020102020204" pitchFamily="34" charset="0"/>
              </a:rPr>
              <a:t>s</a:t>
            </a:r>
            <a:r>
              <a:rPr lang="en-GB" b="1" dirty="0" smtClean="0">
                <a:solidFill>
                  <a:srgbClr val="FF0000"/>
                </a:solidFill>
                <a:latin typeface="Arial Black" panose="020B0A04020102020204" pitchFamily="34" charset="0"/>
              </a:rPr>
              <a:t>)</a:t>
            </a:r>
            <a:endParaRPr lang="en-GB" b="1"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378823" y="822960"/>
            <a:ext cx="11625943" cy="5354003"/>
          </a:xfrm>
        </p:spPr>
        <p:txBody>
          <a:bodyPr>
            <a:noAutofit/>
          </a:bodyPr>
          <a:lstStyle/>
          <a:p>
            <a:pPr>
              <a:buFont typeface="Wingdings" panose="05000000000000000000" pitchFamily="2" charset="2"/>
              <a:buChar char="Ø"/>
            </a:pPr>
            <a:r>
              <a:rPr lang="en-GB" sz="2000" dirty="0">
                <a:latin typeface="Arial" panose="020B0604020202020204" pitchFamily="34" charset="0"/>
                <a:cs typeface="Arial" panose="020B0604020202020204" pitchFamily="34" charset="0"/>
              </a:rPr>
              <a:t>Sky cover amounts are cumulative. Therefore layer amounts include the sum of any layers below. Codes for sky cover amounts are: </a:t>
            </a:r>
            <a:endParaRPr lang="en-GB" sz="2000" dirty="0" smtClean="0">
              <a:latin typeface="Arial" panose="020B0604020202020204" pitchFamily="34" charset="0"/>
              <a:cs typeface="Arial" panose="020B0604020202020204" pitchFamily="34" charset="0"/>
            </a:endParaRPr>
          </a:p>
          <a:p>
            <a:pPr lvl="5">
              <a:buFont typeface="Wingdings" panose="05000000000000000000" pitchFamily="2" charset="2"/>
              <a:buChar char="Ø"/>
            </a:pPr>
            <a:endParaRPr lang="en-GB" sz="1400" dirty="0" smtClean="0">
              <a:latin typeface="Arial" panose="020B0604020202020204" pitchFamily="34" charset="0"/>
              <a:cs typeface="Arial" panose="020B0604020202020204" pitchFamily="34" charset="0"/>
            </a:endParaRPr>
          </a:p>
          <a:p>
            <a:pPr marL="4057650" lvl="8" indent="-400050">
              <a:buFont typeface="+mj-lt"/>
              <a:buAutoNum type="romanLcPeriod"/>
            </a:pPr>
            <a:r>
              <a:rPr lang="en-GB" dirty="0" smtClean="0">
                <a:latin typeface="Arial" panose="020B0604020202020204" pitchFamily="34" charset="0"/>
                <a:cs typeface="Arial" panose="020B0604020202020204" pitchFamily="34" charset="0"/>
              </a:rPr>
              <a:t>SKC </a:t>
            </a:r>
            <a:r>
              <a:rPr lang="en-GB" dirty="0">
                <a:latin typeface="Arial" panose="020B0604020202020204" pitchFamily="34" charset="0"/>
                <a:cs typeface="Arial" panose="020B0604020202020204" pitchFamily="34" charset="0"/>
              </a:rPr>
              <a:t>(sky clear) </a:t>
            </a:r>
            <a:endParaRPr lang="en-GB" dirty="0" smtClean="0">
              <a:latin typeface="Arial" panose="020B0604020202020204" pitchFamily="34" charset="0"/>
              <a:cs typeface="Arial" panose="020B0604020202020204" pitchFamily="34" charset="0"/>
            </a:endParaRPr>
          </a:p>
          <a:p>
            <a:pPr marL="4057650" lvl="8" indent="-400050">
              <a:buFont typeface="+mj-lt"/>
              <a:buAutoNum type="romanLcPeriod"/>
            </a:pPr>
            <a:r>
              <a:rPr lang="en-GB" dirty="0" smtClean="0">
                <a:latin typeface="Arial" panose="020B0604020202020204" pitchFamily="34" charset="0"/>
                <a:cs typeface="Arial" panose="020B0604020202020204" pitchFamily="34" charset="0"/>
              </a:rPr>
              <a:t>FEW </a:t>
            </a:r>
            <a:r>
              <a:rPr lang="en-GB" dirty="0">
                <a:latin typeface="Arial" panose="020B0604020202020204" pitchFamily="34" charset="0"/>
                <a:cs typeface="Arial" panose="020B0604020202020204" pitchFamily="34" charset="0"/>
              </a:rPr>
              <a:t>(few, &lt;1 to 2 </a:t>
            </a:r>
            <a:r>
              <a:rPr lang="en-GB" dirty="0" err="1">
                <a:latin typeface="Arial" panose="020B0604020202020204" pitchFamily="34" charset="0"/>
                <a:cs typeface="Arial" panose="020B0604020202020204" pitchFamily="34" charset="0"/>
              </a:rPr>
              <a:t>oktas</a:t>
            </a:r>
            <a:r>
              <a:rPr lang="en-GB" dirty="0">
                <a:latin typeface="Arial" panose="020B0604020202020204" pitchFamily="34" charset="0"/>
                <a:cs typeface="Arial" panose="020B0604020202020204" pitchFamily="34" charset="0"/>
              </a:rPr>
              <a:t>) </a:t>
            </a:r>
            <a:endParaRPr lang="en-GB" dirty="0" smtClean="0">
              <a:latin typeface="Arial" panose="020B0604020202020204" pitchFamily="34" charset="0"/>
              <a:cs typeface="Arial" panose="020B0604020202020204" pitchFamily="34" charset="0"/>
            </a:endParaRPr>
          </a:p>
          <a:p>
            <a:pPr marL="4057650" lvl="8" indent="-400050">
              <a:buFont typeface="+mj-lt"/>
              <a:buAutoNum type="romanLcPeriod"/>
            </a:pPr>
            <a:r>
              <a:rPr lang="en-GB" dirty="0" smtClean="0">
                <a:latin typeface="Arial" panose="020B0604020202020204" pitchFamily="34" charset="0"/>
                <a:cs typeface="Arial" panose="020B0604020202020204" pitchFamily="34" charset="0"/>
              </a:rPr>
              <a:t>SCT </a:t>
            </a:r>
            <a:r>
              <a:rPr lang="en-GB" dirty="0">
                <a:latin typeface="Arial" panose="020B0604020202020204" pitchFamily="34" charset="0"/>
                <a:cs typeface="Arial" panose="020B0604020202020204" pitchFamily="34" charset="0"/>
              </a:rPr>
              <a:t>(scattered, 3 to 4 </a:t>
            </a:r>
            <a:r>
              <a:rPr lang="en-GB" dirty="0" err="1">
                <a:latin typeface="Arial" panose="020B0604020202020204" pitchFamily="34" charset="0"/>
                <a:cs typeface="Arial" panose="020B0604020202020204" pitchFamily="34" charset="0"/>
              </a:rPr>
              <a:t>oktas</a:t>
            </a:r>
            <a:r>
              <a:rPr lang="en-GB" dirty="0">
                <a:latin typeface="Arial" panose="020B0604020202020204" pitchFamily="34" charset="0"/>
                <a:cs typeface="Arial" panose="020B0604020202020204" pitchFamily="34" charset="0"/>
              </a:rPr>
              <a:t>) </a:t>
            </a:r>
            <a:endParaRPr lang="en-GB" dirty="0" smtClean="0">
              <a:latin typeface="Arial" panose="020B0604020202020204" pitchFamily="34" charset="0"/>
              <a:cs typeface="Arial" panose="020B0604020202020204" pitchFamily="34" charset="0"/>
            </a:endParaRPr>
          </a:p>
          <a:p>
            <a:pPr marL="4057650" lvl="8" indent="-400050">
              <a:buFont typeface="+mj-lt"/>
              <a:buAutoNum type="romanLcPeriod"/>
            </a:pPr>
            <a:r>
              <a:rPr lang="en-GB" dirty="0" smtClean="0">
                <a:latin typeface="Arial" panose="020B0604020202020204" pitchFamily="34" charset="0"/>
                <a:cs typeface="Arial" panose="020B0604020202020204" pitchFamily="34" charset="0"/>
              </a:rPr>
              <a:t>BKN </a:t>
            </a:r>
            <a:r>
              <a:rPr lang="en-GB" dirty="0">
                <a:latin typeface="Arial" panose="020B0604020202020204" pitchFamily="34" charset="0"/>
                <a:cs typeface="Arial" panose="020B0604020202020204" pitchFamily="34" charset="0"/>
              </a:rPr>
              <a:t>(broken, 5 to &lt;8 </a:t>
            </a:r>
            <a:r>
              <a:rPr lang="en-GB" dirty="0" err="1">
                <a:latin typeface="Arial" panose="020B0604020202020204" pitchFamily="34" charset="0"/>
                <a:cs typeface="Arial" panose="020B0604020202020204" pitchFamily="34" charset="0"/>
              </a:rPr>
              <a:t>oktas</a:t>
            </a:r>
            <a:r>
              <a:rPr lang="en-GB" dirty="0">
                <a:latin typeface="Arial" panose="020B0604020202020204" pitchFamily="34" charset="0"/>
                <a:cs typeface="Arial" panose="020B0604020202020204" pitchFamily="34" charset="0"/>
              </a:rPr>
              <a:t>) </a:t>
            </a:r>
            <a:endParaRPr lang="en-GB" dirty="0" smtClean="0">
              <a:latin typeface="Arial" panose="020B0604020202020204" pitchFamily="34" charset="0"/>
              <a:cs typeface="Arial" panose="020B0604020202020204" pitchFamily="34" charset="0"/>
            </a:endParaRPr>
          </a:p>
          <a:p>
            <a:pPr marL="4057650" lvl="8" indent="-400050">
              <a:buFont typeface="+mj-lt"/>
              <a:buAutoNum type="romanLcPeriod"/>
            </a:pPr>
            <a:r>
              <a:rPr lang="en-GB" dirty="0" smtClean="0">
                <a:latin typeface="Arial" panose="020B0604020202020204" pitchFamily="34" charset="0"/>
                <a:cs typeface="Arial" panose="020B0604020202020204" pitchFamily="34" charset="0"/>
              </a:rPr>
              <a:t>OVC </a:t>
            </a:r>
            <a:r>
              <a:rPr lang="en-GB" dirty="0">
                <a:latin typeface="Arial" panose="020B0604020202020204" pitchFamily="34" charset="0"/>
                <a:cs typeface="Arial" panose="020B0604020202020204" pitchFamily="34" charset="0"/>
              </a:rPr>
              <a:t>(overcast, 8 </a:t>
            </a:r>
            <a:r>
              <a:rPr lang="en-GB" dirty="0" err="1">
                <a:latin typeface="Arial" panose="020B0604020202020204" pitchFamily="34" charset="0"/>
                <a:cs typeface="Arial" panose="020B0604020202020204" pitchFamily="34" charset="0"/>
              </a:rPr>
              <a:t>oktas</a:t>
            </a:r>
            <a:r>
              <a:rPr lang="en-GB" dirty="0">
                <a:latin typeface="Arial" panose="020B0604020202020204" pitchFamily="34" charset="0"/>
                <a:cs typeface="Arial" panose="020B0604020202020204" pitchFamily="34" charset="0"/>
              </a:rPr>
              <a:t>) </a:t>
            </a:r>
            <a:endParaRPr lang="en-GB" dirty="0" smtClean="0">
              <a:latin typeface="Arial" panose="020B0604020202020204" pitchFamily="34" charset="0"/>
              <a:cs typeface="Arial" panose="020B0604020202020204" pitchFamily="34" charset="0"/>
            </a:endParaRPr>
          </a:p>
          <a:p>
            <a:pPr marL="4057650" lvl="8" indent="-400050">
              <a:buFont typeface="+mj-lt"/>
              <a:buAutoNum type="romanLcPeriod"/>
            </a:pPr>
            <a:r>
              <a:rPr lang="en-GB" dirty="0" smtClean="0">
                <a:latin typeface="Arial" panose="020B0604020202020204" pitchFamily="34" charset="0"/>
                <a:cs typeface="Arial" panose="020B0604020202020204" pitchFamily="34" charset="0"/>
              </a:rPr>
              <a:t>VV </a:t>
            </a:r>
            <a:r>
              <a:rPr lang="en-GB" dirty="0">
                <a:latin typeface="Arial" panose="020B0604020202020204" pitchFamily="34" charset="0"/>
                <a:cs typeface="Arial" panose="020B0604020202020204" pitchFamily="34" charset="0"/>
              </a:rPr>
              <a:t>(sky obscured) </a:t>
            </a:r>
            <a:r>
              <a:rPr lang="en-GB" dirty="0" smtClean="0">
                <a:latin typeface="Arial" panose="020B0604020202020204" pitchFamily="34" charset="0"/>
                <a:cs typeface="Arial" panose="020B0604020202020204" pitchFamily="34" charset="0"/>
              </a:rPr>
              <a:t>   [</a:t>
            </a:r>
            <a:r>
              <a:rPr lang="en-GB" dirty="0"/>
              <a:t>Clouds cannot be seen because of fog or heavy precipitation, so vertical visibility is given instead.</a:t>
            </a:r>
            <a:r>
              <a:rPr lang="en-GB" altLang="en-US" dirty="0" smtClean="0">
                <a:solidFill>
                  <a:srgbClr val="000000"/>
                </a:solidFill>
                <a:latin typeface="Arial" panose="020B0604020202020204" pitchFamily="34" charset="0"/>
                <a:cs typeface="Arial" panose="020B0604020202020204" pitchFamily="34" charset="0"/>
              </a:rPr>
              <a:t>]</a:t>
            </a:r>
            <a:endParaRPr lang="en-GB" altLang="en-US" dirty="0" smtClean="0">
              <a:latin typeface="Arial" panose="020B0604020202020204" pitchFamily="34" charset="0"/>
              <a:cs typeface="Arial" panose="020B0604020202020204" pitchFamily="34" charset="0"/>
            </a:endParaRPr>
          </a:p>
          <a:p>
            <a:pPr lvl="2">
              <a:buFont typeface="Wingdings" panose="05000000000000000000" pitchFamily="2" charset="2"/>
              <a:buChar char="Ø"/>
            </a:pPr>
            <a:endParaRPr lang="en-GB"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Cloud </a:t>
            </a:r>
            <a:r>
              <a:rPr lang="en-GB" sz="2000" dirty="0">
                <a:latin typeface="Arial" panose="020B0604020202020204" pitchFamily="34" charset="0"/>
                <a:cs typeface="Arial" panose="020B0604020202020204" pitchFamily="34" charset="0"/>
              </a:rPr>
              <a:t>height is reported in 3 digits in hundreds of feet. </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Eg</a:t>
            </a:r>
            <a:r>
              <a:rPr lang="en-GB" sz="2000" dirty="0" smtClean="0">
                <a:latin typeface="Arial" panose="020B0604020202020204" pitchFamily="34" charset="0"/>
                <a:cs typeface="Arial" panose="020B0604020202020204" pitchFamily="34" charset="0"/>
              </a:rPr>
              <a:t>. 028  denotes 2800 feet.</a:t>
            </a:r>
          </a:p>
          <a:p>
            <a:pPr>
              <a:lnSpc>
                <a:spcPct val="150000"/>
              </a:lnSpc>
              <a:buFont typeface="Wingdings" panose="05000000000000000000" pitchFamily="2" charset="2"/>
              <a:buChar char="Ø"/>
            </a:pPr>
            <a:r>
              <a:rPr lang="en-GB" altLang="en-US" sz="2000" dirty="0">
                <a:solidFill>
                  <a:srgbClr val="000000"/>
                </a:solidFill>
                <a:latin typeface="Arial" panose="020B0604020202020204" pitchFamily="34" charset="0"/>
                <a:cs typeface="Arial" panose="020B0604020202020204" pitchFamily="34" charset="0"/>
              </a:rPr>
              <a:t>You will often have more than 1 designator </a:t>
            </a:r>
            <a:r>
              <a:rPr lang="en-GB" altLang="en-US" sz="2000" b="1" dirty="0">
                <a:solidFill>
                  <a:srgbClr val="000000"/>
                </a:solidFill>
                <a:latin typeface="Arial" panose="020B0604020202020204" pitchFamily="34" charset="0"/>
                <a:cs typeface="Arial" panose="020B0604020202020204" pitchFamily="34" charset="0"/>
              </a:rPr>
              <a:t>(i.e. SCT035 BKN090 OVC140)</a:t>
            </a:r>
          </a:p>
          <a:p>
            <a:pPr>
              <a:lnSpc>
                <a:spcPct val="150000"/>
              </a:lnSpc>
              <a:buFont typeface="Wingdings" panose="05000000000000000000" pitchFamily="2" charset="2"/>
              <a:buChar char="Ø"/>
            </a:pPr>
            <a:r>
              <a:rPr lang="en-GB" altLang="en-US" sz="2000" dirty="0" smtClean="0">
                <a:solidFill>
                  <a:srgbClr val="000000"/>
                </a:solidFill>
                <a:latin typeface="Arial" panose="020B0604020202020204" pitchFamily="34" charset="0"/>
                <a:cs typeface="Arial" panose="020B0604020202020204" pitchFamily="34" charset="0"/>
              </a:rPr>
              <a:t>Significant </a:t>
            </a:r>
            <a:r>
              <a:rPr lang="en-GB" altLang="en-US" sz="2000" dirty="0">
                <a:solidFill>
                  <a:srgbClr val="000000"/>
                </a:solidFill>
                <a:latin typeface="Arial" panose="020B0604020202020204" pitchFamily="34" charset="0"/>
                <a:cs typeface="Arial" panose="020B0604020202020204" pitchFamily="34" charset="0"/>
              </a:rPr>
              <a:t>Clouds such as TCU (Towering Cumulus), </a:t>
            </a:r>
            <a:r>
              <a:rPr lang="en-GB" altLang="en-US" sz="2000" dirty="0" smtClean="0">
                <a:solidFill>
                  <a:srgbClr val="000000"/>
                </a:solidFill>
                <a:latin typeface="Arial" panose="020B0604020202020204" pitchFamily="34" charset="0"/>
                <a:cs typeface="Arial" panose="020B0604020202020204" pitchFamily="34" charset="0"/>
              </a:rPr>
              <a:t>CB </a:t>
            </a:r>
            <a:r>
              <a:rPr lang="en-GB" altLang="en-US" sz="2000" dirty="0">
                <a:solidFill>
                  <a:srgbClr val="000000"/>
                </a:solidFill>
                <a:latin typeface="Arial" panose="020B0604020202020204" pitchFamily="34" charset="0"/>
                <a:cs typeface="Arial" panose="020B0604020202020204" pitchFamily="34" charset="0"/>
              </a:rPr>
              <a:t>(</a:t>
            </a:r>
            <a:r>
              <a:rPr lang="en-GB" altLang="en-US" sz="2000" dirty="0" smtClean="0">
                <a:solidFill>
                  <a:srgbClr val="000000"/>
                </a:solidFill>
                <a:latin typeface="Arial" panose="020B0604020202020204" pitchFamily="34" charset="0"/>
                <a:cs typeface="Arial" panose="020B0604020202020204" pitchFamily="34" charset="0"/>
              </a:rPr>
              <a:t>Cumulonimbus), </a:t>
            </a:r>
            <a:r>
              <a:rPr lang="en-GB" altLang="en-US" sz="2000" dirty="0">
                <a:solidFill>
                  <a:srgbClr val="000000"/>
                </a:solidFill>
                <a:latin typeface="Arial" panose="020B0604020202020204" pitchFamily="34" charset="0"/>
                <a:cs typeface="Arial" panose="020B0604020202020204" pitchFamily="34" charset="0"/>
              </a:rPr>
              <a:t>or ACC (Altocumulus </a:t>
            </a:r>
            <a:r>
              <a:rPr lang="en-GB" altLang="en-US" sz="2000" dirty="0" err="1">
                <a:solidFill>
                  <a:srgbClr val="000000"/>
                </a:solidFill>
                <a:latin typeface="Arial" panose="020B0604020202020204" pitchFamily="34" charset="0"/>
                <a:cs typeface="Arial" panose="020B0604020202020204" pitchFamily="34" charset="0"/>
              </a:rPr>
              <a:t>Castellanus</a:t>
            </a:r>
            <a:r>
              <a:rPr lang="en-GB" altLang="en-US" sz="2000" dirty="0">
                <a:solidFill>
                  <a:srgbClr val="000000"/>
                </a:solidFill>
                <a:latin typeface="Arial" panose="020B0604020202020204" pitchFamily="34" charset="0"/>
                <a:cs typeface="Arial" panose="020B0604020202020204" pitchFamily="34" charset="0"/>
              </a:rPr>
              <a:t>) will be found on the end of a category (i.e</a:t>
            </a:r>
            <a:r>
              <a:rPr lang="en-GB" altLang="en-US" sz="2000" b="1" dirty="0">
                <a:solidFill>
                  <a:srgbClr val="000000"/>
                </a:solidFill>
                <a:latin typeface="Arial" panose="020B0604020202020204" pitchFamily="34" charset="0"/>
                <a:cs typeface="Arial" panose="020B0604020202020204" pitchFamily="34" charset="0"/>
              </a:rPr>
              <a:t>. SCT035TCU</a:t>
            </a:r>
            <a:r>
              <a:rPr lang="en-GB" altLang="en-US" sz="2000" dirty="0">
                <a:solidFill>
                  <a:srgbClr val="000000"/>
                </a:solidFill>
                <a:latin typeface="Arial" panose="020B0604020202020204" pitchFamily="34" charset="0"/>
                <a:cs typeface="Arial" panose="020B0604020202020204" pitchFamily="34" charset="0"/>
              </a:rPr>
              <a:t>)</a:t>
            </a:r>
          </a:p>
          <a:p>
            <a:pPr>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14</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1541418"/>
            <a:ext cx="3814354" cy="2496668"/>
          </a:xfrm>
          <a:prstGeom prst="rect">
            <a:avLst/>
          </a:prstGeom>
        </p:spPr>
      </p:pic>
    </p:spTree>
    <p:extLst>
      <p:ext uri="{BB962C8B-B14F-4D97-AF65-F5344CB8AC3E}">
        <p14:creationId xmlns:p14="http://schemas.microsoft.com/office/powerpoint/2010/main" val="386911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208370"/>
            <a:ext cx="11861073" cy="483961"/>
          </a:xfrm>
        </p:spPr>
        <p:txBody>
          <a:bodyPr>
            <a:noAutofit/>
          </a:bodyPr>
          <a:lstStyle/>
          <a:p>
            <a:r>
              <a:rPr lang="en-GB" sz="3600" dirty="0" smtClean="0">
                <a:solidFill>
                  <a:srgbClr val="FF0000"/>
                </a:solidFill>
                <a:latin typeface="Arial Black" panose="020B0A04020102020204" pitchFamily="34" charset="0"/>
              </a:rPr>
              <a:t>Temperature and </a:t>
            </a:r>
            <a:r>
              <a:rPr lang="en-GB" sz="3600" dirty="0" err="1" smtClean="0">
                <a:solidFill>
                  <a:srgbClr val="FF0000"/>
                </a:solidFill>
                <a:latin typeface="Arial Black" panose="020B0A04020102020204" pitchFamily="34" charset="0"/>
              </a:rPr>
              <a:t>Dewpoint</a:t>
            </a:r>
            <a:r>
              <a:rPr lang="en-GB" sz="3600" dirty="0" smtClean="0">
                <a:solidFill>
                  <a:srgbClr val="FF0000"/>
                </a:solidFill>
                <a:latin typeface="Arial Black" panose="020B0A04020102020204" pitchFamily="34" charset="0"/>
              </a:rPr>
              <a:t>	(</a:t>
            </a:r>
            <a:r>
              <a:rPr lang="en-GB" sz="3600" b="1" dirty="0">
                <a:solidFill>
                  <a:srgbClr val="FF0000"/>
                </a:solidFill>
                <a:latin typeface="Arial Black" panose="020B0A04020102020204" pitchFamily="34" charset="0"/>
              </a:rPr>
              <a:t>T'T'/</a:t>
            </a:r>
            <a:r>
              <a:rPr lang="en-GB" sz="3600" b="1" dirty="0" err="1">
                <a:solidFill>
                  <a:srgbClr val="FF0000"/>
                </a:solidFill>
                <a:latin typeface="Arial Black" panose="020B0A04020102020204" pitchFamily="34" charset="0"/>
              </a:rPr>
              <a:t>T'</a:t>
            </a:r>
            <a:r>
              <a:rPr lang="en-GB" sz="3600" b="1" baseline="-25000" dirty="0" err="1">
                <a:solidFill>
                  <a:srgbClr val="FF0000"/>
                </a:solidFill>
                <a:latin typeface="Arial Black" panose="020B0A04020102020204" pitchFamily="34" charset="0"/>
              </a:rPr>
              <a:t>d</a:t>
            </a:r>
            <a:r>
              <a:rPr lang="en-GB" sz="3600" b="1" dirty="0" err="1">
                <a:solidFill>
                  <a:srgbClr val="FF0000"/>
                </a:solidFill>
                <a:latin typeface="Arial Black" panose="020B0A04020102020204" pitchFamily="34" charset="0"/>
              </a:rPr>
              <a:t>T'</a:t>
            </a:r>
            <a:r>
              <a:rPr lang="en-GB" sz="3600" b="1" baseline="-25000" dirty="0" err="1">
                <a:solidFill>
                  <a:srgbClr val="FF0000"/>
                </a:solidFill>
                <a:latin typeface="Arial Black" panose="020B0A04020102020204" pitchFamily="34" charset="0"/>
              </a:rPr>
              <a:t>d</a:t>
            </a:r>
            <a:r>
              <a:rPr lang="en-GB" sz="3600" dirty="0" smtClean="0">
                <a:solidFill>
                  <a:srgbClr val="FF0000"/>
                </a:solidFill>
                <a:latin typeface="Arial Black" panose="020B0A04020102020204" pitchFamily="34" charset="0"/>
              </a:rPr>
              <a:t>)</a:t>
            </a:r>
            <a:endParaRPr lang="en-GB" sz="3600" b="1"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342900" y="1031648"/>
            <a:ext cx="11506200" cy="5507264"/>
          </a:xfrm>
        </p:spPr>
        <p:txBody>
          <a:bodyPr>
            <a:normAutofit/>
          </a:bodyPr>
          <a:lstStyle/>
          <a:p>
            <a:pPr>
              <a:buNone/>
            </a:pPr>
            <a:r>
              <a:rPr lang="en-GB" altLang="en-US" dirty="0" smtClean="0">
                <a:solidFill>
                  <a:srgbClr val="000000"/>
                </a:solidFill>
                <a:latin typeface="Arial" panose="020B0604020202020204" pitchFamily="34" charset="0"/>
                <a:cs typeface="Arial" panose="020B0604020202020204" pitchFamily="34" charset="0"/>
              </a:rPr>
              <a:t>Temperature </a:t>
            </a:r>
            <a:r>
              <a:rPr lang="en-GB" altLang="en-US" dirty="0">
                <a:solidFill>
                  <a:srgbClr val="000000"/>
                </a:solidFill>
                <a:latin typeface="Arial" panose="020B0604020202020204" pitchFamily="34" charset="0"/>
                <a:cs typeface="Arial" panose="020B0604020202020204" pitchFamily="34" charset="0"/>
              </a:rPr>
              <a:t>and </a:t>
            </a:r>
            <a:r>
              <a:rPr lang="en-GB" altLang="en-US" dirty="0" err="1" smtClean="0">
                <a:solidFill>
                  <a:srgbClr val="000000"/>
                </a:solidFill>
                <a:latin typeface="Arial" panose="020B0604020202020204" pitchFamily="34" charset="0"/>
                <a:cs typeface="Arial" panose="020B0604020202020204" pitchFamily="34" charset="0"/>
              </a:rPr>
              <a:t>Dewpoint</a:t>
            </a:r>
            <a:r>
              <a:rPr lang="en-GB" altLang="en-US" dirty="0" smtClean="0">
                <a:solidFill>
                  <a:srgbClr val="000000"/>
                </a:solidFill>
                <a:latin typeface="Arial" panose="020B0604020202020204" pitchFamily="34" charset="0"/>
                <a:cs typeface="Arial" panose="020B0604020202020204" pitchFamily="34" charset="0"/>
              </a:rPr>
              <a:t> are coded as </a:t>
            </a:r>
            <a:r>
              <a:rPr lang="en-GB" sz="2400" b="1" dirty="0">
                <a:latin typeface="Arial Black" panose="020B0A04020102020204" pitchFamily="34" charset="0"/>
              </a:rPr>
              <a:t>T'T'/</a:t>
            </a:r>
            <a:r>
              <a:rPr lang="en-GB" sz="2400" b="1" dirty="0" err="1">
                <a:latin typeface="Arial Black" panose="020B0A04020102020204" pitchFamily="34" charset="0"/>
              </a:rPr>
              <a:t>T'</a:t>
            </a:r>
            <a:r>
              <a:rPr lang="en-GB" sz="2400" b="1" baseline="-25000" dirty="0" err="1">
                <a:latin typeface="Arial Black" panose="020B0A04020102020204" pitchFamily="34" charset="0"/>
              </a:rPr>
              <a:t>d</a:t>
            </a:r>
            <a:r>
              <a:rPr lang="en-GB" sz="2400" b="1" dirty="0" err="1">
                <a:latin typeface="Arial Black" panose="020B0A04020102020204" pitchFamily="34" charset="0"/>
              </a:rPr>
              <a:t>T'</a:t>
            </a:r>
            <a:r>
              <a:rPr lang="en-GB" sz="2400" b="1" baseline="-25000" dirty="0" err="1">
                <a:latin typeface="Arial Black" panose="020B0A04020102020204" pitchFamily="34" charset="0"/>
              </a:rPr>
              <a:t>d</a:t>
            </a:r>
            <a:r>
              <a:rPr lang="en-GB" altLang="en-US" dirty="0" smtClean="0">
                <a:solidFill>
                  <a:srgbClr val="000000"/>
                </a:solidFill>
                <a:latin typeface="Arial" panose="020B0604020202020204" pitchFamily="34" charset="0"/>
                <a:cs typeface="Arial" panose="020B0604020202020204" pitchFamily="34" charset="0"/>
              </a:rPr>
              <a:t> in degree </a:t>
            </a:r>
            <a:r>
              <a:rPr lang="en-GB" altLang="en-US" dirty="0" err="1" smtClean="0">
                <a:solidFill>
                  <a:srgbClr val="000000"/>
                </a:solidFill>
                <a:latin typeface="Arial" panose="020B0604020202020204" pitchFamily="34" charset="0"/>
                <a:cs typeface="Arial" panose="020B0604020202020204" pitchFamily="34" charset="0"/>
              </a:rPr>
              <a:t>Celcius</a:t>
            </a:r>
            <a:r>
              <a:rPr lang="en-GB" altLang="en-US" dirty="0" smtClean="0">
                <a:solidFill>
                  <a:srgbClr val="000000"/>
                </a:solidFill>
                <a:latin typeface="Arial" panose="020B0604020202020204" pitchFamily="34" charset="0"/>
                <a:cs typeface="Arial" panose="020B0604020202020204" pitchFamily="34" charset="0"/>
              </a:rPr>
              <a:t>.</a:t>
            </a:r>
            <a:endParaRPr lang="en-GB" altLang="en-US" dirty="0">
              <a:solidFill>
                <a:srgbClr val="000000"/>
              </a:solidFill>
              <a:latin typeface="Arial" panose="020B0604020202020204" pitchFamily="34" charset="0"/>
              <a:cs typeface="Arial" panose="020B0604020202020204" pitchFamily="34" charset="0"/>
            </a:endParaRPr>
          </a:p>
          <a:p>
            <a:pPr>
              <a:buNone/>
            </a:pPr>
            <a:endParaRPr lang="en-GB" altLang="en-US" dirty="0" smtClean="0">
              <a:solidFill>
                <a:srgbClr val="000000"/>
              </a:solidFill>
              <a:latin typeface="Arial" panose="020B0604020202020204" pitchFamily="34" charset="0"/>
              <a:cs typeface="Arial" panose="020B0604020202020204" pitchFamily="34" charset="0"/>
            </a:endParaRPr>
          </a:p>
          <a:p>
            <a:pPr>
              <a:buNone/>
            </a:pPr>
            <a:r>
              <a:rPr lang="en-GB" altLang="en-US" dirty="0" err="1" smtClean="0">
                <a:solidFill>
                  <a:srgbClr val="000000"/>
                </a:solidFill>
                <a:latin typeface="Arial" panose="020B0604020202020204" pitchFamily="34" charset="0"/>
                <a:cs typeface="Arial" panose="020B0604020202020204" pitchFamily="34" charset="0"/>
              </a:rPr>
              <a:t>Eg</a:t>
            </a:r>
            <a:r>
              <a:rPr lang="en-GB" altLang="en-US" dirty="0" smtClean="0">
                <a:solidFill>
                  <a:srgbClr val="000000"/>
                </a:solidFill>
                <a:latin typeface="Arial" panose="020B0604020202020204" pitchFamily="34" charset="0"/>
                <a:cs typeface="Arial" panose="020B0604020202020204" pitchFamily="34" charset="0"/>
              </a:rPr>
              <a:t>. 15/08</a:t>
            </a:r>
            <a:endParaRPr lang="en-GB" altLang="en-US" dirty="0">
              <a:solidFill>
                <a:srgbClr val="000000"/>
              </a:solidFill>
              <a:latin typeface="Arial" panose="020B0604020202020204" pitchFamily="34" charset="0"/>
              <a:cs typeface="Arial" panose="020B0604020202020204" pitchFamily="34" charset="0"/>
            </a:endParaRPr>
          </a:p>
          <a:p>
            <a:pPr lvl="1">
              <a:lnSpc>
                <a:spcPct val="150000"/>
              </a:lnSpc>
              <a:buNone/>
            </a:pPr>
            <a:r>
              <a:rPr lang="en-GB" altLang="en-US" b="1" dirty="0" smtClean="0">
                <a:solidFill>
                  <a:srgbClr val="000000"/>
                </a:solidFill>
                <a:latin typeface="Arial" panose="020B0604020202020204" pitchFamily="34" charset="0"/>
                <a:cs typeface="Arial" panose="020B0604020202020204" pitchFamily="34" charset="0"/>
              </a:rPr>
              <a:t>15</a:t>
            </a:r>
            <a:r>
              <a:rPr lang="en-GB" altLang="en-US" dirty="0" smtClean="0">
                <a:solidFill>
                  <a:srgbClr val="000000"/>
                </a:solidFill>
                <a:latin typeface="Arial" panose="020B0604020202020204" pitchFamily="34" charset="0"/>
                <a:cs typeface="Arial" panose="020B0604020202020204" pitchFamily="34" charset="0"/>
              </a:rPr>
              <a:t>represents </a:t>
            </a:r>
            <a:r>
              <a:rPr lang="en-GB" altLang="en-US" dirty="0">
                <a:solidFill>
                  <a:srgbClr val="000000"/>
                </a:solidFill>
                <a:latin typeface="Arial" panose="020B0604020202020204" pitchFamily="34" charset="0"/>
                <a:cs typeface="Arial" panose="020B0604020202020204" pitchFamily="34" charset="0"/>
              </a:rPr>
              <a:t>the temperature in </a:t>
            </a:r>
            <a:r>
              <a:rPr lang="en-GB" altLang="en-US" dirty="0" err="1">
                <a:solidFill>
                  <a:srgbClr val="000000"/>
                </a:solidFill>
                <a:latin typeface="Arial" panose="020B0604020202020204" pitchFamily="34" charset="0"/>
                <a:cs typeface="Arial" panose="020B0604020202020204" pitchFamily="34" charset="0"/>
              </a:rPr>
              <a:t>Celcius</a:t>
            </a:r>
            <a:endParaRPr lang="en-GB" altLang="en-US" dirty="0">
              <a:solidFill>
                <a:srgbClr val="000000"/>
              </a:solidFill>
              <a:latin typeface="Arial" panose="020B0604020202020204" pitchFamily="34" charset="0"/>
              <a:cs typeface="Arial" panose="020B0604020202020204" pitchFamily="34" charset="0"/>
            </a:endParaRPr>
          </a:p>
          <a:p>
            <a:pPr lvl="1">
              <a:lnSpc>
                <a:spcPct val="150000"/>
              </a:lnSpc>
              <a:buNone/>
            </a:pPr>
            <a:r>
              <a:rPr lang="en-GB" altLang="en-US" b="1" dirty="0">
                <a:solidFill>
                  <a:srgbClr val="000000"/>
                </a:solidFill>
                <a:latin typeface="Arial" panose="020B0604020202020204" pitchFamily="34" charset="0"/>
                <a:cs typeface="Arial" panose="020B0604020202020204" pitchFamily="34" charset="0"/>
              </a:rPr>
              <a:t>08</a:t>
            </a:r>
            <a:r>
              <a:rPr lang="en-GB" altLang="en-US" dirty="0">
                <a:solidFill>
                  <a:srgbClr val="000000"/>
                </a:solidFill>
                <a:latin typeface="Arial" panose="020B0604020202020204" pitchFamily="34" charset="0"/>
                <a:cs typeface="Arial" panose="020B0604020202020204" pitchFamily="34" charset="0"/>
              </a:rPr>
              <a:t>represents the </a:t>
            </a:r>
            <a:r>
              <a:rPr lang="en-GB" altLang="en-US" dirty="0" err="1">
                <a:solidFill>
                  <a:srgbClr val="000000"/>
                </a:solidFill>
                <a:latin typeface="Arial" panose="020B0604020202020204" pitchFamily="34" charset="0"/>
                <a:cs typeface="Arial" panose="020B0604020202020204" pitchFamily="34" charset="0"/>
              </a:rPr>
              <a:t>dewpoint</a:t>
            </a:r>
            <a:r>
              <a:rPr lang="en-GB" altLang="en-US" dirty="0">
                <a:solidFill>
                  <a:srgbClr val="000000"/>
                </a:solidFill>
                <a:latin typeface="Arial" panose="020B0604020202020204" pitchFamily="34" charset="0"/>
                <a:cs typeface="Arial" panose="020B0604020202020204" pitchFamily="34" charset="0"/>
              </a:rPr>
              <a:t> in </a:t>
            </a:r>
            <a:r>
              <a:rPr lang="en-GB" altLang="en-US" dirty="0" err="1" smtClean="0">
                <a:solidFill>
                  <a:srgbClr val="000000"/>
                </a:solidFill>
                <a:latin typeface="Arial" panose="020B0604020202020204" pitchFamily="34" charset="0"/>
                <a:cs typeface="Arial" panose="020B0604020202020204" pitchFamily="34" charset="0"/>
              </a:rPr>
              <a:t>Celcius</a:t>
            </a:r>
            <a:endParaRPr lang="en-GB" altLang="en-US" dirty="0" smtClean="0">
              <a:solidFill>
                <a:srgbClr val="000000"/>
              </a:solidFill>
              <a:latin typeface="Arial" panose="020B0604020202020204" pitchFamily="34" charset="0"/>
              <a:cs typeface="Arial" panose="020B0604020202020204" pitchFamily="34" charset="0"/>
            </a:endParaRPr>
          </a:p>
          <a:p>
            <a:pPr lvl="1">
              <a:lnSpc>
                <a:spcPct val="150000"/>
              </a:lnSpc>
              <a:buNone/>
            </a:pPr>
            <a:endParaRPr lang="en-GB" altLang="en-US" dirty="0">
              <a:solidFill>
                <a:srgbClr val="000000"/>
              </a:solidFill>
              <a:latin typeface="Arial" panose="020B0604020202020204" pitchFamily="34" charset="0"/>
              <a:cs typeface="Arial" panose="020B0604020202020204" pitchFamily="34" charset="0"/>
            </a:endParaRPr>
          </a:p>
          <a:p>
            <a:pPr>
              <a:lnSpc>
                <a:spcPct val="150000"/>
              </a:lnSpc>
              <a:buNone/>
            </a:pPr>
            <a:r>
              <a:rPr lang="en-GB" altLang="en-US" dirty="0">
                <a:solidFill>
                  <a:srgbClr val="000000"/>
                </a:solidFill>
                <a:latin typeface="Arial" panose="020B0604020202020204" pitchFamily="34" charset="0"/>
                <a:cs typeface="Arial" panose="020B0604020202020204" pitchFamily="34" charset="0"/>
              </a:rPr>
              <a:t>If the temperature or </a:t>
            </a:r>
            <a:r>
              <a:rPr lang="en-GB" altLang="en-US" dirty="0" err="1">
                <a:solidFill>
                  <a:srgbClr val="000000"/>
                </a:solidFill>
                <a:latin typeface="Arial" panose="020B0604020202020204" pitchFamily="34" charset="0"/>
                <a:cs typeface="Arial" panose="020B0604020202020204" pitchFamily="34" charset="0"/>
              </a:rPr>
              <a:t>dewpoint</a:t>
            </a:r>
            <a:r>
              <a:rPr lang="en-GB" altLang="en-US" dirty="0">
                <a:solidFill>
                  <a:srgbClr val="000000"/>
                </a:solidFill>
                <a:latin typeface="Arial" panose="020B0604020202020204" pitchFamily="34" charset="0"/>
                <a:cs typeface="Arial" panose="020B0604020202020204" pitchFamily="34" charset="0"/>
              </a:rPr>
              <a:t> falls below 0 there will be an "M" before it (i.e. 03/M02). "M" means minus</a:t>
            </a:r>
            <a:r>
              <a:rPr lang="en-GB" altLang="en-US" dirty="0" smtClean="0">
                <a:solidFill>
                  <a:srgbClr val="000000"/>
                </a:solidFill>
                <a:latin typeface="Arial" panose="020B0604020202020204" pitchFamily="34" charset="0"/>
                <a:cs typeface="Arial" panose="020B0604020202020204" pitchFamily="34" charset="0"/>
              </a:rPr>
              <a:t>.</a:t>
            </a:r>
            <a:endParaRPr lang="en-GB" altLang="en-US" dirty="0">
              <a:solidFill>
                <a:srgbClr val="00000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15</a:t>
            </a:fld>
            <a:endParaRPr lang="en-GB"/>
          </a:p>
        </p:txBody>
      </p:sp>
    </p:spTree>
    <p:extLst>
      <p:ext uri="{BB962C8B-B14F-4D97-AF65-F5344CB8AC3E}">
        <p14:creationId xmlns:p14="http://schemas.microsoft.com/office/powerpoint/2010/main" val="5695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4" y="240076"/>
            <a:ext cx="10515600" cy="523149"/>
          </a:xfrm>
        </p:spPr>
        <p:txBody>
          <a:bodyPr>
            <a:normAutofit fontScale="90000"/>
          </a:bodyPr>
          <a:lstStyle/>
          <a:p>
            <a:r>
              <a:rPr lang="en-GB" b="1" dirty="0" smtClean="0">
                <a:solidFill>
                  <a:srgbClr val="FF0000"/>
                </a:solidFill>
                <a:latin typeface="Arial Black" panose="020B0A04020102020204" pitchFamily="34" charset="0"/>
              </a:rPr>
              <a:t>Altimeter reading		(</a:t>
            </a:r>
            <a:r>
              <a:rPr lang="en-GB" dirty="0">
                <a:solidFill>
                  <a:srgbClr val="FF0000"/>
                </a:solidFill>
                <a:latin typeface="Arial Black" panose="020B0A04020102020204" pitchFamily="34" charset="0"/>
              </a:rPr>
              <a:t>AP</a:t>
            </a:r>
            <a:r>
              <a:rPr lang="en-GB" baseline="-25000" dirty="0">
                <a:solidFill>
                  <a:srgbClr val="FF0000"/>
                </a:solidFill>
                <a:latin typeface="Arial Black" panose="020B0A04020102020204" pitchFamily="34" charset="0"/>
              </a:rPr>
              <a:t>H</a:t>
            </a:r>
            <a:r>
              <a:rPr lang="en-GB" dirty="0">
                <a:solidFill>
                  <a:srgbClr val="FF0000"/>
                </a:solidFill>
                <a:latin typeface="Arial Black" panose="020B0A04020102020204" pitchFamily="34" charset="0"/>
              </a:rPr>
              <a:t>P</a:t>
            </a:r>
            <a:r>
              <a:rPr lang="en-GB" baseline="-25000" dirty="0">
                <a:solidFill>
                  <a:srgbClr val="FF0000"/>
                </a:solidFill>
                <a:latin typeface="Arial Black" panose="020B0A04020102020204" pitchFamily="34" charset="0"/>
              </a:rPr>
              <a:t>H</a:t>
            </a:r>
            <a:r>
              <a:rPr lang="en-GB" dirty="0">
                <a:solidFill>
                  <a:srgbClr val="FF0000"/>
                </a:solidFill>
                <a:latin typeface="Arial Black" panose="020B0A04020102020204" pitchFamily="34" charset="0"/>
              </a:rPr>
              <a:t>P</a:t>
            </a:r>
            <a:r>
              <a:rPr lang="en-GB" baseline="-25000" dirty="0">
                <a:solidFill>
                  <a:srgbClr val="FF0000"/>
                </a:solidFill>
                <a:latin typeface="Arial Black" panose="020B0A04020102020204" pitchFamily="34" charset="0"/>
              </a:rPr>
              <a:t>H</a:t>
            </a:r>
            <a:r>
              <a:rPr lang="en-GB" dirty="0">
                <a:solidFill>
                  <a:srgbClr val="FF0000"/>
                </a:solidFill>
                <a:latin typeface="Arial Black" panose="020B0A04020102020204" pitchFamily="34" charset="0"/>
              </a:rPr>
              <a:t>P</a:t>
            </a:r>
            <a:r>
              <a:rPr lang="en-GB" baseline="-25000" dirty="0">
                <a:solidFill>
                  <a:srgbClr val="FF0000"/>
                </a:solidFill>
                <a:latin typeface="Arial Black" panose="020B0A04020102020204" pitchFamily="34" charset="0"/>
              </a:rPr>
              <a:t>H</a:t>
            </a:r>
            <a:r>
              <a:rPr lang="en-GB" b="1" dirty="0" smtClean="0">
                <a:solidFill>
                  <a:srgbClr val="FF0000"/>
                </a:solidFill>
                <a:latin typeface="Arial Black" panose="020B0A04020102020204" pitchFamily="34" charset="0"/>
              </a:rPr>
              <a:t>)</a:t>
            </a:r>
            <a:endParaRPr lang="en-GB" dirty="0">
              <a:solidFill>
                <a:srgbClr val="FF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16</a:t>
            </a:fld>
            <a:endParaRPr lang="en-GB"/>
          </a:p>
        </p:txBody>
      </p:sp>
      <p:sp>
        <p:nvSpPr>
          <p:cNvPr id="6" name="Rectangle 5"/>
          <p:cNvSpPr/>
          <p:nvPr/>
        </p:nvSpPr>
        <p:spPr>
          <a:xfrm>
            <a:off x="323305" y="763225"/>
            <a:ext cx="8990512" cy="1477328"/>
          </a:xfrm>
          <a:prstGeom prst="rect">
            <a:avLst/>
          </a:prstGeom>
        </p:spPr>
        <p:txBody>
          <a:bodyPr wrap="square">
            <a:spAutoFit/>
          </a:bodyPr>
          <a:lstStyle/>
          <a:p>
            <a:pPr>
              <a:lnSpc>
                <a:spcPct val="150000"/>
              </a:lnSpc>
            </a:pPr>
            <a:r>
              <a:rPr lang="en-GB" altLang="en-US" sz="2000" b="1" dirty="0">
                <a:solidFill>
                  <a:srgbClr val="000000"/>
                </a:solidFill>
                <a:latin typeface="Arial" panose="020B0604020202020204" pitchFamily="34" charset="0"/>
                <a:cs typeface="Arial" panose="020B0604020202020204" pitchFamily="34" charset="0"/>
              </a:rPr>
              <a:t>A</a:t>
            </a:r>
            <a:r>
              <a:rPr lang="en-GB" altLang="en-US" sz="2000" dirty="0">
                <a:solidFill>
                  <a:srgbClr val="000000"/>
                </a:solidFill>
                <a:latin typeface="Arial" panose="020B0604020202020204" pitchFamily="34" charset="0"/>
                <a:cs typeface="Arial" panose="020B0604020202020204" pitchFamily="34" charset="0"/>
              </a:rPr>
              <a:t> simply stands for </a:t>
            </a:r>
            <a:r>
              <a:rPr lang="en-GB" altLang="en-US" sz="2000" dirty="0" smtClean="0">
                <a:solidFill>
                  <a:srgbClr val="000000"/>
                </a:solidFill>
                <a:latin typeface="Arial" panose="020B0604020202020204" pitchFamily="34" charset="0"/>
                <a:cs typeface="Arial" panose="020B0604020202020204" pitchFamily="34" charset="0"/>
              </a:rPr>
              <a:t>Altimeter, denoting pressure reading in inches of mercury.</a:t>
            </a:r>
          </a:p>
          <a:p>
            <a:pPr>
              <a:lnSpc>
                <a:spcPct val="150000"/>
              </a:lnSpc>
            </a:pPr>
            <a:r>
              <a:rPr lang="en-GB" altLang="en-US" sz="2000" dirty="0" err="1" smtClean="0">
                <a:solidFill>
                  <a:srgbClr val="000000"/>
                </a:solidFill>
                <a:latin typeface="Arial" panose="020B0604020202020204" pitchFamily="34" charset="0"/>
                <a:cs typeface="Arial" panose="020B0604020202020204" pitchFamily="34" charset="0"/>
              </a:rPr>
              <a:t>Eg</a:t>
            </a:r>
            <a:r>
              <a:rPr lang="en-GB" altLang="en-US" sz="2000" dirty="0" smtClean="0">
                <a:solidFill>
                  <a:srgbClr val="000000"/>
                </a:solidFill>
                <a:latin typeface="Arial" panose="020B0604020202020204" pitchFamily="34" charset="0"/>
                <a:cs typeface="Arial" panose="020B0604020202020204" pitchFamily="34" charset="0"/>
              </a:rPr>
              <a:t>. </a:t>
            </a:r>
            <a:r>
              <a:rPr lang="en-GB" altLang="en-US" sz="2000" b="1" dirty="0" smtClean="0">
                <a:solidFill>
                  <a:srgbClr val="000000"/>
                </a:solidFill>
                <a:latin typeface="Arial" panose="020B0604020202020204" pitchFamily="34" charset="0"/>
                <a:cs typeface="Arial" panose="020B0604020202020204" pitchFamily="34" charset="0"/>
              </a:rPr>
              <a:t>3016</a:t>
            </a:r>
            <a:r>
              <a:rPr lang="en-GB" altLang="en-US" sz="2000" dirty="0" smtClean="0">
                <a:solidFill>
                  <a:srgbClr val="000000"/>
                </a:solidFill>
                <a:latin typeface="Arial" panose="020B0604020202020204" pitchFamily="34" charset="0"/>
                <a:cs typeface="Arial" panose="020B0604020202020204" pitchFamily="34" charset="0"/>
              </a:rPr>
              <a:t> </a:t>
            </a:r>
            <a:r>
              <a:rPr lang="en-GB" altLang="en-US" sz="2000" dirty="0">
                <a:solidFill>
                  <a:srgbClr val="000000"/>
                </a:solidFill>
                <a:latin typeface="Arial" panose="020B0604020202020204" pitchFamily="34" charset="0"/>
                <a:cs typeface="Arial" panose="020B0604020202020204" pitchFamily="34" charset="0"/>
              </a:rPr>
              <a:t>means 30.16 inches of mercury for the pressure</a:t>
            </a:r>
            <a:r>
              <a:rPr lang="en-GB" altLang="en-US" sz="2000" dirty="0" smtClean="0">
                <a:solidFill>
                  <a:srgbClr val="000000"/>
                </a:solidFill>
                <a:latin typeface="Arial" panose="020B0604020202020204" pitchFamily="34" charset="0"/>
                <a:cs typeface="Arial" panose="020B0604020202020204" pitchFamily="34" charset="0"/>
              </a:rPr>
              <a:t>.</a:t>
            </a:r>
          </a:p>
          <a:p>
            <a:pPr>
              <a:lnSpc>
                <a:spcPct val="150000"/>
              </a:lnSpc>
            </a:pPr>
            <a:r>
              <a:rPr lang="en-GB" sz="2000" dirty="0">
                <a:latin typeface="Arial" panose="020B0604020202020204" pitchFamily="34" charset="0"/>
                <a:cs typeface="Arial" panose="020B0604020202020204" pitchFamily="34" charset="0"/>
              </a:rPr>
              <a:t>Some countries use "Q" which indicates </a:t>
            </a:r>
            <a:r>
              <a:rPr lang="en-GB" sz="2000" dirty="0" err="1">
                <a:latin typeface="Arial" panose="020B0604020202020204" pitchFamily="34" charset="0"/>
                <a:cs typeface="Arial" panose="020B0604020202020204" pitchFamily="34" charset="0"/>
              </a:rPr>
              <a:t>hectopascals</a:t>
            </a:r>
            <a:r>
              <a:rPr lang="en-GB" sz="2000" dirty="0" smtClean="0">
                <a:latin typeface="Arial" panose="020B0604020202020204" pitchFamily="34" charset="0"/>
                <a:cs typeface="Arial" panose="020B0604020202020204" pitchFamily="34" charset="0"/>
              </a:rPr>
              <a:t>.</a:t>
            </a:r>
            <a:endParaRPr lang="en-GB" altLang="en-US" sz="2000" dirty="0" smtClean="0">
              <a:solidFill>
                <a:srgbClr val="000000"/>
              </a:solidFill>
              <a:latin typeface="Arial" panose="020B0604020202020204" pitchFamily="34" charset="0"/>
              <a:cs typeface="Arial" panose="020B0604020202020204" pitchFamily="34" charset="0"/>
            </a:endParaRPr>
          </a:p>
        </p:txBody>
      </p:sp>
      <p:sp>
        <p:nvSpPr>
          <p:cNvPr id="7" name="Rectangle 6"/>
          <p:cNvSpPr/>
          <p:nvPr/>
        </p:nvSpPr>
        <p:spPr>
          <a:xfrm>
            <a:off x="676002" y="2277101"/>
            <a:ext cx="10839995" cy="4247317"/>
          </a:xfrm>
          <a:prstGeom prst="rect">
            <a:avLst/>
          </a:prstGeom>
        </p:spPr>
        <p:txBody>
          <a:bodyPr wrap="square">
            <a:spAutoFit/>
          </a:bodyPr>
          <a:lstStyle/>
          <a:p>
            <a:pPr algn="just">
              <a:lnSpc>
                <a:spcPct val="150000"/>
              </a:lnSpc>
            </a:pPr>
            <a:r>
              <a:rPr lang="en-GB" altLang="en-US" sz="4000" b="1" dirty="0" smtClean="0">
                <a:solidFill>
                  <a:srgbClr val="FF0000"/>
                </a:solidFill>
                <a:latin typeface="Arial Black" panose="020B0A04020102020204" pitchFamily="34" charset="0"/>
                <a:cs typeface="Arial" panose="020B0604020202020204" pitchFamily="34" charset="0"/>
              </a:rPr>
              <a:t>REMARKS		(RMK)</a:t>
            </a:r>
            <a:endParaRPr lang="en-GB" altLang="en-US" sz="4000" b="1" dirty="0">
              <a:solidFill>
                <a:srgbClr val="FF0000"/>
              </a:solidFill>
              <a:latin typeface="Arial Black" panose="020B0A04020102020204" pitchFamily="34" charset="0"/>
              <a:cs typeface="Arial" panose="020B0604020202020204" pitchFamily="34" charset="0"/>
            </a:endParaRPr>
          </a:p>
          <a:p>
            <a:pPr algn="just">
              <a:lnSpc>
                <a:spcPct val="150000"/>
              </a:lnSpc>
            </a:pPr>
            <a:r>
              <a:rPr lang="en-GB" altLang="en-US" sz="2000" b="1" dirty="0">
                <a:solidFill>
                  <a:srgbClr val="000000"/>
                </a:solidFill>
                <a:latin typeface="Arial" panose="020B0604020202020204" pitchFamily="34" charset="0"/>
                <a:cs typeface="Arial" panose="020B0604020202020204" pitchFamily="34" charset="0"/>
              </a:rPr>
              <a:t>RMK</a:t>
            </a:r>
            <a:r>
              <a:rPr lang="en-GB" altLang="en-US" sz="2000" dirty="0">
                <a:solidFill>
                  <a:srgbClr val="000000"/>
                </a:solidFill>
                <a:latin typeface="Arial" panose="020B0604020202020204" pitchFamily="34" charset="0"/>
                <a:cs typeface="Arial" panose="020B0604020202020204" pitchFamily="34" charset="0"/>
              </a:rPr>
              <a:t> simply means REMARKS and marks the end of the standard </a:t>
            </a:r>
            <a:r>
              <a:rPr lang="en-GB" altLang="en-US" sz="2000" dirty="0" smtClean="0">
                <a:solidFill>
                  <a:srgbClr val="000000"/>
                </a:solidFill>
                <a:latin typeface="Arial" panose="020B0604020202020204" pitchFamily="34" charset="0"/>
                <a:cs typeface="Arial" panose="020B0604020202020204" pitchFamily="34" charset="0"/>
              </a:rPr>
              <a:t>METAR </a:t>
            </a:r>
            <a:r>
              <a:rPr lang="en-GB" altLang="en-US" sz="2000" dirty="0">
                <a:solidFill>
                  <a:srgbClr val="000000"/>
                </a:solidFill>
                <a:latin typeface="Arial" panose="020B0604020202020204" pitchFamily="34" charset="0"/>
                <a:cs typeface="Arial" panose="020B0604020202020204" pitchFamily="34" charset="0"/>
              </a:rPr>
              <a:t>observation and the beginning of the remarks that are put in as necessary</a:t>
            </a:r>
            <a:r>
              <a:rPr lang="en-GB" altLang="en-US" sz="2000" dirty="0" smtClean="0">
                <a:solidFill>
                  <a:srgbClr val="000000"/>
                </a:solidFill>
                <a:latin typeface="Arial" panose="020B0604020202020204" pitchFamily="34" charset="0"/>
                <a:cs typeface="Arial" panose="020B0604020202020204" pitchFamily="34" charset="0"/>
              </a:rPr>
              <a:t>.</a:t>
            </a:r>
          </a:p>
          <a:p>
            <a:pPr algn="just">
              <a:lnSpc>
                <a:spcPct val="150000"/>
              </a:lnSpc>
            </a:pPr>
            <a:r>
              <a:rPr lang="en-GB" altLang="en-US" sz="2000" dirty="0" err="1" smtClean="0">
                <a:solidFill>
                  <a:srgbClr val="000000"/>
                </a:solidFill>
                <a:latin typeface="Arial" panose="020B0604020202020204" pitchFamily="34" charset="0"/>
                <a:cs typeface="Arial" panose="020B0604020202020204" pitchFamily="34" charset="0"/>
              </a:rPr>
              <a:t>Eg</a:t>
            </a:r>
            <a:r>
              <a:rPr lang="en-GB" altLang="en-US" sz="2000" dirty="0" smtClean="0">
                <a:solidFill>
                  <a:srgbClr val="000000"/>
                </a:solidFill>
                <a:latin typeface="Arial" panose="020B0604020202020204" pitchFamily="34" charset="0"/>
                <a:cs typeface="Arial" panose="020B0604020202020204" pitchFamily="34" charset="0"/>
              </a:rPr>
              <a:t>. RMK A02  </a:t>
            </a:r>
            <a:r>
              <a:rPr lang="en-GB" sz="2000" dirty="0" smtClean="0">
                <a:latin typeface="Arial" panose="020B0604020202020204" pitchFamily="34" charset="0"/>
                <a:cs typeface="Arial" panose="020B0604020202020204" pitchFamily="34" charset="0"/>
              </a:rPr>
              <a:t>SF5NS3</a:t>
            </a:r>
            <a:endParaRPr lang="en-GB" altLang="en-US" sz="2000" dirty="0" smtClean="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GB" altLang="en-US" sz="2000" b="1" dirty="0" smtClean="0">
                <a:solidFill>
                  <a:srgbClr val="000000"/>
                </a:solidFill>
                <a:latin typeface="Arial" panose="020B0604020202020204" pitchFamily="34" charset="0"/>
                <a:cs typeface="Arial" panose="020B0604020202020204" pitchFamily="34" charset="0"/>
              </a:rPr>
              <a:t>A02</a:t>
            </a:r>
            <a:r>
              <a:rPr lang="en-GB" altLang="en-US" sz="2000" dirty="0" smtClean="0">
                <a:solidFill>
                  <a:srgbClr val="000000"/>
                </a:solidFill>
                <a:latin typeface="Arial" panose="020B0604020202020204" pitchFamily="34" charset="0"/>
                <a:cs typeface="Arial" panose="020B0604020202020204" pitchFamily="34" charset="0"/>
              </a:rPr>
              <a:t> means that the site is automated and has a precipitation sensor. If it were AO1, there would be no </a:t>
            </a:r>
            <a:r>
              <a:rPr lang="en-GB" altLang="en-US" sz="2000" dirty="0" err="1" smtClean="0">
                <a:solidFill>
                  <a:srgbClr val="000000"/>
                </a:solidFill>
                <a:latin typeface="Arial" panose="020B0604020202020204" pitchFamily="34" charset="0"/>
                <a:cs typeface="Arial" panose="020B0604020202020204" pitchFamily="34" charset="0"/>
              </a:rPr>
              <a:t>precip</a:t>
            </a:r>
            <a:r>
              <a:rPr lang="en-GB" altLang="en-US" sz="2000" dirty="0" smtClean="0">
                <a:solidFill>
                  <a:srgbClr val="000000"/>
                </a:solidFill>
                <a:latin typeface="Arial" panose="020B0604020202020204" pitchFamily="34" charset="0"/>
                <a:cs typeface="Arial" panose="020B0604020202020204" pitchFamily="34" charset="0"/>
              </a:rPr>
              <a:t> sensor. This does not mean the site is un-manned. If there is an AUTO after the ID in the </a:t>
            </a:r>
            <a:r>
              <a:rPr lang="en-GB" altLang="en-US" sz="2000" dirty="0" err="1" smtClean="0">
                <a:solidFill>
                  <a:srgbClr val="000000"/>
                </a:solidFill>
                <a:latin typeface="Arial" panose="020B0604020202020204" pitchFamily="34" charset="0"/>
                <a:cs typeface="Arial" panose="020B0604020202020204" pitchFamily="34" charset="0"/>
              </a:rPr>
              <a:t>metar</a:t>
            </a:r>
            <a:r>
              <a:rPr lang="en-GB" altLang="en-US" sz="2000" dirty="0" smtClean="0">
                <a:solidFill>
                  <a:srgbClr val="000000"/>
                </a:solidFill>
                <a:latin typeface="Arial" panose="020B0604020202020204" pitchFamily="34" charset="0"/>
                <a:cs typeface="Arial" panose="020B0604020202020204" pitchFamily="34" charset="0"/>
              </a:rPr>
              <a:t> </a:t>
            </a:r>
            <a:r>
              <a:rPr lang="en-GB" altLang="en-US" sz="2000" dirty="0" err="1" smtClean="0">
                <a:solidFill>
                  <a:srgbClr val="000000"/>
                </a:solidFill>
                <a:latin typeface="Arial" panose="020B0604020202020204" pitchFamily="34" charset="0"/>
                <a:cs typeface="Arial" panose="020B0604020202020204" pitchFamily="34" charset="0"/>
              </a:rPr>
              <a:t>obs</a:t>
            </a:r>
            <a:r>
              <a:rPr lang="en-GB" altLang="en-US" sz="2000" dirty="0" smtClean="0">
                <a:solidFill>
                  <a:srgbClr val="000000"/>
                </a:solidFill>
                <a:latin typeface="Arial" panose="020B0604020202020204" pitchFamily="34" charset="0"/>
                <a:cs typeface="Arial" panose="020B0604020202020204" pitchFamily="34" charset="0"/>
              </a:rPr>
              <a:t>, then there is no observer.</a:t>
            </a:r>
          </a:p>
          <a:p>
            <a:pPr marL="342900" indent="-342900" algn="just">
              <a:lnSpc>
                <a:spcPct val="150000"/>
              </a:lnSpc>
              <a:buFont typeface="Wingdings" panose="05000000000000000000" pitchFamily="2" charset="2"/>
              <a:buChar char="Ø"/>
            </a:pPr>
            <a:r>
              <a:rPr lang="en-GB" altLang="en-US" sz="2000" dirty="0" smtClean="0">
                <a:solidFill>
                  <a:srgbClr val="000000"/>
                </a:solidFill>
                <a:latin typeface="Arial" panose="020B0604020202020204" pitchFamily="34" charset="0"/>
                <a:cs typeface="Arial" panose="020B0604020202020204" pitchFamily="34" charset="0"/>
              </a:rPr>
              <a:t>SF5NS3 means </a:t>
            </a:r>
            <a:r>
              <a:rPr lang="en-GB" sz="2000" dirty="0" smtClean="0"/>
              <a:t>5 </a:t>
            </a:r>
            <a:r>
              <a:rPr lang="en-GB" sz="2000" dirty="0" err="1"/>
              <a:t>oktas</a:t>
            </a:r>
            <a:r>
              <a:rPr lang="en-GB" sz="2000" dirty="0"/>
              <a:t> Stratus </a:t>
            </a:r>
            <a:r>
              <a:rPr lang="en-GB" sz="2000" dirty="0" err="1"/>
              <a:t>fractus</a:t>
            </a:r>
            <a:r>
              <a:rPr lang="en-GB" sz="2000" dirty="0"/>
              <a:t>  and  3 </a:t>
            </a:r>
            <a:r>
              <a:rPr lang="en-GB" sz="2000" dirty="0" err="1"/>
              <a:t>oktas</a:t>
            </a:r>
            <a:r>
              <a:rPr lang="en-GB" sz="2000" dirty="0"/>
              <a:t> Nimbostratus </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0572" y="933042"/>
            <a:ext cx="2045425" cy="2045425"/>
          </a:xfrm>
          <a:prstGeom prst="rect">
            <a:avLst/>
          </a:prstGeom>
        </p:spPr>
      </p:pic>
    </p:spTree>
    <p:extLst>
      <p:ext uri="{BB962C8B-B14F-4D97-AF65-F5344CB8AC3E}">
        <p14:creationId xmlns:p14="http://schemas.microsoft.com/office/powerpoint/2010/main" val="28156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17</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tx1"/>
          </a:solidFill>
        </p:spPr>
        <p:txBody>
          <a:bodyPr>
            <a:normAutofit fontScale="90000"/>
          </a:bodyPr>
          <a:lstStyle/>
          <a:p>
            <a:pPr lvl="0"/>
            <a:r>
              <a:rPr lang="en-US" b="1" dirty="0" smtClean="0">
                <a:solidFill>
                  <a:srgbClr val="FF0000"/>
                </a:solidFill>
                <a:latin typeface="Arial Black" panose="020B0A04020102020204" pitchFamily="34" charset="0"/>
              </a:rPr>
              <a:t>RECAP OF LECTURE 2</a:t>
            </a:r>
            <a:endParaRPr lang="en-US" b="1" dirty="0">
              <a:solidFill>
                <a:srgbClr val="FF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18</a:t>
            </a:fld>
            <a:endParaRPr lang="en-GB">
              <a:solidFill>
                <a:prstClr val="black"/>
              </a:solidFill>
            </a:endParaRPr>
          </a:p>
        </p:txBody>
      </p:sp>
      <p:sp>
        <p:nvSpPr>
          <p:cNvPr id="3" name="TextBox 2"/>
          <p:cNvSpPr txBox="1"/>
          <p:nvPr/>
        </p:nvSpPr>
        <p:spPr>
          <a:xfrm>
            <a:off x="648789" y="1149530"/>
            <a:ext cx="10972800" cy="1384995"/>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endParaRPr lang="en-GB" sz="2800" dirty="0" smtClean="0">
              <a:latin typeface="Arial" panose="020B0604020202020204" pitchFamily="34" charset="0"/>
              <a:cs typeface="Arial" panose="020B0604020202020204" pitchFamily="34" charset="0"/>
            </a:endParaRPr>
          </a:p>
          <a:p>
            <a:pPr marL="514350" indent="-514350">
              <a:buAutoNum type="arabicPeriod"/>
            </a:pPr>
            <a:r>
              <a:rPr lang="en-GB" sz="2800" dirty="0" smtClean="0">
                <a:latin typeface="Arial" panose="020B0604020202020204" pitchFamily="34" charset="0"/>
                <a:cs typeface="Arial" panose="020B0604020202020204" pitchFamily="34" charset="0"/>
              </a:rPr>
              <a:t>CODING AND DECODING METAR AND SPECI</a:t>
            </a:r>
          </a:p>
          <a:p>
            <a:pPr marL="514350" indent="-514350">
              <a:buAutoNum type="arabicPeriod"/>
            </a:pP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8409" y="124489"/>
            <a:ext cx="8229627" cy="671786"/>
          </a:xfrm>
          <a:solidFill>
            <a:schemeClr val="tx1"/>
          </a:solidFill>
        </p:spPr>
        <p:txBody>
          <a:bodyPr>
            <a:normAutofit fontScale="90000"/>
          </a:bodyPr>
          <a:lstStyle/>
          <a:p>
            <a:pPr lvl="0"/>
            <a:r>
              <a:rPr lang="en-US" b="1" dirty="0" smtClean="0">
                <a:solidFill>
                  <a:srgbClr val="FF0000"/>
                </a:solidFill>
                <a:latin typeface="+mn-lt"/>
              </a:rPr>
              <a:t>ASSESSMENT ON LECTURE 2</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19</a:t>
            </a:fld>
            <a:endParaRPr lang="en-GB">
              <a:solidFill>
                <a:prstClr val="black"/>
              </a:solidFill>
            </a:endParaRPr>
          </a:p>
        </p:txBody>
      </p:sp>
      <p:sp>
        <p:nvSpPr>
          <p:cNvPr id="3" name="TextBox 2"/>
          <p:cNvSpPr txBox="1"/>
          <p:nvPr/>
        </p:nvSpPr>
        <p:spPr>
          <a:xfrm>
            <a:off x="182880" y="770703"/>
            <a:ext cx="11769634" cy="4278094"/>
          </a:xfrm>
          <a:prstGeom prst="rect">
            <a:avLst/>
          </a:prstGeom>
          <a:solidFill>
            <a:schemeClr val="accent2">
              <a:lumMod val="60000"/>
              <a:lumOff val="40000"/>
            </a:schemeClr>
          </a:solidFill>
          <a:ln>
            <a:solidFill>
              <a:schemeClr val="tx1"/>
            </a:solidFill>
          </a:ln>
        </p:spPr>
        <p:txBody>
          <a:bodyPr wrap="square" rtlCol="0">
            <a:spAutoFit/>
          </a:bodyPr>
          <a:lstStyle/>
          <a:p>
            <a:pPr lvl="1"/>
            <a:endParaRPr lang="en-GB" sz="2000" b="1" i="1" dirty="0" smtClean="0">
              <a:solidFill>
                <a:schemeClr val="accent1">
                  <a:lumMod val="50000"/>
                </a:schemeClr>
              </a:solidFill>
            </a:endParaRPr>
          </a:p>
          <a:p>
            <a:pPr lvl="1"/>
            <a:endParaRPr lang="en-GB" sz="2000" b="1" i="1" dirty="0" smtClean="0">
              <a:solidFill>
                <a:schemeClr val="accent1">
                  <a:lumMod val="50000"/>
                </a:schemeClr>
              </a:solidFill>
            </a:endParaRPr>
          </a:p>
          <a:p>
            <a:pPr lvl="1"/>
            <a:endParaRPr lang="en-GB" sz="4000" b="1" dirty="0">
              <a:solidFill>
                <a:schemeClr val="accent1">
                  <a:lumMod val="50000"/>
                </a:schemeClr>
              </a:solidFill>
              <a:latin typeface="Arial" panose="020B0604020202020204" pitchFamily="34" charset="0"/>
              <a:cs typeface="Arial" panose="020B0604020202020204" pitchFamily="34" charset="0"/>
            </a:endParaRPr>
          </a:p>
          <a:p>
            <a:pPr lvl="1"/>
            <a:r>
              <a:rPr lang="en-GB" sz="4000" b="1" dirty="0" smtClean="0">
                <a:solidFill>
                  <a:schemeClr val="accent1">
                    <a:lumMod val="50000"/>
                  </a:schemeClr>
                </a:solidFill>
                <a:latin typeface="Arial" panose="020B0604020202020204" pitchFamily="34" charset="0"/>
                <a:cs typeface="Arial" panose="020B0604020202020204" pitchFamily="34" charset="0"/>
              </a:rPr>
              <a:t>GROUP PRESENTATION ON TERMINAL AERODROME FORECAST    (TAF)</a:t>
            </a:r>
            <a:endParaRPr lang="en-GB" sz="4000" b="1" dirty="0">
              <a:solidFill>
                <a:schemeClr val="accent1">
                  <a:lumMod val="50000"/>
                </a:schemeClr>
              </a:solidFill>
              <a:latin typeface="Arial" panose="020B0604020202020204" pitchFamily="34" charset="0"/>
              <a:cs typeface="Arial" panose="020B0604020202020204" pitchFamily="34" charset="0"/>
            </a:endParaRPr>
          </a:p>
          <a:p>
            <a:pPr lvl="1"/>
            <a:endParaRPr lang="en-GB" sz="2000" b="1" i="1" dirty="0" smtClean="0">
              <a:solidFill>
                <a:schemeClr val="accent1">
                  <a:lumMod val="50000"/>
                </a:schemeClr>
              </a:solidFill>
            </a:endParaRPr>
          </a:p>
          <a:p>
            <a:pPr lvl="1"/>
            <a:endParaRPr lang="en-GB" sz="2000" b="1" i="1" dirty="0">
              <a:solidFill>
                <a:schemeClr val="accent1">
                  <a:lumMod val="50000"/>
                </a:schemeClr>
              </a:solidFill>
            </a:endParaRPr>
          </a:p>
          <a:p>
            <a:pPr algn="r"/>
            <a:r>
              <a:rPr lang="en-GB" sz="2400" b="1" dirty="0" smtClean="0">
                <a:solidFill>
                  <a:srgbClr val="FF0000"/>
                </a:solidFill>
              </a:rPr>
              <a:t>Submission Deadline:  </a:t>
            </a:r>
            <a:r>
              <a:rPr lang="en-GB" sz="2400" b="1" dirty="0" smtClean="0">
                <a:solidFill>
                  <a:srgbClr val="FF0000"/>
                </a:solidFill>
              </a:rPr>
              <a:t>Next Class (October 8, 2019)</a:t>
            </a:r>
          </a:p>
          <a:p>
            <a:pPr algn="r"/>
            <a:endParaRPr lang="en-GB" sz="2400" b="1" dirty="0">
              <a:solidFill>
                <a:srgbClr val="FF0000"/>
              </a:solidFill>
            </a:endParaRPr>
          </a:p>
          <a:p>
            <a:pPr algn="r"/>
            <a:endParaRPr lang="en-GB" sz="2400" b="1" dirty="0">
              <a:solidFill>
                <a:srgbClr val="FF0000"/>
              </a:solidFill>
            </a:endParaRPr>
          </a:p>
        </p:txBody>
      </p:sp>
    </p:spTree>
    <p:extLst>
      <p:ext uri="{BB962C8B-B14F-4D97-AF65-F5344CB8AC3E}">
        <p14:creationId xmlns:p14="http://schemas.microsoft.com/office/powerpoint/2010/main" val="167726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90" y="2956673"/>
            <a:ext cx="7886700" cy="556844"/>
          </a:xfrm>
        </p:spPr>
        <p:txBody>
          <a:bodyPr>
            <a:noAutofit/>
          </a:bodyPr>
          <a:lstStyle/>
          <a:p>
            <a:pPr algn="ctr"/>
            <a:r>
              <a:rPr lang="en-GB" sz="9600" b="1" dirty="0">
                <a:solidFill>
                  <a:srgbClr val="FF0000"/>
                </a:solidFill>
                <a:latin typeface="Arial Black" panose="020B0A04020102020204" pitchFamily="34" charset="0"/>
              </a:rPr>
              <a:t>LECTURE </a:t>
            </a:r>
            <a:r>
              <a:rPr lang="en-GB" sz="9600" b="1" dirty="0" smtClean="0">
                <a:solidFill>
                  <a:srgbClr val="FF0000"/>
                </a:solidFill>
                <a:latin typeface="Arial Black" panose="020B0A04020102020204" pitchFamily="34" charset="0"/>
              </a:rPr>
              <a:t>2</a:t>
            </a:r>
            <a:endParaRPr lang="en-GB" sz="96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481603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8"/>
            <a:ext cx="10515600" cy="575033"/>
          </a:xfrm>
        </p:spPr>
        <p:txBody>
          <a:bodyPr>
            <a:normAutofit fontScale="90000"/>
          </a:bodyPr>
          <a:lstStyle/>
          <a:p>
            <a:r>
              <a:rPr lang="en-US" altLang="en-US" sz="4000" dirty="0">
                <a:solidFill>
                  <a:srgbClr val="FF0000"/>
                </a:solidFill>
                <a:latin typeface="Arial Black" panose="020B0A04020102020204" pitchFamily="34" charset="0"/>
                <a:cs typeface="Calibri" panose="020F0502020204030204" pitchFamily="34" charset="0"/>
              </a:rPr>
              <a:t>Aviation Weather Observation</a:t>
            </a:r>
            <a:endParaRPr lang="en-GB" sz="4000"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4417454" y="785610"/>
            <a:ext cx="6936346" cy="4262907"/>
          </a:xfrm>
        </p:spPr>
        <p:txBody>
          <a:bodyPr>
            <a:noAutofit/>
          </a:bodyPr>
          <a:lstStyle/>
          <a:p>
            <a:pPr algn="just">
              <a:lnSpc>
                <a:spcPct val="150000"/>
              </a:lnSpc>
              <a:buNone/>
            </a:pPr>
            <a:r>
              <a:rPr lang="en-US" altLang="en-US" sz="2000" dirty="0" smtClean="0">
                <a:solidFill>
                  <a:srgbClr val="000000"/>
                </a:solidFill>
                <a:latin typeface="Arial" panose="020B0604020202020204" pitchFamily="34" charset="0"/>
                <a:cs typeface="Arial" panose="020B0604020202020204" pitchFamily="34" charset="0"/>
              </a:rPr>
              <a:t>Aviation </a:t>
            </a:r>
            <a:r>
              <a:rPr lang="en-US" altLang="en-US" sz="2000" dirty="0">
                <a:solidFill>
                  <a:srgbClr val="000000"/>
                </a:solidFill>
                <a:latin typeface="Arial" panose="020B0604020202020204" pitchFamily="34" charset="0"/>
                <a:cs typeface="Arial" panose="020B0604020202020204" pitchFamily="34" charset="0"/>
              </a:rPr>
              <a:t>Weather Observation is used to report the various </a:t>
            </a:r>
            <a:r>
              <a:rPr lang="en-US" altLang="en-US" sz="2000" dirty="0" smtClean="0">
                <a:solidFill>
                  <a:srgbClr val="000000"/>
                </a:solidFill>
                <a:latin typeface="Arial" panose="020B0604020202020204" pitchFamily="34" charset="0"/>
                <a:cs typeface="Arial" panose="020B0604020202020204" pitchFamily="34" charset="0"/>
              </a:rPr>
              <a:t>meteorological elements which collectively describe </a:t>
            </a:r>
            <a:r>
              <a:rPr lang="en-US" altLang="en-US" sz="2000" dirty="0">
                <a:solidFill>
                  <a:srgbClr val="000000"/>
                </a:solidFill>
                <a:latin typeface="Arial" panose="020B0604020202020204" pitchFamily="34" charset="0"/>
                <a:cs typeface="Arial" panose="020B0604020202020204" pitchFamily="34" charset="0"/>
              </a:rPr>
              <a:t>the atmosphere as observed and evaluated from the observer’s position. </a:t>
            </a:r>
            <a:endParaRPr lang="en-US" altLang="en-US" sz="2000" dirty="0" smtClean="0">
              <a:solidFill>
                <a:srgbClr val="000000"/>
              </a:solidFill>
              <a:latin typeface="Arial" panose="020B0604020202020204" pitchFamily="34" charset="0"/>
              <a:cs typeface="Arial" panose="020B0604020202020204" pitchFamily="34" charset="0"/>
            </a:endParaRPr>
          </a:p>
          <a:p>
            <a:pPr algn="just">
              <a:lnSpc>
                <a:spcPct val="150000"/>
              </a:lnSpc>
              <a:buNone/>
            </a:pPr>
            <a:endParaRPr lang="en-US" altLang="en-US" sz="2000" dirty="0">
              <a:solidFill>
                <a:srgbClr val="000000"/>
              </a:solidFill>
              <a:latin typeface="Arial" panose="020B0604020202020204" pitchFamily="34" charset="0"/>
              <a:cs typeface="Arial" panose="020B0604020202020204" pitchFamily="34" charset="0"/>
            </a:endParaRPr>
          </a:p>
          <a:p>
            <a:pPr algn="just">
              <a:lnSpc>
                <a:spcPct val="150000"/>
              </a:lnSpc>
              <a:buNone/>
            </a:pPr>
            <a:r>
              <a:rPr lang="en-US" altLang="en-US" sz="2000" dirty="0" smtClean="0">
                <a:solidFill>
                  <a:srgbClr val="000000"/>
                </a:solidFill>
                <a:latin typeface="Arial" panose="020B0604020202020204" pitchFamily="34" charset="0"/>
                <a:cs typeface="Arial" panose="020B0604020202020204" pitchFamily="34" charset="0"/>
              </a:rPr>
              <a:t>The </a:t>
            </a:r>
            <a:r>
              <a:rPr lang="en-US" altLang="en-US" sz="2000" dirty="0">
                <a:solidFill>
                  <a:srgbClr val="000000"/>
                </a:solidFill>
                <a:latin typeface="Arial" panose="020B0604020202020204" pitchFamily="34" charset="0"/>
                <a:cs typeface="Arial" panose="020B0604020202020204" pitchFamily="34" charset="0"/>
              </a:rPr>
              <a:t>meteorological elements normally observed are: Wind, Visibility, Present Weather, Sky Condition, Temperature, Dew Point, Altimeter Setting, and Remarks</a:t>
            </a:r>
            <a:r>
              <a:rPr lang="en-US" altLang="en-US" sz="2000" dirty="0" smtClean="0">
                <a:solidFill>
                  <a:srgbClr val="000000"/>
                </a:solidFill>
                <a:latin typeface="Arial" panose="020B0604020202020204" pitchFamily="34" charset="0"/>
                <a:cs typeface="Arial" panose="020B0604020202020204" pitchFamily="34" charset="0"/>
              </a:rPr>
              <a:t>.</a:t>
            </a:r>
            <a:endParaRPr lang="en-US" altLang="en-US" sz="2000" dirty="0">
              <a:solidFill>
                <a:srgbClr val="00000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3</a:t>
            </a:fld>
            <a:endParaRPr lang="en-GB"/>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0" y="1099366"/>
            <a:ext cx="4369084" cy="3949152"/>
          </a:xfrm>
          <a:prstGeom prst="rect">
            <a:avLst/>
          </a:prstGeom>
        </p:spPr>
      </p:pic>
      <p:sp>
        <p:nvSpPr>
          <p:cNvPr id="8" name="Rectangle 7"/>
          <p:cNvSpPr/>
          <p:nvPr/>
        </p:nvSpPr>
        <p:spPr>
          <a:xfrm>
            <a:off x="176348" y="5178750"/>
            <a:ext cx="11177452" cy="1200329"/>
          </a:xfrm>
          <a:prstGeom prst="rect">
            <a:avLst/>
          </a:prstGeom>
        </p:spPr>
        <p:txBody>
          <a:bodyPr wrap="square">
            <a:spAutoFit/>
          </a:bodyPr>
          <a:lstStyle/>
          <a:p>
            <a:pPr algn="just">
              <a:lnSpc>
                <a:spcPct val="150000"/>
              </a:lnSpc>
              <a:buNone/>
            </a:pPr>
            <a:r>
              <a:rPr lang="en-US" altLang="en-US" sz="2400" dirty="0">
                <a:solidFill>
                  <a:srgbClr val="000000"/>
                </a:solidFill>
                <a:latin typeface="Arial" panose="020B0604020202020204" pitchFamily="34" charset="0"/>
                <a:cs typeface="Arial" panose="020B0604020202020204" pitchFamily="34" charset="0"/>
              </a:rPr>
              <a:t>The type of report shall be </a:t>
            </a:r>
            <a:r>
              <a:rPr lang="en-US" altLang="en-US" sz="2400" b="1" dirty="0">
                <a:solidFill>
                  <a:srgbClr val="000000"/>
                </a:solidFill>
                <a:latin typeface="Arial" panose="020B0604020202020204" pitchFamily="34" charset="0"/>
                <a:cs typeface="Arial" panose="020B0604020202020204" pitchFamily="34" charset="0"/>
              </a:rPr>
              <a:t>METAR </a:t>
            </a:r>
            <a:r>
              <a:rPr lang="en-US" altLang="en-US" sz="2400" dirty="0">
                <a:solidFill>
                  <a:srgbClr val="000000"/>
                </a:solidFill>
                <a:latin typeface="Arial" panose="020B0604020202020204" pitchFamily="34" charset="0"/>
                <a:cs typeface="Arial" panose="020B0604020202020204" pitchFamily="34" charset="0"/>
              </a:rPr>
              <a:t>for a routine report and </a:t>
            </a:r>
            <a:r>
              <a:rPr lang="en-US" altLang="en-US" sz="2400" b="1" dirty="0">
                <a:solidFill>
                  <a:srgbClr val="000000"/>
                </a:solidFill>
                <a:latin typeface="Arial" panose="020B0604020202020204" pitchFamily="34" charset="0"/>
                <a:cs typeface="Arial" panose="020B0604020202020204" pitchFamily="34" charset="0"/>
              </a:rPr>
              <a:t>SPECI </a:t>
            </a:r>
            <a:r>
              <a:rPr lang="en-US" altLang="en-US" sz="2400" dirty="0">
                <a:solidFill>
                  <a:srgbClr val="000000"/>
                </a:solidFill>
                <a:latin typeface="Arial" panose="020B0604020202020204" pitchFamily="34" charset="0"/>
                <a:cs typeface="Arial" panose="020B0604020202020204" pitchFamily="34" charset="0"/>
              </a:rPr>
              <a:t>for a special report. </a:t>
            </a:r>
          </a:p>
        </p:txBody>
      </p:sp>
    </p:spTree>
    <p:extLst>
      <p:ext uri="{BB962C8B-B14F-4D97-AF65-F5344CB8AC3E}">
        <p14:creationId xmlns:p14="http://schemas.microsoft.com/office/powerpoint/2010/main" val="415745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110" y="2372138"/>
            <a:ext cx="11612217" cy="3949147"/>
          </a:xfrm>
        </p:spPr>
        <p:txBody>
          <a:bodyPr>
            <a:noAutofit/>
          </a:bodyPr>
          <a:lstStyle/>
          <a:p>
            <a:pPr algn="just">
              <a:lnSpc>
                <a:spcPct val="150000"/>
              </a:lnSpc>
              <a:buFont typeface="Wingdings" panose="05000000000000000000" pitchFamily="2" charset="2"/>
              <a:buChar char="Ø"/>
            </a:pPr>
            <a:r>
              <a:rPr lang="en-US" altLang="en-US" sz="2000" b="1" dirty="0">
                <a:solidFill>
                  <a:srgbClr val="000000"/>
                </a:solidFill>
                <a:latin typeface="Arial" panose="020B0604020202020204" pitchFamily="34" charset="0"/>
                <a:cs typeface="Arial" panose="020B0604020202020204" pitchFamily="34" charset="0"/>
              </a:rPr>
              <a:t>METAR/SPECI</a:t>
            </a:r>
            <a:r>
              <a:rPr lang="en-US" altLang="en-US" sz="2000" dirty="0">
                <a:solidFill>
                  <a:srgbClr val="000000"/>
                </a:solidFill>
                <a:latin typeface="Arial" panose="020B0604020202020204" pitchFamily="34" charset="0"/>
                <a:cs typeface="Arial" panose="020B0604020202020204" pitchFamily="34" charset="0"/>
              </a:rPr>
              <a:t> is the international standard code for hourly and special surface weather observations</a:t>
            </a:r>
            <a:r>
              <a:rPr lang="en-US" altLang="en-US" sz="2000" dirty="0" smtClean="0">
                <a:solidFill>
                  <a:srgbClr val="000000"/>
                </a:solidFill>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en-US" altLang="en-US" sz="2000" b="1" dirty="0" smtClean="0">
                <a:solidFill>
                  <a:srgbClr val="000000"/>
                </a:solidFill>
                <a:latin typeface="Arial" panose="020B0604020202020204" pitchFamily="34" charset="0"/>
                <a:cs typeface="Arial" panose="020B0604020202020204" pitchFamily="34" charset="0"/>
              </a:rPr>
              <a:t>The </a:t>
            </a:r>
            <a:r>
              <a:rPr lang="en-US" altLang="en-US" sz="2000" b="1" dirty="0">
                <a:solidFill>
                  <a:srgbClr val="000000"/>
                </a:solidFill>
                <a:latin typeface="Arial" panose="020B0604020202020204" pitchFamily="34" charset="0"/>
                <a:cs typeface="Arial" panose="020B0604020202020204" pitchFamily="34" charset="0"/>
              </a:rPr>
              <a:t>METAR </a:t>
            </a:r>
            <a:r>
              <a:rPr lang="en-US" altLang="en-US" sz="2000" dirty="0" smtClean="0">
                <a:solidFill>
                  <a:srgbClr val="000000"/>
                </a:solidFill>
                <a:latin typeface="Arial" panose="020B0604020202020204" pitchFamily="34" charset="0"/>
                <a:cs typeface="Arial" panose="020B0604020202020204" pitchFamily="34" charset="0"/>
              </a:rPr>
              <a:t>acronym </a:t>
            </a:r>
            <a:r>
              <a:rPr lang="en-US" altLang="en-US" sz="2000" b="1" dirty="0" smtClean="0">
                <a:solidFill>
                  <a:srgbClr val="FF0000"/>
                </a:solidFill>
                <a:latin typeface="Arial" panose="020B0604020202020204" pitchFamily="34" charset="0"/>
                <a:cs typeface="Arial" panose="020B0604020202020204" pitchFamily="34" charset="0"/>
              </a:rPr>
              <a:t>[Meteorological Terminal Aerodrome Report]</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roughly translates from the French as Aviation Routine Weather Report. A special report, SPECI, is merely a METAR-formatted report which is issued on a non-routine basis as dictated by changing meteorological conditions. </a:t>
            </a:r>
            <a:r>
              <a:rPr lang="en-US" altLang="en-US" sz="2000" b="1" dirty="0">
                <a:solidFill>
                  <a:srgbClr val="000000"/>
                </a:solidFill>
                <a:latin typeface="Arial" panose="020B0604020202020204" pitchFamily="34" charset="0"/>
                <a:cs typeface="Arial" panose="020B0604020202020204" pitchFamily="34" charset="0"/>
              </a:rPr>
              <a:t>The SPECI </a:t>
            </a:r>
            <a:r>
              <a:rPr lang="en-US" altLang="en-US" sz="2000" dirty="0">
                <a:solidFill>
                  <a:srgbClr val="000000"/>
                </a:solidFill>
                <a:latin typeface="Arial" panose="020B0604020202020204" pitchFamily="34" charset="0"/>
                <a:cs typeface="Arial" panose="020B0604020202020204" pitchFamily="34" charset="0"/>
              </a:rPr>
              <a:t>acronym roughly translates as </a:t>
            </a:r>
            <a:r>
              <a:rPr lang="en-US" altLang="en-US" sz="2000" dirty="0" smtClean="0">
                <a:solidFill>
                  <a:srgbClr val="000000"/>
                </a:solidFill>
                <a:latin typeface="Arial" panose="020B0604020202020204" pitchFamily="34" charset="0"/>
                <a:cs typeface="Arial" panose="020B0604020202020204" pitchFamily="34" charset="0"/>
              </a:rPr>
              <a:t>Aviation Selected </a:t>
            </a:r>
            <a:r>
              <a:rPr lang="en-US" altLang="en-US" sz="2000" dirty="0">
                <a:solidFill>
                  <a:srgbClr val="000000"/>
                </a:solidFill>
                <a:latin typeface="Arial" panose="020B0604020202020204" pitchFamily="34" charset="0"/>
                <a:cs typeface="Arial" panose="020B0604020202020204" pitchFamily="34" charset="0"/>
              </a:rPr>
              <a:t>Special Weather Report</a:t>
            </a:r>
            <a:r>
              <a:rPr lang="en-US" altLang="en-US" sz="2000" dirty="0" smtClean="0">
                <a:solidFill>
                  <a:srgbClr val="000000"/>
                </a:solidFill>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The </a:t>
            </a:r>
            <a:r>
              <a:rPr lang="en-GB" sz="2000" dirty="0">
                <a:latin typeface="Arial" panose="020B0604020202020204" pitchFamily="34" charset="0"/>
                <a:cs typeface="Arial" panose="020B0604020202020204" pitchFamily="34" charset="0"/>
              </a:rPr>
              <a:t>format of the SPECI report is similar to that of the METAR and the elements used have the same meaning. </a:t>
            </a:r>
          </a:p>
        </p:txBody>
      </p:sp>
      <p:sp>
        <p:nvSpPr>
          <p:cNvPr id="4" name="Footer Placeholder 3"/>
          <p:cNvSpPr>
            <a:spLocks noGrp="1"/>
          </p:cNvSpPr>
          <p:nvPr>
            <p:ph type="ftr" sz="quarter" idx="11"/>
          </p:nvPr>
        </p:nvSpPr>
        <p:spPr/>
        <p:txBody>
          <a:bodyPr/>
          <a:lstStyle/>
          <a:p>
            <a:r>
              <a:rPr lang="en-GB" dirty="0" smtClean="0"/>
              <a:t>MET451: AVIATION METEOROLOGY</a:t>
            </a:r>
            <a:endParaRPr lang="en-GB" dirty="0"/>
          </a:p>
        </p:txBody>
      </p:sp>
      <p:sp>
        <p:nvSpPr>
          <p:cNvPr id="5" name="Slide Number Placeholder 4"/>
          <p:cNvSpPr>
            <a:spLocks noGrp="1"/>
          </p:cNvSpPr>
          <p:nvPr>
            <p:ph type="sldNum" sz="quarter" idx="12"/>
          </p:nvPr>
        </p:nvSpPr>
        <p:spPr/>
        <p:txBody>
          <a:bodyPr/>
          <a:lstStyle/>
          <a:p>
            <a:fld id="{46CBDAFF-6F72-4DEC-A76B-3A5A3345B25A}" type="slidenum">
              <a:rPr lang="en-GB" smtClean="0"/>
              <a:t>4</a:t>
            </a:fld>
            <a:endParaRPr lang="en-GB"/>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66" t="-2791" r="466" b="52910"/>
          <a:stretch/>
        </p:blipFill>
        <p:spPr>
          <a:xfrm>
            <a:off x="407110" y="79513"/>
            <a:ext cx="11377777" cy="1868557"/>
          </a:xfrm>
          <a:prstGeom prst="rect">
            <a:avLst/>
          </a:prstGeom>
          <a:ln>
            <a:solidFill>
              <a:schemeClr val="tx1"/>
            </a:solidFill>
          </a:ln>
        </p:spPr>
      </p:pic>
    </p:spTree>
    <p:extLst>
      <p:ext uri="{BB962C8B-B14F-4D97-AF65-F5344CB8AC3E}">
        <p14:creationId xmlns:p14="http://schemas.microsoft.com/office/powerpoint/2010/main" val="334210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791" y="141667"/>
            <a:ext cx="11617163" cy="5975798"/>
          </a:xfrm>
        </p:spPr>
        <p:txBody>
          <a:bodyPr>
            <a:noAutofit/>
          </a:bodyPr>
          <a:lstStyle/>
          <a:p>
            <a:pPr algn="just">
              <a:lnSpc>
                <a:spcPct val="150000"/>
              </a:lnSpc>
              <a:buFont typeface="Wingdings" panose="05000000000000000000" pitchFamily="2" charset="2"/>
              <a:buChar char="Ø"/>
            </a:pPr>
            <a:r>
              <a:rPr lang="en-US" altLang="en-US" sz="2400" dirty="0">
                <a:solidFill>
                  <a:srgbClr val="000000"/>
                </a:solidFill>
                <a:latin typeface="Arial" panose="020B0604020202020204" pitchFamily="34" charset="0"/>
                <a:cs typeface="Arial" panose="020B0604020202020204" pitchFamily="34" charset="0"/>
              </a:rPr>
              <a:t>METAR is a routine scheduled observation and is the primary observation code for reporting surface meteorological data. </a:t>
            </a:r>
            <a:endParaRPr lang="en-US" altLang="en-US" sz="2400" dirty="0" smtClean="0">
              <a:solidFill>
                <a:srgbClr val="000000"/>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altLang="en-US" sz="2400" dirty="0" smtClean="0">
                <a:solidFill>
                  <a:srgbClr val="000000"/>
                </a:solidFill>
                <a:latin typeface="Arial" panose="020B0604020202020204" pitchFamily="34" charset="0"/>
                <a:cs typeface="Arial" panose="020B0604020202020204" pitchFamily="34" charset="0"/>
              </a:rPr>
              <a:t>METAR </a:t>
            </a:r>
            <a:r>
              <a:rPr lang="en-US" altLang="en-US" sz="2400" dirty="0">
                <a:solidFill>
                  <a:srgbClr val="000000"/>
                </a:solidFill>
                <a:latin typeface="Arial" panose="020B0604020202020204" pitchFamily="34" charset="0"/>
                <a:cs typeface="Arial" panose="020B0604020202020204" pitchFamily="34" charset="0"/>
              </a:rPr>
              <a:t>contains a report of wind, visibility, present weather, sky condition, temperature, dew point, and altimeter setting collectively referred to as “the body of the report.” </a:t>
            </a:r>
            <a:endParaRPr lang="en-US" altLang="en-US" sz="2400" dirty="0" smtClean="0">
              <a:solidFill>
                <a:srgbClr val="000000"/>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endParaRPr lang="en-US" altLang="en-US" sz="2400" dirty="0">
              <a:solidFill>
                <a:srgbClr val="000000"/>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altLang="en-US" sz="2400" dirty="0" smtClean="0">
                <a:solidFill>
                  <a:srgbClr val="000000"/>
                </a:solidFill>
                <a:latin typeface="Arial" panose="020B0604020202020204" pitchFamily="34" charset="0"/>
                <a:cs typeface="Arial" panose="020B0604020202020204" pitchFamily="34" charset="0"/>
              </a:rPr>
              <a:t>Additionally, </a:t>
            </a:r>
            <a:r>
              <a:rPr lang="en-US" altLang="en-US" sz="2400" dirty="0">
                <a:solidFill>
                  <a:srgbClr val="000000"/>
                </a:solidFill>
                <a:latin typeface="Arial" panose="020B0604020202020204" pitchFamily="34" charset="0"/>
                <a:cs typeface="Arial" panose="020B0604020202020204" pitchFamily="34" charset="0"/>
              </a:rPr>
              <a:t>information that elaborates on data in the body </a:t>
            </a:r>
            <a:r>
              <a:rPr lang="en-US" altLang="en-US" sz="2400" dirty="0" smtClean="0">
                <a:solidFill>
                  <a:srgbClr val="000000"/>
                </a:solidFill>
                <a:latin typeface="Arial" panose="020B0604020202020204" pitchFamily="34" charset="0"/>
                <a:cs typeface="Arial" panose="020B0604020202020204" pitchFamily="34" charset="0"/>
              </a:rPr>
              <a:t>of the </a:t>
            </a:r>
            <a:r>
              <a:rPr lang="en-US" altLang="en-US" sz="2400" dirty="0">
                <a:solidFill>
                  <a:srgbClr val="000000"/>
                </a:solidFill>
                <a:latin typeface="Arial" panose="020B0604020202020204" pitchFamily="34" charset="0"/>
                <a:cs typeface="Arial" panose="020B0604020202020204" pitchFamily="34" charset="0"/>
              </a:rPr>
              <a:t>report may be appended to the METAR. This significant information can be found in the section referred to as “Remarks</a:t>
            </a:r>
            <a:r>
              <a:rPr lang="en-US" altLang="en-US" sz="2400" dirty="0" smtClean="0">
                <a:solidFill>
                  <a:srgbClr val="000000"/>
                </a:solidFill>
                <a:latin typeface="Arial" panose="020B0604020202020204" pitchFamily="34" charset="0"/>
                <a:cs typeface="Arial" panose="020B0604020202020204" pitchFamily="34" charset="0"/>
              </a:rPr>
              <a:t>.”</a:t>
            </a:r>
            <a:endParaRPr lang="en-US" altLang="en-US" sz="2400" dirty="0">
              <a:solidFill>
                <a:srgbClr val="00000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5</a:t>
            </a:fld>
            <a:endParaRPr lang="en-GB"/>
          </a:p>
        </p:txBody>
      </p:sp>
    </p:spTree>
    <p:extLst>
      <p:ext uri="{BB962C8B-B14F-4D97-AF65-F5344CB8AC3E}">
        <p14:creationId xmlns:p14="http://schemas.microsoft.com/office/powerpoint/2010/main" val="283598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141667"/>
            <a:ext cx="11482588" cy="5975798"/>
          </a:xfrm>
        </p:spPr>
        <p:txBody>
          <a:bodyPr>
            <a:noAutofit/>
          </a:bodyPr>
          <a:lstStyle/>
          <a:p>
            <a:pPr algn="just">
              <a:lnSpc>
                <a:spcPct val="150000"/>
              </a:lnSpc>
              <a:buFont typeface="Wingdings" panose="05000000000000000000" pitchFamily="2" charset="2"/>
              <a:buChar char="Ø"/>
            </a:pPr>
            <a:r>
              <a:rPr lang="en-US" altLang="en-US" sz="2400" dirty="0">
                <a:solidFill>
                  <a:srgbClr val="000000"/>
                </a:solidFill>
                <a:latin typeface="Arial" panose="020B0604020202020204" pitchFamily="34" charset="0"/>
                <a:cs typeface="Arial" panose="020B0604020202020204" pitchFamily="34" charset="0"/>
              </a:rPr>
              <a:t>SPECI is an unscheduled observation. SPECI observations are taken when specific weather conditions have been met or observed (noted). </a:t>
            </a:r>
            <a:endParaRPr lang="en-US" altLang="en-US" sz="2400" dirty="0" smtClean="0">
              <a:solidFill>
                <a:srgbClr val="000000"/>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altLang="en-US" sz="2400" dirty="0" smtClean="0">
                <a:solidFill>
                  <a:srgbClr val="000000"/>
                </a:solidFill>
                <a:latin typeface="Arial" panose="020B0604020202020204" pitchFamily="34" charset="0"/>
                <a:cs typeface="Arial" panose="020B0604020202020204" pitchFamily="34" charset="0"/>
              </a:rPr>
              <a:t>SPECI </a:t>
            </a:r>
            <a:r>
              <a:rPr lang="en-US" altLang="en-US" sz="2400" dirty="0">
                <a:solidFill>
                  <a:srgbClr val="000000"/>
                </a:solidFill>
                <a:latin typeface="Arial" panose="020B0604020202020204" pitchFamily="34" charset="0"/>
                <a:cs typeface="Arial" panose="020B0604020202020204" pitchFamily="34" charset="0"/>
              </a:rPr>
              <a:t>reports shall contain all the data elements found in a METAR report (except single-element special) plus additional plain language information that elaborates on data in the body of the report. </a:t>
            </a:r>
            <a:endParaRPr lang="en-US" altLang="en-US" sz="2400" dirty="0" smtClean="0">
              <a:solidFill>
                <a:srgbClr val="000000"/>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altLang="en-US" sz="2400" dirty="0" smtClean="0">
                <a:solidFill>
                  <a:srgbClr val="000000"/>
                </a:solidFill>
                <a:latin typeface="Arial" panose="020B0604020202020204" pitchFamily="34" charset="0"/>
                <a:cs typeface="Arial" panose="020B0604020202020204" pitchFamily="34" charset="0"/>
              </a:rPr>
              <a:t>All </a:t>
            </a:r>
            <a:r>
              <a:rPr lang="en-US" altLang="en-US" sz="2400" dirty="0">
                <a:solidFill>
                  <a:srgbClr val="000000"/>
                </a:solidFill>
                <a:latin typeface="Arial" panose="020B0604020202020204" pitchFamily="34" charset="0"/>
                <a:cs typeface="Arial" panose="020B0604020202020204" pitchFamily="34" charset="0"/>
              </a:rPr>
              <a:t>SPECIs shall be made as soon as possible after the relevant </a:t>
            </a:r>
            <a:r>
              <a:rPr lang="en-US" altLang="en-US" sz="2400" dirty="0" smtClean="0">
                <a:solidFill>
                  <a:srgbClr val="000000"/>
                </a:solidFill>
                <a:latin typeface="Arial" panose="020B0604020202020204" pitchFamily="34" charset="0"/>
                <a:cs typeface="Arial" panose="020B0604020202020204" pitchFamily="34" charset="0"/>
              </a:rPr>
              <a:t>special criteria </a:t>
            </a:r>
            <a:r>
              <a:rPr lang="en-US" altLang="en-US" sz="2400" dirty="0">
                <a:solidFill>
                  <a:srgbClr val="000000"/>
                </a:solidFill>
                <a:latin typeface="Arial" panose="020B0604020202020204" pitchFamily="34" charset="0"/>
                <a:cs typeface="Arial" panose="020B0604020202020204" pitchFamily="34" charset="0"/>
              </a:rPr>
              <a:t>are met or observed. </a:t>
            </a:r>
            <a:endParaRPr lang="en-US" altLang="en-US" sz="2400" dirty="0" smtClean="0">
              <a:solidFill>
                <a:srgbClr val="000000"/>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altLang="en-US" sz="2400" dirty="0" smtClean="0">
                <a:solidFill>
                  <a:srgbClr val="000000"/>
                </a:solidFill>
                <a:latin typeface="Arial" panose="020B0604020202020204" pitchFamily="34" charset="0"/>
                <a:cs typeface="Arial" panose="020B0604020202020204" pitchFamily="34" charset="0"/>
              </a:rPr>
              <a:t>Whenever </a:t>
            </a:r>
            <a:r>
              <a:rPr lang="en-US" altLang="en-US" sz="2400" dirty="0">
                <a:solidFill>
                  <a:srgbClr val="000000"/>
                </a:solidFill>
                <a:latin typeface="Arial" panose="020B0604020202020204" pitchFamily="34" charset="0"/>
                <a:cs typeface="Arial" panose="020B0604020202020204" pitchFamily="34" charset="0"/>
              </a:rPr>
              <a:t>SPECI criteria are met or observed at the time of a METAR, the type of report shall be METAR. Single-element special observations are authorized to be taken for </a:t>
            </a:r>
            <a:r>
              <a:rPr lang="en-US" altLang="en-US" sz="2400" dirty="0" err="1">
                <a:solidFill>
                  <a:srgbClr val="000000"/>
                </a:solidFill>
                <a:latin typeface="Arial" panose="020B0604020202020204" pitchFamily="34" charset="0"/>
                <a:cs typeface="Arial" panose="020B0604020202020204" pitchFamily="34" charset="0"/>
              </a:rPr>
              <a:t>tornadic</a:t>
            </a:r>
            <a:r>
              <a:rPr lang="en-US" altLang="en-US" sz="2400" dirty="0">
                <a:solidFill>
                  <a:srgbClr val="000000"/>
                </a:solidFill>
                <a:latin typeface="Arial" panose="020B0604020202020204" pitchFamily="34" charset="0"/>
                <a:cs typeface="Arial" panose="020B0604020202020204" pitchFamily="34" charset="0"/>
              </a:rPr>
              <a:t> activity and volcanic eruptions.</a:t>
            </a:r>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6</a:t>
            </a:fld>
            <a:endParaRPr lang="en-GB"/>
          </a:p>
        </p:txBody>
      </p:sp>
    </p:spTree>
    <p:extLst>
      <p:ext uri="{BB962C8B-B14F-4D97-AF65-F5344CB8AC3E}">
        <p14:creationId xmlns:p14="http://schemas.microsoft.com/office/powerpoint/2010/main" val="409316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1" y="365125"/>
            <a:ext cx="11372045" cy="523517"/>
          </a:xfrm>
        </p:spPr>
        <p:txBody>
          <a:bodyPr anchor="t">
            <a:noAutofit/>
          </a:bodyPr>
          <a:lstStyle/>
          <a:p>
            <a:r>
              <a:rPr lang="en-US" altLang="en-US" sz="3200" b="1" dirty="0">
                <a:solidFill>
                  <a:srgbClr val="FF0000"/>
                </a:solidFill>
                <a:latin typeface="Arial Black" panose="020B0A04020102020204" pitchFamily="34" charset="0"/>
                <a:cs typeface="Calibri" panose="020F0502020204030204" pitchFamily="34" charset="0"/>
              </a:rPr>
              <a:t>Content and Format of the </a:t>
            </a:r>
            <a:r>
              <a:rPr lang="en-US" altLang="en-US" sz="3200" b="1" dirty="0" smtClean="0">
                <a:solidFill>
                  <a:srgbClr val="FF0000"/>
                </a:solidFill>
                <a:latin typeface="Arial Black" panose="020B0A04020102020204" pitchFamily="34" charset="0"/>
                <a:cs typeface="Calibri" panose="020F0502020204030204" pitchFamily="34" charset="0"/>
              </a:rPr>
              <a:t>Manual METAR/SPECI</a:t>
            </a:r>
            <a:r>
              <a:rPr lang="en-US" altLang="en-US" sz="3200" b="1" dirty="0">
                <a:solidFill>
                  <a:srgbClr val="FF0000"/>
                </a:solidFill>
                <a:latin typeface="Arial Black" panose="020B0A04020102020204" pitchFamily="34" charset="0"/>
                <a:cs typeface="Calibri" panose="020F0502020204030204" pitchFamily="34" charset="0"/>
              </a:rPr>
              <a:t/>
            </a:r>
            <a:br>
              <a:rPr lang="en-US" altLang="en-US" sz="3200" b="1" dirty="0">
                <a:solidFill>
                  <a:srgbClr val="FF0000"/>
                </a:solidFill>
                <a:latin typeface="Arial Black" panose="020B0A04020102020204" pitchFamily="34" charset="0"/>
                <a:cs typeface="Calibri" panose="020F0502020204030204" pitchFamily="34" charset="0"/>
              </a:rPr>
            </a:br>
            <a:endParaRPr lang="en-GB" sz="3200"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553791" y="1143046"/>
            <a:ext cx="11267148" cy="389540"/>
          </a:xfrm>
          <a:solidFill>
            <a:schemeClr val="accent2">
              <a:lumMod val="60000"/>
              <a:lumOff val="40000"/>
            </a:schemeClr>
          </a:solidFill>
          <a:ln>
            <a:solidFill>
              <a:schemeClr val="tx1"/>
            </a:solidFill>
          </a:ln>
        </p:spPr>
        <p:txBody>
          <a:bodyPr>
            <a:normAutofit lnSpcReduction="10000"/>
          </a:bodyPr>
          <a:lstStyle/>
          <a:p>
            <a:pPr marL="0" indent="0">
              <a:buNone/>
            </a:pPr>
            <a:r>
              <a:rPr lang="en-US" altLang="en-US" sz="2400" dirty="0" smtClean="0">
                <a:solidFill>
                  <a:srgbClr val="000000"/>
                </a:solidFill>
                <a:latin typeface="Arial" panose="020B0604020202020204" pitchFamily="34" charset="0"/>
                <a:cs typeface="Arial" panose="020B0604020202020204" pitchFamily="34" charset="0"/>
              </a:rPr>
              <a:t>1. Identification </a:t>
            </a:r>
            <a:r>
              <a:rPr lang="en-US" altLang="en-US" sz="2400" dirty="0">
                <a:solidFill>
                  <a:srgbClr val="000000"/>
                </a:solidFill>
                <a:latin typeface="Arial" panose="020B0604020202020204" pitchFamily="34" charset="0"/>
                <a:cs typeface="Arial" panose="020B0604020202020204" pitchFamily="34" charset="0"/>
              </a:rPr>
              <a:t>of the type of </a:t>
            </a:r>
            <a:r>
              <a:rPr lang="en-US" altLang="en-US" sz="2400" dirty="0" smtClean="0">
                <a:solidFill>
                  <a:srgbClr val="000000"/>
                </a:solidFill>
                <a:latin typeface="Arial" panose="020B0604020202020204" pitchFamily="34" charset="0"/>
                <a:cs typeface="Arial" panose="020B0604020202020204" pitchFamily="34" charset="0"/>
              </a:rPr>
              <a:t>report:  </a:t>
            </a:r>
            <a:r>
              <a:rPr lang="en-US" altLang="en-US" sz="2400" b="1" dirty="0">
                <a:solidFill>
                  <a:srgbClr val="000000"/>
                </a:solidFill>
                <a:latin typeface="Arial" panose="020B0604020202020204" pitchFamily="34" charset="0"/>
                <a:cs typeface="Arial" panose="020B0604020202020204" pitchFamily="34" charset="0"/>
              </a:rPr>
              <a:t>METAR </a:t>
            </a:r>
            <a:r>
              <a:rPr lang="en-US" altLang="en-US" sz="2400" dirty="0">
                <a:solidFill>
                  <a:srgbClr val="000000"/>
                </a:solidFill>
                <a:latin typeface="Arial" panose="020B0604020202020204" pitchFamily="34" charset="0"/>
                <a:cs typeface="Arial" panose="020B0604020202020204" pitchFamily="34" charset="0"/>
              </a:rPr>
              <a:t>or </a:t>
            </a:r>
            <a:r>
              <a:rPr lang="en-US" altLang="en-US" sz="2400" b="1" dirty="0" smtClean="0">
                <a:solidFill>
                  <a:srgbClr val="000000"/>
                </a:solidFill>
                <a:latin typeface="Arial" panose="020B0604020202020204" pitchFamily="34" charset="0"/>
                <a:cs typeface="Arial" panose="020B0604020202020204" pitchFamily="34" charset="0"/>
              </a:rPr>
              <a:t>SPECI</a:t>
            </a:r>
            <a:endParaRPr lang="en-US" altLang="en-US" sz="2400" b="1" dirty="0">
              <a:solidFill>
                <a:srgbClr val="00000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7</a:t>
            </a:fld>
            <a:endParaRPr lang="en-GB"/>
          </a:p>
        </p:txBody>
      </p:sp>
      <p:sp>
        <p:nvSpPr>
          <p:cNvPr id="6" name="Content Placeholder 2"/>
          <p:cNvSpPr txBox="1">
            <a:spLocks/>
          </p:cNvSpPr>
          <p:nvPr/>
        </p:nvSpPr>
        <p:spPr>
          <a:xfrm>
            <a:off x="553791" y="2085259"/>
            <a:ext cx="11267148" cy="872344"/>
          </a:xfrm>
          <a:prstGeom prst="rect">
            <a:avLst/>
          </a:prstGeom>
          <a:solidFill>
            <a:schemeClr val="accent2">
              <a:lumMod val="60000"/>
              <a:lumOff val="40000"/>
            </a:schemeClr>
          </a:solidFill>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dirty="0" smtClean="0">
                <a:solidFill>
                  <a:srgbClr val="000000"/>
                </a:solidFill>
                <a:latin typeface="Arial" panose="020B0604020202020204" pitchFamily="34" charset="0"/>
                <a:cs typeface="Arial" panose="020B0604020202020204" pitchFamily="34" charset="0"/>
              </a:rPr>
              <a:t>2. location indicator (</a:t>
            </a:r>
            <a:r>
              <a:rPr lang="en-GB" sz="2400" dirty="0">
                <a:latin typeface="Arial" panose="020B0604020202020204" pitchFamily="34" charset="0"/>
                <a:cs typeface="Arial" panose="020B0604020202020204" pitchFamily="34" charset="0"/>
              </a:rPr>
              <a:t>ICAO airport </a:t>
            </a:r>
            <a:r>
              <a:rPr lang="en-GB" sz="2400" dirty="0" smtClean="0">
                <a:latin typeface="Arial" panose="020B0604020202020204" pitchFamily="34" charset="0"/>
                <a:cs typeface="Arial" panose="020B0604020202020204" pitchFamily="34" charset="0"/>
              </a:rPr>
              <a:t>code</a:t>
            </a:r>
            <a:r>
              <a:rPr lang="en-GB" sz="2400" dirty="0" smtClean="0"/>
              <a:t>)</a:t>
            </a:r>
            <a:r>
              <a:rPr lang="en-US" altLang="en-US" sz="2400" dirty="0" smtClean="0">
                <a:solidFill>
                  <a:srgbClr val="000000"/>
                </a:solidFill>
                <a:latin typeface="Arial" panose="020B0604020202020204" pitchFamily="34" charset="0"/>
                <a:cs typeface="Arial" panose="020B0604020202020204" pitchFamily="34" charset="0"/>
              </a:rPr>
              <a:t>:  </a:t>
            </a:r>
            <a:r>
              <a:rPr lang="en-US" altLang="en-US" sz="2400" b="1" dirty="0" smtClean="0">
                <a:solidFill>
                  <a:srgbClr val="000000"/>
                </a:solidFill>
                <a:latin typeface="Arial" panose="020B0604020202020204" pitchFamily="34" charset="0"/>
                <a:cs typeface="Arial" panose="020B0604020202020204" pitchFamily="34" charset="0"/>
              </a:rPr>
              <a:t>CCCC</a:t>
            </a:r>
          </a:p>
          <a:p>
            <a:pPr marL="0" indent="0">
              <a:buNone/>
            </a:pPr>
            <a:r>
              <a:rPr lang="en-US" altLang="en-US" sz="2400" b="1" dirty="0" err="1" smtClean="0">
                <a:solidFill>
                  <a:srgbClr val="000000"/>
                </a:solidFill>
                <a:latin typeface="Arial" panose="020B0604020202020204" pitchFamily="34" charset="0"/>
                <a:cs typeface="Arial" panose="020B0604020202020204" pitchFamily="34" charset="0"/>
              </a:rPr>
              <a:t>eg</a:t>
            </a:r>
            <a:r>
              <a:rPr lang="en-US" altLang="en-US" sz="2400" b="1" dirty="0" smtClean="0">
                <a:solidFill>
                  <a:srgbClr val="000000"/>
                </a:solidFill>
                <a:latin typeface="Arial" panose="020B0604020202020204" pitchFamily="34" charset="0"/>
                <a:cs typeface="Arial" panose="020B0604020202020204" pitchFamily="34" charset="0"/>
              </a:rPr>
              <a:t>. </a:t>
            </a:r>
            <a:r>
              <a:rPr lang="en-US" altLang="en-US" sz="2400" b="1" dirty="0" err="1" smtClean="0">
                <a:solidFill>
                  <a:srgbClr val="000000"/>
                </a:solidFill>
                <a:latin typeface="Arial" panose="020B0604020202020204" pitchFamily="34" charset="0"/>
                <a:cs typeface="Arial" panose="020B0604020202020204" pitchFamily="34" charset="0"/>
              </a:rPr>
              <a:t>Kotoka</a:t>
            </a:r>
            <a:r>
              <a:rPr lang="en-US" altLang="en-US" sz="2400" b="1" dirty="0" smtClean="0">
                <a:solidFill>
                  <a:srgbClr val="000000"/>
                </a:solidFill>
                <a:latin typeface="Arial" panose="020B0604020202020204" pitchFamily="34" charset="0"/>
                <a:cs typeface="Arial" panose="020B0604020202020204" pitchFamily="34" charset="0"/>
              </a:rPr>
              <a:t> International Airport has the station code DGAA</a:t>
            </a:r>
            <a:endParaRPr lang="en-US" altLang="en-US" sz="2400" b="1" dirty="0">
              <a:solidFill>
                <a:srgbClr val="000000"/>
              </a:solidFill>
              <a:latin typeface="Arial" panose="020B0604020202020204" pitchFamily="34" charset="0"/>
              <a:cs typeface="Arial" panose="020B0604020202020204" pitchFamily="34" charset="0"/>
            </a:endParaRPr>
          </a:p>
        </p:txBody>
      </p:sp>
      <p:sp>
        <p:nvSpPr>
          <p:cNvPr id="7" name="Rectangle 6"/>
          <p:cNvSpPr/>
          <p:nvPr/>
        </p:nvSpPr>
        <p:spPr>
          <a:xfrm>
            <a:off x="553790" y="3384296"/>
            <a:ext cx="11267149" cy="2862322"/>
          </a:xfrm>
          <a:prstGeom prst="rect">
            <a:avLst/>
          </a:prstGeom>
          <a:solidFill>
            <a:schemeClr val="accent2">
              <a:lumMod val="60000"/>
              <a:lumOff val="40000"/>
            </a:schemeClr>
          </a:solidFill>
          <a:ln>
            <a:solidFill>
              <a:schemeClr val="tx1"/>
            </a:solidFill>
          </a:ln>
        </p:spPr>
        <p:txBody>
          <a:bodyPr wrap="square">
            <a:spAutoFit/>
          </a:bodyPr>
          <a:lstStyle/>
          <a:p>
            <a:r>
              <a:rPr lang="en-US" altLang="en-US" sz="2000" dirty="0" smtClean="0">
                <a:solidFill>
                  <a:srgbClr val="000000"/>
                </a:solidFill>
                <a:latin typeface="Arial" panose="020B0604020202020204" pitchFamily="34" charset="0"/>
                <a:cs typeface="Arial" panose="020B0604020202020204" pitchFamily="34" charset="0"/>
              </a:rPr>
              <a:t>3. Time </a:t>
            </a:r>
            <a:r>
              <a:rPr lang="en-US" altLang="en-US" sz="2000" dirty="0">
                <a:solidFill>
                  <a:srgbClr val="000000"/>
                </a:solidFill>
                <a:latin typeface="Arial" panose="020B0604020202020204" pitchFamily="34" charset="0"/>
                <a:cs typeface="Arial" panose="020B0604020202020204" pitchFamily="34" charset="0"/>
              </a:rPr>
              <a:t>of the observation;</a:t>
            </a:r>
            <a:r>
              <a:rPr lang="en-US" altLang="en-US" sz="2000" b="1" dirty="0">
                <a:solidFill>
                  <a:srgbClr val="000000"/>
                </a:solidFill>
                <a:latin typeface="Arial" panose="020B0604020202020204" pitchFamily="34" charset="0"/>
                <a:cs typeface="Arial" panose="020B0604020202020204" pitchFamily="34" charset="0"/>
              </a:rPr>
              <a:t> </a:t>
            </a:r>
            <a:r>
              <a:rPr lang="en-US" altLang="en-US" sz="2000" b="1" dirty="0" err="1" smtClean="0">
                <a:solidFill>
                  <a:srgbClr val="000000"/>
                </a:solidFill>
                <a:latin typeface="Arial" panose="020B0604020202020204" pitchFamily="34" charset="0"/>
                <a:cs typeface="Arial" panose="020B0604020202020204" pitchFamily="34" charset="0"/>
              </a:rPr>
              <a:t>YYGGggZ</a:t>
            </a:r>
            <a:endParaRPr lang="en-US" altLang="en-US" sz="2000" b="1" dirty="0" smtClean="0">
              <a:solidFill>
                <a:srgbClr val="000000"/>
              </a:solidFill>
              <a:latin typeface="Arial" panose="020B0604020202020204" pitchFamily="34" charset="0"/>
              <a:cs typeface="Arial" panose="020B0604020202020204" pitchFamily="34" charset="0"/>
            </a:endParaRPr>
          </a:p>
          <a:p>
            <a:endParaRPr lang="en-US" altLang="en-US" sz="2000" b="1" dirty="0">
              <a:solidFill>
                <a:srgbClr val="000000"/>
              </a:solidFill>
              <a:latin typeface="Arial" panose="020B0604020202020204" pitchFamily="34" charset="0"/>
              <a:cs typeface="Arial" panose="020B0604020202020204" pitchFamily="34" charset="0"/>
            </a:endParaRPr>
          </a:p>
          <a:p>
            <a:r>
              <a:rPr lang="en-US" altLang="en-US" sz="2000" dirty="0">
                <a:solidFill>
                  <a:srgbClr val="000000"/>
                </a:solidFill>
                <a:latin typeface="Arial" panose="020B0604020202020204" pitchFamily="34" charset="0"/>
                <a:cs typeface="Arial" panose="020B0604020202020204" pitchFamily="34" charset="0"/>
              </a:rPr>
              <a:t>“YY” </a:t>
            </a:r>
            <a:r>
              <a:rPr lang="en-US" altLang="en-US" sz="2000" dirty="0" smtClean="0">
                <a:solidFill>
                  <a:srgbClr val="000000"/>
                </a:solidFill>
                <a:latin typeface="Arial" panose="020B0604020202020204" pitchFamily="34" charset="0"/>
                <a:cs typeface="Arial" panose="020B0604020202020204" pitchFamily="34" charset="0"/>
              </a:rPr>
              <a:t>is </a:t>
            </a:r>
            <a:r>
              <a:rPr lang="en-US" altLang="en-US" sz="2000" dirty="0">
                <a:solidFill>
                  <a:srgbClr val="000000"/>
                </a:solidFill>
                <a:latin typeface="Arial" panose="020B0604020202020204" pitchFamily="34" charset="0"/>
                <a:cs typeface="Arial" panose="020B0604020202020204" pitchFamily="34" charset="0"/>
              </a:rPr>
              <a:t>the day of the month and </a:t>
            </a:r>
            <a:r>
              <a:rPr lang="en-US" altLang="en-US" sz="2000" dirty="0" smtClean="0">
                <a:solidFill>
                  <a:srgbClr val="000000"/>
                </a:solidFill>
                <a:latin typeface="Arial" panose="020B0604020202020204" pitchFamily="34" charset="0"/>
                <a:cs typeface="Arial" panose="020B0604020202020204" pitchFamily="34" charset="0"/>
              </a:rPr>
              <a:t>“</a:t>
            </a:r>
            <a:r>
              <a:rPr lang="en-US" altLang="en-US" sz="2000" dirty="0" err="1">
                <a:solidFill>
                  <a:srgbClr val="000000"/>
                </a:solidFill>
                <a:latin typeface="Arial" panose="020B0604020202020204" pitchFamily="34" charset="0"/>
                <a:cs typeface="Arial" panose="020B0604020202020204" pitchFamily="34" charset="0"/>
              </a:rPr>
              <a:t>GGgg</a:t>
            </a:r>
            <a:r>
              <a:rPr lang="en-US" altLang="en-US" sz="2000" dirty="0">
                <a:solidFill>
                  <a:srgbClr val="000000"/>
                </a:solidFill>
                <a:latin typeface="Arial" panose="020B0604020202020204" pitchFamily="34" charset="0"/>
                <a:cs typeface="Arial" panose="020B0604020202020204" pitchFamily="34" charset="0"/>
              </a:rPr>
              <a:t>” </a:t>
            </a:r>
            <a:r>
              <a:rPr lang="en-US" altLang="en-US" sz="2000" dirty="0" smtClean="0">
                <a:solidFill>
                  <a:srgbClr val="000000"/>
                </a:solidFill>
                <a:latin typeface="Arial" panose="020B0604020202020204" pitchFamily="34" charset="0"/>
                <a:cs typeface="Arial" panose="020B0604020202020204" pitchFamily="34" charset="0"/>
              </a:rPr>
              <a:t>is </a:t>
            </a:r>
            <a:r>
              <a:rPr lang="en-US" altLang="en-US" sz="2000" dirty="0">
                <a:solidFill>
                  <a:srgbClr val="000000"/>
                </a:solidFill>
                <a:latin typeface="Arial" panose="020B0604020202020204" pitchFamily="34" charset="0"/>
                <a:cs typeface="Arial" panose="020B0604020202020204" pitchFamily="34" charset="0"/>
              </a:rPr>
              <a:t>the time. The times entered are in reference to the 24-hour clock.</a:t>
            </a:r>
          </a:p>
          <a:p>
            <a:endParaRPr lang="en-US" altLang="en-US" sz="2000" b="1" dirty="0" smtClean="0">
              <a:solidFill>
                <a:srgbClr val="000000"/>
              </a:solidFill>
              <a:latin typeface="Arial" panose="020B0604020202020204" pitchFamily="34" charset="0"/>
              <a:cs typeface="Arial" panose="020B0604020202020204" pitchFamily="34" charset="0"/>
            </a:endParaRPr>
          </a:p>
          <a:p>
            <a:r>
              <a:rPr lang="en-US" altLang="en-US" sz="2000" b="1" dirty="0" smtClean="0">
                <a:solidFill>
                  <a:srgbClr val="000000"/>
                </a:solidFill>
                <a:latin typeface="Arial" panose="020B0604020202020204" pitchFamily="34" charset="0"/>
                <a:cs typeface="Arial" panose="020B0604020202020204" pitchFamily="34" charset="0"/>
              </a:rPr>
              <a:t>YY </a:t>
            </a:r>
            <a:r>
              <a:rPr lang="en-US" altLang="en-US" sz="2000" dirty="0">
                <a:solidFill>
                  <a:srgbClr val="000000"/>
                </a:solidFill>
                <a:latin typeface="Arial" panose="020B0604020202020204" pitchFamily="34" charset="0"/>
                <a:cs typeface="Arial" panose="020B0604020202020204" pitchFamily="34" charset="0"/>
              </a:rPr>
              <a:t>- two-digit date </a:t>
            </a:r>
            <a:r>
              <a:rPr lang="en-US" altLang="en-US" sz="2000" dirty="0" smtClean="0">
                <a:solidFill>
                  <a:srgbClr val="000000"/>
                </a:solidFill>
                <a:latin typeface="Arial" panose="020B0604020202020204" pitchFamily="34" charset="0"/>
                <a:cs typeface="Arial" panose="020B0604020202020204" pitchFamily="34" charset="0"/>
              </a:rPr>
              <a:t> 		</a:t>
            </a:r>
          </a:p>
          <a:p>
            <a:r>
              <a:rPr lang="en-US" altLang="en-US" sz="2000" b="1" dirty="0" smtClean="0">
                <a:solidFill>
                  <a:srgbClr val="000000"/>
                </a:solidFill>
                <a:latin typeface="Arial" panose="020B0604020202020204" pitchFamily="34" charset="0"/>
                <a:cs typeface="Arial" panose="020B0604020202020204" pitchFamily="34" charset="0"/>
              </a:rPr>
              <a:t>GG </a:t>
            </a:r>
            <a:r>
              <a:rPr lang="en-US" altLang="en-US" sz="2000" dirty="0">
                <a:solidFill>
                  <a:srgbClr val="000000"/>
                </a:solidFill>
                <a:latin typeface="Arial" panose="020B0604020202020204" pitchFamily="34" charset="0"/>
                <a:cs typeface="Arial" panose="020B0604020202020204" pitchFamily="34" charset="0"/>
              </a:rPr>
              <a:t>- two-digit hour </a:t>
            </a:r>
            <a:r>
              <a:rPr lang="en-US" altLang="en-US" sz="2000" dirty="0" smtClean="0">
                <a:solidFill>
                  <a:srgbClr val="000000"/>
                </a:solidFill>
                <a:latin typeface="Arial" panose="020B0604020202020204" pitchFamily="34" charset="0"/>
                <a:cs typeface="Arial" panose="020B0604020202020204" pitchFamily="34" charset="0"/>
              </a:rPr>
              <a:t>		</a:t>
            </a:r>
          </a:p>
          <a:p>
            <a:r>
              <a:rPr lang="en-US" altLang="en-US" sz="2000" b="1" dirty="0" err="1" smtClean="0">
                <a:solidFill>
                  <a:srgbClr val="000000"/>
                </a:solidFill>
                <a:latin typeface="Arial" panose="020B0604020202020204" pitchFamily="34" charset="0"/>
                <a:cs typeface="Arial" panose="020B0604020202020204" pitchFamily="34" charset="0"/>
              </a:rPr>
              <a:t>gg</a:t>
            </a:r>
            <a:r>
              <a:rPr lang="en-US" altLang="en-US" sz="2000" b="1"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 two-digit minutes </a:t>
            </a:r>
          </a:p>
          <a:p>
            <a:r>
              <a:rPr lang="en-US" altLang="en-US" sz="2000" b="1" dirty="0" smtClean="0">
                <a:solidFill>
                  <a:srgbClr val="000000"/>
                </a:solidFill>
                <a:latin typeface="Arial" panose="020B0604020202020204" pitchFamily="34" charset="0"/>
                <a:cs typeface="Arial" panose="020B0604020202020204" pitchFamily="34" charset="0"/>
              </a:rPr>
              <a:t>Z </a:t>
            </a:r>
            <a:r>
              <a:rPr lang="en-US" altLang="en-US" sz="2000" dirty="0">
                <a:solidFill>
                  <a:srgbClr val="000000"/>
                </a:solidFill>
                <a:latin typeface="Arial" panose="020B0604020202020204" pitchFamily="34" charset="0"/>
                <a:cs typeface="Arial" panose="020B0604020202020204" pitchFamily="34" charset="0"/>
              </a:rPr>
              <a:t>- letter indicator for UTC </a:t>
            </a:r>
          </a:p>
        </p:txBody>
      </p:sp>
    </p:spTree>
    <p:extLst>
      <p:ext uri="{BB962C8B-B14F-4D97-AF65-F5344CB8AC3E}">
        <p14:creationId xmlns:p14="http://schemas.microsoft.com/office/powerpoint/2010/main" val="304608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6CBDAFF-6F72-4DEC-A76B-3A5A3345B25A}" type="slidenum">
              <a:rPr lang="en-GB" smtClean="0"/>
              <a:t>8</a:t>
            </a:fld>
            <a:endParaRPr lang="en-GB"/>
          </a:p>
        </p:txBody>
      </p:sp>
      <p:sp>
        <p:nvSpPr>
          <p:cNvPr id="6" name="Rectangle 5"/>
          <p:cNvSpPr/>
          <p:nvPr/>
        </p:nvSpPr>
        <p:spPr>
          <a:xfrm>
            <a:off x="212036" y="837628"/>
            <a:ext cx="11502887" cy="1384995"/>
          </a:xfrm>
          <a:prstGeom prst="rect">
            <a:avLst/>
          </a:prstGeom>
        </p:spPr>
        <p:txBody>
          <a:bodyPr wrap="square">
            <a:spAutoFit/>
          </a:bodyPr>
          <a:lstStyle/>
          <a:p>
            <a:pPr algn="just"/>
            <a:r>
              <a:rPr lang="en-US" altLang="en-US" sz="2400" b="1" dirty="0" smtClean="0">
                <a:solidFill>
                  <a:srgbClr val="000000"/>
                </a:solidFill>
                <a:latin typeface="Arial" panose="020B0604020202020204" pitchFamily="34" charset="0"/>
                <a:cs typeface="Arial" panose="020B0604020202020204" pitchFamily="34" charset="0"/>
              </a:rPr>
              <a:t>Wind </a:t>
            </a:r>
            <a:r>
              <a:rPr lang="en-US" altLang="en-US" sz="2400" b="1" dirty="0">
                <a:solidFill>
                  <a:srgbClr val="000000"/>
                </a:solidFill>
                <a:latin typeface="Arial" panose="020B0604020202020204" pitchFamily="34" charset="0"/>
                <a:cs typeface="Arial" panose="020B0604020202020204" pitchFamily="34" charset="0"/>
              </a:rPr>
              <a:t>Direction - </a:t>
            </a:r>
            <a:r>
              <a:rPr lang="en-US" altLang="en-US" sz="2400" b="1" dirty="0" err="1">
                <a:solidFill>
                  <a:srgbClr val="000000"/>
                </a:solidFill>
                <a:latin typeface="Arial" panose="020B0604020202020204" pitchFamily="34" charset="0"/>
                <a:cs typeface="Arial" panose="020B0604020202020204" pitchFamily="34" charset="0"/>
              </a:rPr>
              <a:t>ddd</a:t>
            </a:r>
            <a:endParaRPr lang="en-US" altLang="en-US" sz="2400" b="1" dirty="0">
              <a:solidFill>
                <a:srgbClr val="000000"/>
              </a:solidFill>
              <a:latin typeface="Arial" panose="020B0604020202020204" pitchFamily="34" charset="0"/>
              <a:cs typeface="Arial" panose="020B0604020202020204" pitchFamily="34" charset="0"/>
            </a:endParaRPr>
          </a:p>
          <a:p>
            <a:pPr algn="just"/>
            <a:r>
              <a:rPr lang="en-US" altLang="en-US" sz="2000" dirty="0">
                <a:solidFill>
                  <a:srgbClr val="000000"/>
                </a:solidFill>
                <a:latin typeface="Arial" panose="020B0604020202020204" pitchFamily="34" charset="0"/>
                <a:cs typeface="Arial" panose="020B0604020202020204" pitchFamily="34" charset="0"/>
              </a:rPr>
              <a:t>The direction is reported using three characters. When using direct reading dials, you determine the wind direction by averaging the direction over a 2-minute period. The true wind direction is reported in tens of degrees using three digits. The third character will always be a zero. </a:t>
            </a:r>
          </a:p>
        </p:txBody>
      </p:sp>
      <p:sp>
        <p:nvSpPr>
          <p:cNvPr id="7" name="Rectangle 6"/>
          <p:cNvSpPr/>
          <p:nvPr/>
        </p:nvSpPr>
        <p:spPr>
          <a:xfrm>
            <a:off x="344556" y="229755"/>
            <a:ext cx="6130268" cy="523220"/>
          </a:xfrm>
          <a:prstGeom prst="rect">
            <a:avLst/>
          </a:prstGeom>
        </p:spPr>
        <p:txBody>
          <a:bodyPr wrap="none">
            <a:spAutoFit/>
          </a:bodyPr>
          <a:lstStyle/>
          <a:p>
            <a:r>
              <a:rPr lang="en-US" altLang="en-US" sz="2800" b="1" dirty="0">
                <a:solidFill>
                  <a:srgbClr val="000000"/>
                </a:solidFill>
                <a:latin typeface="Arial" panose="020B0604020202020204" pitchFamily="34" charset="0"/>
                <a:cs typeface="Arial" panose="020B0604020202020204" pitchFamily="34" charset="0"/>
              </a:rPr>
              <a:t>Wind Group - </a:t>
            </a:r>
            <a:r>
              <a:rPr lang="en-US" altLang="en-US" sz="2800" b="1" dirty="0" err="1">
                <a:solidFill>
                  <a:srgbClr val="000000"/>
                </a:solidFill>
                <a:latin typeface="Arial" panose="020B0604020202020204" pitchFamily="34" charset="0"/>
                <a:cs typeface="Arial" panose="020B0604020202020204" pitchFamily="34" charset="0"/>
              </a:rPr>
              <a:t>dddff</a:t>
            </a:r>
            <a:r>
              <a:rPr lang="en-US" altLang="en-US" sz="2800" b="1" dirty="0">
                <a:solidFill>
                  <a:srgbClr val="000000"/>
                </a:solidFill>
                <a:latin typeface="Arial" panose="020B0604020202020204" pitchFamily="34" charset="0"/>
                <a:cs typeface="Arial" panose="020B0604020202020204" pitchFamily="34" charset="0"/>
              </a:rPr>
              <a:t>(f)</a:t>
            </a:r>
            <a:r>
              <a:rPr lang="en-US" altLang="en-US" sz="2800" b="1" dirty="0" err="1">
                <a:solidFill>
                  <a:srgbClr val="000000"/>
                </a:solidFill>
                <a:latin typeface="Arial" panose="020B0604020202020204" pitchFamily="34" charset="0"/>
                <a:cs typeface="Arial" panose="020B0604020202020204" pitchFamily="34" charset="0"/>
              </a:rPr>
              <a:t>Gfmfm</a:t>
            </a:r>
            <a:r>
              <a:rPr lang="en-US" altLang="en-US" sz="2800" b="1" dirty="0">
                <a:solidFill>
                  <a:srgbClr val="000000"/>
                </a:solidFill>
                <a:latin typeface="Arial" panose="020B0604020202020204" pitchFamily="34" charset="0"/>
                <a:cs typeface="Arial" panose="020B0604020202020204" pitchFamily="34" charset="0"/>
              </a:rPr>
              <a:t>(</a:t>
            </a:r>
            <a:r>
              <a:rPr lang="en-US" altLang="en-US" sz="2800" b="1" dirty="0" err="1">
                <a:solidFill>
                  <a:srgbClr val="000000"/>
                </a:solidFill>
                <a:latin typeface="Arial" panose="020B0604020202020204" pitchFamily="34" charset="0"/>
                <a:cs typeface="Arial" panose="020B0604020202020204" pitchFamily="34" charset="0"/>
              </a:rPr>
              <a:t>fm</a:t>
            </a:r>
            <a:r>
              <a:rPr lang="en-US" altLang="en-US" sz="2800" b="1" dirty="0">
                <a:solidFill>
                  <a:srgbClr val="000000"/>
                </a:solidFill>
                <a:latin typeface="Arial" panose="020B0604020202020204" pitchFamily="34" charset="0"/>
                <a:cs typeface="Arial" panose="020B0604020202020204" pitchFamily="34" charset="0"/>
              </a:rPr>
              <a:t>)KT</a:t>
            </a:r>
          </a:p>
        </p:txBody>
      </p:sp>
      <p:sp>
        <p:nvSpPr>
          <p:cNvPr id="13" name="Rectangle 12"/>
          <p:cNvSpPr/>
          <p:nvPr/>
        </p:nvSpPr>
        <p:spPr>
          <a:xfrm>
            <a:off x="212036" y="4318255"/>
            <a:ext cx="7421216" cy="2246769"/>
          </a:xfrm>
          <a:prstGeom prst="rect">
            <a:avLst/>
          </a:prstGeom>
        </p:spPr>
        <p:txBody>
          <a:bodyPr wrap="square">
            <a:spAutoFit/>
          </a:bodyPr>
          <a:lstStyle/>
          <a:p>
            <a:pPr algn="just"/>
            <a:r>
              <a:rPr lang="en-US" altLang="en-US" sz="2000" b="1" dirty="0" smtClean="0">
                <a:solidFill>
                  <a:srgbClr val="000000"/>
                </a:solidFill>
                <a:latin typeface="Arial" panose="020B0604020202020204" pitchFamily="34" charset="0"/>
                <a:cs typeface="Arial" panose="020B0604020202020204" pitchFamily="34" charset="0"/>
              </a:rPr>
              <a:t>Wind Speed – </a:t>
            </a:r>
            <a:r>
              <a:rPr lang="en-US" altLang="en-US" sz="2000" b="1" dirty="0" err="1" smtClean="0">
                <a:solidFill>
                  <a:srgbClr val="000000"/>
                </a:solidFill>
                <a:latin typeface="Arial" panose="020B0604020202020204" pitchFamily="34" charset="0"/>
                <a:cs typeface="Arial" panose="020B0604020202020204" pitchFamily="34" charset="0"/>
              </a:rPr>
              <a:t>ff</a:t>
            </a:r>
            <a:r>
              <a:rPr lang="en-US" altLang="en-US" sz="2000" b="1" dirty="0" smtClean="0">
                <a:solidFill>
                  <a:srgbClr val="000000"/>
                </a:solidFill>
                <a:latin typeface="Arial" panose="020B0604020202020204" pitchFamily="34" charset="0"/>
                <a:cs typeface="Arial" panose="020B0604020202020204" pitchFamily="34" charset="0"/>
              </a:rPr>
              <a:t>(f)</a:t>
            </a:r>
          </a:p>
          <a:p>
            <a:pPr algn="just"/>
            <a:r>
              <a:rPr lang="en-US" altLang="en-US" sz="2000" dirty="0" smtClean="0">
                <a:solidFill>
                  <a:srgbClr val="000000"/>
                </a:solidFill>
                <a:latin typeface="Arial" panose="020B0604020202020204" pitchFamily="34" charset="0"/>
                <a:cs typeface="Arial" panose="020B0604020202020204" pitchFamily="34" charset="0"/>
              </a:rPr>
              <a:t>The speed of wind is also reported with two or three characters. The magnitude of the wind speed must be stated with its reporting unit provided at the end of the wind group.</a:t>
            </a:r>
          </a:p>
          <a:p>
            <a:pPr algn="just"/>
            <a:endParaRPr lang="en-US" altLang="en-US" sz="2000" dirty="0">
              <a:solidFill>
                <a:srgbClr val="000000"/>
              </a:solidFill>
              <a:latin typeface="Arial" panose="020B0604020202020204" pitchFamily="34" charset="0"/>
              <a:cs typeface="Arial" panose="020B0604020202020204" pitchFamily="34" charset="0"/>
            </a:endParaRPr>
          </a:p>
          <a:p>
            <a:pPr algn="just"/>
            <a:r>
              <a:rPr lang="en-US" altLang="en-US" sz="2000" dirty="0" smtClean="0">
                <a:solidFill>
                  <a:srgbClr val="000000"/>
                </a:solidFill>
                <a:latin typeface="Arial" panose="020B0604020202020204" pitchFamily="34" charset="0"/>
                <a:cs typeface="Arial" panose="020B0604020202020204" pitchFamily="34" charset="0"/>
              </a:rPr>
              <a:t>Wind speed can be reported in knots </a:t>
            </a:r>
            <a:r>
              <a:rPr lang="en-US" altLang="en-US" sz="2000" b="1" dirty="0" smtClean="0">
                <a:solidFill>
                  <a:srgbClr val="000000"/>
                </a:solidFill>
                <a:latin typeface="Arial" panose="020B0604020202020204" pitchFamily="34" charset="0"/>
                <a:cs typeface="Arial" panose="020B0604020202020204" pitchFamily="34" charset="0"/>
              </a:rPr>
              <a:t>(KT)</a:t>
            </a:r>
            <a:r>
              <a:rPr lang="en-US" altLang="en-US" sz="2000" dirty="0" smtClean="0">
                <a:solidFill>
                  <a:srgbClr val="000000"/>
                </a:solidFill>
                <a:latin typeface="Arial" panose="020B0604020202020204" pitchFamily="34" charset="0"/>
                <a:cs typeface="Arial" panose="020B0604020202020204" pitchFamily="34" charset="0"/>
              </a:rPr>
              <a:t> or mile per second </a:t>
            </a:r>
            <a:r>
              <a:rPr lang="en-US" altLang="en-US" sz="2000" b="1" dirty="0" smtClean="0">
                <a:solidFill>
                  <a:srgbClr val="000000"/>
                </a:solidFill>
                <a:latin typeface="Arial" panose="020B0604020202020204" pitchFamily="34" charset="0"/>
                <a:cs typeface="Arial" panose="020B0604020202020204" pitchFamily="34" charset="0"/>
              </a:rPr>
              <a:t>(MPS)</a:t>
            </a:r>
            <a:r>
              <a:rPr lang="en-US" altLang="en-US" sz="2000" dirty="0" smtClean="0">
                <a:solidFill>
                  <a:srgbClr val="000000"/>
                </a:solidFill>
                <a:latin typeface="Arial" panose="020B0604020202020204" pitchFamily="34" charset="0"/>
                <a:cs typeface="Arial" panose="020B0604020202020204" pitchFamily="34" charset="0"/>
              </a:rPr>
              <a:t>.</a:t>
            </a:r>
          </a:p>
        </p:txBody>
      </p:sp>
      <p:sp>
        <p:nvSpPr>
          <p:cNvPr id="14" name="Rectangle 13"/>
          <p:cNvSpPr/>
          <p:nvPr/>
        </p:nvSpPr>
        <p:spPr>
          <a:xfrm>
            <a:off x="212036" y="2358280"/>
            <a:ext cx="7421216" cy="1631216"/>
          </a:xfrm>
          <a:prstGeom prst="rect">
            <a:avLst/>
          </a:prstGeom>
          <a:solidFill>
            <a:schemeClr val="accent2">
              <a:lumMod val="40000"/>
              <a:lumOff val="60000"/>
            </a:schemeClr>
          </a:solidFill>
        </p:spPr>
        <p:txBody>
          <a:bodyPr wrap="square">
            <a:spAutoFit/>
          </a:bodyPr>
          <a:lstStyle/>
          <a:p>
            <a:pPr algn="just"/>
            <a:r>
              <a:rPr lang="en-US" altLang="en-US" sz="2000" dirty="0">
                <a:solidFill>
                  <a:srgbClr val="000000"/>
                </a:solidFill>
                <a:latin typeface="TimesNewRoman" charset="0"/>
              </a:rPr>
              <a:t>If the direction was determined to be variable (VRB) and the wind speed is 6 knots or less, the speed is appended to the VRB, e.g., VRB05</a:t>
            </a:r>
            <a:r>
              <a:rPr lang="en-US" altLang="en-US" sz="2000" dirty="0" smtClean="0">
                <a:solidFill>
                  <a:srgbClr val="000000"/>
                </a:solidFill>
                <a:latin typeface="TimesNewRoman" charset="0"/>
              </a:rPr>
              <a:t>. </a:t>
            </a:r>
            <a:r>
              <a:rPr lang="en-US" altLang="en-US" sz="2000" dirty="0">
                <a:solidFill>
                  <a:srgbClr val="000000"/>
                </a:solidFill>
                <a:latin typeface="TimesNewRoman" charset="0"/>
              </a:rPr>
              <a:t>However, wind directions should be reported whenever they can be determined even when the wind speed is 6 knots or less, e.g</a:t>
            </a:r>
            <a:r>
              <a:rPr lang="en-US" altLang="en-US" sz="2000" dirty="0" smtClean="0">
                <a:solidFill>
                  <a:srgbClr val="000000"/>
                </a:solidFill>
                <a:latin typeface="TimesNewRoman" charset="0"/>
              </a:rPr>
              <a:t>., 00000KT, 15003KT</a:t>
            </a:r>
            <a:endParaRPr lang="en-GB" sz="2000" dirty="0"/>
          </a:p>
        </p:txBody>
      </p:sp>
      <p:grpSp>
        <p:nvGrpSpPr>
          <p:cNvPr id="16" name="Group 15"/>
          <p:cNvGrpSpPr/>
          <p:nvPr/>
        </p:nvGrpSpPr>
        <p:grpSpPr>
          <a:xfrm>
            <a:off x="6930887" y="2280475"/>
            <a:ext cx="5217652" cy="4441000"/>
            <a:chOff x="6930887" y="2280475"/>
            <a:chExt cx="5217652" cy="4441000"/>
          </a:xfrm>
        </p:grpSpPr>
        <p:grpSp>
          <p:nvGrpSpPr>
            <p:cNvPr id="11" name="Group 10"/>
            <p:cNvGrpSpPr/>
            <p:nvPr/>
          </p:nvGrpSpPr>
          <p:grpSpPr>
            <a:xfrm>
              <a:off x="6930887" y="2280475"/>
              <a:ext cx="5217652" cy="4441000"/>
              <a:chOff x="6930887" y="2280475"/>
              <a:chExt cx="5217652" cy="4441000"/>
            </a:xfrm>
          </p:grpSpPr>
          <p:pic>
            <p:nvPicPr>
              <p:cNvPr id="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9026" y="2280475"/>
                <a:ext cx="4369513" cy="4075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8"/>
              <p:cNvSpPr/>
              <p:nvPr/>
            </p:nvSpPr>
            <p:spPr>
              <a:xfrm>
                <a:off x="6930887" y="6356350"/>
                <a:ext cx="927652"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Rectangle 14"/>
            <p:cNvSpPr/>
            <p:nvPr/>
          </p:nvSpPr>
          <p:spPr>
            <a:xfrm>
              <a:off x="7778828" y="5991972"/>
              <a:ext cx="927849"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71603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9</a:t>
            </a:fld>
            <a:endParaRPr lang="en-GB"/>
          </a:p>
        </p:txBody>
      </p:sp>
      <p:sp>
        <p:nvSpPr>
          <p:cNvPr id="6" name="Rectangle 5"/>
          <p:cNvSpPr/>
          <p:nvPr/>
        </p:nvSpPr>
        <p:spPr>
          <a:xfrm>
            <a:off x="367747" y="138351"/>
            <a:ext cx="11135140" cy="4493538"/>
          </a:xfrm>
          <a:prstGeom prst="rect">
            <a:avLst/>
          </a:prstGeom>
        </p:spPr>
        <p:txBody>
          <a:bodyPr wrap="square">
            <a:spAutoFit/>
          </a:bodyPr>
          <a:lstStyle/>
          <a:p>
            <a:r>
              <a:rPr lang="en-US" altLang="en-US" sz="2200" b="1" dirty="0">
                <a:solidFill>
                  <a:srgbClr val="000000"/>
                </a:solidFill>
                <a:latin typeface="Arial" panose="020B0604020202020204" pitchFamily="34" charset="0"/>
                <a:cs typeface="Arial" panose="020B0604020202020204" pitchFamily="34" charset="0"/>
              </a:rPr>
              <a:t>Wind Gusts - </a:t>
            </a:r>
            <a:r>
              <a:rPr lang="en-US" altLang="en-US" sz="2200" b="1" dirty="0" err="1">
                <a:solidFill>
                  <a:srgbClr val="000000"/>
                </a:solidFill>
                <a:latin typeface="Arial" panose="020B0604020202020204" pitchFamily="34" charset="0"/>
                <a:cs typeface="Arial" panose="020B0604020202020204" pitchFamily="34" charset="0"/>
              </a:rPr>
              <a:t>Gfmfm</a:t>
            </a:r>
            <a:r>
              <a:rPr lang="en-US" altLang="en-US" sz="2200" b="1" dirty="0">
                <a:solidFill>
                  <a:srgbClr val="000000"/>
                </a:solidFill>
                <a:latin typeface="Arial" panose="020B0604020202020204" pitchFamily="34" charset="0"/>
                <a:cs typeface="Arial" panose="020B0604020202020204" pitchFamily="34" charset="0"/>
              </a:rPr>
              <a:t>(</a:t>
            </a:r>
            <a:r>
              <a:rPr lang="en-US" altLang="en-US" sz="2200" b="1" dirty="0" err="1">
                <a:solidFill>
                  <a:srgbClr val="000000"/>
                </a:solidFill>
                <a:latin typeface="Arial" panose="020B0604020202020204" pitchFamily="34" charset="0"/>
                <a:cs typeface="Arial" panose="020B0604020202020204" pitchFamily="34" charset="0"/>
              </a:rPr>
              <a:t>fm</a:t>
            </a:r>
            <a:r>
              <a:rPr lang="en-US" altLang="en-US" sz="2200" b="1" dirty="0">
                <a:solidFill>
                  <a:srgbClr val="000000"/>
                </a:solidFill>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r>
              <a:rPr lang="en-US" altLang="en-US" sz="2200" dirty="0" smtClean="0">
                <a:solidFill>
                  <a:srgbClr val="000000"/>
                </a:solidFill>
                <a:latin typeface="Arial" panose="020B0604020202020204" pitchFamily="34" charset="0"/>
                <a:cs typeface="Arial" panose="020B0604020202020204" pitchFamily="34" charset="0"/>
              </a:rPr>
              <a:t>Reporting gusts is a bit challenging. </a:t>
            </a:r>
            <a:r>
              <a:rPr lang="en-US" altLang="en-US" sz="2200" dirty="0">
                <a:solidFill>
                  <a:srgbClr val="000000"/>
                </a:solidFill>
                <a:latin typeface="Arial" panose="020B0604020202020204" pitchFamily="34" charset="0"/>
                <a:cs typeface="Arial" panose="020B0604020202020204" pitchFamily="34" charset="0"/>
              </a:rPr>
              <a:t>The wind gust is coded in two or three digits immediately following the wind speed. The wind data for the most recent 10 minutes are evaluated. </a:t>
            </a:r>
          </a:p>
          <a:p>
            <a:pPr marL="342900" indent="-342900" algn="just">
              <a:lnSpc>
                <a:spcPct val="150000"/>
              </a:lnSpc>
              <a:buFont typeface="Wingdings" panose="05000000000000000000" pitchFamily="2" charset="2"/>
              <a:buChar char="Ø"/>
            </a:pPr>
            <a:r>
              <a:rPr lang="en-US" altLang="en-US" sz="2200" dirty="0" smtClean="0">
                <a:solidFill>
                  <a:srgbClr val="000000"/>
                </a:solidFill>
                <a:latin typeface="Arial" panose="020B0604020202020204" pitchFamily="34" charset="0"/>
                <a:cs typeface="Arial" panose="020B0604020202020204" pitchFamily="34" charset="0"/>
              </a:rPr>
              <a:t>Gusts </a:t>
            </a:r>
            <a:r>
              <a:rPr lang="en-US" altLang="en-US" sz="2200" dirty="0">
                <a:solidFill>
                  <a:srgbClr val="000000"/>
                </a:solidFill>
                <a:latin typeface="Arial" panose="020B0604020202020204" pitchFamily="34" charset="0"/>
                <a:cs typeface="Arial" panose="020B0604020202020204" pitchFamily="34" charset="0"/>
              </a:rPr>
              <a:t>are indicated by rapid fluctuations in wind speed with a variation of 10 knots or more between peaks and lulls. The speed of the gust shall be the maximum instantaneous wind speed. The letter “</a:t>
            </a:r>
            <a:r>
              <a:rPr lang="en-US" altLang="en-US" sz="2200" b="1" dirty="0">
                <a:solidFill>
                  <a:srgbClr val="000000"/>
                </a:solidFill>
                <a:latin typeface="Arial" panose="020B0604020202020204" pitchFamily="34" charset="0"/>
                <a:cs typeface="Arial" panose="020B0604020202020204" pitchFamily="34" charset="0"/>
              </a:rPr>
              <a:t>G</a:t>
            </a:r>
            <a:r>
              <a:rPr lang="en-US" altLang="en-US" sz="2200" dirty="0">
                <a:solidFill>
                  <a:srgbClr val="000000"/>
                </a:solidFill>
                <a:latin typeface="Arial" panose="020B0604020202020204" pitchFamily="34" charset="0"/>
                <a:cs typeface="Arial" panose="020B0604020202020204" pitchFamily="34" charset="0"/>
              </a:rPr>
              <a:t>” is placed right before the wind gust speed in the transmitted coded report;</a:t>
            </a:r>
          </a:p>
          <a:p>
            <a:pPr marL="342900" indent="-342900" algn="just">
              <a:lnSpc>
                <a:spcPct val="150000"/>
              </a:lnSpc>
              <a:buFont typeface="Wingdings" panose="05000000000000000000" pitchFamily="2" charset="2"/>
              <a:buChar char="Ø"/>
            </a:pPr>
            <a:r>
              <a:rPr lang="en-US" altLang="en-US" sz="2200" dirty="0">
                <a:solidFill>
                  <a:srgbClr val="000000"/>
                </a:solidFill>
                <a:latin typeface="Arial" panose="020B0604020202020204" pitchFamily="34" charset="0"/>
                <a:cs typeface="Arial" panose="020B0604020202020204" pitchFamily="34" charset="0"/>
              </a:rPr>
              <a:t>Examples of Transmitted/Coded Data:   31015G25KT      090115G125KT</a:t>
            </a:r>
          </a:p>
        </p:txBody>
      </p:sp>
      <p:sp>
        <p:nvSpPr>
          <p:cNvPr id="7" name="Content Placeholder 2"/>
          <p:cNvSpPr txBox="1">
            <a:spLocks/>
          </p:cNvSpPr>
          <p:nvPr/>
        </p:nvSpPr>
        <p:spPr>
          <a:xfrm>
            <a:off x="462426" y="4958863"/>
            <a:ext cx="11267148" cy="1296163"/>
          </a:xfrm>
          <a:prstGeom prst="rect">
            <a:avLst/>
          </a:prstGeom>
          <a:solidFill>
            <a:schemeClr val="accent6">
              <a:lumMod val="60000"/>
              <a:lumOff val="40000"/>
            </a:schemeClr>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2400" b="1" u="sng" dirty="0" smtClean="0">
                <a:solidFill>
                  <a:srgbClr val="000000"/>
                </a:solidFill>
                <a:latin typeface="Arial" panose="020B0604020202020204" pitchFamily="34" charset="0"/>
                <a:cs typeface="Arial" panose="020B0604020202020204" pitchFamily="34" charset="0"/>
              </a:rPr>
              <a:t>Trial Question</a:t>
            </a:r>
          </a:p>
          <a:p>
            <a:pPr marL="0" indent="0">
              <a:buFont typeface="Arial" panose="020B0604020202020204" pitchFamily="34" charset="0"/>
              <a:buNone/>
            </a:pPr>
            <a:r>
              <a:rPr lang="en-US" altLang="en-US" sz="2000" dirty="0" smtClean="0">
                <a:solidFill>
                  <a:srgbClr val="000000"/>
                </a:solidFill>
                <a:latin typeface="Arial" panose="020B0604020202020204" pitchFamily="34" charset="0"/>
                <a:cs typeface="Arial" panose="020B0604020202020204" pitchFamily="34" charset="0"/>
              </a:rPr>
              <a:t>Class should interpret these first few lines of weather observation code below for October 1, 2019</a:t>
            </a:r>
          </a:p>
          <a:p>
            <a:pPr marL="0" indent="0" algn="just">
              <a:buNone/>
            </a:pPr>
            <a:r>
              <a:rPr lang="en-US" altLang="en-US" sz="2400" b="1" dirty="0" smtClean="0">
                <a:solidFill>
                  <a:srgbClr val="FF0000"/>
                </a:solidFill>
                <a:latin typeface="Arial" panose="020B0604020202020204" pitchFamily="34" charset="0"/>
                <a:cs typeface="Arial" panose="020B0604020202020204" pitchFamily="34" charset="0"/>
              </a:rPr>
              <a:t>METAR   DGAA   011600Z   31020G35KT</a:t>
            </a:r>
            <a:endParaRPr lang="en-US" alt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19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8250</TotalTime>
  <Words>1417</Words>
  <Application>Microsoft Office PowerPoint</Application>
  <PresentationFormat>Widescreen</PresentationFormat>
  <Paragraphs>149</Paragraphs>
  <Slides>19</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Arial Black</vt:lpstr>
      <vt:lpstr>Calibri</vt:lpstr>
      <vt:lpstr>Calibri Light</vt:lpstr>
      <vt:lpstr>Garamond</vt:lpstr>
      <vt:lpstr>Times New Roman</vt:lpstr>
      <vt:lpstr>TimesNewRoman</vt:lpstr>
      <vt:lpstr>Wingdings</vt:lpstr>
      <vt:lpstr>Office Theme</vt:lpstr>
      <vt:lpstr>1_Organic</vt:lpstr>
      <vt:lpstr>PowerPoint Presentation</vt:lpstr>
      <vt:lpstr>LECTURE 2</vt:lpstr>
      <vt:lpstr>Aviation Weather Observation</vt:lpstr>
      <vt:lpstr>PowerPoint Presentation</vt:lpstr>
      <vt:lpstr>PowerPoint Presentation</vt:lpstr>
      <vt:lpstr>PowerPoint Presentation</vt:lpstr>
      <vt:lpstr>Content and Format of the Manual METAR/SPECI </vt:lpstr>
      <vt:lpstr>PowerPoint Presentation</vt:lpstr>
      <vt:lpstr>PowerPoint Presentation</vt:lpstr>
      <vt:lpstr>PowerPoint Presentation</vt:lpstr>
      <vt:lpstr>PowerPoint Presentation</vt:lpstr>
      <vt:lpstr>Reporting CAVOK</vt:lpstr>
      <vt:lpstr>PowerPoint Presentation</vt:lpstr>
      <vt:lpstr>Sky / Cloud Cover  (NsNsNshshshs)</vt:lpstr>
      <vt:lpstr>Temperature and Dewpoint (T'T'/T'dT'd)</vt:lpstr>
      <vt:lpstr>Altimeter reading  (APHPHPHPH)</vt:lpstr>
      <vt:lpstr>PowerPoint Presentation</vt:lpstr>
      <vt:lpstr>RECAP OF LECTURE 2</vt:lpstr>
      <vt:lpstr>ASSESSMENT ON LECTURE 2</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306</cp:revision>
  <dcterms:created xsi:type="dcterms:W3CDTF">2019-09-04T12:24:24Z</dcterms:created>
  <dcterms:modified xsi:type="dcterms:W3CDTF">2019-10-02T06:11:15Z</dcterms:modified>
</cp:coreProperties>
</file>