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8" r:id="rId2"/>
  </p:sldMasterIdLst>
  <p:notesMasterIdLst>
    <p:notesMasterId r:id="rId25"/>
  </p:notesMasterIdLst>
  <p:sldIdLst>
    <p:sldId id="256" r:id="rId3"/>
    <p:sldId id="293" r:id="rId4"/>
    <p:sldId id="363" r:id="rId5"/>
    <p:sldId id="362" r:id="rId6"/>
    <p:sldId id="364" r:id="rId7"/>
    <p:sldId id="339" r:id="rId8"/>
    <p:sldId id="359" r:id="rId9"/>
    <p:sldId id="360" r:id="rId10"/>
    <p:sldId id="361" r:id="rId11"/>
    <p:sldId id="365" r:id="rId12"/>
    <p:sldId id="366" r:id="rId13"/>
    <p:sldId id="367" r:id="rId14"/>
    <p:sldId id="347" r:id="rId15"/>
    <p:sldId id="368" r:id="rId16"/>
    <p:sldId id="348" r:id="rId17"/>
    <p:sldId id="349" r:id="rId18"/>
    <p:sldId id="351" r:id="rId19"/>
    <p:sldId id="369" r:id="rId20"/>
    <p:sldId id="353" r:id="rId21"/>
    <p:sldId id="354" r:id="rId22"/>
    <p:sldId id="262"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1813"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29/10/2019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48C76F14-14C7-4087-B43C-9A2ABE212CFD}" type="slidenum">
              <a:rPr lang="en-US" altLang="en-US">
                <a:solidFill>
                  <a:srgbClr val="000000"/>
                </a:solidFill>
              </a:rPr>
              <a:pPr>
                <a:buClrTx/>
                <a:buFontTx/>
                <a:buNone/>
              </a:pPr>
              <a:t>6</a:t>
            </a:fld>
            <a:endParaRPr lang="en-US" altLang="en-US">
              <a:solidFill>
                <a:srgbClr val="000000"/>
              </a:solidFill>
            </a:endParaRPr>
          </a:p>
        </p:txBody>
      </p:sp>
      <p:sp>
        <p:nvSpPr>
          <p:cNvPr id="75779"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71388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B309B439-56B2-446A-A662-32D8A4878C73}" type="slidenum">
              <a:rPr lang="en-US" altLang="en-US">
                <a:solidFill>
                  <a:srgbClr val="000000"/>
                </a:solidFill>
              </a:rPr>
              <a:pPr>
                <a:buClrTx/>
                <a:buFontTx/>
                <a:buNone/>
              </a:pPr>
              <a:t>13</a:t>
            </a:fld>
            <a:endParaRPr lang="en-US" altLang="en-US">
              <a:solidFill>
                <a:srgbClr val="000000"/>
              </a:solidFill>
            </a:endParaRPr>
          </a:p>
        </p:txBody>
      </p:sp>
      <p:sp>
        <p:nvSpPr>
          <p:cNvPr id="93187"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81100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7ED3B5C7-5731-414D-9AC8-EF20A75A4E6B}" type="slidenum">
              <a:rPr lang="en-US" altLang="en-US">
                <a:solidFill>
                  <a:srgbClr val="000000"/>
                </a:solidFill>
              </a:rPr>
              <a:pPr>
                <a:buClrTx/>
                <a:buFontTx/>
                <a:buNone/>
              </a:pPr>
              <a:t>15</a:t>
            </a:fld>
            <a:endParaRPr lang="en-US" altLang="en-US">
              <a:solidFill>
                <a:srgbClr val="000000"/>
              </a:solidFill>
            </a:endParaRPr>
          </a:p>
        </p:txBody>
      </p:sp>
      <p:sp>
        <p:nvSpPr>
          <p:cNvPr id="95235"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6"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91659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27B23D68-374D-44CF-890A-C93D59B6093C}" type="slidenum">
              <a:rPr lang="en-US" altLang="en-US">
                <a:solidFill>
                  <a:srgbClr val="000000"/>
                </a:solidFill>
              </a:rPr>
              <a:pPr>
                <a:buClrTx/>
                <a:buFontTx/>
                <a:buNone/>
              </a:pPr>
              <a:t>16</a:t>
            </a:fld>
            <a:endParaRPr lang="en-US" altLang="en-US">
              <a:solidFill>
                <a:srgbClr val="000000"/>
              </a:solidFill>
            </a:endParaRPr>
          </a:p>
        </p:txBody>
      </p:sp>
      <p:sp>
        <p:nvSpPr>
          <p:cNvPr id="97283"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4"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77138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F0BCB9C9-89F3-4A99-BDDC-A0DA78353490}" type="slidenum">
              <a:rPr lang="en-US" altLang="en-US">
                <a:solidFill>
                  <a:srgbClr val="000000"/>
                </a:solidFill>
              </a:rPr>
              <a:pPr>
                <a:buClrTx/>
                <a:buFontTx/>
                <a:buNone/>
              </a:pPr>
              <a:t>17</a:t>
            </a:fld>
            <a:endParaRPr lang="en-US" altLang="en-US">
              <a:solidFill>
                <a:srgbClr val="000000"/>
              </a:solidFill>
            </a:endParaRPr>
          </a:p>
        </p:txBody>
      </p:sp>
      <p:sp>
        <p:nvSpPr>
          <p:cNvPr id="101379"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21424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9D3AA709-16A0-435A-A0E7-981AA5B7937C}" type="slidenum">
              <a:rPr lang="en-US" altLang="en-US">
                <a:solidFill>
                  <a:srgbClr val="000000"/>
                </a:solidFill>
              </a:rPr>
              <a:pPr>
                <a:buClrTx/>
                <a:buFontTx/>
                <a:buNone/>
              </a:pPr>
              <a:t>19</a:t>
            </a:fld>
            <a:endParaRPr lang="en-US" altLang="en-US">
              <a:solidFill>
                <a:srgbClr val="000000"/>
              </a:solidFill>
            </a:endParaRPr>
          </a:p>
        </p:txBody>
      </p:sp>
      <p:sp>
        <p:nvSpPr>
          <p:cNvPr id="105475"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6"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537853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4C7A390B-E9F5-4E49-AE09-27C797E609A0}" type="slidenum">
              <a:rPr lang="en-US" altLang="en-US">
                <a:solidFill>
                  <a:srgbClr val="000000"/>
                </a:solidFill>
              </a:rPr>
              <a:pPr>
                <a:buClrTx/>
                <a:buFontTx/>
                <a:buNone/>
              </a:pPr>
              <a:t>20</a:t>
            </a:fld>
            <a:endParaRPr lang="en-US" altLang="en-US">
              <a:solidFill>
                <a:srgbClr val="000000"/>
              </a:solidFill>
            </a:endParaRPr>
          </a:p>
        </p:txBody>
      </p:sp>
      <p:sp>
        <p:nvSpPr>
          <p:cNvPr id="107523"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4"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46131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21</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40D4626-48E2-4ADF-A967-904A62FCA9C6}" type="datetime1">
              <a:rPr lang="en-GB" smtClean="0"/>
              <a:t>29/10/2019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185E6BF-C449-4D60-B44E-608983069305}" type="datetime1">
              <a:rPr lang="en-GB" smtClean="0"/>
              <a:t>29/10/2019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76774A-1533-45E2-9014-5F57BB851632}" type="datetime1">
              <a:rPr lang="en-GB" smtClean="0"/>
              <a:t>29/10/2019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9" y="1871133"/>
            <a:ext cx="6815669" cy="1515533"/>
          </a:xfrm>
        </p:spPr>
        <p:txBody>
          <a:bodyPr anchor="b">
            <a:noAutofit/>
          </a:bodyPr>
          <a:lstStyle>
            <a:lvl1pPr algn="ctr">
              <a:defRPr sz="405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9" y="3657597"/>
            <a:ext cx="6815669" cy="13208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3" y="5037663"/>
            <a:ext cx="897467" cy="279400"/>
          </a:xfrm>
        </p:spPr>
        <p:txBody>
          <a:bodyPr/>
          <a:lstStyle/>
          <a:p>
            <a:fld id="{5E04D53A-88EB-43F2-9E45-D5DE08C9549C}"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a:xfrm>
            <a:off x="2692397" y="5037663"/>
            <a:ext cx="5214635" cy="279400"/>
          </a:xfrm>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a:xfrm>
            <a:off x="8956902" y="5037663"/>
            <a:ext cx="551167" cy="279400"/>
          </a:xfrm>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03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DD7000-5A97-4344-931D-9B7B6B23C72F}"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103137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3"/>
            <a:ext cx="8158691" cy="954547"/>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BE0FD2-0E97-4D32-8C6E-4E108BB11913}"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321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1E538A-709D-451D-B81E-3F7C5B09CD5F}" type="datetime1">
              <a:rPr lang="en-GB" smtClean="0">
                <a:solidFill>
                  <a:prstClr val="black"/>
                </a:solidFill>
              </a:rPr>
              <a:t>29/10/2019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809352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295400" y="3243264"/>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80671" y="3243264"/>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A4EFF3-ACA7-4ED8-9BDA-AE8189DE7257}" type="datetime1">
              <a:rPr lang="en-GB" smtClean="0">
                <a:solidFill>
                  <a:prstClr val="black"/>
                </a:solidFill>
              </a:rPr>
              <a:t>29/10/2019</a:t>
            </a:fld>
            <a:endParaRPr lang="en-GB">
              <a:solidFill>
                <a:prstClr val="black"/>
              </a:solidFill>
            </a:endParaRPr>
          </a:p>
        </p:txBody>
      </p:sp>
      <p:sp>
        <p:nvSpPr>
          <p:cNvPr id="8" name="Footer Placeholder 7"/>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9" name="Slide Number Placeholder 8"/>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8" name="Straight Connector 1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824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C08785-87F7-44BB-9B71-AD1F67292183}" type="datetime1">
              <a:rPr lang="en-GB" smtClean="0">
                <a:solidFill>
                  <a:prstClr val="black"/>
                </a:solidFill>
              </a:rPr>
              <a:t>29/10/2019</a:t>
            </a:fld>
            <a:endParaRPr lang="en-GB">
              <a:solidFill>
                <a:prstClr val="black"/>
              </a:solidFill>
            </a:endParaRPr>
          </a:p>
        </p:txBody>
      </p:sp>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119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1C344-12A8-4F55-8A1E-9FEAF396C972}" type="datetime1">
              <a:rPr lang="en-GB" smtClean="0">
                <a:solidFill>
                  <a:prstClr val="black"/>
                </a:solidFill>
              </a:rPr>
              <a:t>29/10/2019</a:t>
            </a:fld>
            <a:endParaRPr lang="en-GB">
              <a:solidFill>
                <a:prstClr val="black"/>
              </a:solidFill>
            </a:endParaRPr>
          </a:p>
        </p:txBody>
      </p:sp>
      <p:sp>
        <p:nvSpPr>
          <p:cNvPr id="3" name="Footer Placeholder 2"/>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4" name="Slide Number Placeholder 3"/>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05784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3"/>
            <a:ext cx="5469467"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52D20-A7C8-4F11-9FC1-9764F18E99B9}" type="datetime1">
              <a:rPr lang="en-GB" smtClean="0">
                <a:solidFill>
                  <a:prstClr val="black"/>
                </a:solidFill>
              </a:rPr>
              <a:t>29/10/2019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6" name="Straight Connector 15"/>
          <p:cNvCxnSpPr/>
          <p:nvPr/>
        </p:nvCxnSpPr>
        <p:spPr>
          <a:xfrm>
            <a:off x="1396169" y="2912533"/>
            <a:ext cx="35144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64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90903B2-03F1-4FA1-B0A4-64DE201EB041}" type="datetime1">
              <a:rPr lang="en-GB" smtClean="0"/>
              <a:t>29/10/2019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1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2"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313D5-33C1-4D99-9444-5B23F9363D56}" type="datetime1">
              <a:rPr lang="en-GB" smtClean="0">
                <a:solidFill>
                  <a:prstClr val="black"/>
                </a:solidFill>
              </a:rPr>
              <a:t>29/10/2019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022284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7" cy="566738"/>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401"/>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7"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41FB3-5205-4C66-AD27-8AA00EDFE077}" type="datetime1">
              <a:rPr lang="en-GB" smtClean="0">
                <a:solidFill>
                  <a:prstClr val="black"/>
                </a:solidFill>
              </a:rPr>
              <a:t>29/10/2019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8679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9" y="4343401"/>
            <a:ext cx="9592732"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3AA07-87CF-4EDA-B869-8D8351DC344E}"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4866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370668"/>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3" cy="58420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401"/>
            <a:ext cx="9609667"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A3AC8E-F9C8-42AB-9433-747389B833C1}"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
        <p:nvSpPr>
          <p:cNvPr id="14" name="TextBox 13"/>
          <p:cNvSpPr txBox="1"/>
          <p:nvPr/>
        </p:nvSpPr>
        <p:spPr>
          <a:xfrm>
            <a:off x="862013" y="879961"/>
            <a:ext cx="609600" cy="584776"/>
          </a:xfrm>
          <a:prstGeom prst="rect">
            <a:avLst/>
          </a:prstGeom>
        </p:spPr>
        <p:txBody>
          <a:bodyPr vert="horz" lIns="68580" tIns="34290" rIns="68580" bIns="34290" rtlCol="0" anchor="ctr">
            <a:noAutofit/>
          </a:bodyPr>
          <a:lstStyle/>
          <a:p>
            <a:pPr defTabSz="685800"/>
            <a:r>
              <a:rPr lang="en-US" sz="6000" dirty="0">
                <a:solidFill>
                  <a:prstClr val="black"/>
                </a:solidFill>
                <a:cs typeface="Arial" panose="020B0604020202020204" pitchFamily="34" charset="0"/>
              </a:rPr>
              <a:t>“</a:t>
            </a:r>
          </a:p>
        </p:txBody>
      </p:sp>
      <p:sp>
        <p:nvSpPr>
          <p:cNvPr id="15" name="TextBox 14"/>
          <p:cNvSpPr txBox="1"/>
          <p:nvPr/>
        </p:nvSpPr>
        <p:spPr>
          <a:xfrm>
            <a:off x="10600267" y="2827870"/>
            <a:ext cx="609600" cy="584776"/>
          </a:xfrm>
          <a:prstGeom prst="rect">
            <a:avLst/>
          </a:prstGeom>
        </p:spPr>
        <p:txBody>
          <a:bodyPr vert="horz" lIns="68580" tIns="34290" rIns="68580" bIns="34290" rtlCol="0" anchor="ctr">
            <a:noAutofit/>
          </a:bodyPr>
          <a:lstStyle/>
          <a:p>
            <a:pPr algn="r" defTabSz="685800"/>
            <a:r>
              <a:rPr lang="en-US" sz="6000" dirty="0">
                <a:solidFill>
                  <a:prstClr val="black"/>
                </a:solidFill>
                <a:cs typeface="Arial" panose="020B0604020202020204" pitchFamily="34" charset="0"/>
              </a:rPr>
              <a:t>”</a:t>
            </a:r>
          </a:p>
        </p:txBody>
      </p:sp>
      <p:cxnSp>
        <p:nvCxnSpPr>
          <p:cNvPr id="19" name="Straight Connector 18"/>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735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3" y="3308581"/>
            <a:ext cx="9609668" cy="14688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008D90-460F-435B-8320-E81C30674A70}"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22157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243668"/>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38C0F-B505-4221-ADD7-B88A632C21B6}"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
        <p:nvSpPr>
          <p:cNvPr id="12" name="TextBox 11"/>
          <p:cNvSpPr txBox="1"/>
          <p:nvPr/>
        </p:nvSpPr>
        <p:spPr>
          <a:xfrm>
            <a:off x="862013" y="879961"/>
            <a:ext cx="609600" cy="584776"/>
          </a:xfrm>
          <a:prstGeom prst="rect">
            <a:avLst/>
          </a:prstGeom>
        </p:spPr>
        <p:txBody>
          <a:bodyPr vert="horz" lIns="68580" tIns="34290" rIns="68580" bIns="34290" rtlCol="0" anchor="ctr">
            <a:noAutofit/>
          </a:bodyPr>
          <a:lstStyle/>
          <a:p>
            <a:pPr defTabSz="685800"/>
            <a:r>
              <a:rPr lang="en-US" sz="6000" dirty="0">
                <a:solidFill>
                  <a:prstClr val="black"/>
                </a:solidFill>
                <a:cs typeface="Arial" panose="020B0604020202020204" pitchFamily="34" charset="0"/>
              </a:rPr>
              <a:t>“</a:t>
            </a:r>
          </a:p>
        </p:txBody>
      </p:sp>
      <p:sp>
        <p:nvSpPr>
          <p:cNvPr id="13" name="TextBox 12"/>
          <p:cNvSpPr txBox="1"/>
          <p:nvPr/>
        </p:nvSpPr>
        <p:spPr>
          <a:xfrm>
            <a:off x="10600267" y="2599261"/>
            <a:ext cx="609600" cy="584776"/>
          </a:xfrm>
          <a:prstGeom prst="rect">
            <a:avLst/>
          </a:prstGeom>
        </p:spPr>
        <p:txBody>
          <a:bodyPr vert="horz" lIns="68580" tIns="34290" rIns="68580" bIns="34290" rtlCol="0" anchor="ctr">
            <a:noAutofit/>
          </a:bodyPr>
          <a:lstStyle/>
          <a:p>
            <a:pPr algn="r" defTabSz="685800"/>
            <a:r>
              <a:rPr lang="en-US" sz="6000" dirty="0">
                <a:solidFill>
                  <a:prstClr val="black"/>
                </a:solidFill>
                <a:cs typeface="Arial" panose="020B0604020202020204" pitchFamily="34" charset="0"/>
              </a:rPr>
              <a:t>”</a:t>
            </a:r>
          </a:p>
        </p:txBody>
      </p:sp>
      <p:cxnSp>
        <p:nvCxnSpPr>
          <p:cNvPr id="26" name="Straight Connector 25"/>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224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7"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470401"/>
            <a:ext cx="9609671" cy="1405467"/>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F0577-C34F-4247-9385-CF4EB41415A3}"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9801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77C705-207B-4C68-BFA2-CAAB678BB429}"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8670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8" y="982133"/>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D4CA0-9010-4051-BE25-72D2D866B0DB}"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8863891"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541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AD696-652A-453C-989A-508E05767DC6}" type="datetime1">
              <a:rPr lang="en-GB" smtClean="0"/>
              <a:t>29/10/2019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B2D4FC5-BFA3-4A5A-B5D6-5EB3ED6CFD67}" type="datetime1">
              <a:rPr lang="en-GB" smtClean="0"/>
              <a:t>29/10/2019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ED5B335-C9DC-4FF7-9C42-75F9A736DC71}" type="datetime1">
              <a:rPr lang="en-GB" smtClean="0"/>
              <a:t>29/10/2019</a:t>
            </a:fld>
            <a:endParaRPr lang="en-GB"/>
          </a:p>
        </p:txBody>
      </p:sp>
      <p:sp>
        <p:nvSpPr>
          <p:cNvPr id="8" name="Footer Placeholder 7"/>
          <p:cNvSpPr>
            <a:spLocks noGrp="1"/>
          </p:cNvSpPr>
          <p:nvPr>
            <p:ph type="ftr" sz="quarter" idx="11"/>
          </p:nvPr>
        </p:nvSpPr>
        <p:spPr/>
        <p:txBody>
          <a:bodyPr/>
          <a:lstStyle/>
          <a:p>
            <a:r>
              <a:rPr lang="en-GB" smtClean="0"/>
              <a:t>MET451: AVIATION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EB8B5A7-3DFE-43B4-9AA8-AB0DB974A619}" type="datetime1">
              <a:rPr lang="en-GB" smtClean="0"/>
              <a:t>29/10/2019</a:t>
            </a:fld>
            <a:endParaRPr lang="en-GB"/>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AA0B9-ACCD-4CA2-92A4-935E5ABA4052}" type="datetime1">
              <a:rPr lang="en-GB" smtClean="0"/>
              <a:t>29/10/2019</a:t>
            </a:fld>
            <a:endParaRPr lang="en-GB"/>
          </a:p>
        </p:txBody>
      </p:sp>
      <p:sp>
        <p:nvSpPr>
          <p:cNvPr id="3" name="Footer Placeholder 2"/>
          <p:cNvSpPr>
            <a:spLocks noGrp="1"/>
          </p:cNvSpPr>
          <p:nvPr>
            <p:ph type="ftr" sz="quarter" idx="11"/>
          </p:nvPr>
        </p:nvSpPr>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DFA41-1B70-432F-A664-F5C1F8EE9F10}" type="datetime1">
              <a:rPr lang="en-GB" smtClean="0"/>
              <a:t>29/10/2019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3520EA-100B-424A-B6B4-A458CAFC627B}" type="datetime1">
              <a:rPr lang="en-GB" smtClean="0"/>
              <a:t>29/10/2019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26EFF-D4D6-4F35-9838-362194E494F9}" type="datetime1">
              <a:rPr lang="en-GB" smtClean="0"/>
              <a:t>29/10/2019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MET451: AVIATION METEOROLOGY</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3" y="982134"/>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927F0239-5A33-4FAB-B426-1C5BE62D1A86}" type="datetime1">
              <a:rPr lang="en-GB" smtClean="0">
                <a:solidFill>
                  <a:prstClr val="black"/>
                </a:solidFill>
                <a:cs typeface="Arial" panose="020B0604020202020204" pitchFamily="34" charset="0"/>
              </a:rPr>
              <a:t>29/10/2019</a:t>
            </a:fld>
            <a:endParaRPr lang="en-GB">
              <a:solidFill>
                <a:prstClr val="black"/>
              </a:solidFill>
              <a:cs typeface="Arial" panose="020B0604020202020204" pitchFamily="34" charset="0"/>
            </a:endParaRPr>
          </a:p>
        </p:txBody>
      </p:sp>
      <p:sp>
        <p:nvSpPr>
          <p:cNvPr id="5" name="Footer Placeholder 4"/>
          <p:cNvSpPr>
            <a:spLocks noGrp="1"/>
          </p:cNvSpPr>
          <p:nvPr>
            <p:ph type="ftr" sz="quarter" idx="3"/>
          </p:nvPr>
        </p:nvSpPr>
        <p:spPr>
          <a:xfrm>
            <a:off x="1295402" y="5969000"/>
            <a:ext cx="7305900" cy="27940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defTabSz="685800"/>
            <a:r>
              <a:rPr lang="en-GB" smtClean="0">
                <a:solidFill>
                  <a:prstClr val="black"/>
                </a:solidFill>
                <a:cs typeface="Arial" panose="020B0604020202020204" pitchFamily="34" charset="0"/>
              </a:rPr>
              <a:t>MET451: AVIATION METEOROLOGY</a:t>
            </a:r>
            <a:endParaRPr lang="en-GB">
              <a:solidFill>
                <a:prstClr val="black"/>
              </a:solidFill>
              <a:cs typeface="Arial" panose="020B0604020202020204" pitchFamily="34" charset="0"/>
            </a:endParaRPr>
          </a:p>
        </p:txBody>
      </p:sp>
      <p:sp>
        <p:nvSpPr>
          <p:cNvPr id="6" name="Slide Number Placeholder 5"/>
          <p:cNvSpPr>
            <a:spLocks noGrp="1"/>
          </p:cNvSpPr>
          <p:nvPr>
            <p:ph type="sldNum" sz="quarter" idx="4"/>
          </p:nvPr>
        </p:nvSpPr>
        <p:spPr>
          <a:xfrm>
            <a:off x="10353902" y="5969000"/>
            <a:ext cx="542697"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46CBDAFF-6F72-4DEC-A76B-3A5A3345B25A}" type="slidenum">
              <a:rPr lang="en-GB" smtClean="0">
                <a:solidFill>
                  <a:prstClr val="black"/>
                </a:solidFill>
                <a:cs typeface="Arial" panose="020B0604020202020204" pitchFamily="34" charset="0"/>
              </a:rPr>
              <a:pPr defTabSz="685800"/>
              <a:t>‹#›</a:t>
            </a:fld>
            <a:endParaRPr lang="en-GB">
              <a:solidFill>
                <a:prstClr val="black"/>
              </a:solidFill>
              <a:cs typeface="Arial" panose="020B0604020202020204" pitchFamily="34" charset="0"/>
            </a:endParaRPr>
          </a:p>
        </p:txBody>
      </p:sp>
    </p:spTree>
    <p:extLst>
      <p:ext uri="{BB962C8B-B14F-4D97-AF65-F5344CB8AC3E}">
        <p14:creationId xmlns:p14="http://schemas.microsoft.com/office/powerpoint/2010/main" val="16701671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hd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jeffjay88/Aviation-Meteorology" TargetMode="External"/><Relationship Id="rId4" Type="http://schemas.openxmlformats.org/officeDocument/2006/relationships/hyperlink" Target="mailto:E-mailjeff.jay8845@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314759"/>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493690" y="206059"/>
            <a:ext cx="11204620"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FF0000"/>
                </a:solidFill>
                <a:latin typeface="Arial Black" panose="020B0A04020102020204" pitchFamily="34" charset="0"/>
              </a:rPr>
              <a:t>MET 451: Aviation Meteorology</a:t>
            </a:r>
          </a:p>
          <a:p>
            <a:pPr algn="ctr"/>
            <a:r>
              <a:rPr lang="en-US" sz="3200" b="1" dirty="0">
                <a:solidFill>
                  <a:srgbClr val="FF0000"/>
                </a:solidFill>
                <a:latin typeface="Arial Black" panose="020B0A04020102020204" pitchFamily="34" charset="0"/>
              </a:rPr>
              <a:t>(3 Credit Hours)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545" y="5490439"/>
            <a:ext cx="1179607" cy="656823"/>
          </a:xfrm>
          <a:prstGeom prst="rect">
            <a:avLst/>
          </a:prstGeom>
        </p:spPr>
      </p:pic>
      <p:sp>
        <p:nvSpPr>
          <p:cNvPr id="22" name="Subtitle 15"/>
          <p:cNvSpPr txBox="1">
            <a:spLocks/>
          </p:cNvSpPr>
          <p:nvPr/>
        </p:nvSpPr>
        <p:spPr>
          <a:xfrm>
            <a:off x="794121" y="5254580"/>
            <a:ext cx="9144000" cy="122753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i="1" dirty="0"/>
              <a:t>e</a:t>
            </a:r>
            <a:r>
              <a:rPr lang="en-US" i="1" dirty="0" smtClean="0"/>
              <a:t>-mail:</a:t>
            </a:r>
            <a:r>
              <a:rPr lang="en-US" dirty="0" smtClean="0"/>
              <a:t>		</a:t>
            </a:r>
            <a:r>
              <a:rPr lang="en-US" b="1" dirty="0" smtClean="0">
                <a:hlinkClick r:id="rId4"/>
              </a:rPr>
              <a:t>jeff.jay8845@gmail.com</a:t>
            </a:r>
            <a:endParaRPr lang="en-US" b="1" dirty="0" smtClean="0"/>
          </a:p>
          <a:p>
            <a:pPr algn="l"/>
            <a:r>
              <a:rPr lang="en-US" b="1" dirty="0" smtClean="0"/>
              <a:t>		</a:t>
            </a:r>
            <a:r>
              <a:rPr lang="en-US" b="1" dirty="0">
                <a:hlinkClick r:id="rId5"/>
              </a:rPr>
              <a:t>https://</a:t>
            </a:r>
            <a:r>
              <a:rPr lang="en-US" b="1" dirty="0" smtClean="0">
                <a:hlinkClick r:id="rId5"/>
              </a:rPr>
              <a:t>github.com/jeffjay88/Aviation-Meteorology</a:t>
            </a:r>
            <a:endParaRPr lang="en-US" b="1" dirty="0" smtClean="0"/>
          </a:p>
          <a:p>
            <a:pPr algn="l"/>
            <a:r>
              <a:rPr lang="en-US" b="1" dirty="0" smtClean="0"/>
              <a:t>Google Classroom Code:  </a:t>
            </a:r>
            <a:r>
              <a:rPr lang="en-GB" b="1" dirty="0" smtClean="0"/>
              <a:t> </a:t>
            </a:r>
            <a:r>
              <a:rPr lang="en-GB" b="1" dirty="0" smtClean="0">
                <a:solidFill>
                  <a:srgbClr val="FF0000"/>
                </a:solidFill>
              </a:rPr>
              <a:t>63zl2i</a:t>
            </a:r>
            <a:endParaRPr lang="en-US" b="1" dirty="0">
              <a:solidFill>
                <a:srgbClr val="FF0000"/>
              </a:solidFill>
            </a:endParaRPr>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10</a:t>
            </a:fld>
            <a:endParaRPr lang="en-GB"/>
          </a:p>
        </p:txBody>
      </p:sp>
      <p:sp>
        <p:nvSpPr>
          <p:cNvPr id="4" name="Rectangle 1"/>
          <p:cNvSpPr>
            <a:spLocks noChangeArrowheads="1"/>
          </p:cNvSpPr>
          <p:nvPr/>
        </p:nvSpPr>
        <p:spPr bwMode="auto">
          <a:xfrm>
            <a:off x="174210" y="59637"/>
            <a:ext cx="9433615"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GB" altLang="en-US" sz="3600" b="1" dirty="0">
                <a:solidFill>
                  <a:srgbClr val="FF0000"/>
                </a:solidFill>
                <a:latin typeface="Arial Black" panose="020B0A04020102020204" pitchFamily="34" charset="0"/>
              </a:rPr>
              <a:t>Empirical Forecasting Techniques </a:t>
            </a:r>
          </a:p>
        </p:txBody>
      </p:sp>
      <p:sp>
        <p:nvSpPr>
          <p:cNvPr id="5" name="Rectangle 2"/>
          <p:cNvSpPr>
            <a:spLocks noChangeArrowheads="1"/>
          </p:cNvSpPr>
          <p:nvPr/>
        </p:nvSpPr>
        <p:spPr bwMode="auto">
          <a:xfrm>
            <a:off x="240350" y="732733"/>
            <a:ext cx="8002314" cy="2556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GB" altLang="en-US" sz="2000" dirty="0">
                <a:solidFill>
                  <a:srgbClr val="000000"/>
                </a:solidFill>
                <a:latin typeface="Arial" panose="020B0604020202020204" pitchFamily="34" charset="0"/>
              </a:rPr>
              <a:t>Criteria for forecasts of hazardous low-level </a:t>
            </a:r>
            <a:r>
              <a:rPr lang="en-GB" altLang="en-US" sz="2000" dirty="0" smtClean="0">
                <a:solidFill>
                  <a:srgbClr val="000000"/>
                </a:solidFill>
                <a:latin typeface="Arial" panose="020B0604020202020204" pitchFamily="34" charset="0"/>
              </a:rPr>
              <a:t>wind shear/turbulence </a:t>
            </a:r>
            <a:endParaRPr lang="en-GB" altLang="en-US" sz="2000" dirty="0">
              <a:solidFill>
                <a:srgbClr val="000000"/>
              </a:solidFill>
              <a:latin typeface="Arial" panose="020B0604020202020204" pitchFamily="34" charset="0"/>
            </a:endParaRPr>
          </a:p>
          <a:p>
            <a:pPr eaLnBrk="1" hangingPunct="1">
              <a:buClrTx/>
              <a:buFontTx/>
              <a:buNone/>
            </a:pPr>
            <a:r>
              <a:rPr lang="en-GB" altLang="en-US" sz="2000" i="1" dirty="0">
                <a:solidFill>
                  <a:srgbClr val="000000"/>
                </a:solidFill>
                <a:latin typeface="Arial" panose="020B0604020202020204" pitchFamily="34" charset="0"/>
              </a:rPr>
              <a:t>One or more of the following to be satisfied: </a:t>
            </a:r>
          </a:p>
          <a:p>
            <a:pPr marL="1428750" lvl="2" indent="-514350">
              <a:buClrTx/>
              <a:buFont typeface="+mj-lt"/>
              <a:buAutoNum type="romanLcPeriod"/>
            </a:pPr>
            <a:r>
              <a:rPr lang="en-GB" altLang="en-US" sz="2000" dirty="0" smtClean="0">
                <a:solidFill>
                  <a:srgbClr val="000000"/>
                </a:solidFill>
                <a:latin typeface="Arial" panose="020B0604020202020204" pitchFamily="34" charset="0"/>
              </a:rPr>
              <a:t>Mean </a:t>
            </a:r>
            <a:r>
              <a:rPr lang="en-GB" altLang="en-US" sz="2000" dirty="0">
                <a:solidFill>
                  <a:srgbClr val="000000"/>
                </a:solidFill>
                <a:latin typeface="Arial" panose="020B0604020202020204" pitchFamily="34" charset="0"/>
              </a:rPr>
              <a:t>surface wind ≥ 20 </a:t>
            </a:r>
            <a:r>
              <a:rPr lang="en-GB" altLang="en-US" sz="2000" dirty="0" err="1">
                <a:solidFill>
                  <a:srgbClr val="000000"/>
                </a:solidFill>
                <a:latin typeface="Arial" panose="020B0604020202020204" pitchFamily="34" charset="0"/>
              </a:rPr>
              <a:t>kt</a:t>
            </a:r>
            <a:r>
              <a:rPr lang="en-GB" altLang="en-US" sz="2000" dirty="0">
                <a:solidFill>
                  <a:srgbClr val="000000"/>
                </a:solidFill>
                <a:latin typeface="Arial" panose="020B0604020202020204" pitchFamily="34" charset="0"/>
              </a:rPr>
              <a:t> </a:t>
            </a:r>
          </a:p>
          <a:p>
            <a:pPr marL="1428750" lvl="2" indent="-514350">
              <a:buClrTx/>
              <a:buFont typeface="+mj-lt"/>
              <a:buAutoNum type="romanLcPeriod"/>
            </a:pPr>
            <a:r>
              <a:rPr lang="en-GB" altLang="en-US" sz="2000" dirty="0" smtClean="0">
                <a:solidFill>
                  <a:srgbClr val="000000"/>
                </a:solidFill>
                <a:latin typeface="Arial" panose="020B0604020202020204" pitchFamily="34" charset="0"/>
              </a:rPr>
              <a:t>Magnitude </a:t>
            </a:r>
            <a:r>
              <a:rPr lang="en-GB" altLang="en-US" sz="2000" dirty="0">
                <a:solidFill>
                  <a:srgbClr val="000000"/>
                </a:solidFill>
                <a:latin typeface="Arial" panose="020B0604020202020204" pitchFamily="34" charset="0"/>
              </a:rPr>
              <a:t>of vector difference between mean surface wind and gradient (2000 </a:t>
            </a:r>
            <a:r>
              <a:rPr lang="en-GB" altLang="en-US" sz="2000" dirty="0" err="1">
                <a:solidFill>
                  <a:srgbClr val="000000"/>
                </a:solidFill>
                <a:latin typeface="Arial" panose="020B0604020202020204" pitchFamily="34" charset="0"/>
              </a:rPr>
              <a:t>ft</a:t>
            </a:r>
            <a:r>
              <a:rPr lang="en-GB" altLang="en-US" sz="2000" dirty="0">
                <a:solidFill>
                  <a:srgbClr val="000000"/>
                </a:solidFill>
                <a:latin typeface="Arial" panose="020B0604020202020204" pitchFamily="34" charset="0"/>
              </a:rPr>
              <a:t>) wind ≥ 40 kt. </a:t>
            </a:r>
          </a:p>
          <a:p>
            <a:pPr marL="1428750" lvl="2" indent="-514350">
              <a:buClrTx/>
              <a:buFont typeface="+mj-lt"/>
              <a:buAutoNum type="romanLcPeriod"/>
            </a:pPr>
            <a:r>
              <a:rPr lang="en-GB" altLang="en-US" sz="2000" dirty="0" smtClean="0">
                <a:solidFill>
                  <a:srgbClr val="000000"/>
                </a:solidFill>
                <a:latin typeface="Arial" panose="020B0604020202020204" pitchFamily="34" charset="0"/>
              </a:rPr>
              <a:t>Thunderstorms </a:t>
            </a:r>
            <a:r>
              <a:rPr lang="en-GB" altLang="en-US" sz="2000" dirty="0">
                <a:solidFill>
                  <a:srgbClr val="000000"/>
                </a:solidFill>
                <a:latin typeface="Arial" panose="020B0604020202020204" pitchFamily="34" charset="0"/>
              </a:rPr>
              <a:t>or heavy showers within 10 km. </a:t>
            </a:r>
          </a:p>
          <a:p>
            <a:pPr marL="1428750" lvl="2" indent="-514350">
              <a:buClrTx/>
              <a:buFont typeface="+mj-lt"/>
              <a:buAutoNum type="romanLcPeriod"/>
            </a:pPr>
            <a:r>
              <a:rPr lang="en-GB" altLang="en-US" sz="2000" dirty="0" smtClean="0">
                <a:solidFill>
                  <a:srgbClr val="000000"/>
                </a:solidFill>
                <a:latin typeface="Arial" panose="020B0604020202020204" pitchFamily="34" charset="0"/>
              </a:rPr>
              <a:t>Significant wind shear </a:t>
            </a:r>
            <a:r>
              <a:rPr lang="en-GB" altLang="en-US" sz="2000" dirty="0">
                <a:solidFill>
                  <a:srgbClr val="000000"/>
                </a:solidFill>
                <a:latin typeface="Arial" panose="020B0604020202020204" pitchFamily="34" charset="0"/>
              </a:rPr>
              <a:t>has already been reported by aircraft in the vicinity</a:t>
            </a:r>
            <a:r>
              <a:rPr lang="en-GB" altLang="en-US" sz="2000" dirty="0" smtClean="0">
                <a:solidFill>
                  <a:srgbClr val="000000"/>
                </a:solidFill>
                <a:latin typeface="Arial" panose="020B0604020202020204" pitchFamily="34" charset="0"/>
              </a:rPr>
              <a:t>.</a:t>
            </a:r>
            <a:endParaRPr lang="en-GB" altLang="en-US" sz="2000" dirty="0">
              <a:solidFill>
                <a:srgbClr val="000000"/>
              </a:solidFill>
              <a:latin typeface="Arial" panose="020B0604020202020204" pitchFamily="34" charset="0"/>
            </a:endParaRPr>
          </a:p>
        </p:txBody>
      </p:sp>
      <p:sp>
        <p:nvSpPr>
          <p:cNvPr id="6" name="Rectangle 3"/>
          <p:cNvSpPr>
            <a:spLocks noChangeArrowheads="1"/>
          </p:cNvSpPr>
          <p:nvPr/>
        </p:nvSpPr>
        <p:spPr bwMode="auto">
          <a:xfrm>
            <a:off x="1234666" y="3971518"/>
            <a:ext cx="9855699" cy="2556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GB" altLang="en-US" sz="2000" b="1" dirty="0">
                <a:solidFill>
                  <a:srgbClr val="000000"/>
                </a:solidFill>
              </a:rPr>
              <a:t>   </a:t>
            </a:r>
            <a:r>
              <a:rPr lang="en-GB" altLang="en-US" sz="2000" b="1" u="sng" dirty="0">
                <a:solidFill>
                  <a:srgbClr val="000000"/>
                </a:solidFill>
              </a:rPr>
              <a:t>Regime</a:t>
            </a:r>
            <a:r>
              <a:rPr lang="en-GB" altLang="en-US" sz="2000" b="1" dirty="0">
                <a:solidFill>
                  <a:srgbClr val="000000"/>
                </a:solidFill>
              </a:rPr>
              <a:t> 			    </a:t>
            </a:r>
            <a:r>
              <a:rPr lang="en-GB" altLang="en-US" sz="2000" b="1" u="sng" dirty="0">
                <a:solidFill>
                  <a:srgbClr val="000000"/>
                </a:solidFill>
              </a:rPr>
              <a:t>Vertical velocity (</a:t>
            </a:r>
            <a:r>
              <a:rPr lang="en-GB" altLang="en-US" sz="2000" b="1" u="sng" dirty="0" err="1">
                <a:solidFill>
                  <a:srgbClr val="000000"/>
                </a:solidFill>
              </a:rPr>
              <a:t>kt</a:t>
            </a:r>
            <a:r>
              <a:rPr lang="en-GB" altLang="en-US" sz="2000" b="1" u="sng" dirty="0">
                <a:solidFill>
                  <a:srgbClr val="000000"/>
                </a:solidFill>
              </a:rPr>
              <a:t>)</a:t>
            </a:r>
            <a:r>
              <a:rPr lang="en-GB" altLang="en-US" sz="2000" b="1" dirty="0">
                <a:solidFill>
                  <a:srgbClr val="000000"/>
                </a:solidFill>
              </a:rPr>
              <a:t>		</a:t>
            </a:r>
            <a:r>
              <a:rPr lang="en-GB" altLang="en-US" sz="2000" b="1" u="sng" dirty="0">
                <a:solidFill>
                  <a:srgbClr val="000000"/>
                </a:solidFill>
              </a:rPr>
              <a:t>Turbulence </a:t>
            </a:r>
          </a:p>
          <a:p>
            <a:pPr eaLnBrk="1" hangingPunct="1">
              <a:buClrTx/>
              <a:buFontTx/>
              <a:buNone/>
            </a:pPr>
            <a:r>
              <a:rPr lang="en-GB" altLang="en-US" sz="2000" dirty="0">
                <a:solidFill>
                  <a:srgbClr val="000000"/>
                </a:solidFill>
              </a:rPr>
              <a:t>Small/medium Cumulus 	 	</a:t>
            </a:r>
            <a:r>
              <a:rPr lang="en-GB" altLang="en-US" sz="2000" dirty="0" smtClean="0">
                <a:solidFill>
                  <a:srgbClr val="000000"/>
                </a:solidFill>
              </a:rPr>
              <a:t>	2-6 </a:t>
            </a:r>
            <a:r>
              <a:rPr lang="en-GB" altLang="en-US" sz="2000" dirty="0">
                <a:solidFill>
                  <a:srgbClr val="000000"/>
                </a:solidFill>
              </a:rPr>
              <a:t>		 	Light 	</a:t>
            </a:r>
          </a:p>
          <a:p>
            <a:pPr eaLnBrk="1" hangingPunct="1">
              <a:buClrTx/>
              <a:buFontTx/>
              <a:buNone/>
            </a:pPr>
            <a:r>
              <a:rPr lang="en-GB" altLang="en-US" sz="2000" dirty="0">
                <a:solidFill>
                  <a:srgbClr val="000000"/>
                </a:solidFill>
              </a:rPr>
              <a:t>Towering cumulus 		 	6-20 		 	Moderate 	</a:t>
            </a:r>
          </a:p>
          <a:p>
            <a:pPr eaLnBrk="1" hangingPunct="1">
              <a:buClrTx/>
              <a:buFontTx/>
              <a:buNone/>
            </a:pPr>
            <a:r>
              <a:rPr lang="en-GB" altLang="en-US" sz="2000" dirty="0">
                <a:solidFill>
                  <a:srgbClr val="000000"/>
                </a:solidFill>
              </a:rPr>
              <a:t>Cumulonimbus 		 	</a:t>
            </a:r>
            <a:r>
              <a:rPr lang="en-GB" altLang="en-US" sz="2000" dirty="0" smtClean="0">
                <a:solidFill>
                  <a:srgbClr val="000000"/>
                </a:solidFill>
              </a:rPr>
              <a:t>	20-50 </a:t>
            </a:r>
            <a:r>
              <a:rPr lang="en-GB" altLang="en-US" sz="2000" dirty="0">
                <a:solidFill>
                  <a:srgbClr val="000000"/>
                </a:solidFill>
              </a:rPr>
              <a:t>			Severe 	</a:t>
            </a:r>
          </a:p>
          <a:p>
            <a:pPr eaLnBrk="1" hangingPunct="1">
              <a:buClrTx/>
              <a:buFontTx/>
              <a:buNone/>
            </a:pPr>
            <a:r>
              <a:rPr lang="en-GB" altLang="en-US" sz="2000" dirty="0">
                <a:solidFill>
                  <a:srgbClr val="000000"/>
                </a:solidFill>
              </a:rPr>
              <a:t>Severe storms 	 		</a:t>
            </a:r>
            <a:r>
              <a:rPr lang="en-GB" altLang="en-US" sz="2000" dirty="0" smtClean="0">
                <a:solidFill>
                  <a:srgbClr val="000000"/>
                </a:solidFill>
              </a:rPr>
              <a:t>	40-130 </a:t>
            </a:r>
            <a:r>
              <a:rPr lang="en-GB" altLang="en-US" sz="2000" dirty="0">
                <a:solidFill>
                  <a:srgbClr val="000000"/>
                </a:solidFill>
              </a:rPr>
              <a:t>		 	Extreme 	</a:t>
            </a:r>
          </a:p>
          <a:p>
            <a:pPr eaLnBrk="1" hangingPunct="1">
              <a:buClrTx/>
              <a:buFontTx/>
              <a:buNone/>
            </a:pPr>
            <a:r>
              <a:rPr lang="en-GB" altLang="en-US" sz="2000" dirty="0">
                <a:solidFill>
                  <a:srgbClr val="000000"/>
                </a:solidFill>
              </a:rPr>
              <a:t>Dry thermals 		 	</a:t>
            </a:r>
            <a:r>
              <a:rPr lang="en-GB" altLang="en-US" sz="2000" dirty="0" smtClean="0">
                <a:solidFill>
                  <a:srgbClr val="000000"/>
                </a:solidFill>
              </a:rPr>
              <a:t>	2-10 </a:t>
            </a:r>
            <a:r>
              <a:rPr lang="en-GB" altLang="en-US" sz="2000" dirty="0">
                <a:solidFill>
                  <a:srgbClr val="000000"/>
                </a:solidFill>
              </a:rPr>
              <a:t>			Light/Moderate 	</a:t>
            </a:r>
          </a:p>
          <a:p>
            <a:pPr eaLnBrk="1" hangingPunct="1">
              <a:buClrTx/>
              <a:buFontTx/>
              <a:buNone/>
            </a:pPr>
            <a:r>
              <a:rPr lang="en-GB" altLang="en-US" sz="2000" dirty="0">
                <a:solidFill>
                  <a:srgbClr val="000000"/>
                </a:solidFill>
              </a:rPr>
              <a:t>Downdraughts 			</a:t>
            </a:r>
            <a:r>
              <a:rPr lang="en-GB" altLang="en-US" sz="2000" dirty="0" smtClean="0">
                <a:solidFill>
                  <a:srgbClr val="000000"/>
                </a:solidFill>
              </a:rPr>
              <a:t>	6-30 </a:t>
            </a:r>
            <a:r>
              <a:rPr lang="en-GB" altLang="en-US" sz="2000" dirty="0">
                <a:solidFill>
                  <a:srgbClr val="000000"/>
                </a:solidFill>
              </a:rPr>
              <a:t>			Moderate/Severe </a:t>
            </a:r>
          </a:p>
          <a:p>
            <a:pPr eaLnBrk="1" hangingPunct="1">
              <a:buClrTx/>
              <a:buFontTx/>
              <a:buNone/>
            </a:pPr>
            <a:r>
              <a:rPr lang="en-GB" altLang="en-US" sz="2000" dirty="0">
                <a:solidFill>
                  <a:srgbClr val="000000"/>
                </a:solidFill>
              </a:rPr>
              <a:t>Downdraughts 			</a:t>
            </a:r>
            <a:r>
              <a:rPr lang="en-GB" altLang="en-US" sz="2000" dirty="0" smtClean="0">
                <a:solidFill>
                  <a:srgbClr val="000000"/>
                </a:solidFill>
              </a:rPr>
              <a:t>	up </a:t>
            </a:r>
            <a:r>
              <a:rPr lang="en-GB" altLang="en-US" sz="2000" dirty="0">
                <a:solidFill>
                  <a:srgbClr val="000000"/>
                </a:solidFill>
              </a:rPr>
              <a:t>to 50 			Extreme 	</a:t>
            </a:r>
          </a:p>
        </p:txBody>
      </p:sp>
      <p:sp>
        <p:nvSpPr>
          <p:cNvPr id="7" name="Rectangle 6"/>
          <p:cNvSpPr/>
          <p:nvPr/>
        </p:nvSpPr>
        <p:spPr>
          <a:xfrm>
            <a:off x="954157" y="3428618"/>
            <a:ext cx="10535478" cy="646331"/>
          </a:xfrm>
          <a:prstGeom prst="rect">
            <a:avLst/>
          </a:prstGeom>
        </p:spPr>
        <p:txBody>
          <a:bodyPr wrap="square">
            <a:spAutoFit/>
          </a:bodyPr>
          <a:lstStyle/>
          <a:p>
            <a:pPr algn="ctr"/>
            <a:r>
              <a:rPr lang="en-GB" altLang="en-US" b="1" dirty="0" smtClean="0">
                <a:solidFill>
                  <a:srgbClr val="FF0000"/>
                </a:solidFill>
                <a:latin typeface="Arial" panose="020B0604020202020204" pitchFamily="34" charset="0"/>
                <a:cs typeface="Arial" panose="020B0604020202020204" pitchFamily="34" charset="0"/>
              </a:rPr>
              <a:t>Look-up table as guide </a:t>
            </a:r>
            <a:r>
              <a:rPr lang="en-GB" altLang="en-US" b="1" dirty="0">
                <a:solidFill>
                  <a:srgbClr val="FF0000"/>
                </a:solidFill>
                <a:latin typeface="Arial" panose="020B0604020202020204" pitchFamily="34" charset="0"/>
                <a:cs typeface="Arial" panose="020B0604020202020204" pitchFamily="34" charset="0"/>
              </a:rPr>
              <a:t>to the intensity of turbulence typically associated with various </a:t>
            </a:r>
            <a:r>
              <a:rPr lang="en-GB" altLang="en-US" b="1" dirty="0" smtClean="0">
                <a:solidFill>
                  <a:srgbClr val="FF0000"/>
                </a:solidFill>
                <a:latin typeface="Arial" panose="020B0604020202020204" pitchFamily="34" charset="0"/>
                <a:cs typeface="Arial" panose="020B0604020202020204" pitchFamily="34" charset="0"/>
              </a:rPr>
              <a:t>convective </a:t>
            </a:r>
            <a:r>
              <a:rPr lang="en-GB" altLang="en-US" b="1" dirty="0">
                <a:solidFill>
                  <a:srgbClr val="FF0000"/>
                </a:solidFill>
                <a:latin typeface="Arial" panose="020B0604020202020204" pitchFamily="34" charset="0"/>
                <a:cs typeface="Arial" panose="020B0604020202020204" pitchFamily="34" charset="0"/>
              </a:rPr>
              <a:t>motions. </a:t>
            </a:r>
          </a:p>
        </p:txBody>
      </p:sp>
    </p:spTree>
    <p:extLst>
      <p:ext uri="{BB962C8B-B14F-4D97-AF65-F5344CB8AC3E}">
        <p14:creationId xmlns:p14="http://schemas.microsoft.com/office/powerpoint/2010/main" val="185549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11</a:t>
            </a:fld>
            <a:endParaRPr lang="en-GB"/>
          </a:p>
        </p:txBody>
      </p:sp>
      <p:sp>
        <p:nvSpPr>
          <p:cNvPr id="4" name="Rectangle 1"/>
          <p:cNvSpPr>
            <a:spLocks noChangeArrowheads="1"/>
          </p:cNvSpPr>
          <p:nvPr/>
        </p:nvSpPr>
        <p:spPr bwMode="auto">
          <a:xfrm>
            <a:off x="233052" y="-49623"/>
            <a:ext cx="6459296" cy="4034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buFontTx/>
              <a:buNone/>
            </a:pPr>
            <a:r>
              <a:rPr lang="en-US" altLang="en-US" sz="3600" b="1" dirty="0" smtClean="0">
                <a:solidFill>
                  <a:srgbClr val="FF0000"/>
                </a:solidFill>
                <a:latin typeface="Arial Black" panose="020B0A04020102020204" pitchFamily="34" charset="0"/>
              </a:rPr>
              <a:t>Mechanical </a:t>
            </a:r>
            <a:r>
              <a:rPr lang="en-US" altLang="en-US" sz="3600" b="1" dirty="0">
                <a:solidFill>
                  <a:srgbClr val="FF0000"/>
                </a:solidFill>
                <a:latin typeface="Arial Black" panose="020B0A04020102020204" pitchFamily="34" charset="0"/>
              </a:rPr>
              <a:t>turbulence</a:t>
            </a:r>
            <a:endParaRPr lang="en-US" altLang="en-US" sz="2400" b="1" dirty="0">
              <a:solidFill>
                <a:srgbClr val="FF0000"/>
              </a:solidFill>
              <a:latin typeface="Arial Black" panose="020B0A04020102020204" pitchFamily="34" charset="0"/>
            </a:endParaRPr>
          </a:p>
          <a:p>
            <a:pPr algn="just">
              <a:buClrTx/>
            </a:pPr>
            <a:r>
              <a:rPr lang="en-GB" altLang="en-US" sz="2200" dirty="0" smtClean="0">
                <a:solidFill>
                  <a:srgbClr val="000000"/>
                </a:solidFill>
                <a:latin typeface="Arial" panose="020B0604020202020204" pitchFamily="34" charset="0"/>
              </a:rPr>
              <a:t>When </a:t>
            </a:r>
            <a:r>
              <a:rPr lang="en-GB" altLang="en-US" sz="2200" dirty="0">
                <a:solidFill>
                  <a:srgbClr val="000000"/>
                </a:solidFill>
                <a:latin typeface="Arial" panose="020B0604020202020204" pitchFamily="34" charset="0"/>
              </a:rPr>
              <a:t>surface features and </a:t>
            </a:r>
            <a:r>
              <a:rPr lang="en-GB" altLang="en-US" sz="2200" dirty="0" smtClean="0">
                <a:solidFill>
                  <a:srgbClr val="000000"/>
                </a:solidFill>
                <a:latin typeface="Arial" panose="020B0604020202020204" pitchFamily="34" charset="0"/>
              </a:rPr>
              <a:t>objects, such as, mountains, tall buildings, landscape, etc. cause the obstruction of air.</a:t>
            </a:r>
          </a:p>
          <a:p>
            <a:pPr algn="just" eaLnBrk="1" hangingPunct="1">
              <a:buClrTx/>
              <a:buFontTx/>
              <a:buNone/>
            </a:pPr>
            <a:endParaRPr lang="en-GB" altLang="en-US" sz="2200" dirty="0" smtClean="0">
              <a:solidFill>
                <a:srgbClr val="000000"/>
              </a:solidFill>
              <a:latin typeface="Arial" panose="020B0604020202020204" pitchFamily="34" charset="0"/>
            </a:endParaRPr>
          </a:p>
          <a:p>
            <a:pPr algn="just">
              <a:buClrTx/>
            </a:pPr>
            <a:r>
              <a:rPr lang="en-US" altLang="en-US" sz="2200" dirty="0" smtClean="0">
                <a:solidFill>
                  <a:srgbClr val="000000"/>
                </a:solidFill>
                <a:latin typeface="Arial" panose="020B0604020202020204" pitchFamily="34" charset="0"/>
              </a:rPr>
              <a:t>Mechanical </a:t>
            </a:r>
            <a:r>
              <a:rPr lang="en-US" altLang="en-US" sz="2200" dirty="0">
                <a:solidFill>
                  <a:srgbClr val="000000"/>
                </a:solidFill>
                <a:latin typeface="Arial" panose="020B0604020202020204" pitchFamily="34" charset="0"/>
              </a:rPr>
              <a:t>turbulence may also be found close to the edge of the jet-stream at </a:t>
            </a:r>
            <a:r>
              <a:rPr lang="en-US" altLang="en-US" sz="2200" dirty="0" err="1">
                <a:solidFill>
                  <a:srgbClr val="000000"/>
                </a:solidFill>
                <a:latin typeface="Arial" panose="020B0604020202020204" pitchFamily="34" charset="0"/>
              </a:rPr>
              <a:t>tropopause</a:t>
            </a:r>
            <a:r>
              <a:rPr lang="en-US" altLang="en-US" sz="2200" dirty="0">
                <a:solidFill>
                  <a:srgbClr val="000000"/>
                </a:solidFill>
                <a:latin typeface="Arial" panose="020B0604020202020204" pitchFamily="34" charset="0"/>
              </a:rPr>
              <a:t> heights. </a:t>
            </a:r>
          </a:p>
          <a:p>
            <a:pPr algn="just" eaLnBrk="1" hangingPunct="1">
              <a:buClrTx/>
              <a:buFontTx/>
              <a:buNone/>
            </a:pPr>
            <a:endParaRPr lang="en-GB" altLang="en-US" sz="2200" dirty="0">
              <a:solidFill>
                <a:srgbClr val="000000"/>
              </a:solidFill>
              <a:latin typeface="Arial" panose="020B0604020202020204" pitchFamily="34" charset="0"/>
            </a:endParaRPr>
          </a:p>
          <a:p>
            <a:pPr algn="just" eaLnBrk="1" hangingPunct="1">
              <a:buClrTx/>
              <a:buFontTx/>
              <a:buNone/>
            </a:pPr>
            <a:r>
              <a:rPr lang="en-GB" altLang="en-US" sz="2200" dirty="0" smtClean="0">
                <a:solidFill>
                  <a:srgbClr val="000000"/>
                </a:solidFill>
                <a:latin typeface="Arial" panose="020B0604020202020204" pitchFamily="34" charset="0"/>
              </a:rPr>
              <a:t>Mechanical</a:t>
            </a:r>
            <a:r>
              <a:rPr lang="en-US" altLang="en-US" sz="2200" dirty="0" smtClean="0">
                <a:solidFill>
                  <a:srgbClr val="000000"/>
                </a:solidFill>
                <a:latin typeface="Arial" panose="020B0604020202020204" pitchFamily="34" charset="0"/>
              </a:rPr>
              <a:t> </a:t>
            </a:r>
            <a:r>
              <a:rPr lang="en-US" altLang="en-US" sz="2200" dirty="0">
                <a:solidFill>
                  <a:srgbClr val="000000"/>
                </a:solidFill>
                <a:latin typeface="Arial" panose="020B0604020202020204" pitchFamily="34" charset="0"/>
              </a:rPr>
              <a:t>turbulence include low-level turbulence, mountain wave and rotor-zone </a:t>
            </a:r>
            <a:r>
              <a:rPr lang="en-US" altLang="en-US" sz="2200" dirty="0" smtClean="0">
                <a:solidFill>
                  <a:srgbClr val="000000"/>
                </a:solidFill>
                <a:latin typeface="Arial" panose="020B0604020202020204" pitchFamily="34" charset="0"/>
              </a:rPr>
              <a:t>turbulence, etc.</a:t>
            </a:r>
            <a:endParaRPr lang="en-US" altLang="en-US" sz="2200" dirty="0">
              <a:solidFill>
                <a:srgbClr val="000000"/>
              </a:solidFill>
              <a:latin typeface="Arial" panose="020B0604020202020204" pitchFamily="34" charset="0"/>
            </a:endParaRPr>
          </a:p>
        </p:txBody>
      </p:sp>
      <p:sp>
        <p:nvSpPr>
          <p:cNvPr id="5" name="Rectangle 4"/>
          <p:cNvSpPr/>
          <p:nvPr/>
        </p:nvSpPr>
        <p:spPr>
          <a:xfrm>
            <a:off x="272806" y="3904855"/>
            <a:ext cx="11428864" cy="2862322"/>
          </a:xfrm>
          <a:prstGeom prst="rect">
            <a:avLst/>
          </a:prstGeom>
        </p:spPr>
        <p:txBody>
          <a:bodyPr wrap="square">
            <a:spAutoFit/>
          </a:bodyPr>
          <a:lstStyle/>
          <a:p>
            <a:pPr algn="just"/>
            <a:r>
              <a:rPr lang="en-GB" altLang="en-US" sz="3600" b="1" dirty="0" smtClean="0">
                <a:solidFill>
                  <a:srgbClr val="FF0000"/>
                </a:solidFill>
                <a:latin typeface="Arial Black" panose="020B0A04020102020204" pitchFamily="34" charset="0"/>
              </a:rPr>
              <a:t>Low </a:t>
            </a:r>
            <a:r>
              <a:rPr lang="en-GB" altLang="en-US" sz="3600" b="1" dirty="0">
                <a:solidFill>
                  <a:srgbClr val="FF0000"/>
                </a:solidFill>
                <a:latin typeface="Arial Black" panose="020B0A04020102020204" pitchFamily="34" charset="0"/>
              </a:rPr>
              <a:t>level turbulence</a:t>
            </a:r>
          </a:p>
          <a:p>
            <a:pPr algn="just"/>
            <a:r>
              <a:rPr lang="en-GB" altLang="en-US" sz="2400" dirty="0">
                <a:solidFill>
                  <a:srgbClr val="000000"/>
                </a:solidFill>
                <a:latin typeface="Arial" panose="020B0604020202020204" pitchFamily="34" charset="0"/>
                <a:cs typeface="Arial" panose="020B0604020202020204" pitchFamily="34" charset="0"/>
              </a:rPr>
              <a:t>Close to the </a:t>
            </a:r>
            <a:r>
              <a:rPr lang="en-GB" altLang="en-US" sz="2400" dirty="0" smtClean="0">
                <a:solidFill>
                  <a:srgbClr val="000000"/>
                </a:solidFill>
                <a:latin typeface="Arial" panose="020B0604020202020204" pitchFamily="34" charset="0"/>
                <a:cs typeface="Arial" panose="020B0604020202020204" pitchFamily="34" charset="0"/>
              </a:rPr>
              <a:t>ground, </a:t>
            </a:r>
            <a:r>
              <a:rPr lang="en-GB" altLang="en-US" sz="2400" dirty="0">
                <a:solidFill>
                  <a:srgbClr val="000000"/>
                </a:solidFill>
                <a:latin typeface="Arial" panose="020B0604020202020204" pitchFamily="34" charset="0"/>
                <a:cs typeface="Arial" panose="020B0604020202020204" pitchFamily="34" charset="0"/>
              </a:rPr>
              <a:t>mechanical turbulence is also often referred to as low-level turbulence results solely from shear. </a:t>
            </a:r>
            <a:endParaRPr lang="en-GB" altLang="en-US" sz="2400" dirty="0" smtClean="0">
              <a:solidFill>
                <a:srgbClr val="000000"/>
              </a:solidFill>
              <a:latin typeface="Arial" panose="020B0604020202020204" pitchFamily="34" charset="0"/>
              <a:cs typeface="Arial" panose="020B0604020202020204" pitchFamily="34" charset="0"/>
            </a:endParaRPr>
          </a:p>
          <a:p>
            <a:pPr algn="just"/>
            <a:endParaRPr lang="en-GB" altLang="en-US" sz="2400" dirty="0">
              <a:solidFill>
                <a:srgbClr val="000000"/>
              </a:solidFill>
              <a:latin typeface="Arial" panose="020B0604020202020204" pitchFamily="34" charset="0"/>
              <a:cs typeface="Arial" panose="020B0604020202020204" pitchFamily="34" charset="0"/>
            </a:endParaRPr>
          </a:p>
          <a:p>
            <a:pPr algn="just"/>
            <a:r>
              <a:rPr lang="en-GB" altLang="en-US" sz="2400" dirty="0" smtClean="0">
                <a:solidFill>
                  <a:srgbClr val="000000"/>
                </a:solidFill>
                <a:latin typeface="Arial" panose="020B0604020202020204" pitchFamily="34" charset="0"/>
                <a:cs typeface="Arial" panose="020B0604020202020204" pitchFamily="34" charset="0"/>
              </a:rPr>
              <a:t>Surface </a:t>
            </a:r>
            <a:r>
              <a:rPr lang="en-GB" altLang="en-US" sz="2400" dirty="0">
                <a:solidFill>
                  <a:srgbClr val="000000"/>
                </a:solidFill>
                <a:latin typeface="Arial" panose="020B0604020202020204" pitchFamily="34" charset="0"/>
                <a:cs typeface="Arial" panose="020B0604020202020204" pitchFamily="34" charset="0"/>
              </a:rPr>
              <a:t>friction is the primary cause of the vanishing wind at the surface. Within the boundary layer and typically at night a low-level-jet may be found, which also might produce turbulence.</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6908" b="12657"/>
          <a:stretch/>
        </p:blipFill>
        <p:spPr>
          <a:xfrm>
            <a:off x="6658536" y="715617"/>
            <a:ext cx="5533464" cy="2796209"/>
          </a:xfrm>
          <a:prstGeom prst="rect">
            <a:avLst/>
          </a:prstGeom>
        </p:spPr>
      </p:pic>
    </p:spTree>
    <p:extLst>
      <p:ext uri="{BB962C8B-B14F-4D97-AF65-F5344CB8AC3E}">
        <p14:creationId xmlns:p14="http://schemas.microsoft.com/office/powerpoint/2010/main" val="428255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12</a:t>
            </a:fld>
            <a:endParaRPr lang="en-GB"/>
          </a:p>
        </p:txBody>
      </p:sp>
      <p:sp>
        <p:nvSpPr>
          <p:cNvPr id="4" name="Rectangle 1"/>
          <p:cNvSpPr>
            <a:spLocks noChangeArrowheads="1"/>
          </p:cNvSpPr>
          <p:nvPr/>
        </p:nvSpPr>
        <p:spPr bwMode="auto">
          <a:xfrm>
            <a:off x="248194" y="502421"/>
            <a:ext cx="11586755" cy="5012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lnSpc>
                <a:spcPct val="150000"/>
              </a:lnSpc>
              <a:buClrTx/>
              <a:buFontTx/>
              <a:buNone/>
            </a:pPr>
            <a:r>
              <a:rPr lang="en-GB" altLang="en-US" sz="2400" dirty="0" smtClean="0">
                <a:solidFill>
                  <a:srgbClr val="000000"/>
                </a:solidFill>
                <a:latin typeface="Arial" panose="020B0604020202020204" pitchFamily="34" charset="0"/>
              </a:rPr>
              <a:t>The </a:t>
            </a:r>
            <a:r>
              <a:rPr lang="en-GB" altLang="en-US" sz="2400" dirty="0">
                <a:solidFill>
                  <a:srgbClr val="000000"/>
                </a:solidFill>
                <a:latin typeface="Arial" panose="020B0604020202020204" pitchFamily="34" charset="0"/>
              </a:rPr>
              <a:t>intensity of mechanical turbulence depends upon: </a:t>
            </a:r>
            <a:r>
              <a:rPr lang="en-GB" altLang="en-US" sz="2400" b="1" dirty="0">
                <a:solidFill>
                  <a:srgbClr val="000000"/>
                </a:solidFill>
                <a:latin typeface="Arial" panose="020B0604020202020204" pitchFamily="34" charset="0"/>
              </a:rPr>
              <a:t>wind strength, terrain roughness  and atmospheric stability near the surface. </a:t>
            </a:r>
          </a:p>
          <a:p>
            <a:pPr algn="just" eaLnBrk="1" hangingPunct="1">
              <a:lnSpc>
                <a:spcPct val="150000"/>
              </a:lnSpc>
              <a:buClrTx/>
              <a:buFontTx/>
              <a:buNone/>
            </a:pPr>
            <a:r>
              <a:rPr lang="en-GB" altLang="en-US" sz="2400" dirty="0">
                <a:solidFill>
                  <a:srgbClr val="000000"/>
                </a:solidFill>
                <a:latin typeface="Arial" panose="020B0604020202020204" pitchFamily="34" charset="0"/>
              </a:rPr>
              <a:t> </a:t>
            </a:r>
            <a:endParaRPr lang="en-GB" altLang="en-US" sz="2400" dirty="0" smtClean="0">
              <a:solidFill>
                <a:srgbClr val="000000"/>
              </a:solidFill>
              <a:latin typeface="Arial" panose="020B0604020202020204" pitchFamily="34" charset="0"/>
            </a:endParaRPr>
          </a:p>
          <a:p>
            <a:pPr algn="just" eaLnBrk="1" hangingPunct="1">
              <a:lnSpc>
                <a:spcPct val="150000"/>
              </a:lnSpc>
              <a:buClrTx/>
              <a:buFontTx/>
              <a:buNone/>
            </a:pPr>
            <a:r>
              <a:rPr lang="en-GB" altLang="en-US" sz="2400" dirty="0" smtClean="0">
                <a:solidFill>
                  <a:srgbClr val="000000"/>
                </a:solidFill>
                <a:latin typeface="Arial" panose="020B0604020202020204" pitchFamily="34" charset="0"/>
              </a:rPr>
              <a:t>In </a:t>
            </a:r>
            <a:r>
              <a:rPr lang="en-GB" altLang="en-US" sz="2400" dirty="0">
                <a:solidFill>
                  <a:srgbClr val="000000"/>
                </a:solidFill>
                <a:latin typeface="Arial" panose="020B0604020202020204" pitchFamily="34" charset="0"/>
              </a:rPr>
              <a:t>general, the stronger the wind and the rougher the terrain, the more intense the turbulence experienced. Light winds over a smooth sea give the least turbulence. </a:t>
            </a:r>
          </a:p>
          <a:p>
            <a:pPr algn="just" eaLnBrk="1" hangingPunct="1">
              <a:lnSpc>
                <a:spcPct val="150000"/>
              </a:lnSpc>
              <a:buClrTx/>
              <a:buFontTx/>
              <a:buNone/>
            </a:pPr>
            <a:endParaRPr lang="en-GB" altLang="en-US" sz="2400" dirty="0" smtClean="0">
              <a:solidFill>
                <a:srgbClr val="000000"/>
              </a:solidFill>
              <a:latin typeface="Arial" panose="020B0604020202020204" pitchFamily="34" charset="0"/>
            </a:endParaRPr>
          </a:p>
          <a:p>
            <a:pPr algn="just" eaLnBrk="1" hangingPunct="1">
              <a:lnSpc>
                <a:spcPct val="150000"/>
              </a:lnSpc>
              <a:buClrTx/>
              <a:buFontTx/>
              <a:buNone/>
            </a:pPr>
            <a:r>
              <a:rPr lang="en-GB" altLang="en-US" sz="2400" dirty="0" smtClean="0">
                <a:solidFill>
                  <a:srgbClr val="000000"/>
                </a:solidFill>
                <a:latin typeface="Arial" panose="020B0604020202020204" pitchFamily="34" charset="0"/>
              </a:rPr>
              <a:t>The </a:t>
            </a:r>
            <a:r>
              <a:rPr lang="en-GB" altLang="en-US" sz="2400" dirty="0">
                <a:solidFill>
                  <a:srgbClr val="000000"/>
                </a:solidFill>
                <a:latin typeface="Arial" panose="020B0604020202020204" pitchFamily="34" charset="0"/>
              </a:rPr>
              <a:t>steeper the lapse rate, the more readily vertical gusts develop and thus the more vigorous the turbulence is. In more stable air, vertical eddies are suppressed and turbulence is more damped. </a:t>
            </a:r>
          </a:p>
        </p:txBody>
      </p:sp>
    </p:spTree>
    <p:extLst>
      <p:ext uri="{BB962C8B-B14F-4D97-AF65-F5344CB8AC3E}">
        <p14:creationId xmlns:p14="http://schemas.microsoft.com/office/powerpoint/2010/main" val="170380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1"/>
          <p:cNvPicPr>
            <a:picLocks noChangeAspect="1" noChangeArrowheads="1"/>
          </p:cNvPicPr>
          <p:nvPr/>
        </p:nvPicPr>
        <p:blipFill>
          <a:blip r:embed="rId3">
            <a:lum bright="-40000" contrast="-40000"/>
            <a:extLst>
              <a:ext uri="{28A0092B-C50C-407E-A947-70E740481C1C}">
                <a14:useLocalDpi xmlns:a14="http://schemas.microsoft.com/office/drawing/2010/main" val="0"/>
              </a:ext>
            </a:extLst>
          </a:blip>
          <a:srcRect/>
          <a:stretch>
            <a:fillRect/>
          </a:stretch>
        </p:blipFill>
        <p:spPr bwMode="auto">
          <a:xfrm>
            <a:off x="1123406" y="2234475"/>
            <a:ext cx="9966960" cy="3080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63" name="Rectangle 2"/>
          <p:cNvSpPr>
            <a:spLocks noChangeArrowheads="1"/>
          </p:cNvSpPr>
          <p:nvPr/>
        </p:nvSpPr>
        <p:spPr bwMode="auto">
          <a:xfrm>
            <a:off x="326571" y="319543"/>
            <a:ext cx="11691257" cy="1756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3600" b="1" dirty="0">
                <a:solidFill>
                  <a:srgbClr val="FF0000"/>
                </a:solidFill>
              </a:rPr>
              <a:t>Empirical forecasting techniques</a:t>
            </a:r>
            <a:r>
              <a:rPr lang="en-US" altLang="en-US" sz="3600" b="1" dirty="0">
                <a:solidFill>
                  <a:srgbClr val="FF0000"/>
                </a:solidFill>
                <a:latin typeface="Arial" panose="020B0604020202020204" pitchFamily="34" charset="0"/>
              </a:rPr>
              <a:t> </a:t>
            </a:r>
          </a:p>
          <a:p>
            <a:pPr algn="just" eaLnBrk="1" hangingPunct="1">
              <a:lnSpc>
                <a:spcPct val="150000"/>
              </a:lnSpc>
              <a:buClrTx/>
              <a:buFontTx/>
              <a:buNone/>
            </a:pPr>
            <a:r>
              <a:rPr lang="en-US" altLang="en-US" sz="2400" dirty="0" smtClean="0">
                <a:solidFill>
                  <a:srgbClr val="000000"/>
                </a:solidFill>
                <a:latin typeface="Arial" panose="020B0604020202020204" pitchFamily="34" charset="0"/>
              </a:rPr>
              <a:t>Given </a:t>
            </a:r>
            <a:r>
              <a:rPr lang="en-US" altLang="en-US" sz="2400" dirty="0">
                <a:solidFill>
                  <a:srgbClr val="000000"/>
                </a:solidFill>
                <a:latin typeface="Arial" panose="020B0604020202020204" pitchFamily="34" charset="0"/>
              </a:rPr>
              <a:t>that the forecaster is confident in the forecast of wind speed, an estimation of likely turbulence is possible, and is indicated in the table below. </a:t>
            </a:r>
          </a:p>
        </p:txBody>
      </p:sp>
      <p:sp>
        <p:nvSpPr>
          <p:cNvPr id="92164" name="Rectangle 3"/>
          <p:cNvSpPr>
            <a:spLocks noChangeArrowheads="1"/>
          </p:cNvSpPr>
          <p:nvPr/>
        </p:nvSpPr>
        <p:spPr bwMode="auto">
          <a:xfrm>
            <a:off x="313508" y="5315075"/>
            <a:ext cx="11691257"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buFontTx/>
              <a:buNone/>
            </a:pPr>
            <a:r>
              <a:rPr lang="en-US" altLang="en-US" sz="2400" dirty="0">
                <a:solidFill>
                  <a:srgbClr val="000000"/>
                </a:solidFill>
                <a:latin typeface="Arial" panose="020B0604020202020204" pitchFamily="34" charset="0"/>
              </a:rPr>
              <a:t>Model winds are often very good guidance, but the forecaster must be aware of the limitations in the resolution of model orography. It is often useful to take the 925 </a:t>
            </a:r>
            <a:r>
              <a:rPr lang="en-US" altLang="en-US" sz="2400" dirty="0" err="1">
                <a:solidFill>
                  <a:srgbClr val="000000"/>
                </a:solidFill>
                <a:latin typeface="Arial" panose="020B0604020202020204" pitchFamily="34" charset="0"/>
              </a:rPr>
              <a:t>hPa</a:t>
            </a:r>
            <a:r>
              <a:rPr lang="en-US" altLang="en-US" sz="2400" dirty="0">
                <a:solidFill>
                  <a:srgbClr val="000000"/>
                </a:solidFill>
                <a:latin typeface="Arial" panose="020B0604020202020204" pitchFamily="34" charset="0"/>
              </a:rPr>
              <a:t> wind as gradient, and work out a corresponding surface wind manually. </a:t>
            </a:r>
          </a:p>
        </p:txBody>
      </p:sp>
    </p:spTree>
    <p:extLst>
      <p:ext uri="{BB962C8B-B14F-4D97-AF65-F5344CB8AC3E}">
        <p14:creationId xmlns:p14="http://schemas.microsoft.com/office/powerpoint/2010/main" val="8372715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14</a:t>
            </a:fld>
            <a:endParaRPr lang="en-GB"/>
          </a:p>
        </p:txBody>
      </p:sp>
      <p:sp>
        <p:nvSpPr>
          <p:cNvPr id="4" name="Rectangle 1"/>
          <p:cNvSpPr>
            <a:spLocks noChangeArrowheads="1"/>
          </p:cNvSpPr>
          <p:nvPr/>
        </p:nvSpPr>
        <p:spPr bwMode="auto">
          <a:xfrm>
            <a:off x="233620" y="222444"/>
            <a:ext cx="6193686" cy="4034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buFontTx/>
              <a:buNone/>
            </a:pPr>
            <a:r>
              <a:rPr lang="en-GB" altLang="en-US" sz="4000" b="1" dirty="0">
                <a:solidFill>
                  <a:srgbClr val="FF0000"/>
                </a:solidFill>
                <a:latin typeface="Arial Black" panose="020B0A04020102020204" pitchFamily="34" charset="0"/>
              </a:rPr>
              <a:t>Effects on Aircraft </a:t>
            </a:r>
          </a:p>
          <a:p>
            <a:pPr algn="just" eaLnBrk="1" hangingPunct="1">
              <a:lnSpc>
                <a:spcPct val="150000"/>
              </a:lnSpc>
              <a:buClrTx/>
              <a:buFontTx/>
              <a:buNone/>
            </a:pPr>
            <a:r>
              <a:rPr lang="en-GB" altLang="en-US" sz="2400" dirty="0" smtClean="0">
                <a:solidFill>
                  <a:srgbClr val="000000"/>
                </a:solidFill>
              </a:rPr>
              <a:t>Results </a:t>
            </a:r>
            <a:r>
              <a:rPr lang="en-GB" altLang="en-US" sz="2400" dirty="0">
                <a:solidFill>
                  <a:srgbClr val="000000"/>
                </a:solidFill>
              </a:rPr>
              <a:t>in ‘bumpiness’ in flight. </a:t>
            </a:r>
            <a:endParaRPr lang="en-GB" altLang="en-US" sz="2400" dirty="0" smtClean="0">
              <a:solidFill>
                <a:srgbClr val="000000"/>
              </a:solidFill>
            </a:endParaRPr>
          </a:p>
          <a:p>
            <a:pPr algn="just" eaLnBrk="1" hangingPunct="1">
              <a:lnSpc>
                <a:spcPct val="150000"/>
              </a:lnSpc>
              <a:buClrTx/>
              <a:buFontTx/>
              <a:buNone/>
            </a:pPr>
            <a:endParaRPr lang="en-GB" altLang="en-US" sz="2400" dirty="0">
              <a:solidFill>
                <a:srgbClr val="000000"/>
              </a:solidFill>
            </a:endParaRPr>
          </a:p>
          <a:p>
            <a:pPr algn="just">
              <a:lnSpc>
                <a:spcPct val="150000"/>
              </a:lnSpc>
              <a:buClrTx/>
            </a:pPr>
            <a:r>
              <a:rPr lang="en-GB" altLang="en-US" sz="2400" dirty="0" smtClean="0">
                <a:solidFill>
                  <a:srgbClr val="000000"/>
                </a:solidFill>
              </a:rPr>
              <a:t>The </a:t>
            </a:r>
            <a:r>
              <a:rPr lang="en-GB" altLang="en-US" sz="2400" dirty="0">
                <a:solidFill>
                  <a:srgbClr val="000000"/>
                </a:solidFill>
              </a:rPr>
              <a:t>intensity of turbulence will increase in accordance with the </a:t>
            </a:r>
            <a:r>
              <a:rPr lang="en-GB" altLang="en-US" sz="2400" b="1" dirty="0">
                <a:solidFill>
                  <a:srgbClr val="000000"/>
                </a:solidFill>
              </a:rPr>
              <a:t>wind strength, terrain roughness  and atmospheric stability near the </a:t>
            </a:r>
            <a:r>
              <a:rPr lang="en-GB" altLang="en-US" sz="2400" b="1" dirty="0" smtClean="0">
                <a:solidFill>
                  <a:srgbClr val="000000"/>
                </a:solidFill>
              </a:rPr>
              <a:t>surface,</a:t>
            </a:r>
            <a:r>
              <a:rPr lang="en-GB" altLang="en-US" sz="2400" dirty="0" smtClean="0">
                <a:solidFill>
                  <a:srgbClr val="000000"/>
                </a:solidFill>
              </a:rPr>
              <a:t> as well as, </a:t>
            </a:r>
            <a:r>
              <a:rPr lang="en-GB" altLang="en-US" sz="2400" dirty="0">
                <a:solidFill>
                  <a:srgbClr val="000000"/>
                </a:solidFill>
              </a:rPr>
              <a:t>flight speed. </a:t>
            </a:r>
            <a:endParaRPr lang="en-GB" altLang="en-US" sz="2400" dirty="0" smtClean="0">
              <a:solidFill>
                <a:srgbClr val="000000"/>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0711"/>
          <a:stretch/>
        </p:blipFill>
        <p:spPr>
          <a:xfrm>
            <a:off x="6533323" y="596348"/>
            <a:ext cx="5865245" cy="4346713"/>
          </a:xfrm>
          <a:prstGeom prst="rect">
            <a:avLst/>
          </a:prstGeom>
        </p:spPr>
      </p:pic>
      <p:sp>
        <p:nvSpPr>
          <p:cNvPr id="6" name="Rectangle 5"/>
          <p:cNvSpPr/>
          <p:nvPr/>
        </p:nvSpPr>
        <p:spPr>
          <a:xfrm>
            <a:off x="233619" y="5141987"/>
            <a:ext cx="11693337" cy="1615827"/>
          </a:xfrm>
          <a:prstGeom prst="rect">
            <a:avLst/>
          </a:prstGeom>
        </p:spPr>
        <p:txBody>
          <a:bodyPr wrap="square">
            <a:spAutoFit/>
          </a:bodyPr>
          <a:lstStyle/>
          <a:p>
            <a:pPr algn="just">
              <a:lnSpc>
                <a:spcPct val="150000"/>
              </a:lnSpc>
              <a:buClrTx/>
            </a:pPr>
            <a:r>
              <a:rPr lang="en-GB" altLang="en-US" sz="2200" dirty="0">
                <a:solidFill>
                  <a:srgbClr val="000000"/>
                </a:solidFill>
                <a:latin typeface="Arial" panose="020B0604020202020204" pitchFamily="34" charset="0"/>
                <a:cs typeface="Arial" panose="020B0604020202020204" pitchFamily="34" charset="0"/>
              </a:rPr>
              <a:t>For any given intensity of turbulence, the faster the aircraft flies, the more it will be accelerated. Ultimately, depending on aircraft type, severe turbulence may cause structural damage to an aircraft.</a:t>
            </a:r>
          </a:p>
        </p:txBody>
      </p:sp>
    </p:spTree>
    <p:extLst>
      <p:ext uri="{BB962C8B-B14F-4D97-AF65-F5344CB8AC3E}">
        <p14:creationId xmlns:p14="http://schemas.microsoft.com/office/powerpoint/2010/main" val="94040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ChangeArrowheads="1"/>
          </p:cNvSpPr>
          <p:nvPr/>
        </p:nvSpPr>
        <p:spPr bwMode="auto">
          <a:xfrm>
            <a:off x="318053" y="188913"/>
            <a:ext cx="6864625" cy="4649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buFontTx/>
              <a:buNone/>
            </a:pPr>
            <a:r>
              <a:rPr lang="en-US" altLang="en-US" sz="3600" b="1" dirty="0">
                <a:solidFill>
                  <a:srgbClr val="FF0000"/>
                </a:solidFill>
                <a:latin typeface="Arial Black" panose="020B0A04020102020204" pitchFamily="34" charset="0"/>
              </a:rPr>
              <a:t>Orographic turbulence </a:t>
            </a:r>
          </a:p>
          <a:p>
            <a:pPr algn="just" eaLnBrk="1" hangingPunct="1">
              <a:buClrTx/>
              <a:buFontTx/>
              <a:buNone/>
            </a:pPr>
            <a:r>
              <a:rPr lang="en-US" altLang="en-US" sz="2000" dirty="0">
                <a:solidFill>
                  <a:srgbClr val="000000"/>
                </a:solidFill>
                <a:latin typeface="Arial" panose="020B0604020202020204" pitchFamily="34" charset="0"/>
              </a:rPr>
              <a:t>If surface roughness increases and characteristic roughness heights increase as well, </a:t>
            </a:r>
            <a:r>
              <a:rPr lang="en-US" altLang="en-US" sz="2000" dirty="0" err="1" smtClean="0">
                <a:solidFill>
                  <a:srgbClr val="000000"/>
                </a:solidFill>
                <a:latin typeface="Arial" panose="020B0604020202020204" pitchFamily="34" charset="0"/>
              </a:rPr>
              <a:t>eg</a:t>
            </a:r>
            <a:r>
              <a:rPr lang="en-US" altLang="en-US" sz="2000" dirty="0" smtClean="0">
                <a:solidFill>
                  <a:srgbClr val="000000"/>
                </a:solidFill>
                <a:latin typeface="Arial" panose="020B0604020202020204" pitchFamily="34" charset="0"/>
              </a:rPr>
              <a:t>. </a:t>
            </a:r>
            <a:r>
              <a:rPr lang="en-US" altLang="en-US" sz="2000" dirty="0">
                <a:solidFill>
                  <a:srgbClr val="000000"/>
                </a:solidFill>
                <a:latin typeface="Arial" panose="020B0604020202020204" pitchFamily="34" charset="0"/>
              </a:rPr>
              <a:t>over cities, forests, small hills and larger hills, and finally mountains, the airflow suffers large corresponding displacements from its original level. </a:t>
            </a:r>
            <a:endParaRPr lang="en-US" altLang="en-US" sz="2000" dirty="0" smtClean="0">
              <a:solidFill>
                <a:srgbClr val="000000"/>
              </a:solidFill>
              <a:latin typeface="Arial" panose="020B0604020202020204" pitchFamily="34" charset="0"/>
            </a:endParaRPr>
          </a:p>
          <a:p>
            <a:pPr algn="just" eaLnBrk="1" hangingPunct="1">
              <a:buClrTx/>
              <a:buFontTx/>
              <a:buNone/>
            </a:pPr>
            <a:endParaRPr lang="en-US" altLang="en-US" sz="2000" dirty="0" smtClean="0">
              <a:solidFill>
                <a:srgbClr val="000000"/>
              </a:solidFill>
              <a:latin typeface="Arial" panose="020B0604020202020204" pitchFamily="34" charset="0"/>
            </a:endParaRPr>
          </a:p>
          <a:p>
            <a:pPr algn="just" eaLnBrk="1" hangingPunct="1">
              <a:buClrTx/>
              <a:buFontTx/>
              <a:buNone/>
            </a:pPr>
            <a:endParaRPr lang="en-US" altLang="en-US" sz="2000" dirty="0" smtClean="0">
              <a:solidFill>
                <a:srgbClr val="000000"/>
              </a:solidFill>
              <a:latin typeface="Arial" panose="020B0604020202020204" pitchFamily="34" charset="0"/>
            </a:endParaRPr>
          </a:p>
          <a:p>
            <a:pPr algn="just" eaLnBrk="1" hangingPunct="1">
              <a:buClrTx/>
              <a:buFontTx/>
              <a:buNone/>
            </a:pPr>
            <a:endParaRPr lang="en-US" altLang="en-US" sz="2000" dirty="0">
              <a:solidFill>
                <a:srgbClr val="000000"/>
              </a:solidFill>
              <a:latin typeface="Arial" panose="020B0604020202020204" pitchFamily="34" charset="0"/>
            </a:endParaRPr>
          </a:p>
          <a:p>
            <a:pPr algn="just" eaLnBrk="1" hangingPunct="1">
              <a:buClrTx/>
              <a:buFontTx/>
              <a:buNone/>
            </a:pPr>
            <a:r>
              <a:rPr lang="en-US" altLang="en-US" sz="2000" dirty="0">
                <a:solidFill>
                  <a:srgbClr val="000000"/>
                </a:solidFill>
                <a:latin typeface="Arial" panose="020B0604020202020204" pitchFamily="34" charset="0"/>
              </a:rPr>
              <a:t>Dependent upon the stability of the air mass, this may result in triggering convection, with its attendant turbulence; it also may generate gravity waves, in this case, mountain waves, or may tend to return the airflow to its original level giving ‘standing waves’ and rotors. </a:t>
            </a:r>
          </a:p>
        </p:txBody>
      </p:sp>
      <p:sp>
        <p:nvSpPr>
          <p:cNvPr id="2" name="Rectangle 1"/>
          <p:cNvSpPr/>
          <p:nvPr/>
        </p:nvSpPr>
        <p:spPr>
          <a:xfrm>
            <a:off x="318053" y="5306993"/>
            <a:ext cx="11542643" cy="1107996"/>
          </a:xfrm>
          <a:prstGeom prst="rect">
            <a:avLst/>
          </a:prstGeom>
        </p:spPr>
        <p:txBody>
          <a:bodyPr wrap="square">
            <a:spAutoFit/>
          </a:bodyPr>
          <a:lstStyle/>
          <a:p>
            <a:pPr algn="just"/>
            <a:r>
              <a:rPr lang="en-US" altLang="en-US" sz="2200" dirty="0">
                <a:solidFill>
                  <a:srgbClr val="000000"/>
                </a:solidFill>
                <a:latin typeface="Arial" panose="020B0604020202020204" pitchFamily="34" charset="0"/>
              </a:rPr>
              <a:t>Katabatic and anabatic winds may develop to give a flow of wind where none was expected. Strong katabatic winds may be found along and at the foot of glaciers, and valley wind systems enhanced by cold air to be considered.</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806" y="1071472"/>
            <a:ext cx="4471987" cy="31162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042806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ChangeArrowheads="1"/>
          </p:cNvSpPr>
          <p:nvPr/>
        </p:nvSpPr>
        <p:spPr bwMode="auto">
          <a:xfrm>
            <a:off x="261254" y="1"/>
            <a:ext cx="11521440" cy="65578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buFontTx/>
              <a:buNone/>
            </a:pPr>
            <a:r>
              <a:rPr lang="en-US" altLang="en-US" sz="2000" dirty="0">
                <a:solidFill>
                  <a:srgbClr val="000000"/>
                </a:solidFill>
                <a:latin typeface="Arial" panose="020B0604020202020204" pitchFamily="34" charset="0"/>
              </a:rPr>
              <a:t>Mountain waves and associated turbulence may be pronounced when the following conditions are all satisfied:</a:t>
            </a:r>
          </a:p>
          <a:p>
            <a:pPr algn="just" eaLnBrk="1" hangingPunct="1">
              <a:buClrTx/>
              <a:buFontTx/>
              <a:buNone/>
            </a:pPr>
            <a:endParaRPr lang="en-US" altLang="en-US" sz="2000" dirty="0">
              <a:solidFill>
                <a:srgbClr val="000000"/>
              </a:solidFill>
              <a:latin typeface="Arial" panose="020B0604020202020204" pitchFamily="34" charset="0"/>
            </a:endParaRPr>
          </a:p>
          <a:p>
            <a:pPr lvl="8" algn="just">
              <a:buFont typeface="Wingdings" panose="05000000000000000000" pitchFamily="2" charset="2"/>
              <a:buChar char=""/>
            </a:pPr>
            <a:r>
              <a:rPr lang="en-US" altLang="en-US" sz="2000" dirty="0" smtClean="0">
                <a:solidFill>
                  <a:srgbClr val="000000"/>
                </a:solidFill>
                <a:latin typeface="Arial" panose="020B0604020202020204" pitchFamily="34" charset="0"/>
              </a:rPr>
              <a:t>A </a:t>
            </a:r>
            <a:r>
              <a:rPr lang="en-US" altLang="en-US" sz="2000" dirty="0">
                <a:solidFill>
                  <a:srgbClr val="000000"/>
                </a:solidFill>
                <a:latin typeface="Arial" panose="020B0604020202020204" pitchFamily="34" charset="0"/>
              </a:rPr>
              <a:t>wind speed of 20 knots or more at hill-crest level, with speed increasing with height but with little change of direction (strong waves are often associated with jet streams).</a:t>
            </a:r>
          </a:p>
          <a:p>
            <a:pPr lvl="8" algn="just">
              <a:buClrTx/>
              <a:buFontTx/>
              <a:buNone/>
            </a:pPr>
            <a:endParaRPr lang="en-US" altLang="en-US" sz="2000" dirty="0" smtClean="0">
              <a:solidFill>
                <a:srgbClr val="000000"/>
              </a:solidFill>
              <a:latin typeface="Arial" panose="020B0604020202020204" pitchFamily="34" charset="0"/>
            </a:endParaRPr>
          </a:p>
          <a:p>
            <a:pPr lvl="8" algn="just">
              <a:buClrTx/>
              <a:buFontTx/>
              <a:buNone/>
            </a:pPr>
            <a:endParaRPr lang="en-US" altLang="en-US" sz="2000" dirty="0">
              <a:solidFill>
                <a:srgbClr val="000000"/>
              </a:solidFill>
              <a:latin typeface="Arial" panose="020B0604020202020204" pitchFamily="34" charset="0"/>
            </a:endParaRPr>
          </a:p>
          <a:p>
            <a:pPr lvl="8" algn="just">
              <a:buFont typeface="Wingdings" panose="05000000000000000000" pitchFamily="2" charset="2"/>
              <a:buChar char=""/>
            </a:pPr>
            <a:r>
              <a:rPr lang="en-US" altLang="en-US" sz="2000" dirty="0">
                <a:solidFill>
                  <a:srgbClr val="000000"/>
                </a:solidFill>
                <a:latin typeface="Arial" panose="020B0604020202020204" pitchFamily="34" charset="0"/>
              </a:rPr>
              <a:t>A stable layer somewhere between hill-crest level and a few thousand feet above.</a:t>
            </a:r>
          </a:p>
          <a:p>
            <a:pPr algn="just" eaLnBrk="1" hangingPunct="1">
              <a:buClrTx/>
              <a:buFontTx/>
              <a:buNone/>
            </a:pPr>
            <a:endParaRPr lang="en-US" altLang="en-US" sz="2000" dirty="0" smtClean="0">
              <a:solidFill>
                <a:srgbClr val="000000"/>
              </a:solidFill>
              <a:latin typeface="Arial" panose="020B0604020202020204" pitchFamily="34" charset="0"/>
            </a:endParaRPr>
          </a:p>
          <a:p>
            <a:pPr algn="just" eaLnBrk="1" hangingPunct="1">
              <a:buClrTx/>
              <a:buFontTx/>
              <a:buNone/>
            </a:pPr>
            <a:endParaRPr lang="en-US" altLang="en-US" sz="2000" dirty="0">
              <a:solidFill>
                <a:srgbClr val="000000"/>
              </a:solidFill>
              <a:latin typeface="Arial" panose="020B0604020202020204" pitchFamily="34" charset="0"/>
            </a:endParaRPr>
          </a:p>
          <a:p>
            <a:pPr algn="just" eaLnBrk="1" hangingPunct="1">
              <a:buClrTx/>
              <a:buFontTx/>
              <a:buNone/>
            </a:pPr>
            <a:endParaRPr lang="en-US" altLang="en-US" sz="2000" dirty="0" smtClean="0">
              <a:solidFill>
                <a:srgbClr val="000000"/>
              </a:solidFill>
              <a:latin typeface="Arial" panose="020B0604020202020204" pitchFamily="34" charset="0"/>
            </a:endParaRPr>
          </a:p>
          <a:p>
            <a:pPr algn="just" eaLnBrk="1" hangingPunct="1">
              <a:buClrTx/>
              <a:buFontTx/>
              <a:buNone/>
            </a:pPr>
            <a:r>
              <a:rPr lang="en-US" altLang="en-US" sz="2000" dirty="0" smtClean="0">
                <a:solidFill>
                  <a:srgbClr val="000000"/>
                </a:solidFill>
                <a:latin typeface="Arial" panose="020B0604020202020204" pitchFamily="34" charset="0"/>
              </a:rPr>
              <a:t>Turbulence </a:t>
            </a:r>
            <a:r>
              <a:rPr lang="en-US" altLang="en-US" sz="2000" dirty="0">
                <a:solidFill>
                  <a:srgbClr val="000000"/>
                </a:solidFill>
                <a:latin typeface="Arial" panose="020B0604020202020204" pitchFamily="34" charset="0"/>
              </a:rPr>
              <a:t>may be experienced in association with mountain wave motions, particularly if the vertical currents are strong and the </a:t>
            </a:r>
            <a:r>
              <a:rPr lang="en-US" altLang="en-US" sz="2000" dirty="0" smtClean="0">
                <a:solidFill>
                  <a:srgbClr val="000000"/>
                </a:solidFill>
                <a:latin typeface="Arial" panose="020B0604020202020204" pitchFamily="34" charset="0"/>
              </a:rPr>
              <a:t>wavelength </a:t>
            </a:r>
            <a:r>
              <a:rPr lang="en-US" altLang="en-US" sz="2000" dirty="0">
                <a:solidFill>
                  <a:srgbClr val="000000"/>
                </a:solidFill>
                <a:latin typeface="Arial" panose="020B0604020202020204" pitchFamily="34" charset="0"/>
              </a:rPr>
              <a:t>is short. </a:t>
            </a:r>
            <a:endParaRPr lang="en-US" altLang="en-US" sz="2000" dirty="0" smtClean="0">
              <a:solidFill>
                <a:srgbClr val="000000"/>
              </a:solidFill>
              <a:latin typeface="Arial" panose="020B0604020202020204" pitchFamily="34" charset="0"/>
            </a:endParaRPr>
          </a:p>
          <a:p>
            <a:pPr algn="just" eaLnBrk="1" hangingPunct="1">
              <a:buClrTx/>
              <a:buFontTx/>
              <a:buNone/>
            </a:pPr>
            <a:endParaRPr lang="en-US" altLang="en-US" sz="2000" dirty="0">
              <a:solidFill>
                <a:srgbClr val="000000"/>
              </a:solidFill>
              <a:latin typeface="Arial" panose="020B0604020202020204" pitchFamily="34" charset="0"/>
            </a:endParaRPr>
          </a:p>
          <a:p>
            <a:pPr algn="just" eaLnBrk="1" hangingPunct="1">
              <a:buClrTx/>
              <a:buFontTx/>
              <a:buNone/>
            </a:pPr>
            <a:r>
              <a:rPr lang="en-US" altLang="en-US" sz="2000" dirty="0" smtClean="0">
                <a:solidFill>
                  <a:srgbClr val="000000"/>
                </a:solidFill>
                <a:latin typeface="Arial" panose="020B0604020202020204" pitchFamily="34" charset="0"/>
              </a:rPr>
              <a:t>Turbulence-prone </a:t>
            </a:r>
            <a:r>
              <a:rPr lang="en-US" altLang="en-US" sz="2000" dirty="0">
                <a:solidFill>
                  <a:srgbClr val="000000"/>
                </a:solidFill>
                <a:latin typeface="Arial" panose="020B0604020202020204" pitchFamily="34" charset="0"/>
              </a:rPr>
              <a:t>areas are most likely to be near wave crests and troughs, while at mid-levels, the flow may be quite smooth and laminar. As with all gravity waves, mountain waves may also break causing then severe turbulence.</a:t>
            </a:r>
          </a:p>
          <a:p>
            <a:pPr algn="just" eaLnBrk="1" hangingPunct="1">
              <a:buClrTx/>
              <a:buFontTx/>
              <a:buNone/>
            </a:pPr>
            <a:endParaRPr lang="en-US" altLang="en-US" sz="2000" dirty="0" smtClean="0">
              <a:solidFill>
                <a:srgbClr val="000000"/>
              </a:solidFill>
              <a:latin typeface="Arial" panose="020B0604020202020204" pitchFamily="34" charset="0"/>
            </a:endParaRPr>
          </a:p>
          <a:p>
            <a:pPr algn="just" eaLnBrk="1" hangingPunct="1">
              <a:buClrTx/>
              <a:buFontTx/>
              <a:buNone/>
            </a:pPr>
            <a:r>
              <a:rPr lang="en-US" altLang="en-US" sz="2000" dirty="0" smtClean="0">
                <a:solidFill>
                  <a:srgbClr val="000000"/>
                </a:solidFill>
                <a:latin typeface="Arial" panose="020B0604020202020204" pitchFamily="34" charset="0"/>
              </a:rPr>
              <a:t>Turbulent </a:t>
            </a:r>
            <a:r>
              <a:rPr lang="en-US" altLang="en-US" sz="2000" dirty="0">
                <a:solidFill>
                  <a:srgbClr val="000000"/>
                </a:solidFill>
                <a:latin typeface="Arial" panose="020B0604020202020204" pitchFamily="34" charset="0"/>
              </a:rPr>
              <a:t>rotors in the lower troposphere are usually associated with high-amplitude lee waves.</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8" y="861391"/>
            <a:ext cx="3900375" cy="27299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465849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89" y="2928724"/>
            <a:ext cx="4032913" cy="2822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0354" name="Rectangle 1"/>
          <p:cNvSpPr>
            <a:spLocks noChangeArrowheads="1"/>
          </p:cNvSpPr>
          <p:nvPr/>
        </p:nvSpPr>
        <p:spPr bwMode="auto">
          <a:xfrm>
            <a:off x="556591" y="332605"/>
            <a:ext cx="11635409" cy="5542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buFontTx/>
              <a:buNone/>
            </a:pPr>
            <a:r>
              <a:rPr lang="en-US" altLang="en-US" sz="2800" b="1" i="1" dirty="0">
                <a:solidFill>
                  <a:srgbClr val="FF0000"/>
                </a:solidFill>
              </a:rPr>
              <a:t>Rotor streaming </a:t>
            </a:r>
          </a:p>
          <a:p>
            <a:pPr algn="just" eaLnBrk="1" hangingPunct="1">
              <a:buClrTx/>
              <a:buFontTx/>
              <a:buNone/>
            </a:pPr>
            <a:r>
              <a:rPr lang="en-US" altLang="en-US" sz="2400" dirty="0">
                <a:solidFill>
                  <a:srgbClr val="000000"/>
                </a:solidFill>
              </a:rPr>
              <a:t>The term "rotor streaming" is used by forecasters to describe </a:t>
            </a:r>
            <a:r>
              <a:rPr lang="en-US" altLang="en-US" sz="2400" b="1" dirty="0" smtClean="0">
                <a:solidFill>
                  <a:srgbClr val="FF0000"/>
                </a:solidFill>
              </a:rPr>
              <a:t>re-circulations </a:t>
            </a:r>
            <a:r>
              <a:rPr lang="en-US" altLang="en-US" sz="2400" b="1" dirty="0">
                <a:solidFill>
                  <a:srgbClr val="FF0000"/>
                </a:solidFill>
              </a:rPr>
              <a:t>associated with lee waves</a:t>
            </a:r>
            <a:r>
              <a:rPr lang="en-US" altLang="en-US" sz="2400" b="1" dirty="0">
                <a:solidFill>
                  <a:srgbClr val="000000"/>
                </a:solidFill>
              </a:rPr>
              <a:t> </a:t>
            </a:r>
            <a:r>
              <a:rPr lang="en-US" altLang="en-US" sz="2400" dirty="0">
                <a:solidFill>
                  <a:srgbClr val="000000"/>
                </a:solidFill>
              </a:rPr>
              <a:t>which are associated with strong turbulence and a high degree of wind variability. </a:t>
            </a:r>
          </a:p>
          <a:p>
            <a:pPr algn="just" eaLnBrk="1" hangingPunct="1">
              <a:buClrTx/>
              <a:buFontTx/>
              <a:buNone/>
            </a:pPr>
            <a:endParaRPr lang="en-US" altLang="en-US" sz="1000" dirty="0">
              <a:solidFill>
                <a:srgbClr val="000000"/>
              </a:solidFill>
            </a:endParaRPr>
          </a:p>
          <a:p>
            <a:pPr algn="just" eaLnBrk="1" hangingPunct="1">
              <a:buClrTx/>
              <a:buFontTx/>
              <a:buNone/>
            </a:pPr>
            <a:endParaRPr lang="en-US" altLang="en-US" sz="2400" dirty="0" smtClean="0">
              <a:solidFill>
                <a:srgbClr val="000000"/>
              </a:solidFill>
            </a:endParaRPr>
          </a:p>
          <a:p>
            <a:pPr algn="just" eaLnBrk="1" hangingPunct="1">
              <a:buClrTx/>
              <a:buFontTx/>
              <a:buNone/>
            </a:pPr>
            <a:r>
              <a:rPr lang="en-US" altLang="en-US" sz="2400" dirty="0" smtClean="0">
                <a:solidFill>
                  <a:srgbClr val="000000"/>
                </a:solidFill>
              </a:rPr>
              <a:t>To </a:t>
            </a:r>
            <a:r>
              <a:rPr lang="en-US" altLang="en-US" sz="2400" dirty="0">
                <a:solidFill>
                  <a:srgbClr val="000000"/>
                </a:solidFill>
              </a:rPr>
              <a:t>generate rotor streaming the required conditions are: </a:t>
            </a:r>
          </a:p>
          <a:p>
            <a:pPr lvl="1" algn="just">
              <a:buClrTx/>
              <a:buFontTx/>
              <a:buNone/>
            </a:pPr>
            <a:endParaRPr lang="en-US" altLang="en-US" sz="2000" dirty="0">
              <a:solidFill>
                <a:srgbClr val="000000"/>
              </a:solidFill>
              <a:latin typeface="Arial" panose="020B0604020202020204" pitchFamily="34" charset="0"/>
            </a:endParaRPr>
          </a:p>
          <a:p>
            <a:pPr lvl="8">
              <a:buFont typeface="Wingdings" panose="05000000000000000000" pitchFamily="2" charset="2"/>
              <a:buChar char=""/>
            </a:pPr>
            <a:r>
              <a:rPr lang="en-US" altLang="en-US" sz="2000" dirty="0">
                <a:solidFill>
                  <a:srgbClr val="000000"/>
                </a:solidFill>
                <a:latin typeface="Arial" panose="020B0604020202020204" pitchFamily="34" charset="0"/>
              </a:rPr>
              <a:t>strong winds (&gt;20-25 </a:t>
            </a:r>
            <a:r>
              <a:rPr lang="en-US" altLang="en-US" sz="2000" dirty="0" err="1">
                <a:solidFill>
                  <a:srgbClr val="000000"/>
                </a:solidFill>
                <a:latin typeface="Arial" panose="020B0604020202020204" pitchFamily="34" charset="0"/>
              </a:rPr>
              <a:t>kt</a:t>
            </a:r>
            <a:r>
              <a:rPr lang="en-US" altLang="en-US" sz="2000" dirty="0">
                <a:solidFill>
                  <a:srgbClr val="000000"/>
                </a:solidFill>
                <a:latin typeface="Arial" panose="020B0604020202020204" pitchFamily="34" charset="0"/>
              </a:rPr>
              <a:t>), at the top of the boundary layer,</a:t>
            </a:r>
          </a:p>
          <a:p>
            <a:pPr lvl="8">
              <a:buClrTx/>
              <a:buFontTx/>
              <a:buNone/>
            </a:pPr>
            <a:r>
              <a:rPr lang="en-US" altLang="en-US" sz="2000" dirty="0">
                <a:solidFill>
                  <a:srgbClr val="000000"/>
                </a:solidFill>
                <a:latin typeface="Arial" panose="020B0604020202020204" pitchFamily="34" charset="0"/>
              </a:rPr>
              <a:t>typically just below a sharp inversion; </a:t>
            </a:r>
          </a:p>
          <a:p>
            <a:pPr lvl="8">
              <a:buClrTx/>
              <a:buFontTx/>
              <a:buNone/>
            </a:pPr>
            <a:endParaRPr lang="en-US" altLang="en-US" sz="2000" dirty="0">
              <a:solidFill>
                <a:srgbClr val="000000"/>
              </a:solidFill>
              <a:latin typeface="Arial" panose="020B0604020202020204" pitchFamily="34" charset="0"/>
            </a:endParaRPr>
          </a:p>
          <a:p>
            <a:pPr lvl="8">
              <a:buFont typeface="Wingdings" panose="05000000000000000000" pitchFamily="2" charset="2"/>
              <a:buChar char=""/>
            </a:pPr>
            <a:r>
              <a:rPr lang="en-US" altLang="en-US" sz="2000" dirty="0">
                <a:solidFill>
                  <a:srgbClr val="000000"/>
                </a:solidFill>
                <a:latin typeface="Arial" panose="020B0604020202020204" pitchFamily="34" charset="0"/>
              </a:rPr>
              <a:t>a low level neutral layer capped by a marked inversion 1.5 to 2</a:t>
            </a:r>
          </a:p>
          <a:p>
            <a:pPr lvl="8">
              <a:buClrTx/>
              <a:buFontTx/>
              <a:buNone/>
            </a:pPr>
            <a:r>
              <a:rPr lang="en-US" altLang="en-US" sz="2000" dirty="0">
                <a:solidFill>
                  <a:srgbClr val="000000"/>
                </a:solidFill>
                <a:latin typeface="Arial" panose="020B0604020202020204" pitchFamily="34" charset="0"/>
              </a:rPr>
              <a:t>times the height of the hills; </a:t>
            </a:r>
          </a:p>
          <a:p>
            <a:pPr lvl="8">
              <a:buClrTx/>
              <a:buFontTx/>
              <a:buNone/>
            </a:pPr>
            <a:endParaRPr lang="en-US" altLang="en-US" sz="2000" dirty="0">
              <a:solidFill>
                <a:srgbClr val="000000"/>
              </a:solidFill>
              <a:latin typeface="Arial" panose="020B0604020202020204" pitchFamily="34" charset="0"/>
            </a:endParaRPr>
          </a:p>
          <a:p>
            <a:pPr lvl="8">
              <a:buFont typeface="Wingdings" panose="05000000000000000000" pitchFamily="2" charset="2"/>
              <a:buChar char=""/>
            </a:pPr>
            <a:r>
              <a:rPr lang="en-US" altLang="en-US" sz="2000" dirty="0">
                <a:solidFill>
                  <a:srgbClr val="000000"/>
                </a:solidFill>
                <a:latin typeface="Arial" panose="020B0604020202020204" pitchFamily="34" charset="0"/>
              </a:rPr>
              <a:t>a marked decrease in wind speed, accompanied by a large</a:t>
            </a:r>
          </a:p>
          <a:p>
            <a:pPr lvl="8">
              <a:buClrTx/>
              <a:buFontTx/>
              <a:buNone/>
            </a:pPr>
            <a:r>
              <a:rPr lang="en-US" altLang="en-US" sz="2000" dirty="0">
                <a:solidFill>
                  <a:srgbClr val="000000"/>
                </a:solidFill>
                <a:latin typeface="Arial" panose="020B0604020202020204" pitchFamily="34" charset="0"/>
              </a:rPr>
              <a:t>change in direction, at a height 1.5 to 2 times the height of the hills; </a:t>
            </a:r>
          </a:p>
          <a:p>
            <a:pPr lvl="8">
              <a:buClrTx/>
              <a:buFontTx/>
              <a:buNone/>
            </a:pPr>
            <a:endParaRPr lang="en-US" altLang="en-US" sz="2000" dirty="0">
              <a:solidFill>
                <a:srgbClr val="000000"/>
              </a:solidFill>
              <a:latin typeface="Arial" panose="020B0604020202020204" pitchFamily="34" charset="0"/>
            </a:endParaRPr>
          </a:p>
          <a:p>
            <a:pPr lvl="8">
              <a:buFont typeface="Wingdings" panose="05000000000000000000" pitchFamily="2" charset="2"/>
              <a:buChar char=""/>
            </a:pPr>
            <a:r>
              <a:rPr lang="en-US" altLang="en-US" sz="2000" dirty="0">
                <a:solidFill>
                  <a:srgbClr val="000000"/>
                </a:solidFill>
                <a:latin typeface="Arial" panose="020B0604020202020204" pitchFamily="34" charset="0"/>
              </a:rPr>
              <a:t>a stable air mass, above the well mixed lowest layer. </a:t>
            </a:r>
          </a:p>
        </p:txBody>
      </p:sp>
    </p:spTree>
    <p:extLst>
      <p:ext uri="{BB962C8B-B14F-4D97-AF65-F5344CB8AC3E}">
        <p14:creationId xmlns:p14="http://schemas.microsoft.com/office/powerpoint/2010/main" val="39526678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488870"/>
            <a:ext cx="4114800" cy="365125"/>
          </a:xfrm>
        </p:spPr>
        <p:txBody>
          <a:bodyPr/>
          <a:lstStyle/>
          <a:p>
            <a:r>
              <a:rPr lang="en-GB" dirty="0" smtClean="0"/>
              <a:t>MET451: AVIATION METEOROLOGY</a:t>
            </a:r>
            <a:endParaRPr lang="en-GB" dirty="0"/>
          </a:p>
        </p:txBody>
      </p:sp>
      <p:sp>
        <p:nvSpPr>
          <p:cNvPr id="3" name="Slide Number Placeholder 2"/>
          <p:cNvSpPr>
            <a:spLocks noGrp="1"/>
          </p:cNvSpPr>
          <p:nvPr>
            <p:ph type="sldNum" sz="quarter" idx="12"/>
          </p:nvPr>
        </p:nvSpPr>
        <p:spPr/>
        <p:txBody>
          <a:bodyPr/>
          <a:lstStyle/>
          <a:p>
            <a:fld id="{46CBDAFF-6F72-4DEC-A76B-3A5A3345B25A}" type="slidenum">
              <a:rPr lang="en-GB" smtClean="0"/>
              <a:t>18</a:t>
            </a:fld>
            <a:endParaRPr lang="en-GB"/>
          </a:p>
        </p:txBody>
      </p:sp>
      <p:sp>
        <p:nvSpPr>
          <p:cNvPr id="4" name="Rectangle 1"/>
          <p:cNvSpPr>
            <a:spLocks noChangeArrowheads="1"/>
          </p:cNvSpPr>
          <p:nvPr/>
        </p:nvSpPr>
        <p:spPr bwMode="auto">
          <a:xfrm>
            <a:off x="201162" y="32159"/>
            <a:ext cx="6669902" cy="3664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3600" b="1" dirty="0">
                <a:solidFill>
                  <a:srgbClr val="FF0000"/>
                </a:solidFill>
                <a:latin typeface="Arial Black" panose="020B0A04020102020204" pitchFamily="34" charset="0"/>
              </a:rPr>
              <a:t>Effects on Aircraft </a:t>
            </a:r>
          </a:p>
          <a:p>
            <a:pPr eaLnBrk="1" hangingPunct="1">
              <a:buClrTx/>
              <a:buFontTx/>
              <a:buNone/>
            </a:pPr>
            <a:endParaRPr lang="en-US" altLang="en-US" sz="1000" dirty="0">
              <a:solidFill>
                <a:srgbClr val="000000"/>
              </a:solidFill>
              <a:latin typeface="Arial" panose="020B0604020202020204" pitchFamily="34" charset="0"/>
            </a:endParaRPr>
          </a:p>
          <a:p>
            <a:pPr algn="just" eaLnBrk="1" hangingPunct="1">
              <a:buClrTx/>
              <a:buFontTx/>
              <a:buNone/>
            </a:pPr>
            <a:r>
              <a:rPr lang="en-US" altLang="en-US" sz="2400" dirty="0">
                <a:solidFill>
                  <a:srgbClr val="000000"/>
                </a:solidFill>
                <a:latin typeface="Arial" panose="020B0604020202020204" pitchFamily="34" charset="0"/>
              </a:rPr>
              <a:t>Mountain waves can be both an advantage and a disadvantage to aviation, mostly however the latter is the case. </a:t>
            </a:r>
            <a:endParaRPr lang="en-US" altLang="en-US" sz="2400" dirty="0" smtClean="0">
              <a:solidFill>
                <a:srgbClr val="000000"/>
              </a:solidFill>
              <a:latin typeface="Arial" panose="020B0604020202020204" pitchFamily="34" charset="0"/>
            </a:endParaRPr>
          </a:p>
          <a:p>
            <a:pPr algn="just" eaLnBrk="1" hangingPunct="1">
              <a:buClrTx/>
              <a:buFontTx/>
              <a:buNone/>
            </a:pPr>
            <a:endParaRPr lang="en-US" altLang="en-US" sz="2400" dirty="0">
              <a:solidFill>
                <a:srgbClr val="000000"/>
              </a:solidFill>
              <a:latin typeface="Arial" panose="020B0604020202020204" pitchFamily="34" charset="0"/>
            </a:endParaRPr>
          </a:p>
          <a:p>
            <a:pPr algn="just" eaLnBrk="1" hangingPunct="1">
              <a:buClrTx/>
              <a:buFontTx/>
              <a:buNone/>
            </a:pPr>
            <a:r>
              <a:rPr lang="en-US" altLang="en-US" b="1" i="1" dirty="0">
                <a:solidFill>
                  <a:schemeClr val="accent1">
                    <a:lumMod val="50000"/>
                  </a:schemeClr>
                </a:solidFill>
                <a:latin typeface="Arial" panose="020B0604020202020204" pitchFamily="34" charset="0"/>
              </a:rPr>
              <a:t>Experienced glider pilots look for the </a:t>
            </a:r>
            <a:r>
              <a:rPr lang="en-US" altLang="en-US" b="1" i="1" dirty="0" err="1">
                <a:solidFill>
                  <a:schemeClr val="accent1">
                    <a:lumMod val="50000"/>
                  </a:schemeClr>
                </a:solidFill>
                <a:latin typeface="Arial" panose="020B0604020202020204" pitchFamily="34" charset="0"/>
              </a:rPr>
              <a:t>updraught</a:t>
            </a:r>
            <a:r>
              <a:rPr lang="en-US" altLang="en-US" b="1" i="1" dirty="0">
                <a:solidFill>
                  <a:schemeClr val="accent1">
                    <a:lumMod val="50000"/>
                  </a:schemeClr>
                </a:solidFill>
                <a:latin typeface="Arial" panose="020B0604020202020204" pitchFamily="34" charset="0"/>
              </a:rPr>
              <a:t> side of mountain waves in order to gain altitude. With </a:t>
            </a:r>
            <a:r>
              <a:rPr lang="en-US" altLang="en-US" b="1" i="1" dirty="0" smtClean="0">
                <a:solidFill>
                  <a:schemeClr val="accent1">
                    <a:lumMod val="50000"/>
                  </a:schemeClr>
                </a:solidFill>
                <a:latin typeface="Arial" panose="020B0604020202020204" pitchFamily="34" charset="0"/>
              </a:rPr>
              <a:t>very high ascent rates, they </a:t>
            </a:r>
            <a:r>
              <a:rPr lang="en-US" altLang="en-US" b="1" i="1" dirty="0">
                <a:solidFill>
                  <a:schemeClr val="accent1">
                    <a:lumMod val="50000"/>
                  </a:schemeClr>
                </a:solidFill>
                <a:latin typeface="Arial" panose="020B0604020202020204" pitchFamily="34" charset="0"/>
              </a:rPr>
              <a:t>can be very useful in gaining height quickly. Within such </a:t>
            </a:r>
            <a:r>
              <a:rPr lang="en-US" altLang="en-US" b="1" i="1" dirty="0" smtClean="0">
                <a:solidFill>
                  <a:schemeClr val="accent1">
                    <a:lumMod val="50000"/>
                  </a:schemeClr>
                </a:solidFill>
                <a:latin typeface="Arial" panose="020B0604020202020204" pitchFamily="34" charset="0"/>
              </a:rPr>
              <a:t>updraughts, </a:t>
            </a:r>
            <a:r>
              <a:rPr lang="en-US" altLang="en-US" b="1" i="1" dirty="0">
                <a:solidFill>
                  <a:schemeClr val="accent1">
                    <a:lumMod val="50000"/>
                  </a:schemeClr>
                </a:solidFill>
                <a:latin typeface="Arial" panose="020B0604020202020204" pitchFamily="34" charset="0"/>
              </a:rPr>
              <a:t>the flight may well be very smooth</a:t>
            </a:r>
            <a:r>
              <a:rPr lang="en-US" altLang="en-US" b="1" i="1" dirty="0" smtClean="0">
                <a:solidFill>
                  <a:schemeClr val="accent1">
                    <a:lumMod val="50000"/>
                  </a:schemeClr>
                </a:solidFill>
                <a:latin typeface="Arial" panose="020B0604020202020204" pitchFamily="34" charset="0"/>
              </a:rPr>
              <a:t>.</a:t>
            </a:r>
            <a:endParaRPr lang="en-US" altLang="en-US" b="1" i="1" dirty="0">
              <a:solidFill>
                <a:schemeClr val="accent1">
                  <a:lumMod val="50000"/>
                </a:schemeClr>
              </a:solidFill>
              <a:latin typeface="Arial" panose="020B0604020202020204" pitchFamily="34" charset="0"/>
            </a:endParaRPr>
          </a:p>
        </p:txBody>
      </p:sp>
      <p:sp>
        <p:nvSpPr>
          <p:cNvPr id="5" name="Rectangle 4"/>
          <p:cNvSpPr/>
          <p:nvPr/>
        </p:nvSpPr>
        <p:spPr>
          <a:xfrm>
            <a:off x="201161" y="3978202"/>
            <a:ext cx="11725228" cy="2677656"/>
          </a:xfrm>
          <a:prstGeom prst="rect">
            <a:avLst/>
          </a:prstGeom>
        </p:spPr>
        <p:txBody>
          <a:bodyPr wrap="square">
            <a:spAutoFit/>
          </a:bodyPr>
          <a:lstStyle/>
          <a:p>
            <a:pPr algn="just"/>
            <a:r>
              <a:rPr lang="en-US" altLang="en-US" sz="2400" b="1" i="1" dirty="0">
                <a:solidFill>
                  <a:srgbClr val="FF0000"/>
                </a:solidFill>
                <a:latin typeface="Arial" panose="020B0604020202020204" pitchFamily="34" charset="0"/>
                <a:cs typeface="Arial" panose="020B0604020202020204" pitchFamily="34" charset="0"/>
              </a:rPr>
              <a:t>There are several inherent dangers. </a:t>
            </a:r>
          </a:p>
          <a:p>
            <a:pPr algn="just"/>
            <a:r>
              <a:rPr lang="en-US" altLang="en-US" sz="2400" dirty="0">
                <a:solidFill>
                  <a:srgbClr val="000000"/>
                </a:solidFill>
                <a:latin typeface="Arial" panose="020B0604020202020204" pitchFamily="34" charset="0"/>
                <a:cs typeface="Arial" panose="020B0604020202020204" pitchFamily="34" charset="0"/>
              </a:rPr>
              <a:t>1) The rapid change in height can mean that a pilot caught unawares may very quickly conflict with aircraft at different flight levels, and more importantly, if caught in a downdraught may rapidly erode any terrain clearance margins, and ultimately cause impact with the ground. Such effects will be most pronounced if the aircraft track is parallel with the ridge. Mountain wave activity is noted on aviation charts when vertical velocities reach and exceed 500 </a:t>
            </a:r>
            <a:r>
              <a:rPr lang="en-US" altLang="en-US" sz="2400" dirty="0" err="1">
                <a:solidFill>
                  <a:srgbClr val="000000"/>
                </a:solidFill>
                <a:latin typeface="Arial" panose="020B0604020202020204" pitchFamily="34" charset="0"/>
                <a:cs typeface="Arial" panose="020B0604020202020204" pitchFamily="34" charset="0"/>
              </a:rPr>
              <a:t>ft</a:t>
            </a:r>
            <a:r>
              <a:rPr lang="en-US" altLang="en-US" sz="2400" dirty="0">
                <a:solidFill>
                  <a:srgbClr val="000000"/>
                </a:solidFill>
                <a:latin typeface="Arial" panose="020B0604020202020204" pitchFamily="34" charset="0"/>
                <a:cs typeface="Arial" panose="020B0604020202020204" pitchFamily="34" charset="0"/>
              </a:rPr>
              <a:t> per minute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1128"/>
          <a:stretch/>
        </p:blipFill>
        <p:spPr>
          <a:xfrm>
            <a:off x="7001692" y="692333"/>
            <a:ext cx="5042263" cy="3123007"/>
          </a:xfrm>
          <a:prstGeom prst="rect">
            <a:avLst/>
          </a:prstGeom>
        </p:spPr>
      </p:pic>
    </p:spTree>
    <p:extLst>
      <p:ext uri="{BB962C8B-B14F-4D97-AF65-F5344CB8AC3E}">
        <p14:creationId xmlns:p14="http://schemas.microsoft.com/office/powerpoint/2010/main" val="190211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
          <p:cNvSpPr>
            <a:spLocks noChangeArrowheads="1"/>
          </p:cNvSpPr>
          <p:nvPr/>
        </p:nvSpPr>
        <p:spPr bwMode="auto">
          <a:xfrm>
            <a:off x="543339" y="215038"/>
            <a:ext cx="11264348" cy="6003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buFontTx/>
              <a:buNone/>
            </a:pPr>
            <a:r>
              <a:rPr lang="en-US" altLang="en-US" sz="2400" dirty="0">
                <a:solidFill>
                  <a:srgbClr val="000000"/>
                </a:solidFill>
                <a:latin typeface="Arial" panose="020B0604020202020204" pitchFamily="34" charset="0"/>
              </a:rPr>
              <a:t>2) The laminar and smooth flow will break down to give rotors in the crests of the first one or two lower level waves of the flow – turbulence should be expected to be severe in these regions, and may or may not be marked with ‘roll cloud’. </a:t>
            </a:r>
          </a:p>
          <a:p>
            <a:pPr algn="just" eaLnBrk="1" hangingPunct="1">
              <a:buClrTx/>
              <a:buFontTx/>
              <a:buNone/>
            </a:pPr>
            <a:endParaRPr lang="en-US" altLang="en-US" sz="2400" dirty="0" smtClean="0">
              <a:solidFill>
                <a:srgbClr val="000000"/>
              </a:solidFill>
              <a:latin typeface="Arial" panose="020B0604020202020204" pitchFamily="34" charset="0"/>
            </a:endParaRPr>
          </a:p>
          <a:p>
            <a:pPr algn="just" eaLnBrk="1" hangingPunct="1">
              <a:buClrTx/>
              <a:buFontTx/>
              <a:buNone/>
            </a:pPr>
            <a:endParaRPr lang="en-US" altLang="en-US" sz="2400" dirty="0">
              <a:solidFill>
                <a:srgbClr val="000000"/>
              </a:solidFill>
              <a:latin typeface="Arial" panose="020B0604020202020204" pitchFamily="34" charset="0"/>
            </a:endParaRPr>
          </a:p>
          <a:p>
            <a:pPr algn="just" eaLnBrk="1" hangingPunct="1">
              <a:buClrTx/>
              <a:buFontTx/>
              <a:buNone/>
            </a:pPr>
            <a:endParaRPr lang="en-US" altLang="en-US" sz="2400" dirty="0">
              <a:solidFill>
                <a:srgbClr val="000000"/>
              </a:solidFill>
              <a:latin typeface="Arial" panose="020B0604020202020204" pitchFamily="34" charset="0"/>
            </a:endParaRPr>
          </a:p>
          <a:p>
            <a:pPr algn="just" eaLnBrk="1" hangingPunct="1">
              <a:buClrTx/>
              <a:buFontTx/>
              <a:buNone/>
            </a:pPr>
            <a:r>
              <a:rPr lang="en-US" altLang="en-US" sz="2400" dirty="0">
                <a:solidFill>
                  <a:srgbClr val="000000"/>
                </a:solidFill>
                <a:latin typeface="Arial" panose="020B0604020202020204" pitchFamily="34" charset="0"/>
              </a:rPr>
              <a:t>3) If the wavelength is short, then an aircraft travelling swiftly through and perpendicular to the wave-train will experience a prolonged series of rapid fluctuations of vertical velocity. This will result in turbulent flight. </a:t>
            </a:r>
          </a:p>
          <a:p>
            <a:pPr algn="just" eaLnBrk="1" hangingPunct="1">
              <a:buClrTx/>
              <a:buFontTx/>
              <a:buNone/>
            </a:pPr>
            <a:endParaRPr lang="en-US" altLang="en-US" sz="2400" dirty="0" smtClean="0">
              <a:solidFill>
                <a:srgbClr val="000000"/>
              </a:solidFill>
              <a:latin typeface="Arial" panose="020B0604020202020204" pitchFamily="34" charset="0"/>
            </a:endParaRPr>
          </a:p>
          <a:p>
            <a:pPr algn="just" eaLnBrk="1" hangingPunct="1">
              <a:buClrTx/>
              <a:buFontTx/>
              <a:buNone/>
            </a:pPr>
            <a:endParaRPr lang="en-US" altLang="en-US" sz="2400" dirty="0" smtClean="0">
              <a:solidFill>
                <a:srgbClr val="000000"/>
              </a:solidFill>
              <a:latin typeface="Arial" panose="020B0604020202020204" pitchFamily="34" charset="0"/>
            </a:endParaRPr>
          </a:p>
          <a:p>
            <a:pPr algn="just" eaLnBrk="1" hangingPunct="1">
              <a:buClrTx/>
              <a:buFontTx/>
              <a:buNone/>
            </a:pPr>
            <a:endParaRPr lang="en-US" altLang="en-US" sz="2400" dirty="0">
              <a:solidFill>
                <a:srgbClr val="000000"/>
              </a:solidFill>
              <a:latin typeface="Arial" panose="020B0604020202020204" pitchFamily="34" charset="0"/>
            </a:endParaRPr>
          </a:p>
          <a:p>
            <a:pPr algn="just" eaLnBrk="1" hangingPunct="1">
              <a:buClrTx/>
              <a:buFontTx/>
              <a:buNone/>
            </a:pPr>
            <a:r>
              <a:rPr lang="en-US" altLang="en-US" sz="2400" dirty="0">
                <a:solidFill>
                  <a:srgbClr val="000000"/>
                </a:solidFill>
                <a:latin typeface="Arial" panose="020B0604020202020204" pitchFamily="34" charset="0"/>
              </a:rPr>
              <a:t>Rotor streaming, and surface rotors are extremely hazardous to aircraft. Aircraft may simply not be able to </a:t>
            </a:r>
            <a:r>
              <a:rPr lang="en-US" altLang="en-US" sz="2400" dirty="0" err="1">
                <a:solidFill>
                  <a:srgbClr val="000000"/>
                </a:solidFill>
                <a:latin typeface="Arial" panose="020B0604020202020204" pitchFamily="34" charset="0"/>
              </a:rPr>
              <a:t>stabilise</a:t>
            </a:r>
            <a:r>
              <a:rPr lang="en-US" altLang="en-US" sz="2400" dirty="0">
                <a:solidFill>
                  <a:srgbClr val="000000"/>
                </a:solidFill>
                <a:latin typeface="Arial" panose="020B0604020202020204" pitchFamily="34" charset="0"/>
              </a:rPr>
              <a:t> their approach. Not only may wind direction change abruptly (</a:t>
            </a:r>
            <a:r>
              <a:rPr lang="en-US" altLang="en-US" sz="2400" dirty="0" err="1">
                <a:solidFill>
                  <a:srgbClr val="000000"/>
                </a:solidFill>
                <a:latin typeface="Arial" panose="020B0604020202020204" pitchFamily="34" charset="0"/>
              </a:rPr>
              <a:t>windshear</a:t>
            </a:r>
            <a:r>
              <a:rPr lang="en-US" altLang="en-US" sz="2400" dirty="0">
                <a:solidFill>
                  <a:srgbClr val="000000"/>
                </a:solidFill>
                <a:latin typeface="Arial" panose="020B0604020202020204" pitchFamily="34" charset="0"/>
              </a:rPr>
              <a:t>) causing marked changes in lift and drift, but the aircraft also may be affected by strong updraughts and downdraughts.</a:t>
            </a:r>
          </a:p>
        </p:txBody>
      </p:sp>
    </p:spTree>
    <p:extLst>
      <p:ext uri="{BB962C8B-B14F-4D97-AF65-F5344CB8AC3E}">
        <p14:creationId xmlns:p14="http://schemas.microsoft.com/office/powerpoint/2010/main" val="24055787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90" y="2956673"/>
            <a:ext cx="7886700" cy="556844"/>
          </a:xfrm>
        </p:spPr>
        <p:txBody>
          <a:bodyPr>
            <a:noAutofit/>
          </a:bodyPr>
          <a:lstStyle/>
          <a:p>
            <a:pPr algn="ctr"/>
            <a:r>
              <a:rPr lang="en-GB" sz="9600" b="1" dirty="0">
                <a:solidFill>
                  <a:srgbClr val="FF0000"/>
                </a:solidFill>
                <a:latin typeface="Arial Black" panose="020B0A04020102020204" pitchFamily="34" charset="0"/>
              </a:rPr>
              <a:t>LECTURE </a:t>
            </a:r>
            <a:r>
              <a:rPr lang="en-GB" sz="9600" b="1" dirty="0" smtClean="0">
                <a:solidFill>
                  <a:srgbClr val="FF0000"/>
                </a:solidFill>
                <a:latin typeface="Arial Black" panose="020B0A04020102020204" pitchFamily="34" charset="0"/>
              </a:rPr>
              <a:t>4</a:t>
            </a:r>
            <a:endParaRPr lang="en-GB" sz="96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481603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
          <p:cNvSpPr>
            <a:spLocks noChangeArrowheads="1"/>
          </p:cNvSpPr>
          <p:nvPr/>
        </p:nvSpPr>
        <p:spPr bwMode="auto">
          <a:xfrm>
            <a:off x="384313" y="260350"/>
            <a:ext cx="11489635" cy="6096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GB" altLang="en-US" sz="3600" b="1" dirty="0">
                <a:solidFill>
                  <a:srgbClr val="FF0000"/>
                </a:solidFill>
                <a:latin typeface="Arial Black" panose="020B0A04020102020204" pitchFamily="34" charset="0"/>
              </a:rPr>
              <a:t>Empirical Forecasting Techniques </a:t>
            </a:r>
          </a:p>
          <a:p>
            <a:pPr eaLnBrk="1" hangingPunct="1">
              <a:buClrTx/>
              <a:buFontTx/>
              <a:buNone/>
            </a:pPr>
            <a:r>
              <a:rPr lang="en-GB" altLang="en-US" sz="2400" dirty="0">
                <a:solidFill>
                  <a:srgbClr val="000000"/>
                </a:solidFill>
                <a:latin typeface="Arial" panose="020B0604020202020204" pitchFamily="34" charset="0"/>
              </a:rPr>
              <a:t>The synoptic situations where orographic turbulence tends to be marked are: </a:t>
            </a:r>
          </a:p>
          <a:p>
            <a:pPr lvl="3">
              <a:buFont typeface="Wingdings" panose="05000000000000000000" pitchFamily="2" charset="2"/>
              <a:buChar char=""/>
            </a:pPr>
            <a:r>
              <a:rPr lang="en-GB" altLang="en-US" sz="2400" dirty="0" smtClean="0">
                <a:solidFill>
                  <a:srgbClr val="000000"/>
                </a:solidFill>
                <a:latin typeface="Arial" panose="020B0604020202020204" pitchFamily="34" charset="0"/>
              </a:rPr>
              <a:t> around </a:t>
            </a:r>
            <a:r>
              <a:rPr lang="en-GB" altLang="en-US" sz="2400" dirty="0">
                <a:solidFill>
                  <a:srgbClr val="000000"/>
                </a:solidFill>
                <a:latin typeface="Arial" panose="020B0604020202020204" pitchFamily="34" charset="0"/>
              </a:rPr>
              <a:t>a deep low pressure, due to the strength of the wind; </a:t>
            </a:r>
          </a:p>
          <a:p>
            <a:pPr lvl="3">
              <a:buFont typeface="Wingdings" panose="05000000000000000000" pitchFamily="2" charset="2"/>
              <a:buChar char=""/>
            </a:pPr>
            <a:r>
              <a:rPr lang="en-GB" altLang="en-US" sz="2400" dirty="0" smtClean="0">
                <a:solidFill>
                  <a:srgbClr val="000000"/>
                </a:solidFill>
                <a:latin typeface="Arial" panose="020B0604020202020204" pitchFamily="34" charset="0"/>
              </a:rPr>
              <a:t> ahead </a:t>
            </a:r>
            <a:r>
              <a:rPr lang="en-GB" altLang="en-US" sz="2400" dirty="0">
                <a:solidFill>
                  <a:srgbClr val="000000"/>
                </a:solidFill>
                <a:latin typeface="Arial" panose="020B0604020202020204" pitchFamily="34" charset="0"/>
              </a:rPr>
              <a:t>of a warm front, where stable air aloft causes air to </a:t>
            </a:r>
            <a:r>
              <a:rPr lang="en-GB" altLang="en-US" sz="2400" dirty="0" smtClean="0">
                <a:solidFill>
                  <a:srgbClr val="000000"/>
                </a:solidFill>
                <a:latin typeface="Arial" panose="020B0604020202020204" pitchFamily="34" charset="0"/>
              </a:rPr>
              <a:t>be squeezed over extended </a:t>
            </a:r>
            <a:r>
              <a:rPr lang="en-GB" altLang="en-US" sz="2400" dirty="0">
                <a:solidFill>
                  <a:srgbClr val="000000"/>
                </a:solidFill>
                <a:latin typeface="Arial" panose="020B0604020202020204" pitchFamily="34" charset="0"/>
              </a:rPr>
              <a:t>mountain ridges. This can give wind speeds of more than twice </a:t>
            </a:r>
            <a:r>
              <a:rPr lang="en-GB" altLang="en-US" sz="2400" dirty="0" smtClean="0">
                <a:solidFill>
                  <a:srgbClr val="000000"/>
                </a:solidFill>
                <a:latin typeface="Arial" panose="020B0604020202020204" pitchFamily="34" charset="0"/>
              </a:rPr>
              <a:t>the gradient </a:t>
            </a:r>
            <a:r>
              <a:rPr lang="en-GB" altLang="en-US" sz="2400" dirty="0">
                <a:solidFill>
                  <a:srgbClr val="000000"/>
                </a:solidFill>
                <a:latin typeface="Arial" panose="020B0604020202020204" pitchFamily="34" charset="0"/>
              </a:rPr>
              <a:t>wind at the hill top, and may generate rotor activity; </a:t>
            </a:r>
          </a:p>
          <a:p>
            <a:pPr lvl="3">
              <a:buFont typeface="Wingdings" panose="05000000000000000000" pitchFamily="2" charset="2"/>
              <a:buChar char=""/>
            </a:pPr>
            <a:r>
              <a:rPr lang="en-GB" altLang="en-US" sz="2400" dirty="0" smtClean="0">
                <a:solidFill>
                  <a:srgbClr val="000000"/>
                </a:solidFill>
                <a:latin typeface="Arial" panose="020B0604020202020204" pitchFamily="34" charset="0"/>
              </a:rPr>
              <a:t> in </a:t>
            </a:r>
            <a:r>
              <a:rPr lang="en-GB" altLang="en-US" sz="2400" dirty="0">
                <a:solidFill>
                  <a:srgbClr val="000000"/>
                </a:solidFill>
                <a:latin typeface="Arial" panose="020B0604020202020204" pitchFamily="34" charset="0"/>
              </a:rPr>
              <a:t>strong winds in a stable warm sector with intense </a:t>
            </a:r>
            <a:r>
              <a:rPr lang="en-GB" altLang="en-US" sz="2400" dirty="0" smtClean="0">
                <a:solidFill>
                  <a:srgbClr val="000000"/>
                </a:solidFill>
                <a:latin typeface="Arial" panose="020B0604020202020204" pitchFamily="34" charset="0"/>
              </a:rPr>
              <a:t>summer heating</a:t>
            </a:r>
            <a:r>
              <a:rPr lang="en-GB" altLang="en-US" sz="2400" dirty="0">
                <a:solidFill>
                  <a:srgbClr val="000000"/>
                </a:solidFill>
                <a:latin typeface="Arial" panose="020B0604020202020204" pitchFamily="34" charset="0"/>
              </a:rPr>
              <a:t>.</a:t>
            </a:r>
          </a:p>
          <a:p>
            <a:pPr lvl="3">
              <a:buClrTx/>
              <a:buFontTx/>
              <a:buNone/>
            </a:pPr>
            <a:endParaRPr lang="en-GB" altLang="en-US" sz="1000" dirty="0" smtClean="0">
              <a:solidFill>
                <a:srgbClr val="000000"/>
              </a:solidFill>
            </a:endParaRPr>
          </a:p>
          <a:p>
            <a:pPr lvl="3">
              <a:buClrTx/>
              <a:buFontTx/>
              <a:buNone/>
            </a:pPr>
            <a:endParaRPr lang="en-GB" altLang="en-US" sz="1000" dirty="0">
              <a:solidFill>
                <a:srgbClr val="000000"/>
              </a:solidFill>
            </a:endParaRPr>
          </a:p>
          <a:p>
            <a:pPr lvl="3">
              <a:buClrTx/>
              <a:buFontTx/>
              <a:buNone/>
            </a:pPr>
            <a:endParaRPr lang="en-GB" altLang="en-US" sz="1000" dirty="0">
              <a:solidFill>
                <a:srgbClr val="000000"/>
              </a:solidFill>
            </a:endParaRPr>
          </a:p>
          <a:p>
            <a:pPr eaLnBrk="1" hangingPunct="1">
              <a:buClrTx/>
              <a:buFontTx/>
              <a:buNone/>
            </a:pPr>
            <a:endParaRPr lang="en-GB" altLang="en-US" sz="2400" b="1" dirty="0" smtClean="0">
              <a:solidFill>
                <a:srgbClr val="000000"/>
              </a:solidFill>
            </a:endParaRPr>
          </a:p>
          <a:p>
            <a:pPr eaLnBrk="1" hangingPunct="1">
              <a:buClrTx/>
              <a:buFontTx/>
              <a:buNone/>
            </a:pPr>
            <a:endParaRPr lang="en-GB" altLang="en-US" sz="2400" b="1" dirty="0" smtClean="0">
              <a:solidFill>
                <a:srgbClr val="000000"/>
              </a:solidFill>
            </a:endParaRPr>
          </a:p>
          <a:p>
            <a:pPr eaLnBrk="1" hangingPunct="1">
              <a:buClrTx/>
              <a:buFontTx/>
              <a:buNone/>
            </a:pPr>
            <a:r>
              <a:rPr lang="en-GB" altLang="en-US" sz="3600" b="1" dirty="0" smtClean="0">
                <a:solidFill>
                  <a:srgbClr val="FF0000"/>
                </a:solidFill>
                <a:latin typeface="Arial Black" panose="020B0A04020102020204" pitchFamily="34" charset="0"/>
              </a:rPr>
              <a:t>Associated </a:t>
            </a:r>
            <a:r>
              <a:rPr lang="en-GB" altLang="en-US" sz="3600" b="1" dirty="0">
                <a:solidFill>
                  <a:srgbClr val="FF0000"/>
                </a:solidFill>
                <a:latin typeface="Arial Black" panose="020B0A04020102020204" pitchFamily="34" charset="0"/>
              </a:rPr>
              <a:t>NWP products </a:t>
            </a:r>
          </a:p>
          <a:p>
            <a:pPr eaLnBrk="1" hangingPunct="1">
              <a:buClrTx/>
              <a:buFontTx/>
              <a:buNone/>
            </a:pPr>
            <a:r>
              <a:rPr lang="en-GB" altLang="en-US" sz="2400" dirty="0">
                <a:solidFill>
                  <a:srgbClr val="000000"/>
                </a:solidFill>
              </a:rPr>
              <a:t>As a first approximation the 925 </a:t>
            </a:r>
            <a:r>
              <a:rPr lang="en-GB" altLang="en-US" sz="2400" dirty="0" err="1">
                <a:solidFill>
                  <a:srgbClr val="000000"/>
                </a:solidFill>
              </a:rPr>
              <a:t>hPa</a:t>
            </a:r>
            <a:r>
              <a:rPr lang="en-GB" altLang="en-US" sz="2400" dirty="0">
                <a:solidFill>
                  <a:srgbClr val="000000"/>
                </a:solidFill>
              </a:rPr>
              <a:t> and 850 </a:t>
            </a:r>
            <a:r>
              <a:rPr lang="en-GB" altLang="en-US" sz="2400" dirty="0" err="1">
                <a:solidFill>
                  <a:srgbClr val="000000"/>
                </a:solidFill>
              </a:rPr>
              <a:t>hPa</a:t>
            </a:r>
            <a:r>
              <a:rPr lang="en-GB" altLang="en-US" sz="2400" dirty="0">
                <a:solidFill>
                  <a:srgbClr val="000000"/>
                </a:solidFill>
              </a:rPr>
              <a:t> wind fields are usually good guidance for the general flow across mountainous areas, it has limitations though. The forecaster should have a good grasp of the country’s topography. The forecaster should also pay close attention to appropriate </a:t>
            </a:r>
            <a:r>
              <a:rPr lang="en-GB" altLang="en-US" sz="2400" dirty="0" err="1">
                <a:solidFill>
                  <a:srgbClr val="000000"/>
                </a:solidFill>
              </a:rPr>
              <a:t>tephigrams</a:t>
            </a:r>
            <a:r>
              <a:rPr lang="en-GB" altLang="en-US" sz="2400" dirty="0">
                <a:solidFill>
                  <a:srgbClr val="000000"/>
                </a:solidFill>
              </a:rPr>
              <a:t> (actual and forecast). </a:t>
            </a:r>
          </a:p>
        </p:txBody>
      </p:sp>
    </p:spTree>
    <p:extLst>
      <p:ext uri="{BB962C8B-B14F-4D97-AF65-F5344CB8AC3E}">
        <p14:creationId xmlns:p14="http://schemas.microsoft.com/office/powerpoint/2010/main" val="40505715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21</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tx1"/>
          </a:solidFill>
        </p:spPr>
        <p:txBody>
          <a:bodyPr>
            <a:normAutofit fontScale="90000"/>
          </a:bodyPr>
          <a:lstStyle/>
          <a:p>
            <a:pPr lvl="0"/>
            <a:r>
              <a:rPr lang="en-US" b="1" dirty="0" smtClean="0">
                <a:solidFill>
                  <a:srgbClr val="FF0000"/>
                </a:solidFill>
                <a:latin typeface="Arial Black" panose="020B0A04020102020204" pitchFamily="34" charset="0"/>
              </a:rPr>
              <a:t>RECAP OF LECTURE</a:t>
            </a:r>
            <a:endParaRPr lang="en-US" b="1" dirty="0">
              <a:solidFill>
                <a:srgbClr val="FF0000"/>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22</a:t>
            </a:fld>
            <a:endParaRPr lang="en-GB">
              <a:solidFill>
                <a:prstClr val="black"/>
              </a:solidFill>
            </a:endParaRPr>
          </a:p>
        </p:txBody>
      </p:sp>
      <p:sp>
        <p:nvSpPr>
          <p:cNvPr id="3" name="TextBox 2"/>
          <p:cNvSpPr txBox="1"/>
          <p:nvPr/>
        </p:nvSpPr>
        <p:spPr>
          <a:xfrm>
            <a:off x="648789" y="1149530"/>
            <a:ext cx="10972800" cy="2677656"/>
          </a:xfrm>
          <a:prstGeom prst="rect">
            <a:avLst/>
          </a:prstGeom>
          <a:solidFill>
            <a:schemeClr val="accent2">
              <a:lumMod val="60000"/>
              <a:lumOff val="40000"/>
            </a:schemeClr>
          </a:solidFill>
          <a:ln>
            <a:solidFill>
              <a:schemeClr val="tx1"/>
            </a:solidFill>
          </a:ln>
        </p:spPr>
        <p:txBody>
          <a:bodyPr wrap="square" rtlCol="0">
            <a:spAutoFit/>
          </a:bodyPr>
          <a:lstStyle/>
          <a:p>
            <a:pPr marL="514350" indent="-514350">
              <a:buAutoNum type="arabicPeriod"/>
            </a:pPr>
            <a:endParaRPr lang="en-GB" sz="2800" dirty="0" smtClean="0">
              <a:latin typeface="Arial" panose="020B0604020202020204" pitchFamily="34" charset="0"/>
              <a:cs typeface="Arial" panose="020B0604020202020204" pitchFamily="34" charset="0"/>
            </a:endParaRPr>
          </a:p>
          <a:p>
            <a:pPr marL="514350" indent="-514350">
              <a:buFontTx/>
              <a:buAutoNum type="arabicPeriod"/>
            </a:pPr>
            <a:r>
              <a:rPr lang="pt-BR" altLang="en-US" sz="2800" b="1" dirty="0" smtClean="0">
                <a:solidFill>
                  <a:srgbClr val="000000"/>
                </a:solidFill>
                <a:latin typeface="Times New Roman" panose="02020603050405020304" pitchFamily="18" charset="0"/>
                <a:cs typeface="Times New Roman" panose="02020603050405020304" pitchFamily="18" charset="0"/>
              </a:rPr>
              <a:t>Aviation </a:t>
            </a:r>
            <a:r>
              <a:rPr lang="pt-BR" altLang="en-US" sz="2800" b="1" dirty="0">
                <a:solidFill>
                  <a:srgbClr val="000000"/>
                </a:solidFill>
                <a:latin typeface="Times New Roman" panose="02020603050405020304" pitchFamily="18" charset="0"/>
                <a:cs typeface="Times New Roman" panose="02020603050405020304" pitchFamily="18" charset="0"/>
              </a:rPr>
              <a:t>Hazards : Thunderstorms and Deep </a:t>
            </a:r>
            <a:r>
              <a:rPr lang="pt-BR" altLang="en-US" sz="2800" b="1" dirty="0" smtClean="0">
                <a:solidFill>
                  <a:srgbClr val="000000"/>
                </a:solidFill>
                <a:latin typeface="Times New Roman" panose="02020603050405020304" pitchFamily="18" charset="0"/>
                <a:cs typeface="Times New Roman" panose="02020603050405020304" pitchFamily="18" charset="0"/>
              </a:rPr>
              <a:t>Convection</a:t>
            </a:r>
          </a:p>
          <a:p>
            <a:pPr marL="514350" indent="-514350">
              <a:buFontTx/>
              <a:buAutoNum type="arabicPeriod"/>
            </a:pPr>
            <a:r>
              <a:rPr lang="pt-BR" altLang="en-US" sz="2800" b="1" dirty="0" smtClean="0">
                <a:solidFill>
                  <a:srgbClr val="000000"/>
                </a:solidFill>
                <a:latin typeface="Times New Roman" panose="02020603050405020304" pitchFamily="18" charset="0"/>
                <a:cs typeface="Times New Roman" panose="02020603050405020304" pitchFamily="18" charset="0"/>
              </a:rPr>
              <a:t>Turbulence</a:t>
            </a:r>
          </a:p>
          <a:p>
            <a:pPr marL="514350" indent="-514350">
              <a:buFontTx/>
              <a:buAutoNum type="arabicPeriod"/>
            </a:pPr>
            <a:r>
              <a:rPr lang="pt-BR" altLang="en-US" sz="2800" b="1" dirty="0" smtClean="0">
                <a:solidFill>
                  <a:srgbClr val="000000"/>
                </a:solidFill>
                <a:latin typeface="Times New Roman" panose="02020603050405020304" pitchFamily="18" charset="0"/>
                <a:cs typeface="Times New Roman" panose="02020603050405020304" pitchFamily="18" charset="0"/>
              </a:rPr>
              <a:t>Effects </a:t>
            </a:r>
            <a:r>
              <a:rPr lang="pt-BR" altLang="en-US" sz="2800" b="1" dirty="0">
                <a:solidFill>
                  <a:srgbClr val="000000"/>
                </a:solidFill>
                <a:latin typeface="Times New Roman" panose="02020603050405020304" pitchFamily="18" charset="0"/>
                <a:cs typeface="Times New Roman" panose="02020603050405020304" pitchFamily="18" charset="0"/>
              </a:rPr>
              <a:t>of </a:t>
            </a:r>
            <a:r>
              <a:rPr lang="pt-BR" altLang="en-US" sz="2800" b="1" dirty="0" smtClean="0">
                <a:solidFill>
                  <a:srgbClr val="000000"/>
                </a:solidFill>
                <a:latin typeface="Times New Roman" panose="02020603050405020304" pitchFamily="18" charset="0"/>
                <a:cs typeface="Times New Roman" panose="02020603050405020304" pitchFamily="18" charset="0"/>
              </a:rPr>
              <a:t>Turbulence on </a:t>
            </a:r>
            <a:r>
              <a:rPr lang="pt-BR" altLang="en-US" sz="2800" b="1" dirty="0">
                <a:solidFill>
                  <a:srgbClr val="000000"/>
                </a:solidFill>
                <a:latin typeface="Times New Roman" panose="02020603050405020304" pitchFamily="18" charset="0"/>
                <a:cs typeface="Times New Roman" panose="02020603050405020304" pitchFamily="18" charset="0"/>
              </a:rPr>
              <a:t>Aircraft </a:t>
            </a:r>
            <a:endParaRPr lang="pt-BR" altLang="en-US" sz="2800" b="1" dirty="0" smtClean="0">
              <a:solidFill>
                <a:srgbClr val="000000"/>
              </a:solidFill>
              <a:latin typeface="Times New Roman" panose="02020603050405020304" pitchFamily="18" charset="0"/>
              <a:cs typeface="Times New Roman" panose="02020603050405020304" pitchFamily="18" charset="0"/>
            </a:endParaRPr>
          </a:p>
          <a:p>
            <a:pPr marL="514350" indent="-514350">
              <a:buFontTx/>
              <a:buAutoNum type="arabicPeriod"/>
            </a:pPr>
            <a:r>
              <a:rPr lang="pt-BR" sz="2800" b="1" dirty="0" smtClean="0">
                <a:solidFill>
                  <a:srgbClr val="000000"/>
                </a:solidFill>
                <a:latin typeface="Times New Roman" panose="02020603050405020304" pitchFamily="18" charset="0"/>
                <a:cs typeface="Times New Roman" panose="02020603050405020304" pitchFamily="18" charset="0"/>
              </a:rPr>
              <a:t>Forecasting Techniques </a:t>
            </a:r>
            <a:endParaRPr lang="en-GB" sz="2800" dirty="0" smtClean="0">
              <a:latin typeface="Arial" panose="020B0604020202020204" pitchFamily="34" charset="0"/>
              <a:cs typeface="Arial" panose="020B0604020202020204" pitchFamily="34" charset="0"/>
            </a:endParaRPr>
          </a:p>
          <a:p>
            <a:pPr marL="514350" indent="-514350">
              <a:buAutoNum type="arabicPeriod"/>
            </a:pP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4040" y="1671212"/>
            <a:ext cx="7886700" cy="556844"/>
          </a:xfrm>
        </p:spPr>
        <p:txBody>
          <a:bodyPr>
            <a:noAutofit/>
          </a:bodyPr>
          <a:lstStyle/>
          <a:p>
            <a:pPr algn="ctr"/>
            <a:r>
              <a:rPr lang="en-GB" sz="3200" b="1" dirty="0" smtClean="0">
                <a:solidFill>
                  <a:srgbClr val="FF0000"/>
                </a:solidFill>
                <a:latin typeface="Arial Black" panose="020B0A04020102020204" pitchFamily="34" charset="0"/>
              </a:rPr>
              <a:t>Recommended Links and Media</a:t>
            </a:r>
            <a:endParaRPr lang="en-GB" sz="3200" b="1" dirty="0">
              <a:solidFill>
                <a:srgbClr val="FF0000"/>
              </a:solidFill>
              <a:latin typeface="Arial Black" panose="020B0A04020102020204" pitchFamily="34" charset="0"/>
            </a:endParaRPr>
          </a:p>
        </p:txBody>
      </p:sp>
      <p:sp>
        <p:nvSpPr>
          <p:cNvPr id="3" name="TextBox 2"/>
          <p:cNvSpPr txBox="1"/>
          <p:nvPr/>
        </p:nvSpPr>
        <p:spPr>
          <a:xfrm>
            <a:off x="1319348" y="2682430"/>
            <a:ext cx="8766691" cy="1938992"/>
          </a:xfrm>
          <a:prstGeom prst="rect">
            <a:avLst/>
          </a:prstGeom>
          <a:noFill/>
        </p:spPr>
        <p:txBody>
          <a:bodyPr wrap="square" rtlCol="0">
            <a:spAutoFit/>
          </a:bodyPr>
          <a:lstStyle/>
          <a:p>
            <a:pPr marL="342900" indent="-342900">
              <a:buFont typeface="Wingdings" panose="05000000000000000000" pitchFamily="2" charset="2"/>
              <a:buChar char="§"/>
            </a:pPr>
            <a:r>
              <a:rPr lang="en-GB" sz="2400" dirty="0">
                <a:latin typeface="Arial" panose="020B0604020202020204" pitchFamily="34" charset="0"/>
                <a:cs typeface="Arial" panose="020B0604020202020204" pitchFamily="34" charset="0"/>
              </a:rPr>
              <a:t>https://slideplayer.com/slide/5256008</a:t>
            </a:r>
            <a:r>
              <a:rPr lang="en-GB" sz="2400" dirty="0" smtClean="0">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r>
              <a:rPr lang="en-GB" sz="2400" dirty="0">
                <a:latin typeface="Arial" panose="020B0604020202020204" pitchFamily="34" charset="0"/>
                <a:cs typeface="Arial" panose="020B0604020202020204" pitchFamily="34" charset="0"/>
              </a:rPr>
              <a:t>https://</a:t>
            </a:r>
            <a:r>
              <a:rPr lang="en-GB" sz="2400" dirty="0" smtClean="0">
                <a:latin typeface="Arial" panose="020B0604020202020204" pitchFamily="34" charset="0"/>
                <a:cs typeface="Arial" panose="020B0604020202020204" pitchFamily="34" charset="0"/>
              </a:rPr>
              <a:t>www.youtube.com/watch?v=yozcYm5o4-8</a:t>
            </a:r>
          </a:p>
          <a:p>
            <a:pPr marL="342900" indent="-342900">
              <a:buFont typeface="Wingdings" panose="05000000000000000000" pitchFamily="2" charset="2"/>
              <a:buChar char="§"/>
            </a:pPr>
            <a:r>
              <a:rPr lang="en-GB" sz="2400" dirty="0">
                <a:latin typeface="Arial" panose="020B0604020202020204" pitchFamily="34" charset="0"/>
                <a:cs typeface="Arial" panose="020B0604020202020204" pitchFamily="34" charset="0"/>
              </a:rPr>
              <a:t>https://</a:t>
            </a:r>
            <a:r>
              <a:rPr lang="en-GB" sz="2400" dirty="0" smtClean="0">
                <a:latin typeface="Arial" panose="020B0604020202020204" pitchFamily="34" charset="0"/>
                <a:cs typeface="Arial" panose="020B0604020202020204" pitchFamily="34" charset="0"/>
              </a:rPr>
              <a:t>www.youtube.com/watch?v=kdAiKYWAlok</a:t>
            </a:r>
          </a:p>
          <a:p>
            <a:pPr marL="342900" indent="-342900">
              <a:buFont typeface="Wingdings" panose="05000000000000000000" pitchFamily="2" charset="2"/>
              <a:buChar char="§"/>
            </a:pPr>
            <a:r>
              <a:rPr lang="en-GB" sz="2400" dirty="0">
                <a:latin typeface="Arial" panose="020B0604020202020204" pitchFamily="34" charset="0"/>
                <a:cs typeface="Arial" panose="020B0604020202020204" pitchFamily="34" charset="0"/>
              </a:rPr>
              <a:t>https://</a:t>
            </a:r>
            <a:r>
              <a:rPr lang="en-GB" sz="2400" dirty="0" smtClean="0">
                <a:latin typeface="Arial" panose="020B0604020202020204" pitchFamily="34" charset="0"/>
                <a:cs typeface="Arial" panose="020B0604020202020204" pitchFamily="34" charset="0"/>
              </a:rPr>
              <a:t>www.youtube.com/watch?v=jgSZG9SqN_s</a:t>
            </a:r>
          </a:p>
          <a:p>
            <a:pPr marL="342900" indent="-342900">
              <a:buFont typeface="Wingdings" panose="05000000000000000000" pitchFamily="2" charset="2"/>
              <a:buChar char="§"/>
            </a:pPr>
            <a:r>
              <a:rPr lang="en-GB" sz="2400" dirty="0">
                <a:latin typeface="Arial" panose="020B0604020202020204" pitchFamily="34" charset="0"/>
                <a:cs typeface="Arial" panose="020B0604020202020204" pitchFamily="34" charset="0"/>
              </a:rPr>
              <a:t>https://www.youtube.com/watch?v=57SCwCtGHg4</a:t>
            </a:r>
          </a:p>
        </p:txBody>
      </p:sp>
    </p:spTree>
    <p:extLst>
      <p:ext uri="{BB962C8B-B14F-4D97-AF65-F5344CB8AC3E}">
        <p14:creationId xmlns:p14="http://schemas.microsoft.com/office/powerpoint/2010/main" val="1264072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4</a:t>
            </a:fld>
            <a:endParaRPr lang="en-GB"/>
          </a:p>
        </p:txBody>
      </p:sp>
      <p:sp>
        <p:nvSpPr>
          <p:cNvPr id="4" name="Rectangle 1"/>
          <p:cNvSpPr>
            <a:spLocks noChangeArrowheads="1"/>
          </p:cNvSpPr>
          <p:nvPr/>
        </p:nvSpPr>
        <p:spPr bwMode="auto">
          <a:xfrm>
            <a:off x="5499462" y="304823"/>
            <a:ext cx="6349099" cy="3972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marL="342900" indent="-342900" algn="just" eaLnBrk="1" hangingPunct="1">
              <a:lnSpc>
                <a:spcPct val="150000"/>
              </a:lnSpc>
              <a:buClrTx/>
              <a:buFont typeface="Wingdings" panose="05000000000000000000" pitchFamily="2" charset="2"/>
              <a:buChar char="Ø"/>
            </a:pPr>
            <a:r>
              <a:rPr lang="en-US" altLang="en-US" sz="2400" dirty="0">
                <a:solidFill>
                  <a:srgbClr val="000000"/>
                </a:solidFill>
                <a:latin typeface="Arial" panose="020B0604020202020204" pitchFamily="34" charset="0"/>
              </a:rPr>
              <a:t>One of the greatest dangers to aviation </a:t>
            </a:r>
            <a:r>
              <a:rPr lang="en-US" altLang="en-US" sz="2400" dirty="0" smtClean="0">
                <a:solidFill>
                  <a:srgbClr val="000000"/>
                </a:solidFill>
                <a:latin typeface="Arial" panose="020B0604020202020204" pitchFamily="34" charset="0"/>
              </a:rPr>
              <a:t>is thunderstorm. </a:t>
            </a:r>
          </a:p>
          <a:p>
            <a:pPr marL="342900" indent="-342900" algn="just" eaLnBrk="1" hangingPunct="1">
              <a:lnSpc>
                <a:spcPct val="150000"/>
              </a:lnSpc>
              <a:buClrTx/>
              <a:buFont typeface="Wingdings" panose="05000000000000000000" pitchFamily="2" charset="2"/>
              <a:buChar char="Ø"/>
            </a:pPr>
            <a:endParaRPr lang="en-US" altLang="en-US" sz="2400" dirty="0" smtClean="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r>
              <a:rPr lang="en-US" altLang="en-US" sz="2400" dirty="0" smtClean="0">
                <a:solidFill>
                  <a:srgbClr val="000000"/>
                </a:solidFill>
                <a:latin typeface="Arial" panose="020B0604020202020204" pitchFamily="34" charset="0"/>
              </a:rPr>
              <a:t>Dangers </a:t>
            </a:r>
            <a:r>
              <a:rPr lang="en-US" altLang="en-US" sz="2400" dirty="0">
                <a:solidFill>
                  <a:srgbClr val="000000"/>
                </a:solidFill>
                <a:latin typeface="Arial" panose="020B0604020202020204" pitchFamily="34" charset="0"/>
              </a:rPr>
              <a:t>associated </a:t>
            </a:r>
            <a:r>
              <a:rPr lang="en-US" altLang="en-US" sz="2400" dirty="0" smtClean="0">
                <a:solidFill>
                  <a:srgbClr val="000000"/>
                </a:solidFill>
                <a:latin typeface="Arial" panose="020B0604020202020204" pitchFamily="34" charset="0"/>
              </a:rPr>
              <a:t>are </a:t>
            </a:r>
            <a:r>
              <a:rPr lang="en-US" altLang="en-US" sz="2400" dirty="0">
                <a:solidFill>
                  <a:srgbClr val="000000"/>
                </a:solidFill>
                <a:latin typeface="Arial" panose="020B0604020202020204" pitchFamily="34" charset="0"/>
              </a:rPr>
              <a:t>not always recognized by the </a:t>
            </a:r>
            <a:r>
              <a:rPr lang="en-US" altLang="en-US" sz="2400" dirty="0" smtClean="0">
                <a:solidFill>
                  <a:srgbClr val="000000"/>
                </a:solidFill>
                <a:latin typeface="Arial" panose="020B0604020202020204" pitchFamily="34" charset="0"/>
              </a:rPr>
              <a:t>aviators / avionics </a:t>
            </a:r>
            <a:r>
              <a:rPr lang="en-US" altLang="en-US" sz="2400" dirty="0">
                <a:solidFill>
                  <a:srgbClr val="000000"/>
                </a:solidFill>
                <a:latin typeface="Arial" panose="020B0604020202020204" pitchFamily="34" charset="0"/>
              </a:rPr>
              <a:t>and possible evasive action </a:t>
            </a:r>
            <a:r>
              <a:rPr lang="en-US" altLang="en-US" sz="2400" dirty="0" smtClean="0">
                <a:solidFill>
                  <a:srgbClr val="000000"/>
                </a:solidFill>
                <a:latin typeface="Arial" panose="020B0604020202020204" pitchFamily="34" charset="0"/>
              </a:rPr>
              <a:t>is </a:t>
            </a:r>
            <a:r>
              <a:rPr lang="en-US" altLang="en-US" sz="2400" dirty="0">
                <a:solidFill>
                  <a:srgbClr val="000000"/>
                </a:solidFill>
                <a:latin typeface="Arial" panose="020B0604020202020204" pitchFamily="34" charset="0"/>
              </a:rPr>
              <a:t>not </a:t>
            </a:r>
            <a:r>
              <a:rPr lang="en-US" altLang="en-US" sz="2400" dirty="0" smtClean="0">
                <a:solidFill>
                  <a:srgbClr val="000000"/>
                </a:solidFill>
                <a:latin typeface="Arial" panose="020B0604020202020204" pitchFamily="34" charset="0"/>
              </a:rPr>
              <a:t>readily carried </a:t>
            </a:r>
            <a:r>
              <a:rPr lang="en-US" altLang="en-US" sz="2400" dirty="0">
                <a:solidFill>
                  <a:srgbClr val="000000"/>
                </a:solidFill>
                <a:latin typeface="Arial" panose="020B0604020202020204" pitchFamily="34" charset="0"/>
              </a:rPr>
              <a:t>out leading to disastrous results. </a:t>
            </a:r>
          </a:p>
        </p:txBody>
      </p:sp>
      <p:sp>
        <p:nvSpPr>
          <p:cNvPr id="5" name="Rectangle 4"/>
          <p:cNvSpPr/>
          <p:nvPr/>
        </p:nvSpPr>
        <p:spPr>
          <a:xfrm>
            <a:off x="394952" y="4263041"/>
            <a:ext cx="11453610" cy="230832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altLang="en-US" sz="2400" dirty="0">
                <a:solidFill>
                  <a:srgbClr val="000000"/>
                </a:solidFill>
                <a:latin typeface="Arial" panose="020B0604020202020204" pitchFamily="34" charset="0"/>
                <a:cs typeface="Arial" panose="020B0604020202020204" pitchFamily="34" charset="0"/>
              </a:rPr>
              <a:t>Thunderstorms </a:t>
            </a:r>
            <a:r>
              <a:rPr lang="en-US" altLang="en-US" sz="2400" dirty="0" smtClean="0">
                <a:solidFill>
                  <a:srgbClr val="000000"/>
                </a:solidFill>
                <a:latin typeface="Arial" panose="020B0604020202020204" pitchFamily="34" charset="0"/>
                <a:cs typeface="Arial" panose="020B0604020202020204" pitchFamily="34" charset="0"/>
              </a:rPr>
              <a:t>present </a:t>
            </a:r>
            <a:r>
              <a:rPr lang="en-US" altLang="en-US" sz="2400" dirty="0">
                <a:solidFill>
                  <a:srgbClr val="000000"/>
                </a:solidFill>
                <a:latin typeface="Arial" panose="020B0604020202020204" pitchFamily="34" charset="0"/>
                <a:cs typeface="Arial" panose="020B0604020202020204" pitchFamily="34" charset="0"/>
              </a:rPr>
              <a:t>some of the worst dangers in aviation. The effects they have are most likely to be found in the form of </a:t>
            </a:r>
            <a:r>
              <a:rPr lang="en-US" altLang="en-US" sz="2400" b="1" dirty="0">
                <a:solidFill>
                  <a:srgbClr val="FF0000"/>
                </a:solidFill>
                <a:latin typeface="Arial" panose="020B0604020202020204" pitchFamily="34" charset="0"/>
                <a:cs typeface="Arial" panose="020B0604020202020204" pitchFamily="34" charset="0"/>
              </a:rPr>
              <a:t>turbulence, downburst, microburst, tornadoes, icing, lightning, hail, heavy rain, surface wind gusts, runway contamination, low status and bad visibility</a:t>
            </a:r>
            <a:r>
              <a:rPr lang="en-US" altLang="en-US" sz="2400" dirty="0">
                <a:solidFill>
                  <a:srgbClr val="000000"/>
                </a:solidFill>
                <a:latin typeface="Arial" panose="020B0604020202020204" pitchFamily="34" charset="0"/>
                <a:cs typeface="Arial" panose="020B0604020202020204" pitchFamily="34" charset="0"/>
              </a:rPr>
              <a:t>. </a:t>
            </a:r>
          </a:p>
        </p:txBody>
      </p:sp>
      <p:sp>
        <p:nvSpPr>
          <p:cNvPr id="6" name="TextBox 5"/>
          <p:cNvSpPr txBox="1"/>
          <p:nvPr/>
        </p:nvSpPr>
        <p:spPr>
          <a:xfrm>
            <a:off x="117565" y="-60938"/>
            <a:ext cx="11730997" cy="646331"/>
          </a:xfrm>
          <a:prstGeom prst="rect">
            <a:avLst/>
          </a:prstGeom>
          <a:noFill/>
        </p:spPr>
        <p:txBody>
          <a:bodyPr wrap="square" rtlCol="0">
            <a:spAutoFit/>
          </a:bodyPr>
          <a:lstStyle/>
          <a:p>
            <a:r>
              <a:rPr lang="en-GB" sz="3600" dirty="0" smtClean="0">
                <a:solidFill>
                  <a:srgbClr val="FF0000"/>
                </a:solidFill>
                <a:latin typeface="Arial Black" panose="020B0A04020102020204" pitchFamily="34" charset="0"/>
              </a:rPr>
              <a:t>THUNDERSTORMS AND DEEP CONVECTION</a:t>
            </a:r>
            <a:endParaRPr lang="en-GB" sz="3600" dirty="0">
              <a:solidFill>
                <a:srgbClr val="FF0000"/>
              </a:solidFill>
              <a:latin typeface="Arial Black" panose="020B0A04020102020204"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622" t="11970" r="4184" b="6038"/>
          <a:stretch/>
        </p:blipFill>
        <p:spPr>
          <a:xfrm>
            <a:off x="254725" y="585393"/>
            <a:ext cx="5107577" cy="3370218"/>
          </a:xfrm>
          <a:prstGeom prst="rect">
            <a:avLst/>
          </a:prstGeom>
        </p:spPr>
      </p:pic>
    </p:spTree>
    <p:extLst>
      <p:ext uri="{BB962C8B-B14F-4D97-AF65-F5344CB8AC3E}">
        <p14:creationId xmlns:p14="http://schemas.microsoft.com/office/powerpoint/2010/main" val="22224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5</a:t>
            </a:fld>
            <a:endParaRPr lang="en-GB"/>
          </a:p>
        </p:txBody>
      </p:sp>
      <p:sp>
        <p:nvSpPr>
          <p:cNvPr id="4" name="Rectangle 1"/>
          <p:cNvSpPr>
            <a:spLocks noChangeArrowheads="1"/>
          </p:cNvSpPr>
          <p:nvPr/>
        </p:nvSpPr>
        <p:spPr bwMode="auto">
          <a:xfrm>
            <a:off x="218942" y="206038"/>
            <a:ext cx="11822804" cy="6188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3200" b="1" dirty="0" smtClean="0">
                <a:solidFill>
                  <a:srgbClr val="FF0000"/>
                </a:solidFill>
                <a:latin typeface="Arial Black" panose="020B0A04020102020204" pitchFamily="34" charset="0"/>
              </a:rPr>
              <a:t>Turbulence</a:t>
            </a:r>
            <a:endParaRPr lang="en-US" altLang="en-US" sz="3200" b="1" dirty="0">
              <a:solidFill>
                <a:srgbClr val="000000"/>
              </a:solidFill>
              <a:latin typeface="Times New Roman" panose="02020603050405020304" pitchFamily="18" charset="0"/>
            </a:endParaRPr>
          </a:p>
          <a:p>
            <a:pPr eaLnBrk="1" hangingPunct="1">
              <a:buFont typeface="Wingdings" panose="05000000000000000000" pitchFamily="2" charset="2"/>
              <a:buChar char=""/>
            </a:pPr>
            <a:r>
              <a:rPr lang="en-US" altLang="en-US" sz="2800" dirty="0">
                <a:solidFill>
                  <a:srgbClr val="000000"/>
                </a:solidFill>
                <a:latin typeface="Times New Roman" panose="02020603050405020304" pitchFamily="18" charset="0"/>
              </a:rPr>
              <a:t>Turbulence is irregular motion of </a:t>
            </a:r>
            <a:r>
              <a:rPr lang="en-US" altLang="en-US" sz="2800" dirty="0" smtClean="0">
                <a:solidFill>
                  <a:srgbClr val="000000"/>
                </a:solidFill>
                <a:latin typeface="Times New Roman" panose="02020603050405020304" pitchFamily="18" charset="0"/>
              </a:rPr>
              <a:t>air in the </a:t>
            </a:r>
            <a:r>
              <a:rPr lang="en-US" altLang="en-US" sz="2800" dirty="0">
                <a:solidFill>
                  <a:srgbClr val="000000"/>
                </a:solidFill>
                <a:latin typeface="Times New Roman" panose="02020603050405020304" pitchFamily="18" charset="0"/>
              </a:rPr>
              <a:t>atmosphere.</a:t>
            </a:r>
          </a:p>
          <a:p>
            <a:pPr eaLnBrk="1" hangingPunct="1">
              <a:buClrTx/>
              <a:buFontTx/>
              <a:buNone/>
            </a:pPr>
            <a:endParaRPr lang="en-US" altLang="en-US" sz="2800" dirty="0" smtClean="0">
              <a:solidFill>
                <a:srgbClr val="000000"/>
              </a:solidFill>
              <a:latin typeface="Times New Roman" panose="02020603050405020304" pitchFamily="18" charset="0"/>
            </a:endParaRPr>
          </a:p>
          <a:p>
            <a:pPr eaLnBrk="1" hangingPunct="1">
              <a:buClrTx/>
              <a:buFontTx/>
              <a:buNone/>
            </a:pPr>
            <a:endParaRPr lang="en-US" altLang="en-US" sz="2800" dirty="0" smtClean="0">
              <a:solidFill>
                <a:srgbClr val="000000"/>
              </a:solidFill>
              <a:latin typeface="Times New Roman" panose="02020603050405020304" pitchFamily="18" charset="0"/>
            </a:endParaRPr>
          </a:p>
          <a:p>
            <a:pPr eaLnBrk="1" hangingPunct="1">
              <a:buClrTx/>
              <a:buFontTx/>
              <a:buNone/>
            </a:pPr>
            <a:endParaRPr lang="en-US" altLang="en-US" sz="2800" dirty="0">
              <a:solidFill>
                <a:srgbClr val="000000"/>
              </a:solidFill>
              <a:latin typeface="Times New Roman" panose="02020603050405020304" pitchFamily="18" charset="0"/>
            </a:endParaRPr>
          </a:p>
          <a:p>
            <a:pPr eaLnBrk="1" hangingPunct="1">
              <a:buFont typeface="Wingdings" panose="05000000000000000000" pitchFamily="2" charset="2"/>
              <a:buChar char=""/>
            </a:pPr>
            <a:r>
              <a:rPr lang="en-US" altLang="en-US" sz="2800" dirty="0">
                <a:solidFill>
                  <a:srgbClr val="000000"/>
                </a:solidFill>
                <a:latin typeface="Times New Roman" panose="02020603050405020304" pitchFamily="18" charset="0"/>
              </a:rPr>
              <a:t>The principal sources of turbulence are</a:t>
            </a:r>
          </a:p>
          <a:p>
            <a:pPr lvl="2">
              <a:buFont typeface="Wingdings" panose="05000000000000000000" pitchFamily="2" charset="2"/>
              <a:buChar char=""/>
            </a:pPr>
            <a:r>
              <a:rPr lang="en-US" altLang="en-US" sz="2800" dirty="0">
                <a:solidFill>
                  <a:srgbClr val="000000"/>
                </a:solidFill>
                <a:latin typeface="Times New Roman" panose="02020603050405020304" pitchFamily="18" charset="0"/>
              </a:rPr>
              <a:t> thermal,</a:t>
            </a:r>
          </a:p>
          <a:p>
            <a:pPr lvl="2">
              <a:buFont typeface="Wingdings" panose="05000000000000000000" pitchFamily="2" charset="2"/>
              <a:buChar char=""/>
            </a:pPr>
            <a:r>
              <a:rPr lang="en-US" altLang="en-US" sz="2800" dirty="0" smtClean="0">
                <a:solidFill>
                  <a:srgbClr val="000000"/>
                </a:solidFill>
                <a:latin typeface="Times New Roman" panose="02020603050405020304" pitchFamily="18" charset="0"/>
              </a:rPr>
              <a:t> mechanical</a:t>
            </a:r>
            <a:r>
              <a:rPr lang="en-US" altLang="en-US" sz="2800" dirty="0">
                <a:solidFill>
                  <a:srgbClr val="000000"/>
                </a:solidFill>
                <a:latin typeface="Times New Roman" panose="02020603050405020304" pitchFamily="18" charset="0"/>
              </a:rPr>
              <a:t>, </a:t>
            </a:r>
          </a:p>
          <a:p>
            <a:pPr lvl="2">
              <a:buClrTx/>
              <a:buFontTx/>
              <a:buNone/>
            </a:pPr>
            <a:r>
              <a:rPr lang="en-US" altLang="en-US" sz="2800" dirty="0">
                <a:solidFill>
                  <a:srgbClr val="000000"/>
                </a:solidFill>
                <a:latin typeface="Times New Roman" panose="02020603050405020304" pitchFamily="18" charset="0"/>
              </a:rPr>
              <a:t>acting separately or in combination.</a:t>
            </a:r>
          </a:p>
          <a:p>
            <a:pPr eaLnBrk="1" hangingPunct="1">
              <a:buClrTx/>
              <a:buFontTx/>
              <a:buNone/>
            </a:pPr>
            <a:r>
              <a:rPr lang="en-US" altLang="en-US" sz="2800" dirty="0">
                <a:solidFill>
                  <a:srgbClr val="000000"/>
                </a:solidFill>
                <a:latin typeface="Times New Roman" panose="02020603050405020304" pitchFamily="18" charset="0"/>
              </a:rPr>
              <a:t> </a:t>
            </a:r>
          </a:p>
          <a:p>
            <a:pPr eaLnBrk="1" hangingPunct="1">
              <a:buClrTx/>
              <a:buFontTx/>
              <a:buNone/>
            </a:pPr>
            <a:endParaRPr lang="en-US" altLang="en-US" sz="2800" dirty="0" smtClean="0">
              <a:solidFill>
                <a:srgbClr val="000000"/>
              </a:solidFill>
              <a:latin typeface="Times New Roman" panose="02020603050405020304" pitchFamily="18" charset="0"/>
            </a:endParaRPr>
          </a:p>
          <a:p>
            <a:pPr eaLnBrk="1" hangingPunct="1">
              <a:buClrTx/>
              <a:buFontTx/>
              <a:buNone/>
            </a:pPr>
            <a:endParaRPr lang="en-US" altLang="en-US" sz="2800" dirty="0">
              <a:solidFill>
                <a:srgbClr val="000000"/>
              </a:solidFill>
              <a:latin typeface="Times New Roman" panose="02020603050405020304" pitchFamily="18" charset="0"/>
            </a:endParaRPr>
          </a:p>
          <a:p>
            <a:pPr eaLnBrk="1" hangingPunct="1">
              <a:buFont typeface="Wingdings" panose="05000000000000000000" pitchFamily="2" charset="2"/>
              <a:buChar char=""/>
            </a:pPr>
            <a:r>
              <a:rPr lang="en-US" altLang="en-US" sz="2800" dirty="0">
                <a:solidFill>
                  <a:srgbClr val="000000"/>
                </a:solidFill>
                <a:latin typeface="Times New Roman" panose="02020603050405020304" pitchFamily="18" charset="0"/>
              </a:rPr>
              <a:t>Turbulence significance to the operation of aircraft depends to some extent on the aircraft size, wing span size, weight and speed of motion of the aircraft</a:t>
            </a:r>
            <a:r>
              <a:rPr lang="en-US" altLang="en-US" sz="2800" dirty="0" smtClean="0">
                <a:solidFill>
                  <a:srgbClr val="000000"/>
                </a:solidFill>
                <a:latin typeface="Times New Roman" panose="02020603050405020304" pitchFamily="18" charset="0"/>
              </a:rPr>
              <a:t>.</a:t>
            </a:r>
            <a:endParaRPr lang="en-US" altLang="en-US" sz="2800" dirty="0">
              <a:solidFill>
                <a:srgbClr val="000000"/>
              </a:solidFill>
              <a:latin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058" y="1363111"/>
            <a:ext cx="5008247" cy="3672715"/>
          </a:xfrm>
          <a:prstGeom prst="rect">
            <a:avLst/>
          </a:prstGeom>
        </p:spPr>
      </p:pic>
    </p:spTree>
    <p:extLst>
      <p:ext uri="{BB962C8B-B14F-4D97-AF65-F5344CB8AC3E}">
        <p14:creationId xmlns:p14="http://schemas.microsoft.com/office/powerpoint/2010/main" val="13666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676" y="347728"/>
            <a:ext cx="6532587" cy="3731839"/>
          </a:xfrm>
          <a:prstGeom prst="rect">
            <a:avLst/>
          </a:prstGeom>
        </p:spPr>
      </p:pic>
      <p:sp>
        <p:nvSpPr>
          <p:cNvPr id="74754" name="Rectangle 1"/>
          <p:cNvSpPr>
            <a:spLocks noChangeArrowheads="1"/>
          </p:cNvSpPr>
          <p:nvPr/>
        </p:nvSpPr>
        <p:spPr bwMode="auto">
          <a:xfrm>
            <a:off x="244699" y="253309"/>
            <a:ext cx="5241702" cy="3233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buFontTx/>
              <a:buNone/>
            </a:pPr>
            <a:r>
              <a:rPr lang="en-US" altLang="en-US" sz="3600" b="1" dirty="0">
                <a:solidFill>
                  <a:srgbClr val="FF0000"/>
                </a:solidFill>
                <a:latin typeface="Arial Black" panose="020B0A04020102020204" pitchFamily="34" charset="0"/>
              </a:rPr>
              <a:t>Thermal </a:t>
            </a:r>
            <a:r>
              <a:rPr lang="en-US" altLang="en-US" sz="3600" b="1" dirty="0" smtClean="0">
                <a:solidFill>
                  <a:srgbClr val="FF0000"/>
                </a:solidFill>
                <a:latin typeface="Arial Black" panose="020B0A04020102020204" pitchFamily="34" charset="0"/>
              </a:rPr>
              <a:t>turbulence</a:t>
            </a:r>
          </a:p>
          <a:p>
            <a:pPr algn="just" eaLnBrk="1" hangingPunct="1">
              <a:buClrTx/>
              <a:buFontTx/>
              <a:buNone/>
            </a:pPr>
            <a:endParaRPr lang="en-US" altLang="en-US" sz="2400" b="1" dirty="0">
              <a:solidFill>
                <a:srgbClr val="000000"/>
              </a:solidFill>
              <a:latin typeface="Arial" panose="020B0604020202020204" pitchFamily="34" charset="0"/>
            </a:endParaRPr>
          </a:p>
          <a:p>
            <a:pPr algn="just" eaLnBrk="1" hangingPunct="1">
              <a:buClrTx/>
              <a:buFontTx/>
              <a:buNone/>
            </a:pPr>
            <a:r>
              <a:rPr lang="en-US" altLang="en-US" sz="2400" dirty="0">
                <a:solidFill>
                  <a:srgbClr val="000000"/>
                </a:solidFill>
                <a:latin typeface="Arial" panose="020B0604020202020204" pitchFamily="34" charset="0"/>
              </a:rPr>
              <a:t>Occur at the edges of up-currents and down-currents in a convective regime, as follows:</a:t>
            </a:r>
          </a:p>
          <a:p>
            <a:pPr algn="just" eaLnBrk="1" hangingPunct="1">
              <a:buClrTx/>
              <a:buFontTx/>
              <a:buNone/>
            </a:pPr>
            <a:endParaRPr lang="en-US" altLang="en-US" sz="2400" dirty="0">
              <a:solidFill>
                <a:srgbClr val="000000"/>
              </a:solidFill>
              <a:latin typeface="Arial" panose="020B0604020202020204" pitchFamily="34" charset="0"/>
            </a:endParaRPr>
          </a:p>
          <a:p>
            <a:pPr lvl="1">
              <a:buFont typeface="Wingdings" panose="05000000000000000000" pitchFamily="2" charset="2"/>
              <a:buChar char=""/>
            </a:pPr>
            <a:r>
              <a:rPr lang="en-US" altLang="en-US" sz="2400" dirty="0" smtClean="0">
                <a:solidFill>
                  <a:srgbClr val="000000"/>
                </a:solidFill>
                <a:latin typeface="Arial" panose="020B0604020202020204" pitchFamily="34" charset="0"/>
              </a:rPr>
              <a:t> In </a:t>
            </a:r>
            <a:r>
              <a:rPr lang="en-US" altLang="en-US" sz="2400" dirty="0">
                <a:solidFill>
                  <a:srgbClr val="000000"/>
                </a:solidFill>
                <a:latin typeface="Arial" panose="020B0604020202020204" pitchFamily="34" charset="0"/>
              </a:rPr>
              <a:t>cloud.</a:t>
            </a:r>
          </a:p>
          <a:p>
            <a:pPr lvl="1">
              <a:buClrTx/>
              <a:buFontTx/>
              <a:buNone/>
            </a:pPr>
            <a:endParaRPr lang="en-US" altLang="en-US" sz="2400" dirty="0">
              <a:solidFill>
                <a:srgbClr val="000000"/>
              </a:solidFill>
              <a:latin typeface="Arial" panose="020B0604020202020204" pitchFamily="34" charset="0"/>
            </a:endParaRPr>
          </a:p>
        </p:txBody>
      </p:sp>
      <p:sp>
        <p:nvSpPr>
          <p:cNvPr id="2" name="Rectangle 1"/>
          <p:cNvSpPr/>
          <p:nvPr/>
        </p:nvSpPr>
        <p:spPr>
          <a:xfrm>
            <a:off x="244697" y="4660459"/>
            <a:ext cx="11616744" cy="1938992"/>
          </a:xfrm>
          <a:prstGeom prst="rect">
            <a:avLst/>
          </a:prstGeom>
        </p:spPr>
        <p:txBody>
          <a:bodyPr wrap="square">
            <a:spAutoFit/>
          </a:bodyPr>
          <a:lstStyle/>
          <a:p>
            <a:pPr lvl="1" algn="just">
              <a:buFont typeface="Wingdings" panose="05000000000000000000" pitchFamily="2" charset="2"/>
              <a:buChar char=""/>
            </a:pPr>
            <a:r>
              <a:rPr lang="en-US" altLang="en-US" sz="2400" dirty="0">
                <a:solidFill>
                  <a:srgbClr val="000000"/>
                </a:solidFill>
                <a:latin typeface="Arial" panose="020B0604020202020204" pitchFamily="34" charset="0"/>
                <a:cs typeface="Arial" panose="020B0604020202020204" pitchFamily="34" charset="0"/>
              </a:rPr>
              <a:t>In dry thermals below cloud base, or in a cloudless atmosphere over any heated land mass. Over deserts, dry convection may reach 5-7 km.</a:t>
            </a:r>
          </a:p>
          <a:p>
            <a:pPr lvl="1" algn="just"/>
            <a:endParaRPr lang="en-US" altLang="en-US" sz="2400" dirty="0">
              <a:solidFill>
                <a:srgbClr val="000000"/>
              </a:solidFill>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en-US" altLang="en-US" sz="2400" dirty="0" smtClean="0">
                <a:solidFill>
                  <a:srgbClr val="000000"/>
                </a:solidFill>
                <a:latin typeface="Arial" panose="020B0604020202020204" pitchFamily="34" charset="0"/>
                <a:cs typeface="Arial" panose="020B0604020202020204" pitchFamily="34" charset="0"/>
              </a:rPr>
              <a:t> In </a:t>
            </a:r>
            <a:r>
              <a:rPr lang="en-US" altLang="en-US" sz="2400" dirty="0">
                <a:solidFill>
                  <a:srgbClr val="000000"/>
                </a:solidFill>
                <a:latin typeface="Arial" panose="020B0604020202020204" pitchFamily="34" charset="0"/>
                <a:cs typeface="Arial" panose="020B0604020202020204" pitchFamily="34" charset="0"/>
              </a:rPr>
              <a:t>downdraughts appearing with the onset of precipitation; these spread out at the surface to produce a </a:t>
            </a:r>
            <a:r>
              <a:rPr lang="en-US" altLang="en-US" sz="2400" dirty="0" smtClean="0">
                <a:solidFill>
                  <a:srgbClr val="000000"/>
                </a:solidFill>
                <a:latin typeface="Arial" panose="020B0604020202020204" pitchFamily="34" charset="0"/>
                <a:cs typeface="Arial" panose="020B0604020202020204" pitchFamily="34" charset="0"/>
              </a:rPr>
              <a:t>squall-line </a:t>
            </a:r>
            <a:r>
              <a:rPr lang="en-US" altLang="en-US" sz="2400" dirty="0">
                <a:solidFill>
                  <a:srgbClr val="000000"/>
                </a:solidFill>
                <a:latin typeface="Arial" panose="020B0604020202020204" pitchFamily="34" charset="0"/>
                <a:cs typeface="Arial" panose="020B0604020202020204" pitchFamily="34" charset="0"/>
              </a:rPr>
              <a:t>close to the shower area. </a:t>
            </a:r>
          </a:p>
        </p:txBody>
      </p:sp>
      <p:sp>
        <p:nvSpPr>
          <p:cNvPr id="4" name="Rectangle 3"/>
          <p:cNvSpPr/>
          <p:nvPr/>
        </p:nvSpPr>
        <p:spPr>
          <a:xfrm>
            <a:off x="231445" y="3216320"/>
            <a:ext cx="5122433" cy="1200329"/>
          </a:xfrm>
          <a:prstGeom prst="rect">
            <a:avLst/>
          </a:prstGeom>
        </p:spPr>
        <p:txBody>
          <a:bodyPr wrap="square">
            <a:spAutoFit/>
          </a:bodyPr>
          <a:lstStyle/>
          <a:p>
            <a:pPr lvl="1" algn="just">
              <a:buFont typeface="Wingdings" panose="05000000000000000000" pitchFamily="2" charset="2"/>
              <a:buChar char=""/>
            </a:pPr>
            <a:r>
              <a:rPr lang="en-US" altLang="en-US" sz="2400" dirty="0">
                <a:solidFill>
                  <a:srgbClr val="000000"/>
                </a:solidFill>
                <a:latin typeface="Arial" panose="020B0604020202020204" pitchFamily="34" charset="0"/>
              </a:rPr>
              <a:t>Outside </a:t>
            </a:r>
            <a:r>
              <a:rPr lang="en-US" altLang="en-US" sz="2400" dirty="0" err="1">
                <a:solidFill>
                  <a:srgbClr val="000000"/>
                </a:solidFill>
                <a:latin typeface="Arial" panose="020B0604020202020204" pitchFamily="34" charset="0"/>
              </a:rPr>
              <a:t>Cb</a:t>
            </a:r>
            <a:r>
              <a:rPr lang="en-US" altLang="en-US" sz="2400" dirty="0">
                <a:solidFill>
                  <a:srgbClr val="000000"/>
                </a:solidFill>
                <a:latin typeface="Arial" panose="020B0604020202020204" pitchFamily="34" charset="0"/>
              </a:rPr>
              <a:t>, particularly in clear air around anvil and just above storm top.</a:t>
            </a:r>
          </a:p>
        </p:txBody>
      </p:sp>
    </p:spTree>
    <p:extLst>
      <p:ext uri="{BB962C8B-B14F-4D97-AF65-F5344CB8AC3E}">
        <p14:creationId xmlns:p14="http://schemas.microsoft.com/office/powerpoint/2010/main" val="31191471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475618"/>
            <a:ext cx="4114800" cy="365125"/>
          </a:xfrm>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7</a:t>
            </a:fld>
            <a:endParaRPr lang="en-GB"/>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2618" t="36190" r="4239" b="25905"/>
          <a:stretch/>
        </p:blipFill>
        <p:spPr>
          <a:xfrm>
            <a:off x="7628707" y="0"/>
            <a:ext cx="4114801" cy="2991394"/>
          </a:xfrm>
          <a:prstGeom prst="rect">
            <a:avLst/>
          </a:prstGeom>
        </p:spPr>
      </p:pic>
      <p:sp>
        <p:nvSpPr>
          <p:cNvPr id="5" name="Rectangle 3"/>
          <p:cNvSpPr>
            <a:spLocks noChangeArrowheads="1"/>
          </p:cNvSpPr>
          <p:nvPr/>
        </p:nvSpPr>
        <p:spPr bwMode="auto">
          <a:xfrm>
            <a:off x="331304" y="333376"/>
            <a:ext cx="7262188" cy="2556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buFontTx/>
              <a:buNone/>
            </a:pPr>
            <a:r>
              <a:rPr lang="en-US" altLang="en-US" sz="4000" b="1" dirty="0">
                <a:solidFill>
                  <a:srgbClr val="FF0000"/>
                </a:solidFill>
                <a:latin typeface="Arial Black" panose="020B0A04020102020204" pitchFamily="34" charset="0"/>
              </a:rPr>
              <a:t>Thermal </a:t>
            </a:r>
            <a:r>
              <a:rPr lang="en-US" altLang="en-US" sz="4000" b="1" dirty="0" smtClean="0">
                <a:solidFill>
                  <a:srgbClr val="FF0000"/>
                </a:solidFill>
                <a:latin typeface="Arial Black" panose="020B0A04020102020204" pitchFamily="34" charset="0"/>
              </a:rPr>
              <a:t>turbulence</a:t>
            </a:r>
            <a:endParaRPr lang="en-US" altLang="en-US" sz="2400" dirty="0">
              <a:solidFill>
                <a:srgbClr val="FF0000"/>
              </a:solidFill>
              <a:latin typeface="Arial Black" panose="020B0A04020102020204" pitchFamily="34" charset="0"/>
            </a:endParaRPr>
          </a:p>
          <a:p>
            <a:pPr algn="just" eaLnBrk="1" hangingPunct="1">
              <a:buFont typeface="Wingdings" panose="05000000000000000000" pitchFamily="2" charset="2"/>
              <a:buChar char=""/>
            </a:pPr>
            <a:endParaRPr lang="en-US" altLang="en-US" sz="2400" dirty="0" smtClean="0">
              <a:solidFill>
                <a:srgbClr val="000000"/>
              </a:solidFill>
              <a:latin typeface="Times New Roman" panose="02020603050405020304" pitchFamily="18" charset="0"/>
            </a:endParaRPr>
          </a:p>
          <a:p>
            <a:pPr algn="just" eaLnBrk="1" hangingPunct="1">
              <a:buFont typeface="Wingdings" panose="05000000000000000000" pitchFamily="2" charset="2"/>
              <a:buChar char=""/>
            </a:pPr>
            <a:r>
              <a:rPr lang="en-US" altLang="en-US" sz="2400" dirty="0" smtClean="0">
                <a:solidFill>
                  <a:srgbClr val="000000"/>
                </a:solidFill>
                <a:latin typeface="Times New Roman" panose="02020603050405020304" pitchFamily="18" charset="0"/>
              </a:rPr>
              <a:t> Thermal </a:t>
            </a:r>
            <a:r>
              <a:rPr lang="en-US" altLang="en-US" sz="2400" dirty="0">
                <a:solidFill>
                  <a:srgbClr val="000000"/>
                </a:solidFill>
                <a:latin typeface="Times New Roman" panose="02020603050405020304" pitchFamily="18" charset="0"/>
              </a:rPr>
              <a:t>turbulence can reach heights exceeding 12 km in the temperate latitude and 18 km in some tropical areas.</a:t>
            </a:r>
          </a:p>
          <a:p>
            <a:pPr algn="just" eaLnBrk="1" hangingPunct="1">
              <a:buClrTx/>
              <a:buFontTx/>
              <a:buNone/>
            </a:pPr>
            <a:endParaRPr lang="en-US" altLang="en-US" sz="2400" dirty="0">
              <a:solidFill>
                <a:srgbClr val="000000"/>
              </a:solidFill>
              <a:latin typeface="Times New Roman" panose="02020603050405020304" pitchFamily="18" charset="0"/>
            </a:endParaRPr>
          </a:p>
        </p:txBody>
      </p:sp>
      <p:sp>
        <p:nvSpPr>
          <p:cNvPr id="6" name="Rectangle 1"/>
          <p:cNvSpPr>
            <a:spLocks noChangeArrowheads="1"/>
          </p:cNvSpPr>
          <p:nvPr/>
        </p:nvSpPr>
        <p:spPr bwMode="auto">
          <a:xfrm>
            <a:off x="914401" y="3530462"/>
            <a:ext cx="10376452"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2400" b="1" dirty="0">
                <a:solidFill>
                  <a:srgbClr val="000000"/>
                </a:solidFill>
                <a:latin typeface="Times New Roman" panose="02020603050405020304" pitchFamily="18" charset="0"/>
              </a:rPr>
              <a:t>Regime	       </a:t>
            </a:r>
            <a:r>
              <a:rPr lang="en-US" altLang="en-US" sz="2400" b="1" dirty="0" smtClean="0">
                <a:solidFill>
                  <a:srgbClr val="000000"/>
                </a:solidFill>
                <a:latin typeface="Times New Roman" panose="02020603050405020304" pitchFamily="18" charset="0"/>
              </a:rPr>
              <a:t>	 </a:t>
            </a:r>
            <a:r>
              <a:rPr lang="en-US" altLang="en-US" sz="2400" b="1" dirty="0">
                <a:solidFill>
                  <a:srgbClr val="000000"/>
                </a:solidFill>
                <a:latin typeface="Times New Roman" panose="02020603050405020304" pitchFamily="18" charset="0"/>
              </a:rPr>
              <a:t>Vertical Velocity (knots)	      Description of turbulence	</a:t>
            </a:r>
            <a:r>
              <a:rPr lang="en-US" altLang="en-US" sz="2400" dirty="0" err="1" smtClean="0">
                <a:solidFill>
                  <a:srgbClr val="000000"/>
                </a:solidFill>
                <a:latin typeface="Times New Roman" panose="02020603050405020304" pitchFamily="18" charset="0"/>
              </a:rPr>
              <a:t>Sc</a:t>
            </a:r>
            <a:r>
              <a:rPr lang="en-US" altLang="en-US" sz="2400" dirty="0" smtClean="0">
                <a:solidFill>
                  <a:srgbClr val="000000"/>
                </a:solidFill>
                <a:latin typeface="Times New Roman" panose="02020603050405020304" pitchFamily="18" charset="0"/>
              </a:rPr>
              <a:t> </a:t>
            </a:r>
            <a:r>
              <a:rPr lang="en-US" altLang="en-US" sz="2400" dirty="0">
                <a:solidFill>
                  <a:srgbClr val="000000"/>
                </a:solidFill>
                <a:latin typeface="Times New Roman" panose="02020603050405020304" pitchFamily="18" charset="0"/>
              </a:rPr>
              <a:t>/ Ac	                         			   	</a:t>
            </a:r>
            <a:r>
              <a:rPr lang="en-US" altLang="en-US" sz="2400" dirty="0" smtClean="0">
                <a:solidFill>
                  <a:srgbClr val="000000"/>
                </a:solidFill>
                <a:latin typeface="Times New Roman" panose="02020603050405020304" pitchFamily="18" charset="0"/>
              </a:rPr>
              <a:t>	light </a:t>
            </a:r>
            <a:r>
              <a:rPr lang="en-US" altLang="en-US" sz="2400" dirty="0">
                <a:solidFill>
                  <a:srgbClr val="000000"/>
                </a:solidFill>
                <a:latin typeface="Times New Roman" panose="02020603050405020304" pitchFamily="18" charset="0"/>
              </a:rPr>
              <a:t>to moderate	</a:t>
            </a:r>
          </a:p>
          <a:p>
            <a:pPr eaLnBrk="1" hangingPunct="1">
              <a:buClrTx/>
              <a:buFontTx/>
              <a:buNone/>
            </a:pPr>
            <a:r>
              <a:rPr lang="en-US" altLang="en-US" sz="2400" dirty="0">
                <a:solidFill>
                  <a:srgbClr val="000000"/>
                </a:solidFill>
                <a:latin typeface="Times New Roman" panose="02020603050405020304" pitchFamily="18" charset="0"/>
              </a:rPr>
              <a:t>dry thermals		   </a:t>
            </a:r>
            <a:r>
              <a:rPr lang="en-US" altLang="en-US" sz="2400" dirty="0" smtClean="0">
                <a:solidFill>
                  <a:srgbClr val="000000"/>
                </a:solidFill>
                <a:latin typeface="Times New Roman" panose="02020603050405020304" pitchFamily="18" charset="0"/>
              </a:rPr>
              <a:t>	      </a:t>
            </a:r>
            <a:r>
              <a:rPr lang="en-US" altLang="en-US" sz="2400" dirty="0">
                <a:solidFill>
                  <a:srgbClr val="000000"/>
                </a:solidFill>
                <a:latin typeface="Times New Roman" panose="02020603050405020304" pitchFamily="18" charset="0"/>
              </a:rPr>
              <a:t>1-5			   </a:t>
            </a:r>
            <a:r>
              <a:rPr lang="en-US" altLang="en-US" sz="2400" dirty="0" smtClean="0">
                <a:solidFill>
                  <a:srgbClr val="000000"/>
                </a:solidFill>
                <a:latin typeface="Times New Roman" panose="02020603050405020304" pitchFamily="18" charset="0"/>
              </a:rPr>
              <a:t>	light </a:t>
            </a:r>
            <a:r>
              <a:rPr lang="en-US" altLang="en-US" sz="2400" dirty="0">
                <a:solidFill>
                  <a:srgbClr val="000000"/>
                </a:solidFill>
                <a:latin typeface="Times New Roman" panose="02020603050405020304" pitchFamily="18" charset="0"/>
              </a:rPr>
              <a:t>to moderate	</a:t>
            </a:r>
          </a:p>
          <a:p>
            <a:pPr eaLnBrk="1" hangingPunct="1">
              <a:buClrTx/>
              <a:buFontTx/>
              <a:buNone/>
            </a:pPr>
            <a:r>
              <a:rPr lang="en-US" altLang="en-US" sz="2400" dirty="0">
                <a:solidFill>
                  <a:srgbClr val="000000"/>
                </a:solidFill>
                <a:latin typeface="Times New Roman" panose="02020603050405020304" pitchFamily="18" charset="0"/>
              </a:rPr>
              <a:t>cumulus		</a:t>
            </a:r>
            <a:r>
              <a:rPr lang="en-US" altLang="en-US" sz="2400" dirty="0" smtClean="0">
                <a:solidFill>
                  <a:srgbClr val="000000"/>
                </a:solidFill>
                <a:latin typeface="Times New Roman" panose="02020603050405020304" pitchFamily="18" charset="0"/>
              </a:rPr>
              <a:t>	      </a:t>
            </a:r>
            <a:r>
              <a:rPr lang="en-US" altLang="en-US" sz="2400" dirty="0">
                <a:solidFill>
                  <a:srgbClr val="000000"/>
                </a:solidFill>
                <a:latin typeface="Times New Roman" panose="02020603050405020304" pitchFamily="18" charset="0"/>
              </a:rPr>
              <a:t>1-3		 	   </a:t>
            </a:r>
            <a:r>
              <a:rPr lang="en-US" altLang="en-US" sz="2400" dirty="0" smtClean="0">
                <a:solidFill>
                  <a:srgbClr val="000000"/>
                </a:solidFill>
                <a:latin typeface="Times New Roman" panose="02020603050405020304" pitchFamily="18" charset="0"/>
              </a:rPr>
              <a:t>	light</a:t>
            </a:r>
            <a:r>
              <a:rPr lang="en-US" altLang="en-US" sz="2400" dirty="0">
                <a:solidFill>
                  <a:srgbClr val="000000"/>
                </a:solidFill>
                <a:latin typeface="Times New Roman" panose="02020603050405020304" pitchFamily="18" charset="0"/>
              </a:rPr>
              <a:t>	</a:t>
            </a:r>
          </a:p>
          <a:p>
            <a:pPr eaLnBrk="1" hangingPunct="1">
              <a:buClrTx/>
              <a:buFontTx/>
              <a:buNone/>
            </a:pPr>
            <a:r>
              <a:rPr lang="en-US" altLang="en-US" sz="2400" dirty="0">
                <a:solidFill>
                  <a:srgbClr val="000000"/>
                </a:solidFill>
                <a:latin typeface="Times New Roman" panose="02020603050405020304" pitchFamily="18" charset="0"/>
              </a:rPr>
              <a:t>cumulus	            </a:t>
            </a:r>
            <a:r>
              <a:rPr lang="en-US" altLang="en-US" sz="2400" dirty="0" smtClean="0">
                <a:solidFill>
                  <a:srgbClr val="000000"/>
                </a:solidFill>
                <a:latin typeface="Times New Roman" panose="02020603050405020304" pitchFamily="18" charset="0"/>
              </a:rPr>
              <a:t>	      </a:t>
            </a:r>
            <a:r>
              <a:rPr lang="en-US" altLang="en-US" sz="2400" dirty="0">
                <a:solidFill>
                  <a:srgbClr val="000000"/>
                </a:solidFill>
                <a:latin typeface="Times New Roman" panose="02020603050405020304" pitchFamily="18" charset="0"/>
              </a:rPr>
              <a:t>3-10		   </a:t>
            </a:r>
            <a:r>
              <a:rPr lang="en-US" altLang="en-US" sz="2400" dirty="0" smtClean="0">
                <a:solidFill>
                  <a:srgbClr val="000000"/>
                </a:solidFill>
                <a:latin typeface="Times New Roman" panose="02020603050405020304" pitchFamily="18" charset="0"/>
              </a:rPr>
              <a:t>	moderate</a:t>
            </a:r>
            <a:r>
              <a:rPr lang="en-US" altLang="en-US" sz="2400" dirty="0">
                <a:solidFill>
                  <a:srgbClr val="000000"/>
                </a:solidFill>
                <a:latin typeface="Times New Roman" panose="02020603050405020304" pitchFamily="18" charset="0"/>
              </a:rPr>
              <a:t>	</a:t>
            </a:r>
          </a:p>
          <a:p>
            <a:pPr eaLnBrk="1" hangingPunct="1">
              <a:buClrTx/>
              <a:buFontTx/>
              <a:buNone/>
            </a:pPr>
            <a:r>
              <a:rPr lang="en-US" altLang="en-US" sz="2400" dirty="0">
                <a:solidFill>
                  <a:srgbClr val="000000"/>
                </a:solidFill>
                <a:latin typeface="Times New Roman" panose="02020603050405020304" pitchFamily="18" charset="0"/>
              </a:rPr>
              <a:t>cumulonimbus		</a:t>
            </a:r>
            <a:r>
              <a:rPr lang="en-US" altLang="en-US" sz="2400" dirty="0" smtClean="0">
                <a:solidFill>
                  <a:srgbClr val="000000"/>
                </a:solidFill>
                <a:latin typeface="Times New Roman" panose="02020603050405020304" pitchFamily="18" charset="0"/>
              </a:rPr>
              <a:t>	      </a:t>
            </a:r>
            <a:r>
              <a:rPr lang="en-US" altLang="en-US" sz="2400" dirty="0">
                <a:solidFill>
                  <a:srgbClr val="000000"/>
                </a:solidFill>
                <a:latin typeface="Times New Roman" panose="02020603050405020304" pitchFamily="18" charset="0"/>
              </a:rPr>
              <a:t>10-25	               </a:t>
            </a:r>
            <a:r>
              <a:rPr lang="en-US" altLang="en-US" sz="2400" dirty="0" smtClean="0">
                <a:solidFill>
                  <a:srgbClr val="000000"/>
                </a:solidFill>
                <a:latin typeface="Times New Roman" panose="02020603050405020304" pitchFamily="18" charset="0"/>
              </a:rPr>
              <a:t>	severe</a:t>
            </a:r>
            <a:r>
              <a:rPr lang="en-US" altLang="en-US" sz="2400" dirty="0">
                <a:solidFill>
                  <a:srgbClr val="000000"/>
                </a:solidFill>
                <a:latin typeface="Times New Roman" panose="02020603050405020304" pitchFamily="18" charset="0"/>
              </a:rPr>
              <a:t>	</a:t>
            </a:r>
          </a:p>
          <a:p>
            <a:pPr eaLnBrk="1" hangingPunct="1">
              <a:buClrTx/>
              <a:buFontTx/>
              <a:buNone/>
            </a:pPr>
            <a:r>
              <a:rPr lang="en-US" altLang="en-US" sz="2400" dirty="0">
                <a:solidFill>
                  <a:srgbClr val="000000"/>
                </a:solidFill>
                <a:latin typeface="Times New Roman" panose="02020603050405020304" pitchFamily="18" charset="0"/>
              </a:rPr>
              <a:t>downdraught		</a:t>
            </a:r>
            <a:r>
              <a:rPr lang="en-US" altLang="en-US" sz="2400" dirty="0" smtClean="0">
                <a:solidFill>
                  <a:srgbClr val="000000"/>
                </a:solidFill>
                <a:latin typeface="Times New Roman" panose="02020603050405020304" pitchFamily="18" charset="0"/>
              </a:rPr>
              <a:t>	      </a:t>
            </a:r>
            <a:r>
              <a:rPr lang="en-US" altLang="en-US" sz="2400" dirty="0">
                <a:solidFill>
                  <a:srgbClr val="000000"/>
                </a:solidFill>
                <a:latin typeface="Times New Roman" panose="02020603050405020304" pitchFamily="18" charset="0"/>
              </a:rPr>
              <a:t>3-15	 	   </a:t>
            </a:r>
            <a:r>
              <a:rPr lang="en-US" altLang="en-US" sz="2400" dirty="0" smtClean="0">
                <a:solidFill>
                  <a:srgbClr val="000000"/>
                </a:solidFill>
                <a:latin typeface="Times New Roman" panose="02020603050405020304" pitchFamily="18" charset="0"/>
              </a:rPr>
              <a:t>	moderate </a:t>
            </a:r>
            <a:r>
              <a:rPr lang="en-US" altLang="en-US" sz="2400" dirty="0">
                <a:solidFill>
                  <a:srgbClr val="000000"/>
                </a:solidFill>
                <a:latin typeface="Times New Roman" panose="02020603050405020304" pitchFamily="18" charset="0"/>
              </a:rPr>
              <a:t>to severe	</a:t>
            </a:r>
          </a:p>
          <a:p>
            <a:pPr eaLnBrk="1" hangingPunct="1">
              <a:buClrTx/>
              <a:buFontTx/>
              <a:buNone/>
            </a:pPr>
            <a:r>
              <a:rPr lang="en-US" altLang="en-US" sz="2400" dirty="0">
                <a:solidFill>
                  <a:srgbClr val="000000"/>
                </a:solidFill>
                <a:latin typeface="Times New Roman" panose="02020603050405020304" pitchFamily="18" charset="0"/>
              </a:rPr>
              <a:t>extreme downdraught	</a:t>
            </a:r>
            <a:r>
              <a:rPr lang="en-US" altLang="en-US" sz="2400" dirty="0" smtClean="0">
                <a:solidFill>
                  <a:srgbClr val="000000"/>
                </a:solidFill>
                <a:latin typeface="Times New Roman" panose="02020603050405020304" pitchFamily="18" charset="0"/>
              </a:rPr>
              <a:t>	     </a:t>
            </a:r>
            <a:r>
              <a:rPr lang="en-US" altLang="en-US" sz="2400" dirty="0">
                <a:solidFill>
                  <a:srgbClr val="000000"/>
                </a:solidFill>
                <a:latin typeface="Times New Roman" panose="02020603050405020304" pitchFamily="18" charset="0"/>
              </a:rPr>
              <a:t>up to 40		   </a:t>
            </a:r>
            <a:r>
              <a:rPr lang="en-US" altLang="en-US" sz="2400" dirty="0" smtClean="0">
                <a:solidFill>
                  <a:srgbClr val="000000"/>
                </a:solidFill>
                <a:latin typeface="Times New Roman" panose="02020603050405020304" pitchFamily="18" charset="0"/>
              </a:rPr>
              <a:t>	extreme</a:t>
            </a:r>
            <a:r>
              <a:rPr lang="en-US" altLang="en-US" sz="2400" dirty="0">
                <a:solidFill>
                  <a:srgbClr val="000000"/>
                </a:solidFill>
                <a:latin typeface="Times New Roman" panose="02020603050405020304" pitchFamily="18" charset="0"/>
              </a:rPr>
              <a:t>	</a:t>
            </a:r>
          </a:p>
        </p:txBody>
      </p:sp>
      <p:sp>
        <p:nvSpPr>
          <p:cNvPr id="7" name="Rectangle 2"/>
          <p:cNvSpPr>
            <a:spLocks noChangeArrowheads="1"/>
          </p:cNvSpPr>
          <p:nvPr/>
        </p:nvSpPr>
        <p:spPr bwMode="auto">
          <a:xfrm>
            <a:off x="1329772" y="2967421"/>
            <a:ext cx="9298471"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ctr" eaLnBrk="1" hangingPunct="1">
              <a:buClrTx/>
              <a:buFontTx/>
              <a:buNone/>
            </a:pPr>
            <a:r>
              <a:rPr lang="en-US" altLang="en-US" sz="2800" b="1" u="sng" dirty="0">
                <a:solidFill>
                  <a:srgbClr val="FF0000"/>
                </a:solidFill>
                <a:latin typeface="Times New Roman" panose="02020603050405020304" pitchFamily="18" charset="0"/>
              </a:rPr>
              <a:t>Magnitude of typical vertical currents in convective cloud </a:t>
            </a:r>
          </a:p>
        </p:txBody>
      </p:sp>
    </p:spTree>
    <p:extLst>
      <p:ext uri="{BB962C8B-B14F-4D97-AF65-F5344CB8AC3E}">
        <p14:creationId xmlns:p14="http://schemas.microsoft.com/office/powerpoint/2010/main" val="100097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46" y="2962868"/>
            <a:ext cx="5570376" cy="4181475"/>
          </a:xfrm>
          <a:prstGeom prst="rect">
            <a:avLst/>
          </a:prstGeom>
        </p:spPr>
      </p:pic>
      <p:pic>
        <p:nvPicPr>
          <p:cNvPr id="12" name="Picture 11"/>
          <p:cNvPicPr>
            <a:picLocks noChangeAspect="1"/>
          </p:cNvPicPr>
          <p:nvPr/>
        </p:nvPicPr>
        <p:blipFill>
          <a:blip r:embed="rId3"/>
          <a:stretch>
            <a:fillRect/>
          </a:stretch>
        </p:blipFill>
        <p:spPr>
          <a:xfrm>
            <a:off x="6811616" y="3111037"/>
            <a:ext cx="5316084" cy="3459075"/>
          </a:xfrm>
          <a:prstGeom prst="rect">
            <a:avLst/>
          </a:prstGeom>
        </p:spPr>
      </p:pic>
      <p:sp>
        <p:nvSpPr>
          <p:cNvPr id="3" name="Slide Number Placeholder 2"/>
          <p:cNvSpPr>
            <a:spLocks noGrp="1"/>
          </p:cNvSpPr>
          <p:nvPr>
            <p:ph type="sldNum" sz="quarter" idx="12"/>
          </p:nvPr>
        </p:nvSpPr>
        <p:spPr>
          <a:xfrm>
            <a:off x="9034670" y="6418269"/>
            <a:ext cx="2743200" cy="365125"/>
          </a:xfrm>
        </p:spPr>
        <p:txBody>
          <a:bodyPr/>
          <a:lstStyle/>
          <a:p>
            <a:fld id="{46CBDAFF-6F72-4DEC-A76B-3A5A3345B25A}" type="slidenum">
              <a:rPr lang="en-GB" smtClean="0"/>
              <a:t>8</a:t>
            </a:fld>
            <a:endParaRPr lang="en-GB"/>
          </a:p>
        </p:txBody>
      </p:sp>
      <p:sp>
        <p:nvSpPr>
          <p:cNvPr id="4" name="Rectangle 1"/>
          <p:cNvSpPr>
            <a:spLocks noChangeArrowheads="1"/>
          </p:cNvSpPr>
          <p:nvPr/>
        </p:nvSpPr>
        <p:spPr bwMode="auto">
          <a:xfrm>
            <a:off x="248194" y="30164"/>
            <a:ext cx="11795759" cy="1555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lnSpc>
                <a:spcPct val="150000"/>
              </a:lnSpc>
              <a:buClrTx/>
              <a:buFontTx/>
              <a:buNone/>
            </a:pPr>
            <a:r>
              <a:rPr lang="en-US" altLang="en-US" sz="2200" dirty="0">
                <a:solidFill>
                  <a:srgbClr val="000000"/>
                </a:solidFill>
                <a:latin typeface="Arial" panose="020B0604020202020204" pitchFamily="34" charset="0"/>
              </a:rPr>
              <a:t>Thermal turbulence over land has a marked diurnal variation, with a maximum during the afternoon and a minimum overnight. Thunderstorms, in contrast, may last during the whole night and propagate over large distances of several hundred kilometers. </a:t>
            </a:r>
          </a:p>
        </p:txBody>
      </p:sp>
      <p:sp>
        <p:nvSpPr>
          <p:cNvPr id="5" name="Rectangle 2"/>
          <p:cNvSpPr>
            <a:spLocks noChangeArrowheads="1"/>
          </p:cNvSpPr>
          <p:nvPr/>
        </p:nvSpPr>
        <p:spPr bwMode="auto">
          <a:xfrm>
            <a:off x="266893" y="3140008"/>
            <a:ext cx="6563422" cy="3641639"/>
          </a:xfrm>
          <a:prstGeom prst="rect">
            <a:avLst/>
          </a:prstGeom>
          <a:solidFill>
            <a:schemeClr val="bg1"/>
          </a:solidFill>
          <a:ln>
            <a:noFill/>
          </a:ln>
          <a:effectLs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pPr>
            <a:r>
              <a:rPr lang="en-GB" altLang="en-US" sz="2400" b="1" dirty="0">
                <a:solidFill>
                  <a:srgbClr val="FF0000"/>
                </a:solidFill>
                <a:latin typeface="Arial Black" panose="020B0A04020102020204" pitchFamily="34" charset="0"/>
              </a:rPr>
              <a:t>Effects on Aircraft </a:t>
            </a:r>
          </a:p>
          <a:p>
            <a:pPr marL="171450" indent="-171450" algn="just" eaLnBrk="1" hangingPunct="1">
              <a:buClrTx/>
              <a:buFont typeface="Wingdings" panose="05000000000000000000" pitchFamily="2" charset="2"/>
              <a:buChar char="Ø"/>
            </a:pPr>
            <a:endParaRPr lang="en-GB" altLang="en-US" sz="700" dirty="0">
              <a:solidFill>
                <a:srgbClr val="000000"/>
              </a:solidFill>
            </a:endParaRPr>
          </a:p>
          <a:p>
            <a:pPr marL="342900" indent="-342900" algn="just" eaLnBrk="1" hangingPunct="1">
              <a:lnSpc>
                <a:spcPct val="150000"/>
              </a:lnSpc>
              <a:buClrTx/>
              <a:buFont typeface="Wingdings" panose="05000000000000000000" pitchFamily="2" charset="2"/>
              <a:buChar char="Ø"/>
            </a:pPr>
            <a:r>
              <a:rPr lang="en-GB" altLang="en-US" sz="1900" dirty="0" smtClean="0">
                <a:solidFill>
                  <a:srgbClr val="000000"/>
                </a:solidFill>
                <a:latin typeface="Arial" panose="020B0604020202020204" pitchFamily="34" charset="0"/>
              </a:rPr>
              <a:t>Convective </a:t>
            </a:r>
            <a:r>
              <a:rPr lang="en-GB" altLang="en-US" sz="1900" dirty="0">
                <a:solidFill>
                  <a:srgbClr val="000000"/>
                </a:solidFill>
                <a:latin typeface="Arial" panose="020B0604020202020204" pitchFamily="34" charset="0"/>
              </a:rPr>
              <a:t>turbulence will result in ‘bumpiness’ in flight. </a:t>
            </a:r>
            <a:endParaRPr lang="en-GB" altLang="en-US" sz="1900" dirty="0" smtClean="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r>
              <a:rPr lang="en-GB" altLang="en-US" sz="1900" dirty="0" smtClean="0">
                <a:solidFill>
                  <a:srgbClr val="000000"/>
                </a:solidFill>
                <a:latin typeface="Arial" panose="020B0604020202020204" pitchFamily="34" charset="0"/>
              </a:rPr>
              <a:t>Ultimately</a:t>
            </a:r>
            <a:r>
              <a:rPr lang="en-GB" altLang="en-US" sz="1900" dirty="0">
                <a:solidFill>
                  <a:srgbClr val="000000"/>
                </a:solidFill>
                <a:latin typeface="Arial" panose="020B0604020202020204" pitchFamily="34" charset="0"/>
              </a:rPr>
              <a:t>, </a:t>
            </a:r>
            <a:r>
              <a:rPr lang="en-GB" altLang="en-US" sz="1900" b="1" dirty="0">
                <a:solidFill>
                  <a:srgbClr val="000000"/>
                </a:solidFill>
                <a:latin typeface="Arial" panose="020B0604020202020204" pitchFamily="34" charset="0"/>
              </a:rPr>
              <a:t>depending on aircraft type, severe turbulence may cause structural damage to an aircraft. </a:t>
            </a:r>
            <a:r>
              <a:rPr lang="en-GB" altLang="en-US" sz="1900" dirty="0">
                <a:solidFill>
                  <a:srgbClr val="000000"/>
                </a:solidFill>
                <a:latin typeface="Arial" panose="020B0604020202020204" pitchFamily="34" charset="0"/>
              </a:rPr>
              <a:t>Airlines are most concerned with injuries to passengers which may lead to costly compensation claims</a:t>
            </a:r>
            <a:r>
              <a:rPr lang="en-GB" altLang="en-US" sz="1900" dirty="0" smtClean="0">
                <a:solidFill>
                  <a:srgbClr val="000000"/>
                </a:solidFill>
                <a:latin typeface="Arial" panose="020B0604020202020204" pitchFamily="34" charset="0"/>
              </a:rPr>
              <a:t>.</a:t>
            </a:r>
            <a:endParaRPr lang="en-GB" altLang="en-US" sz="1900" dirty="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r>
              <a:rPr lang="en-US" altLang="en-US" sz="1900" dirty="0">
                <a:solidFill>
                  <a:srgbClr val="000000"/>
                </a:solidFill>
                <a:latin typeface="Arial" panose="020B0604020202020204" pitchFamily="34" charset="0"/>
              </a:rPr>
              <a:t>Dry thermals are felt as light to </a:t>
            </a:r>
            <a:r>
              <a:rPr lang="en-US" altLang="en-US" sz="1900" dirty="0" smtClean="0">
                <a:solidFill>
                  <a:srgbClr val="000000"/>
                </a:solidFill>
                <a:latin typeface="Arial" panose="020B0604020202020204" pitchFamily="34" charset="0"/>
              </a:rPr>
              <a:t>moderate turbulence.</a:t>
            </a:r>
            <a:endParaRPr lang="en-US" altLang="en-US" sz="1900" dirty="0">
              <a:solidFill>
                <a:srgbClr val="000000"/>
              </a:solidFill>
              <a:latin typeface="Arial" panose="020B0604020202020204" pitchFamily="34" charset="0"/>
            </a:endParaRPr>
          </a:p>
        </p:txBody>
      </p:sp>
      <p:sp>
        <p:nvSpPr>
          <p:cNvPr id="6" name="TextBox 5"/>
          <p:cNvSpPr txBox="1"/>
          <p:nvPr/>
        </p:nvSpPr>
        <p:spPr>
          <a:xfrm>
            <a:off x="248194" y="1762539"/>
            <a:ext cx="11795759" cy="1200329"/>
          </a:xfrm>
          <a:prstGeom prst="rect">
            <a:avLst/>
          </a:prstGeom>
          <a:solidFill>
            <a:schemeClr val="accent6">
              <a:lumMod val="40000"/>
              <a:lumOff val="60000"/>
            </a:schemeClr>
          </a:solidFill>
        </p:spPr>
        <p:txBody>
          <a:bodyPr wrap="square" rtlCol="0">
            <a:spAutoFit/>
          </a:bodyPr>
          <a:lstStyle/>
          <a:p>
            <a:r>
              <a:rPr lang="en-GB" sz="2400" u="sng" dirty="0" smtClean="0">
                <a:solidFill>
                  <a:srgbClr val="FF0000"/>
                </a:solidFill>
                <a:latin typeface="Arial Black" panose="020B0A04020102020204" pitchFamily="34" charset="0"/>
              </a:rPr>
              <a:t>Class Discussion</a:t>
            </a:r>
          </a:p>
          <a:p>
            <a:r>
              <a:rPr lang="en-US" altLang="en-US" sz="2400" b="1" i="1" dirty="0">
                <a:solidFill>
                  <a:srgbClr val="000000"/>
                </a:solidFill>
                <a:latin typeface="Arial" panose="020B0604020202020204" pitchFamily="34" charset="0"/>
                <a:cs typeface="Arial" panose="020B0604020202020204" pitchFamily="34" charset="0"/>
              </a:rPr>
              <a:t>Thermal turbulence over land has a marked diurnal variation, with a maximum during the afternoon and a minimum </a:t>
            </a:r>
            <a:r>
              <a:rPr lang="en-US" altLang="en-US" sz="2400" b="1" i="1" dirty="0" smtClean="0">
                <a:solidFill>
                  <a:srgbClr val="000000"/>
                </a:solidFill>
                <a:latin typeface="Arial" panose="020B0604020202020204" pitchFamily="34" charset="0"/>
                <a:cs typeface="Arial" panose="020B0604020202020204" pitchFamily="34" charset="0"/>
              </a:rPr>
              <a:t>overnight.</a:t>
            </a:r>
            <a:endParaRPr lang="en-GB"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256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9</a:t>
            </a:fld>
            <a:endParaRPr lang="en-GB"/>
          </a:p>
        </p:txBody>
      </p:sp>
      <p:sp>
        <p:nvSpPr>
          <p:cNvPr id="4" name="Rectangle 1"/>
          <p:cNvSpPr>
            <a:spLocks noChangeArrowheads="1"/>
          </p:cNvSpPr>
          <p:nvPr/>
        </p:nvSpPr>
        <p:spPr bwMode="auto">
          <a:xfrm>
            <a:off x="325644" y="291548"/>
            <a:ext cx="6565486" cy="28645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marL="342900" indent="-342900" algn="just" eaLnBrk="1" hangingPunct="1">
              <a:lnSpc>
                <a:spcPct val="150000"/>
              </a:lnSpc>
              <a:buClrTx/>
              <a:buFont typeface="Wingdings" panose="05000000000000000000" pitchFamily="2" charset="2"/>
              <a:buChar char="Ø"/>
            </a:pPr>
            <a:r>
              <a:rPr lang="en-GB" altLang="en-US" sz="2000" dirty="0" smtClean="0">
                <a:solidFill>
                  <a:srgbClr val="000000"/>
                </a:solidFill>
                <a:latin typeface="Arial" panose="020B0604020202020204" pitchFamily="34" charset="0"/>
              </a:rPr>
              <a:t>One </a:t>
            </a:r>
            <a:r>
              <a:rPr lang="en-GB" altLang="en-US" sz="2000" dirty="0">
                <a:solidFill>
                  <a:srgbClr val="000000"/>
                </a:solidFill>
                <a:latin typeface="Arial" panose="020B0604020202020204" pitchFamily="34" charset="0"/>
              </a:rPr>
              <a:t>should also note that </a:t>
            </a:r>
            <a:r>
              <a:rPr lang="en-GB" altLang="en-US" sz="2000" dirty="0" err="1">
                <a:solidFill>
                  <a:srgbClr val="000000"/>
                </a:solidFill>
                <a:latin typeface="Arial" panose="020B0604020202020204" pitchFamily="34" charset="0"/>
              </a:rPr>
              <a:t>updraught</a:t>
            </a:r>
            <a:r>
              <a:rPr lang="en-GB" altLang="en-US" sz="2000" dirty="0">
                <a:solidFill>
                  <a:srgbClr val="000000"/>
                </a:solidFill>
                <a:latin typeface="Arial" panose="020B0604020202020204" pitchFamily="34" charset="0"/>
              </a:rPr>
              <a:t> speed usually varies strongly across an </a:t>
            </a:r>
            <a:r>
              <a:rPr lang="en-GB" altLang="en-US" sz="2000" dirty="0" err="1">
                <a:solidFill>
                  <a:srgbClr val="000000"/>
                </a:solidFill>
                <a:latin typeface="Arial" panose="020B0604020202020204" pitchFamily="34" charset="0"/>
              </a:rPr>
              <a:t>updraught</a:t>
            </a:r>
            <a:r>
              <a:rPr lang="en-GB" altLang="en-US" sz="2000" dirty="0">
                <a:solidFill>
                  <a:srgbClr val="000000"/>
                </a:solidFill>
                <a:latin typeface="Arial" panose="020B0604020202020204" pitchFamily="34" charset="0"/>
              </a:rPr>
              <a:t>. </a:t>
            </a:r>
            <a:r>
              <a:rPr lang="en-GB" altLang="en-US" sz="2000" dirty="0" smtClean="0">
                <a:solidFill>
                  <a:srgbClr val="000000"/>
                </a:solidFill>
                <a:latin typeface="Arial" panose="020B0604020202020204" pitchFamily="34" charset="0"/>
              </a:rPr>
              <a:t>Thus, </a:t>
            </a:r>
            <a:r>
              <a:rPr lang="en-GB" altLang="en-US" sz="2000" dirty="0">
                <a:solidFill>
                  <a:srgbClr val="000000"/>
                </a:solidFill>
                <a:latin typeface="Arial" panose="020B0604020202020204" pitchFamily="34" charset="0"/>
              </a:rPr>
              <a:t>an aircraft flying through a convective </a:t>
            </a:r>
            <a:r>
              <a:rPr lang="en-GB" altLang="en-US" sz="2000" dirty="0" err="1">
                <a:solidFill>
                  <a:srgbClr val="000000"/>
                </a:solidFill>
                <a:latin typeface="Arial" panose="020B0604020202020204" pitchFamily="34" charset="0"/>
              </a:rPr>
              <a:t>updraught</a:t>
            </a:r>
            <a:r>
              <a:rPr lang="en-GB" altLang="en-US" sz="2000" dirty="0">
                <a:solidFill>
                  <a:srgbClr val="000000"/>
                </a:solidFill>
                <a:latin typeface="Arial" panose="020B0604020202020204" pitchFamily="34" charset="0"/>
              </a:rPr>
              <a:t> will feel not only the convective turbulence within the cloud, but also the acceleration due to the varying vertical wind speed along its cloud transect. </a:t>
            </a:r>
            <a:endParaRPr lang="en-GB" altLang="en-US" sz="2000" dirty="0" smtClean="0">
              <a:solidFill>
                <a:srgbClr val="000000"/>
              </a:solidFill>
              <a:latin typeface="Arial" panose="020B0604020202020204" pitchFamily="34" charset="0"/>
            </a:endParaRPr>
          </a:p>
        </p:txBody>
      </p:sp>
      <p:sp>
        <p:nvSpPr>
          <p:cNvPr id="5" name="Rectangle 4"/>
          <p:cNvSpPr/>
          <p:nvPr/>
        </p:nvSpPr>
        <p:spPr>
          <a:xfrm>
            <a:off x="325644" y="3380413"/>
            <a:ext cx="11675165" cy="3323987"/>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GB" altLang="en-US" sz="2000" dirty="0">
                <a:solidFill>
                  <a:srgbClr val="000000"/>
                </a:solidFill>
                <a:latin typeface="Arial" panose="020B0604020202020204" pitchFamily="34" charset="0"/>
              </a:rPr>
              <a:t>Additionally, in association with large storms, </a:t>
            </a:r>
            <a:r>
              <a:rPr lang="en-GB" altLang="en-US" sz="2000" b="1" dirty="0">
                <a:solidFill>
                  <a:srgbClr val="FF0000"/>
                </a:solidFill>
                <a:latin typeface="Arial" panose="020B0604020202020204" pitchFamily="34" charset="0"/>
              </a:rPr>
              <a:t>strong downdraughts or micro-bursts can occur producing a violent outflow of air which spreads outward on hitting the ground</a:t>
            </a:r>
            <a:r>
              <a:rPr lang="en-GB" altLang="en-US" sz="2000" dirty="0">
                <a:solidFill>
                  <a:srgbClr val="000000"/>
                </a:solidFill>
                <a:latin typeface="Arial" panose="020B0604020202020204" pitchFamily="34" charset="0"/>
              </a:rPr>
              <a:t>. Downdraughts, can result in fatal accidents, particularly for small aircraft. </a:t>
            </a:r>
            <a:endParaRPr lang="en-US" altLang="en-US" sz="2000" dirty="0">
              <a:solidFill>
                <a:srgbClr val="000000"/>
              </a:solidFill>
              <a:latin typeface="Arial" panose="020B0604020202020204" pitchFamily="34" charset="0"/>
            </a:endParaRPr>
          </a:p>
          <a:p>
            <a:pPr marL="342900" indent="-342900" algn="just">
              <a:lnSpc>
                <a:spcPct val="150000"/>
              </a:lnSpc>
              <a:buFont typeface="Wingdings" panose="05000000000000000000" pitchFamily="2" charset="2"/>
              <a:buChar char="Ø"/>
            </a:pPr>
            <a:endParaRPr lang="en-US" altLang="en-US" sz="2000" dirty="0" smtClean="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altLang="en-US" sz="2000" dirty="0" err="1" smtClean="0">
                <a:solidFill>
                  <a:srgbClr val="000000"/>
                </a:solidFill>
                <a:latin typeface="Arial" panose="020B0604020202020204" pitchFamily="34" charset="0"/>
                <a:cs typeface="Arial" panose="020B0604020202020204" pitchFamily="34" charset="0"/>
              </a:rPr>
              <a:t>Updraught</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strength varies from 1 m/s in fair weather cumuli, to 5 m/s in shower clouds up to 65 m/s in severe Cumulonimbus. Downdraughts vary in a similar way with a maximum observed value of -25 m/s in CB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309" y="0"/>
            <a:ext cx="4762500" cy="3486150"/>
          </a:xfrm>
          <a:prstGeom prst="rect">
            <a:avLst/>
          </a:prstGeom>
        </p:spPr>
      </p:pic>
    </p:spTree>
    <p:extLst>
      <p:ext uri="{BB962C8B-B14F-4D97-AF65-F5344CB8AC3E}">
        <p14:creationId xmlns:p14="http://schemas.microsoft.com/office/powerpoint/2010/main" val="252079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10231</TotalTime>
  <Words>1966</Words>
  <Application>Microsoft Office PowerPoint</Application>
  <PresentationFormat>Widescreen</PresentationFormat>
  <Paragraphs>208</Paragraphs>
  <Slides>22</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Arial Black</vt:lpstr>
      <vt:lpstr>Calibri</vt:lpstr>
      <vt:lpstr>Calibri Light</vt:lpstr>
      <vt:lpstr>Garamond</vt:lpstr>
      <vt:lpstr>Times New Roman</vt:lpstr>
      <vt:lpstr>Wingdings</vt:lpstr>
      <vt:lpstr>Office Theme</vt:lpstr>
      <vt:lpstr>1_Organic</vt:lpstr>
      <vt:lpstr>PowerPoint Presentation</vt:lpstr>
      <vt:lpstr>LECTURE 4</vt:lpstr>
      <vt:lpstr>Recommended Links and 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 OF LECTURE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378</cp:revision>
  <dcterms:created xsi:type="dcterms:W3CDTF">2019-09-04T12:24:24Z</dcterms:created>
  <dcterms:modified xsi:type="dcterms:W3CDTF">2019-10-29T12:00:45Z</dcterms:modified>
</cp:coreProperties>
</file>