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38" r:id="rId2"/>
  </p:sldMasterIdLst>
  <p:notesMasterIdLst>
    <p:notesMasterId r:id="rId32"/>
  </p:notesMasterIdLst>
  <p:sldIdLst>
    <p:sldId id="256" r:id="rId3"/>
    <p:sldId id="293" r:id="rId4"/>
    <p:sldId id="363" r:id="rId5"/>
    <p:sldId id="362" r:id="rId6"/>
    <p:sldId id="400" r:id="rId7"/>
    <p:sldId id="401" r:id="rId8"/>
    <p:sldId id="402" r:id="rId9"/>
    <p:sldId id="375" r:id="rId10"/>
    <p:sldId id="381" r:id="rId11"/>
    <p:sldId id="382" r:id="rId12"/>
    <p:sldId id="410" r:id="rId13"/>
    <p:sldId id="403" r:id="rId14"/>
    <p:sldId id="384" r:id="rId15"/>
    <p:sldId id="385" r:id="rId16"/>
    <p:sldId id="405" r:id="rId17"/>
    <p:sldId id="404" r:id="rId18"/>
    <p:sldId id="406" r:id="rId19"/>
    <p:sldId id="407" r:id="rId20"/>
    <p:sldId id="408" r:id="rId21"/>
    <p:sldId id="392" r:id="rId22"/>
    <p:sldId id="393" r:id="rId23"/>
    <p:sldId id="394" r:id="rId24"/>
    <p:sldId id="409" r:id="rId25"/>
    <p:sldId id="396" r:id="rId26"/>
    <p:sldId id="397" r:id="rId27"/>
    <p:sldId id="398" r:id="rId28"/>
    <p:sldId id="399" r:id="rId29"/>
    <p:sldId id="262"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1813" autoAdjust="0"/>
  </p:normalViewPr>
  <p:slideViewPr>
    <p:cSldViewPr snapToGrid="0">
      <p:cViewPr varScale="1">
        <p:scale>
          <a:sx n="73" d="100"/>
          <a:sy n="73" d="100"/>
        </p:scale>
        <p:origin x="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6B455E-C356-46EF-99EC-C2148143F4C9}" type="datetimeFigureOut">
              <a:rPr lang="en-GB" smtClean="0"/>
              <a:t>28/10/2019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67CF2-8C7A-4A94-9656-A2E87E927CB5}" type="slidenum">
              <a:rPr lang="en-GB" smtClean="0"/>
              <a:t>‹#›</a:t>
            </a:fld>
            <a:endParaRPr lang="en-GB"/>
          </a:p>
        </p:txBody>
      </p:sp>
    </p:spTree>
    <p:extLst>
      <p:ext uri="{BB962C8B-B14F-4D97-AF65-F5344CB8AC3E}">
        <p14:creationId xmlns:p14="http://schemas.microsoft.com/office/powerpoint/2010/main" val="44436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2567CF2-8C7A-4A94-9656-A2E87E927CB5}" type="slidenum">
              <a:rPr lang="en-GB" smtClean="0"/>
              <a:t>1</a:t>
            </a:fld>
            <a:endParaRPr lang="en-GB"/>
          </a:p>
        </p:txBody>
      </p:sp>
    </p:spTree>
    <p:extLst>
      <p:ext uri="{BB962C8B-B14F-4D97-AF65-F5344CB8AC3E}">
        <p14:creationId xmlns:p14="http://schemas.microsoft.com/office/powerpoint/2010/main" val="31533397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buClrTx/>
              <a:buFontTx/>
              <a:buNone/>
            </a:pPr>
            <a:fld id="{685A9F61-8320-4DA8-B86B-660277293D0B}" type="slidenum">
              <a:rPr lang="en-US" altLang="en-US">
                <a:solidFill>
                  <a:srgbClr val="000000"/>
                </a:solidFill>
              </a:rPr>
              <a:pPr>
                <a:buClrTx/>
                <a:buFontTx/>
                <a:buNone/>
              </a:pPr>
              <a:t>24</a:t>
            </a:fld>
            <a:endParaRPr lang="en-US" altLang="en-US">
              <a:solidFill>
                <a:srgbClr val="000000"/>
              </a:solidFill>
            </a:endParaRPr>
          </a:p>
        </p:txBody>
      </p:sp>
      <p:sp>
        <p:nvSpPr>
          <p:cNvPr id="160771" name="Rectangle 1"/>
          <p:cNvSpPr txBox="1">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2" name="Rectangle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428168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buClrTx/>
              <a:buFontTx/>
              <a:buNone/>
            </a:pPr>
            <a:fld id="{EAECBEDA-B72B-40E8-9546-B6A775CF001F}" type="slidenum">
              <a:rPr lang="en-US" altLang="en-US">
                <a:solidFill>
                  <a:srgbClr val="000000"/>
                </a:solidFill>
              </a:rPr>
              <a:pPr>
                <a:buClrTx/>
                <a:buFontTx/>
                <a:buNone/>
              </a:pPr>
              <a:t>25</a:t>
            </a:fld>
            <a:endParaRPr lang="en-US" altLang="en-US">
              <a:solidFill>
                <a:srgbClr val="000000"/>
              </a:solidFill>
            </a:endParaRPr>
          </a:p>
        </p:txBody>
      </p:sp>
      <p:sp>
        <p:nvSpPr>
          <p:cNvPr id="162819" name="Rectangle 1"/>
          <p:cNvSpPr txBox="1">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20" name="Rectangle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565704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buClrTx/>
              <a:buFontTx/>
              <a:buNone/>
            </a:pPr>
            <a:fld id="{2E7061DD-972F-4E20-A664-0CA93686564F}" type="slidenum">
              <a:rPr lang="en-US" altLang="en-US">
                <a:solidFill>
                  <a:srgbClr val="000000"/>
                </a:solidFill>
              </a:rPr>
              <a:pPr>
                <a:buClrTx/>
                <a:buFontTx/>
                <a:buNone/>
              </a:pPr>
              <a:t>26</a:t>
            </a:fld>
            <a:endParaRPr lang="en-US" altLang="en-US">
              <a:solidFill>
                <a:srgbClr val="000000"/>
              </a:solidFill>
            </a:endParaRPr>
          </a:p>
        </p:txBody>
      </p:sp>
      <p:sp>
        <p:nvSpPr>
          <p:cNvPr id="164867" name="Rectangle 1"/>
          <p:cNvSpPr txBox="1">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8" name="Rectangle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925549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buClrTx/>
              <a:buFontTx/>
              <a:buNone/>
            </a:pPr>
            <a:fld id="{949127C4-8F9A-4F4B-93D9-128ED2D08E05}" type="slidenum">
              <a:rPr lang="en-US" altLang="en-US">
                <a:solidFill>
                  <a:srgbClr val="000000"/>
                </a:solidFill>
              </a:rPr>
              <a:pPr>
                <a:buClrTx/>
                <a:buFontTx/>
                <a:buNone/>
              </a:pPr>
              <a:t>27</a:t>
            </a:fld>
            <a:endParaRPr lang="en-US" altLang="en-US">
              <a:solidFill>
                <a:srgbClr val="000000"/>
              </a:solidFill>
            </a:endParaRPr>
          </a:p>
        </p:txBody>
      </p:sp>
      <p:sp>
        <p:nvSpPr>
          <p:cNvPr id="166915" name="Rectangle 1"/>
          <p:cNvSpPr txBox="1">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6916" name="Rectangle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868862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28</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19694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lIns="0" tIns="0" rIns="0" bIns="0" anchor="b" anchorCtr="0">
            <a:noAutofit/>
          </a:bodyPr>
          <a:lstStyle/>
          <a:p>
            <a:pPr lvl="0"/>
            <a:fld id="{179EBEC9-7F44-4798-BABC-29C4375FD2FD}" type="slidenum">
              <a:t>29</a:t>
            </a:fld>
            <a:endParaRPr lang="en-US"/>
          </a:p>
        </p:txBody>
      </p:sp>
      <p:sp>
        <p:nvSpPr>
          <p:cNvPr id="2" name="Slide Image Placeholder 1"/>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203071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buClrTx/>
              <a:buFontTx/>
              <a:buNone/>
            </a:pPr>
            <a:fld id="{96A37FB6-795C-44B3-AD11-C6AA58BFA940}" type="slidenum">
              <a:rPr lang="en-US" altLang="en-US">
                <a:solidFill>
                  <a:srgbClr val="000000"/>
                </a:solidFill>
              </a:rPr>
              <a:pPr>
                <a:buClrTx/>
                <a:buFontTx/>
                <a:buNone/>
              </a:pPr>
              <a:t>8</a:t>
            </a:fld>
            <a:endParaRPr lang="en-US" altLang="en-US">
              <a:solidFill>
                <a:srgbClr val="000000"/>
              </a:solidFill>
            </a:endParaRPr>
          </a:p>
        </p:txBody>
      </p:sp>
      <p:sp>
        <p:nvSpPr>
          <p:cNvPr id="118787" name="Rectangle 1"/>
          <p:cNvSpPr txBox="1">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8" name="Rectangle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027691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buClrTx/>
              <a:buFontTx/>
              <a:buNone/>
            </a:pPr>
            <a:fld id="{35AC1198-33EE-4BAF-B58C-DA036718A921}" type="slidenum">
              <a:rPr lang="en-US" altLang="en-US">
                <a:solidFill>
                  <a:srgbClr val="000000"/>
                </a:solidFill>
              </a:rPr>
              <a:pPr>
                <a:buClrTx/>
                <a:buFontTx/>
                <a:buNone/>
              </a:pPr>
              <a:t>9</a:t>
            </a:fld>
            <a:endParaRPr lang="en-US" altLang="en-US">
              <a:solidFill>
                <a:srgbClr val="000000"/>
              </a:solidFill>
            </a:endParaRPr>
          </a:p>
        </p:txBody>
      </p:sp>
      <p:sp>
        <p:nvSpPr>
          <p:cNvPr id="131075" name="Rectangle 1"/>
          <p:cNvSpPr txBox="1">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6" name="Rectangle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866512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buClrTx/>
              <a:buFontTx/>
              <a:buNone/>
            </a:pPr>
            <a:fld id="{EF828D96-45D0-4639-BC4B-2CA74AE2B256}" type="slidenum">
              <a:rPr lang="en-US" altLang="en-US">
                <a:solidFill>
                  <a:srgbClr val="000000"/>
                </a:solidFill>
              </a:rPr>
              <a:pPr>
                <a:buClrTx/>
                <a:buFontTx/>
                <a:buNone/>
              </a:pPr>
              <a:t>10</a:t>
            </a:fld>
            <a:endParaRPr lang="en-US" altLang="en-US">
              <a:solidFill>
                <a:srgbClr val="000000"/>
              </a:solidFill>
            </a:endParaRPr>
          </a:p>
        </p:txBody>
      </p:sp>
      <p:sp>
        <p:nvSpPr>
          <p:cNvPr id="133123" name="Rectangle 1"/>
          <p:cNvSpPr txBox="1">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4" name="Rectangle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229535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buClrTx/>
              <a:buFontTx/>
              <a:buNone/>
            </a:pPr>
            <a:fld id="{76FFBD5E-FA6C-4ADC-A93C-C1BAE9B8403F}" type="slidenum">
              <a:rPr lang="en-US" altLang="en-US">
                <a:solidFill>
                  <a:srgbClr val="000000"/>
                </a:solidFill>
              </a:rPr>
              <a:pPr>
                <a:buClrTx/>
                <a:buFontTx/>
                <a:buNone/>
              </a:pPr>
              <a:t>13</a:t>
            </a:fld>
            <a:endParaRPr lang="en-US" altLang="en-US">
              <a:solidFill>
                <a:srgbClr val="000000"/>
              </a:solidFill>
            </a:endParaRPr>
          </a:p>
        </p:txBody>
      </p:sp>
      <p:sp>
        <p:nvSpPr>
          <p:cNvPr id="137219" name="Rectangle 1"/>
          <p:cNvSpPr txBox="1">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20" name="Text Box 2"/>
          <p:cNvSpPr txBox="1">
            <a:spLocks noChangeArrowheads="1"/>
          </p:cNvSpPr>
          <p:nvPr/>
        </p:nvSpPr>
        <p:spPr bwMode="auto">
          <a:xfrm>
            <a:off x="685800" y="4400550"/>
            <a:ext cx="5486400"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137221"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lgn="r" eaLnBrk="1" hangingPunct="1">
              <a:buClrTx/>
              <a:buFontTx/>
              <a:buNone/>
            </a:pPr>
            <a:fld id="{B4DA7553-3F7D-4B5C-9121-DFA24AA08EE5}" type="slidenum">
              <a:rPr lang="en-US" altLang="en-US" sz="1200">
                <a:solidFill>
                  <a:srgbClr val="000000"/>
                </a:solidFill>
              </a:rPr>
              <a:pPr algn="r" eaLnBrk="1" hangingPunct="1">
                <a:buClrTx/>
                <a:buFontTx/>
                <a:buNone/>
              </a:pPr>
              <a:t>13</a:t>
            </a:fld>
            <a:endParaRPr lang="en-US" altLang="en-US" sz="1200">
              <a:solidFill>
                <a:srgbClr val="000000"/>
              </a:solidFill>
            </a:endParaRPr>
          </a:p>
        </p:txBody>
      </p:sp>
    </p:spTree>
    <p:extLst>
      <p:ext uri="{BB962C8B-B14F-4D97-AF65-F5344CB8AC3E}">
        <p14:creationId xmlns:p14="http://schemas.microsoft.com/office/powerpoint/2010/main" val="2860540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buClrTx/>
              <a:buFontTx/>
              <a:buNone/>
            </a:pPr>
            <a:fld id="{5CA4F4AC-AB56-4074-8490-E7BC19413264}" type="slidenum">
              <a:rPr lang="en-US" altLang="en-US">
                <a:solidFill>
                  <a:srgbClr val="000000"/>
                </a:solidFill>
              </a:rPr>
              <a:pPr>
                <a:buClrTx/>
                <a:buFontTx/>
                <a:buNone/>
              </a:pPr>
              <a:t>14</a:t>
            </a:fld>
            <a:endParaRPr lang="en-US" altLang="en-US">
              <a:solidFill>
                <a:srgbClr val="000000"/>
              </a:solidFill>
            </a:endParaRPr>
          </a:p>
        </p:txBody>
      </p:sp>
      <p:sp>
        <p:nvSpPr>
          <p:cNvPr id="139267" name="Rectangle 1"/>
          <p:cNvSpPr txBox="1">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8" name="Rectangle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385402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buClrTx/>
              <a:buFontTx/>
              <a:buNone/>
            </a:pPr>
            <a:fld id="{6C5AA4AA-2696-4F4D-ACB2-B72FB4E2C988}" type="slidenum">
              <a:rPr lang="en-US" altLang="en-US">
                <a:solidFill>
                  <a:srgbClr val="000000"/>
                </a:solidFill>
              </a:rPr>
              <a:pPr>
                <a:buClrTx/>
                <a:buFontTx/>
                <a:buNone/>
              </a:pPr>
              <a:t>20</a:t>
            </a:fld>
            <a:endParaRPr lang="en-US" altLang="en-US">
              <a:solidFill>
                <a:srgbClr val="000000"/>
              </a:solidFill>
            </a:endParaRPr>
          </a:p>
        </p:txBody>
      </p:sp>
      <p:sp>
        <p:nvSpPr>
          <p:cNvPr id="152579" name="Rectangle 1"/>
          <p:cNvSpPr txBox="1">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80" name="Text Box 2"/>
          <p:cNvSpPr txBox="1">
            <a:spLocks noChangeArrowheads="1"/>
          </p:cNvSpPr>
          <p:nvPr/>
        </p:nvSpPr>
        <p:spPr bwMode="auto">
          <a:xfrm>
            <a:off x="685800" y="4400550"/>
            <a:ext cx="5486400" cy="3600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buClr>
                <a:srgbClr val="000000"/>
              </a:buClr>
              <a:buSzPct val="100000"/>
              <a:buFont typeface="Times New Roman" panose="02020603050405020304" pitchFamily="18" charset="0"/>
              <a:buNone/>
            </a:pPr>
            <a:endParaRPr lang="en-US"/>
          </a:p>
        </p:txBody>
      </p:sp>
      <p:sp>
        <p:nvSpPr>
          <p:cNvPr id="152581"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lgn="r" eaLnBrk="1" hangingPunct="1">
              <a:buClrTx/>
              <a:buFontTx/>
              <a:buNone/>
            </a:pPr>
            <a:fld id="{A4DFC2B3-9772-4830-B8C9-3D5CB897D035}" type="slidenum">
              <a:rPr lang="en-US" altLang="en-US" sz="1200">
                <a:solidFill>
                  <a:srgbClr val="000000"/>
                </a:solidFill>
              </a:rPr>
              <a:pPr algn="r" eaLnBrk="1" hangingPunct="1">
                <a:buClrTx/>
                <a:buFontTx/>
                <a:buNone/>
              </a:pPr>
              <a:t>20</a:t>
            </a:fld>
            <a:endParaRPr lang="en-US" altLang="en-US" sz="1200">
              <a:solidFill>
                <a:srgbClr val="000000"/>
              </a:solidFill>
            </a:endParaRPr>
          </a:p>
        </p:txBody>
      </p:sp>
    </p:spTree>
    <p:extLst>
      <p:ext uri="{BB962C8B-B14F-4D97-AF65-F5344CB8AC3E}">
        <p14:creationId xmlns:p14="http://schemas.microsoft.com/office/powerpoint/2010/main" val="2957705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6"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buClrTx/>
              <a:buFontTx/>
              <a:buNone/>
            </a:pPr>
            <a:fld id="{5E83C430-3EEB-4FD5-A3C7-DE5D5ED36EF6}" type="slidenum">
              <a:rPr lang="en-US" altLang="en-US">
                <a:solidFill>
                  <a:srgbClr val="000000"/>
                </a:solidFill>
              </a:rPr>
              <a:pPr>
                <a:buClrTx/>
                <a:buFontTx/>
                <a:buNone/>
              </a:pPr>
              <a:t>21</a:t>
            </a:fld>
            <a:endParaRPr lang="en-US" altLang="en-US">
              <a:solidFill>
                <a:srgbClr val="000000"/>
              </a:solidFill>
            </a:endParaRPr>
          </a:p>
        </p:txBody>
      </p:sp>
      <p:sp>
        <p:nvSpPr>
          <p:cNvPr id="154627" name="Rectangle 1"/>
          <p:cNvSpPr txBox="1">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8" name="Rectangle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17802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buClrTx/>
              <a:buFontTx/>
              <a:buNone/>
            </a:pPr>
            <a:fld id="{CBA83058-EE9E-4393-8537-D899E67AC53E}" type="slidenum">
              <a:rPr lang="en-US" altLang="en-US">
                <a:solidFill>
                  <a:srgbClr val="000000"/>
                </a:solidFill>
              </a:rPr>
              <a:pPr>
                <a:buClrTx/>
                <a:buFontTx/>
                <a:buNone/>
              </a:pPr>
              <a:t>22</a:t>
            </a:fld>
            <a:endParaRPr lang="en-US" altLang="en-US">
              <a:solidFill>
                <a:srgbClr val="000000"/>
              </a:solidFill>
            </a:endParaRPr>
          </a:p>
        </p:txBody>
      </p:sp>
      <p:sp>
        <p:nvSpPr>
          <p:cNvPr id="156675" name="Rectangle 1"/>
          <p:cNvSpPr txBox="1">
            <a:spLocks noGrp="1" noRot="1" noChangeAspect="1" noChangeArrowheads="1" noTextEdit="1"/>
          </p:cNvSpPr>
          <p:nvPr>
            <p:ph type="sldImg"/>
          </p:nvPr>
        </p:nvSpPr>
        <p:spPr>
          <a:xfrm>
            <a:off x="685800" y="1143000"/>
            <a:ext cx="5486400" cy="30861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6676" name="Rectangle 2"/>
          <p:cNvSpPr txBox="1">
            <a:spLocks noGrp="1" noChangeArrowheads="1"/>
          </p:cNvSpPr>
          <p:nvPr>
            <p:ph type="body" idx="1"/>
          </p:nvPr>
        </p:nvSpPr>
        <p:spPr>
          <a:xfrm>
            <a:off x="685800" y="4400550"/>
            <a:ext cx="5486400" cy="36004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492058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202327C-2852-4F0B-B8C3-7AA574A0DDC8}" type="datetime1">
              <a:rPr lang="en-GB" smtClean="0"/>
              <a:t>29/10/2019</a:t>
            </a:fld>
            <a:endParaRPr lang="en-GB"/>
          </a:p>
        </p:txBody>
      </p:sp>
      <p:sp>
        <p:nvSpPr>
          <p:cNvPr id="5" name="Footer Placeholder 4"/>
          <p:cNvSpPr>
            <a:spLocks noGrp="1"/>
          </p:cNvSpPr>
          <p:nvPr>
            <p:ph type="ftr" sz="quarter" idx="11"/>
          </p:nvPr>
        </p:nvSpPr>
        <p:spPr/>
        <p:txBody>
          <a:bodyPr/>
          <a:lstStyle/>
          <a:p>
            <a:r>
              <a:rPr lang="en-GB" smtClean="0"/>
              <a:t>MET451: AVIATION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509720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19E3389-2985-48F7-A767-409E7DB107BF}" type="datetime1">
              <a:rPr lang="en-GB" smtClean="0"/>
              <a:t>29/10/2019</a:t>
            </a:fld>
            <a:endParaRPr lang="en-GB"/>
          </a:p>
        </p:txBody>
      </p:sp>
      <p:sp>
        <p:nvSpPr>
          <p:cNvPr id="5" name="Footer Placeholder 4"/>
          <p:cNvSpPr>
            <a:spLocks noGrp="1"/>
          </p:cNvSpPr>
          <p:nvPr>
            <p:ph type="ftr" sz="quarter" idx="11"/>
          </p:nvPr>
        </p:nvSpPr>
        <p:spPr/>
        <p:txBody>
          <a:bodyPr/>
          <a:lstStyle/>
          <a:p>
            <a:r>
              <a:rPr lang="en-GB" smtClean="0"/>
              <a:t>MET451: AVIATION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252090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82CE816-1862-4F92-A87B-6124718D35CD}" type="datetime1">
              <a:rPr lang="en-GB" smtClean="0"/>
              <a:t>29/10/2019</a:t>
            </a:fld>
            <a:endParaRPr lang="en-GB"/>
          </a:p>
        </p:txBody>
      </p:sp>
      <p:sp>
        <p:nvSpPr>
          <p:cNvPr id="5" name="Footer Placeholder 4"/>
          <p:cNvSpPr>
            <a:spLocks noGrp="1"/>
          </p:cNvSpPr>
          <p:nvPr>
            <p:ph type="ftr" sz="quarter" idx="11"/>
          </p:nvPr>
        </p:nvSpPr>
        <p:spPr/>
        <p:txBody>
          <a:bodyPr/>
          <a:lstStyle/>
          <a:p>
            <a:r>
              <a:rPr lang="en-GB" smtClean="0"/>
              <a:t>MET451: AVIATION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034321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3"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9" y="1871133"/>
            <a:ext cx="6815669" cy="1515533"/>
          </a:xfrm>
        </p:spPr>
        <p:txBody>
          <a:bodyPr anchor="b">
            <a:noAutofit/>
          </a:bodyPr>
          <a:lstStyle>
            <a:lvl1pPr algn="ctr">
              <a:defRPr sz="405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9" y="3657597"/>
            <a:ext cx="6815669" cy="13208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3" y="5037663"/>
            <a:ext cx="897467" cy="279400"/>
          </a:xfrm>
        </p:spPr>
        <p:txBody>
          <a:bodyPr/>
          <a:lstStyle/>
          <a:p>
            <a:fld id="{D395270F-15C8-4ED8-8F82-14FCF4BB6161}" type="datetime1">
              <a:rPr lang="en-GB" smtClean="0">
                <a:solidFill>
                  <a:prstClr val="black"/>
                </a:solidFill>
              </a:rPr>
              <a:t>29/10/2019</a:t>
            </a:fld>
            <a:endParaRPr lang="en-GB">
              <a:solidFill>
                <a:prstClr val="black"/>
              </a:solidFill>
            </a:endParaRPr>
          </a:p>
        </p:txBody>
      </p:sp>
      <p:sp>
        <p:nvSpPr>
          <p:cNvPr id="5" name="Footer Placeholder 4"/>
          <p:cNvSpPr>
            <a:spLocks noGrp="1"/>
          </p:cNvSpPr>
          <p:nvPr>
            <p:ph type="ftr" sz="quarter" idx="11"/>
          </p:nvPr>
        </p:nvSpPr>
        <p:spPr>
          <a:xfrm>
            <a:off x="2692397" y="5037663"/>
            <a:ext cx="5214635" cy="279400"/>
          </a:xfrm>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a:xfrm>
            <a:off x="8956902" y="5037663"/>
            <a:ext cx="551167" cy="279400"/>
          </a:xfrm>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403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94DCB8-8EF0-4CB0-9B04-9124089D2355}" type="datetime1">
              <a:rPr lang="en-GB" smtClean="0">
                <a:solidFill>
                  <a:prstClr val="black"/>
                </a:solidFill>
              </a:rPr>
              <a:t>29/10/2019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3103137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3"/>
            <a:ext cx="8158691" cy="954547"/>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FD9EF07-C373-4549-AB46-24C48793412F}" type="datetime1">
              <a:rPr lang="en-GB" smtClean="0">
                <a:solidFill>
                  <a:prstClr val="black"/>
                </a:solidFill>
              </a:rPr>
              <a:t>29/10/2019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9321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843E42-7FBD-4EB8-ABC4-7577558DC801}" type="datetime1">
              <a:rPr lang="en-GB" smtClean="0">
                <a:solidFill>
                  <a:prstClr val="black"/>
                </a:solidFill>
              </a:rPr>
              <a:t>29/10/2019</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7" name="Slide Number Placeholder 6"/>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3809352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295400" y="3243264"/>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180671" y="3243264"/>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3E1B1F-7284-41B2-8634-AC0E20DD4CF5}" type="datetime1">
              <a:rPr lang="en-GB" smtClean="0">
                <a:solidFill>
                  <a:prstClr val="black"/>
                </a:solidFill>
              </a:rPr>
              <a:t>29/10/2019</a:t>
            </a:fld>
            <a:endParaRPr lang="en-GB">
              <a:solidFill>
                <a:prstClr val="black"/>
              </a:solidFill>
            </a:endParaRPr>
          </a:p>
        </p:txBody>
      </p:sp>
      <p:sp>
        <p:nvSpPr>
          <p:cNvPr id="8" name="Footer Placeholder 7"/>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9" name="Slide Number Placeholder 8"/>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8" name="Straight Connector 17"/>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9824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7AF4F7-A826-4FCC-A652-017D0BB295DA}" type="datetime1">
              <a:rPr lang="en-GB" smtClean="0">
                <a:solidFill>
                  <a:prstClr val="black"/>
                </a:solidFill>
              </a:rPr>
              <a:t>29/10/2019</a:t>
            </a:fld>
            <a:endParaRPr lang="en-GB">
              <a:solidFill>
                <a:prstClr val="black"/>
              </a:solidFill>
            </a:endParaRPr>
          </a:p>
        </p:txBody>
      </p:sp>
      <p:sp>
        <p:nvSpPr>
          <p:cNvPr id="4" name="Footer Placeholder 3"/>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4" name="Straight Connector 13"/>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51194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2383CA-7AC5-4086-8637-42B22EF8E74D}" type="datetime1">
              <a:rPr lang="en-GB" smtClean="0">
                <a:solidFill>
                  <a:prstClr val="black"/>
                </a:solidFill>
              </a:rPr>
              <a:t>29/10/2019</a:t>
            </a:fld>
            <a:endParaRPr lang="en-GB">
              <a:solidFill>
                <a:prstClr val="black"/>
              </a:solidFill>
            </a:endParaRPr>
          </a:p>
        </p:txBody>
      </p:sp>
      <p:sp>
        <p:nvSpPr>
          <p:cNvPr id="3" name="Footer Placeholder 2"/>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4" name="Slide Number Placeholder 3"/>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30578414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3" y="1388534"/>
            <a:ext cx="3718455" cy="13716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3"/>
            <a:ext cx="5469467"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3" y="3031065"/>
            <a:ext cx="3718455" cy="2438404"/>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E89509-9F3B-4DB7-B5E9-D62E51DFA477}" type="datetime1">
              <a:rPr lang="en-GB" smtClean="0">
                <a:solidFill>
                  <a:prstClr val="black"/>
                </a:solidFill>
              </a:rPr>
              <a:t>29/10/2019</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7" name="Slide Number Placeholder 6"/>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6" name="Straight Connector 15"/>
          <p:cNvCxnSpPr/>
          <p:nvPr/>
        </p:nvCxnSpPr>
        <p:spPr>
          <a:xfrm>
            <a:off x="1396169" y="2912533"/>
            <a:ext cx="35144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4644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062215E-BD74-41EC-B1C8-360A57BA6942}" type="datetime1">
              <a:rPr lang="en-GB" smtClean="0"/>
              <a:t>29/10/2019</a:t>
            </a:fld>
            <a:endParaRPr lang="en-GB"/>
          </a:p>
        </p:txBody>
      </p:sp>
      <p:sp>
        <p:nvSpPr>
          <p:cNvPr id="5" name="Footer Placeholder 4"/>
          <p:cNvSpPr>
            <a:spLocks noGrp="1"/>
          </p:cNvSpPr>
          <p:nvPr>
            <p:ph type="ftr" sz="quarter" idx="11"/>
          </p:nvPr>
        </p:nvSpPr>
        <p:spPr/>
        <p:txBody>
          <a:bodyPr/>
          <a:lstStyle/>
          <a:p>
            <a:r>
              <a:rPr lang="en-GB" smtClean="0"/>
              <a:t>MET451: AVIATION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38275257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1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2"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B7DF87-31F5-4861-813F-B33D5F685F22}" type="datetime1">
              <a:rPr lang="en-GB" smtClean="0">
                <a:solidFill>
                  <a:prstClr val="black"/>
                </a:solidFill>
              </a:rPr>
              <a:t>29/10/2019</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7" name="Slide Number Placeholder 6"/>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20222843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7" cy="566738"/>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401"/>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7" cy="493712"/>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CD1C70-A8D6-4B09-8BD9-5A48284CB25E}" type="datetime1">
              <a:rPr lang="en-GB" smtClean="0">
                <a:solidFill>
                  <a:prstClr val="black"/>
                </a:solidFill>
              </a:rPr>
              <a:t>29/10/2019</a:t>
            </a:fld>
            <a:endParaRPr lang="en-GB">
              <a:solidFill>
                <a:prstClr val="black"/>
              </a:solidFill>
            </a:endParaRPr>
          </a:p>
        </p:txBody>
      </p:sp>
      <p:sp>
        <p:nvSpPr>
          <p:cNvPr id="6" name="Footer Placeholder 5"/>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7" name="Slide Number Placeholder 6"/>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8679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9" y="982132"/>
            <a:ext cx="9592732" cy="2954868"/>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9" y="4343401"/>
            <a:ext cx="9592732" cy="1532467"/>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A2D52C-BB8F-4CF8-B1CF-DB6649929B55}" type="datetime1">
              <a:rPr lang="en-GB" smtClean="0">
                <a:solidFill>
                  <a:prstClr val="black"/>
                </a:solidFill>
              </a:rPr>
              <a:t>29/10/2019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5" name="Straight Connector 14"/>
          <p:cNvCxnSpPr/>
          <p:nvPr/>
        </p:nvCxnSpPr>
        <p:spPr>
          <a:xfrm>
            <a:off x="1396169" y="4140199"/>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4866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4" y="982132"/>
            <a:ext cx="9296399" cy="2370668"/>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3" cy="58420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401"/>
            <a:ext cx="9609667" cy="1532467"/>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BF2DA5-EB72-4A55-BE5A-ADAEF31F6C30}" type="datetime1">
              <a:rPr lang="en-GB" smtClean="0">
                <a:solidFill>
                  <a:prstClr val="black"/>
                </a:solidFill>
              </a:rPr>
              <a:t>29/10/2019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
        <p:nvSpPr>
          <p:cNvPr id="14" name="TextBox 13"/>
          <p:cNvSpPr txBox="1"/>
          <p:nvPr/>
        </p:nvSpPr>
        <p:spPr>
          <a:xfrm>
            <a:off x="862013" y="879961"/>
            <a:ext cx="609600" cy="584776"/>
          </a:xfrm>
          <a:prstGeom prst="rect">
            <a:avLst/>
          </a:prstGeom>
        </p:spPr>
        <p:txBody>
          <a:bodyPr vert="horz" lIns="68580" tIns="34290" rIns="68580" bIns="34290" rtlCol="0" anchor="ctr">
            <a:noAutofit/>
          </a:bodyPr>
          <a:lstStyle/>
          <a:p>
            <a:pPr defTabSz="685800"/>
            <a:r>
              <a:rPr lang="en-US" sz="6000" dirty="0">
                <a:solidFill>
                  <a:prstClr val="black"/>
                </a:solidFill>
                <a:cs typeface="Arial" panose="020B0604020202020204" pitchFamily="34" charset="0"/>
              </a:rPr>
              <a:t>“</a:t>
            </a:r>
          </a:p>
        </p:txBody>
      </p:sp>
      <p:sp>
        <p:nvSpPr>
          <p:cNvPr id="15" name="TextBox 14"/>
          <p:cNvSpPr txBox="1"/>
          <p:nvPr/>
        </p:nvSpPr>
        <p:spPr>
          <a:xfrm>
            <a:off x="10600267" y="2827870"/>
            <a:ext cx="609600" cy="584776"/>
          </a:xfrm>
          <a:prstGeom prst="rect">
            <a:avLst/>
          </a:prstGeom>
        </p:spPr>
        <p:txBody>
          <a:bodyPr vert="horz" lIns="68580" tIns="34290" rIns="68580" bIns="34290" rtlCol="0" anchor="ctr">
            <a:noAutofit/>
          </a:bodyPr>
          <a:lstStyle/>
          <a:p>
            <a:pPr algn="r" defTabSz="685800"/>
            <a:r>
              <a:rPr lang="en-US" sz="6000" dirty="0">
                <a:solidFill>
                  <a:prstClr val="black"/>
                </a:solidFill>
                <a:cs typeface="Arial" panose="020B0604020202020204" pitchFamily="34" charset="0"/>
              </a:rPr>
              <a:t>”</a:t>
            </a:r>
          </a:p>
        </p:txBody>
      </p:sp>
      <p:cxnSp>
        <p:nvCxnSpPr>
          <p:cNvPr id="19" name="Straight Connector 18"/>
          <p:cNvCxnSpPr/>
          <p:nvPr/>
        </p:nvCxnSpPr>
        <p:spPr>
          <a:xfrm>
            <a:off x="1396169" y="4140199"/>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57351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3" y="3308581"/>
            <a:ext cx="9609668" cy="1468800"/>
          </a:xfrm>
        </p:spPr>
        <p:txBody>
          <a:bodyPr anchor="b">
            <a:normAutofit/>
          </a:bodyPr>
          <a:lstStyle>
            <a:lvl1pPr algn="l">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2" y="4777381"/>
            <a:ext cx="9609668" cy="8604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082CF3-558D-4F77-9697-0C98C12E4866}" type="datetime1">
              <a:rPr lang="en-GB" smtClean="0">
                <a:solidFill>
                  <a:prstClr val="black"/>
                </a:solidFill>
              </a:rPr>
              <a:t>29/10/2019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Tree>
    <p:extLst>
      <p:ext uri="{BB962C8B-B14F-4D97-AF65-F5344CB8AC3E}">
        <p14:creationId xmlns:p14="http://schemas.microsoft.com/office/powerpoint/2010/main" val="2221572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4" y="982132"/>
            <a:ext cx="9296399" cy="2243668"/>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2" y="3639312"/>
            <a:ext cx="9609668" cy="886968"/>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2" y="4529667"/>
            <a:ext cx="9609668" cy="13462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96FE32-E64B-41E0-850E-0C57D456B86B}" type="datetime1">
              <a:rPr lang="en-GB" smtClean="0">
                <a:solidFill>
                  <a:prstClr val="black"/>
                </a:solidFill>
              </a:rPr>
              <a:t>29/10/2019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sp>
        <p:nvSpPr>
          <p:cNvPr id="12" name="TextBox 11"/>
          <p:cNvSpPr txBox="1"/>
          <p:nvPr/>
        </p:nvSpPr>
        <p:spPr>
          <a:xfrm>
            <a:off x="862013" y="879961"/>
            <a:ext cx="609600" cy="584776"/>
          </a:xfrm>
          <a:prstGeom prst="rect">
            <a:avLst/>
          </a:prstGeom>
        </p:spPr>
        <p:txBody>
          <a:bodyPr vert="horz" lIns="68580" tIns="34290" rIns="68580" bIns="34290" rtlCol="0" anchor="ctr">
            <a:noAutofit/>
          </a:bodyPr>
          <a:lstStyle/>
          <a:p>
            <a:pPr defTabSz="685800"/>
            <a:r>
              <a:rPr lang="en-US" sz="6000" dirty="0">
                <a:solidFill>
                  <a:prstClr val="black"/>
                </a:solidFill>
                <a:cs typeface="Arial" panose="020B0604020202020204" pitchFamily="34" charset="0"/>
              </a:rPr>
              <a:t>“</a:t>
            </a:r>
          </a:p>
        </p:txBody>
      </p:sp>
      <p:sp>
        <p:nvSpPr>
          <p:cNvPr id="13" name="TextBox 12"/>
          <p:cNvSpPr txBox="1"/>
          <p:nvPr/>
        </p:nvSpPr>
        <p:spPr>
          <a:xfrm>
            <a:off x="10600267" y="2599261"/>
            <a:ext cx="609600" cy="584776"/>
          </a:xfrm>
          <a:prstGeom prst="rect">
            <a:avLst/>
          </a:prstGeom>
        </p:spPr>
        <p:txBody>
          <a:bodyPr vert="horz" lIns="68580" tIns="34290" rIns="68580" bIns="34290" rtlCol="0" anchor="ctr">
            <a:noAutofit/>
          </a:bodyPr>
          <a:lstStyle/>
          <a:p>
            <a:pPr algn="r" defTabSz="685800"/>
            <a:r>
              <a:rPr lang="en-US" sz="6000" dirty="0">
                <a:solidFill>
                  <a:prstClr val="black"/>
                </a:solidFill>
                <a:cs typeface="Arial" panose="020B0604020202020204" pitchFamily="34" charset="0"/>
              </a:rPr>
              <a:t>”</a:t>
            </a:r>
          </a:p>
        </p:txBody>
      </p:sp>
      <p:cxnSp>
        <p:nvCxnSpPr>
          <p:cNvPr id="26" name="Straight Connector 25"/>
          <p:cNvCxnSpPr/>
          <p:nvPr/>
        </p:nvCxnSpPr>
        <p:spPr>
          <a:xfrm>
            <a:off x="1396169" y="3429000"/>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92240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7"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2" y="3630168"/>
            <a:ext cx="9609668" cy="841248"/>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470401"/>
            <a:ext cx="9609671" cy="1405467"/>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336746-6373-455A-A913-43B0ED570EEA}" type="datetime1">
              <a:rPr lang="en-GB" smtClean="0">
                <a:solidFill>
                  <a:prstClr val="black"/>
                </a:solidFill>
              </a:rPr>
              <a:t>29/10/2019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5" name="Straight Connector 14"/>
          <p:cNvCxnSpPr/>
          <p:nvPr/>
        </p:nvCxnSpPr>
        <p:spPr>
          <a:xfrm>
            <a:off x="1396169" y="3429000"/>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79801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DFAD4D-2E4F-4948-8B0E-3F1F3813D29D}" type="datetime1">
              <a:rPr lang="en-GB" smtClean="0">
                <a:solidFill>
                  <a:prstClr val="black"/>
                </a:solidFill>
              </a:rPr>
              <a:t>29/10/2019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4" name="Straight Connector 13"/>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8670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8" y="982133"/>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895B11C-9A9F-4BEB-ACC6-22D4722991E3}" type="datetime1">
              <a:rPr lang="en-GB" smtClean="0">
                <a:solidFill>
                  <a:prstClr val="black"/>
                </a:solidFill>
              </a:rPr>
              <a:t>29/10/2019</a:t>
            </a:fld>
            <a:endParaRPr lang="en-GB">
              <a:solidFill>
                <a:prstClr val="black"/>
              </a:solidFill>
            </a:endParaRPr>
          </a:p>
        </p:txBody>
      </p:sp>
      <p:sp>
        <p:nvSpPr>
          <p:cNvPr id="5" name="Footer Placeholder 4"/>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6" name="Slide Number Placeholder 5"/>
          <p:cNvSpPr>
            <a:spLocks noGrp="1"/>
          </p:cNvSpPr>
          <p:nvPr>
            <p:ph type="sldNum" sz="quarter" idx="12"/>
          </p:nvPr>
        </p:nvSpPr>
        <p:spPr/>
        <p:txBody>
          <a:bodyPr/>
          <a:lstStyle/>
          <a:p>
            <a:fld id="{46CBDAFF-6F72-4DEC-A76B-3A5A3345B25A}" type="slidenum">
              <a:rPr lang="en-GB" smtClean="0">
                <a:solidFill>
                  <a:prstClr val="black"/>
                </a:solidFill>
              </a:rPr>
              <a:pPr/>
              <a:t>‹#›</a:t>
            </a:fld>
            <a:endParaRPr lang="en-GB">
              <a:solidFill>
                <a:prstClr val="black"/>
              </a:solidFill>
            </a:endParaRPr>
          </a:p>
        </p:txBody>
      </p:sp>
      <p:cxnSp>
        <p:nvCxnSpPr>
          <p:cNvPr id="14" name="Straight Connector 13"/>
          <p:cNvCxnSpPr/>
          <p:nvPr/>
        </p:nvCxnSpPr>
        <p:spPr>
          <a:xfrm>
            <a:off x="8863891"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541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730C39-DE83-4252-9BB4-80EF5230A05A}" type="datetime1">
              <a:rPr lang="en-GB" smtClean="0"/>
              <a:t>29/10/2019</a:t>
            </a:fld>
            <a:endParaRPr lang="en-GB"/>
          </a:p>
        </p:txBody>
      </p:sp>
      <p:sp>
        <p:nvSpPr>
          <p:cNvPr id="5" name="Footer Placeholder 4"/>
          <p:cNvSpPr>
            <a:spLocks noGrp="1"/>
          </p:cNvSpPr>
          <p:nvPr>
            <p:ph type="ftr" sz="quarter" idx="11"/>
          </p:nvPr>
        </p:nvSpPr>
        <p:spPr/>
        <p:txBody>
          <a:bodyPr/>
          <a:lstStyle/>
          <a:p>
            <a:r>
              <a:rPr lang="en-GB" smtClean="0"/>
              <a:t>MET451: AVIATION METEOROLOGY</a:t>
            </a:r>
            <a:endParaRPr lang="en-GB"/>
          </a:p>
        </p:txBody>
      </p:sp>
      <p:sp>
        <p:nvSpPr>
          <p:cNvPr id="6" name="Slide Number Placeholder 5"/>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966056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C67FE90-8CB9-4CBB-9BDC-19957DD6824C}" type="datetime1">
              <a:rPr lang="en-GB" smtClean="0"/>
              <a:t>29/10/2019</a:t>
            </a:fld>
            <a:endParaRPr lang="en-GB"/>
          </a:p>
        </p:txBody>
      </p:sp>
      <p:sp>
        <p:nvSpPr>
          <p:cNvPr id="6" name="Footer Placeholder 5"/>
          <p:cNvSpPr>
            <a:spLocks noGrp="1"/>
          </p:cNvSpPr>
          <p:nvPr>
            <p:ph type="ftr" sz="quarter" idx="11"/>
          </p:nvPr>
        </p:nvSpPr>
        <p:spPr/>
        <p:txBody>
          <a:bodyPr/>
          <a:lstStyle/>
          <a:p>
            <a:r>
              <a:rPr lang="en-GB" smtClean="0"/>
              <a:t>MET451: AVIATION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752164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726BA50-6799-4C54-A3BC-470468DF4E5F}" type="datetime1">
              <a:rPr lang="en-GB" smtClean="0"/>
              <a:t>29/10/2019</a:t>
            </a:fld>
            <a:endParaRPr lang="en-GB"/>
          </a:p>
        </p:txBody>
      </p:sp>
      <p:sp>
        <p:nvSpPr>
          <p:cNvPr id="8" name="Footer Placeholder 7"/>
          <p:cNvSpPr>
            <a:spLocks noGrp="1"/>
          </p:cNvSpPr>
          <p:nvPr>
            <p:ph type="ftr" sz="quarter" idx="11"/>
          </p:nvPr>
        </p:nvSpPr>
        <p:spPr/>
        <p:txBody>
          <a:bodyPr/>
          <a:lstStyle/>
          <a:p>
            <a:r>
              <a:rPr lang="en-GB" smtClean="0"/>
              <a:t>MET451: AVIATION METEOROLOGY</a:t>
            </a:r>
            <a:endParaRPr lang="en-GB"/>
          </a:p>
        </p:txBody>
      </p:sp>
      <p:sp>
        <p:nvSpPr>
          <p:cNvPr id="9" name="Slide Number Placeholder 8"/>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40162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21F16F0D-B55B-410D-A222-1BE85D01C122}" type="datetime1">
              <a:rPr lang="en-GB" smtClean="0"/>
              <a:t>29/10/2019</a:t>
            </a:fld>
            <a:endParaRPr lang="en-GB"/>
          </a:p>
        </p:txBody>
      </p:sp>
      <p:sp>
        <p:nvSpPr>
          <p:cNvPr id="4" name="Footer Placeholder 3"/>
          <p:cNvSpPr>
            <a:spLocks noGrp="1"/>
          </p:cNvSpPr>
          <p:nvPr>
            <p:ph type="ftr" sz="quarter" idx="11"/>
          </p:nvPr>
        </p:nvSpPr>
        <p:spPr/>
        <p:txBody>
          <a:bodyPr/>
          <a:lstStyle/>
          <a:p>
            <a:r>
              <a:rPr lang="en-GB" smtClean="0"/>
              <a:t>MET451: AVIATION METEOROLOGY</a:t>
            </a:r>
            <a:endParaRPr lang="en-GB"/>
          </a:p>
        </p:txBody>
      </p:sp>
      <p:sp>
        <p:nvSpPr>
          <p:cNvPr id="5" name="Slide Number Placeholder 4"/>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350157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8FAB5-5B1D-4165-BCA2-2B15176296B2}" type="datetime1">
              <a:rPr lang="en-GB" smtClean="0"/>
              <a:t>29/10/2019</a:t>
            </a:fld>
            <a:endParaRPr lang="en-GB"/>
          </a:p>
        </p:txBody>
      </p:sp>
      <p:sp>
        <p:nvSpPr>
          <p:cNvPr id="3" name="Footer Placeholder 2"/>
          <p:cNvSpPr>
            <a:spLocks noGrp="1"/>
          </p:cNvSpPr>
          <p:nvPr>
            <p:ph type="ftr" sz="quarter" idx="11"/>
          </p:nvPr>
        </p:nvSpPr>
        <p:spPr/>
        <p:txBody>
          <a:bodyPr/>
          <a:lstStyle/>
          <a:p>
            <a:r>
              <a:rPr lang="en-GB" smtClean="0"/>
              <a:t>MET451: AVIATION METEOROLOGY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05579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1A094-1F33-4F53-9A40-5D13DDF70654}" type="datetime1">
              <a:rPr lang="en-GB" smtClean="0"/>
              <a:t>29/10/2019</a:t>
            </a:fld>
            <a:endParaRPr lang="en-GB"/>
          </a:p>
        </p:txBody>
      </p:sp>
      <p:sp>
        <p:nvSpPr>
          <p:cNvPr id="6" name="Footer Placeholder 5"/>
          <p:cNvSpPr>
            <a:spLocks noGrp="1"/>
          </p:cNvSpPr>
          <p:nvPr>
            <p:ph type="ftr" sz="quarter" idx="11"/>
          </p:nvPr>
        </p:nvSpPr>
        <p:spPr/>
        <p:txBody>
          <a:bodyPr/>
          <a:lstStyle/>
          <a:p>
            <a:r>
              <a:rPr lang="en-GB" smtClean="0"/>
              <a:t>MET451: AVIATION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2539298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560370-AB11-441F-8878-471AB3A4BBF6}" type="datetime1">
              <a:rPr lang="en-GB" smtClean="0"/>
              <a:t>29/10/2019</a:t>
            </a:fld>
            <a:endParaRPr lang="en-GB"/>
          </a:p>
        </p:txBody>
      </p:sp>
      <p:sp>
        <p:nvSpPr>
          <p:cNvPr id="6" name="Footer Placeholder 5"/>
          <p:cNvSpPr>
            <a:spLocks noGrp="1"/>
          </p:cNvSpPr>
          <p:nvPr>
            <p:ph type="ftr" sz="quarter" idx="11"/>
          </p:nvPr>
        </p:nvSpPr>
        <p:spPr/>
        <p:txBody>
          <a:bodyPr/>
          <a:lstStyle/>
          <a:p>
            <a:r>
              <a:rPr lang="en-GB" smtClean="0"/>
              <a:t>MET451: AVIATION METEOROLOGY</a:t>
            </a:r>
            <a:endParaRPr lang="en-GB"/>
          </a:p>
        </p:txBody>
      </p:sp>
      <p:sp>
        <p:nvSpPr>
          <p:cNvPr id="7" name="Slide Number Placeholder 6"/>
          <p:cNvSpPr>
            <a:spLocks noGrp="1"/>
          </p:cNvSpPr>
          <p:nvPr>
            <p:ph type="sldNum" sz="quarter" idx="12"/>
          </p:nvPr>
        </p:nvSpPr>
        <p:spPr/>
        <p:txBody>
          <a:bodyPr/>
          <a:lstStyle/>
          <a:p>
            <a:fld id="{46CBDAFF-6F72-4DEC-A76B-3A5A3345B25A}" type="slidenum">
              <a:rPr lang="en-GB" smtClean="0"/>
              <a:t>‹#›</a:t>
            </a:fld>
            <a:endParaRPr lang="en-GB"/>
          </a:p>
        </p:txBody>
      </p:sp>
    </p:spTree>
    <p:extLst>
      <p:ext uri="{BB962C8B-B14F-4D97-AF65-F5344CB8AC3E}">
        <p14:creationId xmlns:p14="http://schemas.microsoft.com/office/powerpoint/2010/main" val="414408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F8CB3-8795-4AB4-A9DE-0CA9C1A4868B}" type="datetime1">
              <a:rPr lang="en-GB" smtClean="0"/>
              <a:t>29/10/2019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MET451: AVIATION METEOROLOGY</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BDAFF-6F72-4DEC-A76B-3A5A3345B25A}" type="slidenum">
              <a:rPr lang="en-GB" smtClean="0"/>
              <a:t>‹#›</a:t>
            </a:fld>
            <a:endParaRPr lang="en-GB"/>
          </a:p>
        </p:txBody>
      </p:sp>
    </p:spTree>
    <p:extLst>
      <p:ext uri="{BB962C8B-B14F-4D97-AF65-F5344CB8AC3E}">
        <p14:creationId xmlns:p14="http://schemas.microsoft.com/office/powerpoint/2010/main" val="2595030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3"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3" y="982134"/>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2"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defTabSz="685800"/>
            <a:fld id="{3224A0FC-50B1-42A4-9CCF-A40E4BEF2965}" type="datetime1">
              <a:rPr lang="en-GB" smtClean="0">
                <a:solidFill>
                  <a:prstClr val="black"/>
                </a:solidFill>
                <a:cs typeface="Arial" panose="020B0604020202020204" pitchFamily="34" charset="0"/>
              </a:rPr>
              <a:t>29/10/2019</a:t>
            </a:fld>
            <a:endParaRPr lang="en-GB">
              <a:solidFill>
                <a:prstClr val="black"/>
              </a:solidFill>
              <a:cs typeface="Arial" panose="020B0604020202020204" pitchFamily="34" charset="0"/>
            </a:endParaRPr>
          </a:p>
        </p:txBody>
      </p:sp>
      <p:sp>
        <p:nvSpPr>
          <p:cNvPr id="5" name="Footer Placeholder 4"/>
          <p:cNvSpPr>
            <a:spLocks noGrp="1"/>
          </p:cNvSpPr>
          <p:nvPr>
            <p:ph type="ftr" sz="quarter" idx="3"/>
          </p:nvPr>
        </p:nvSpPr>
        <p:spPr>
          <a:xfrm>
            <a:off x="1295402" y="5969000"/>
            <a:ext cx="7305900" cy="27940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pPr defTabSz="685800"/>
            <a:r>
              <a:rPr lang="en-GB" smtClean="0">
                <a:solidFill>
                  <a:prstClr val="black"/>
                </a:solidFill>
                <a:cs typeface="Arial" panose="020B0604020202020204" pitchFamily="34" charset="0"/>
              </a:rPr>
              <a:t>MET451: AVIATION METEOROLOGY</a:t>
            </a:r>
            <a:endParaRPr lang="en-GB">
              <a:solidFill>
                <a:prstClr val="black"/>
              </a:solidFill>
              <a:cs typeface="Arial" panose="020B0604020202020204" pitchFamily="34" charset="0"/>
            </a:endParaRPr>
          </a:p>
        </p:txBody>
      </p:sp>
      <p:sp>
        <p:nvSpPr>
          <p:cNvPr id="6" name="Slide Number Placeholder 5"/>
          <p:cNvSpPr>
            <a:spLocks noGrp="1"/>
          </p:cNvSpPr>
          <p:nvPr>
            <p:ph type="sldNum" sz="quarter" idx="4"/>
          </p:nvPr>
        </p:nvSpPr>
        <p:spPr>
          <a:xfrm>
            <a:off x="10353902" y="5969000"/>
            <a:ext cx="542697" cy="27940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defTabSz="685800"/>
            <a:fld id="{46CBDAFF-6F72-4DEC-A76B-3A5A3345B25A}" type="slidenum">
              <a:rPr lang="en-GB" smtClean="0">
                <a:solidFill>
                  <a:prstClr val="black"/>
                </a:solidFill>
                <a:cs typeface="Arial" panose="020B0604020202020204" pitchFamily="34" charset="0"/>
              </a:rPr>
              <a:pPr defTabSz="685800"/>
              <a:t>‹#›</a:t>
            </a:fld>
            <a:endParaRPr lang="en-GB">
              <a:solidFill>
                <a:prstClr val="black"/>
              </a:solidFill>
              <a:cs typeface="Arial" panose="020B0604020202020204" pitchFamily="34" charset="0"/>
            </a:endParaRPr>
          </a:p>
        </p:txBody>
      </p:sp>
    </p:spTree>
    <p:extLst>
      <p:ext uri="{BB962C8B-B14F-4D97-AF65-F5344CB8AC3E}">
        <p14:creationId xmlns:p14="http://schemas.microsoft.com/office/powerpoint/2010/main" val="167016718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hf hd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jeffjay88/Aviation-Meteorology" TargetMode="External"/><Relationship Id="rId4" Type="http://schemas.openxmlformats.org/officeDocument/2006/relationships/hyperlink" Target="mailto:E-mailjeff.jay8845@g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ubtitle 15"/>
          <p:cNvSpPr>
            <a:spLocks noGrp="1"/>
          </p:cNvSpPr>
          <p:nvPr>
            <p:ph type="subTitle" idx="1"/>
          </p:nvPr>
        </p:nvSpPr>
        <p:spPr>
          <a:xfrm>
            <a:off x="1476704" y="3314759"/>
            <a:ext cx="9144000" cy="1572552"/>
          </a:xfrm>
        </p:spPr>
        <p:txBody>
          <a:bodyPr>
            <a:normAutofit/>
          </a:bodyPr>
          <a:lstStyle/>
          <a:p>
            <a:pPr lvl="0"/>
            <a:r>
              <a:rPr lang="en-US" sz="3600" dirty="0" smtClean="0"/>
              <a:t>Jeffrey N. A. Aryee  (PhD)</a:t>
            </a:r>
            <a:endParaRPr lang="en-US" dirty="0" smtClean="0"/>
          </a:p>
          <a:p>
            <a:pPr lvl="0"/>
            <a:r>
              <a:rPr lang="en-US" i="1" dirty="0" smtClean="0"/>
              <a:t>Meteorology &amp; Climate Science Programme</a:t>
            </a:r>
          </a:p>
          <a:p>
            <a:pPr lvl="0"/>
            <a:r>
              <a:rPr lang="en-US" i="1" dirty="0" smtClean="0"/>
              <a:t>Department of Physics, KNUST, Ghana</a:t>
            </a:r>
            <a:endParaRPr lang="en-US" i="1" dirty="0"/>
          </a:p>
        </p:txBody>
      </p:sp>
      <p:sp>
        <p:nvSpPr>
          <p:cNvPr id="18" name="Title 1"/>
          <p:cNvSpPr txBox="1">
            <a:spLocks/>
          </p:cNvSpPr>
          <p:nvPr/>
        </p:nvSpPr>
        <p:spPr>
          <a:xfrm>
            <a:off x="493690" y="206059"/>
            <a:ext cx="11204620" cy="2332189"/>
          </a:xfrm>
          <a:prstGeom prst="rect">
            <a:avLst/>
          </a:prstGeom>
          <a:solidFill>
            <a:schemeClr val="accent3">
              <a:lumMod val="60000"/>
              <a:lumOff val="4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rgbClr val="FF0000"/>
                </a:solidFill>
                <a:latin typeface="Arial Black" panose="020B0A04020102020204" pitchFamily="34" charset="0"/>
              </a:rPr>
              <a:t>MET 451: Aviation Meteorology</a:t>
            </a:r>
          </a:p>
          <a:p>
            <a:pPr algn="ctr"/>
            <a:r>
              <a:rPr lang="en-US" sz="3200" b="1" dirty="0">
                <a:solidFill>
                  <a:srgbClr val="FF0000"/>
                </a:solidFill>
                <a:latin typeface="Arial Black" panose="020B0A04020102020204" pitchFamily="34" charset="0"/>
              </a:rPr>
              <a:t>(3 Credit Hours)</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545" y="5490439"/>
            <a:ext cx="1179607" cy="656823"/>
          </a:xfrm>
          <a:prstGeom prst="rect">
            <a:avLst/>
          </a:prstGeom>
        </p:spPr>
      </p:pic>
      <p:sp>
        <p:nvSpPr>
          <p:cNvPr id="22" name="Subtitle 15"/>
          <p:cNvSpPr txBox="1">
            <a:spLocks/>
          </p:cNvSpPr>
          <p:nvPr/>
        </p:nvSpPr>
        <p:spPr>
          <a:xfrm>
            <a:off x="794121" y="5254580"/>
            <a:ext cx="9144000" cy="1227536"/>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r>
              <a:rPr lang="en-US" i="1" dirty="0"/>
              <a:t>e</a:t>
            </a:r>
            <a:r>
              <a:rPr lang="en-US" i="1" dirty="0" smtClean="0"/>
              <a:t>-mail:</a:t>
            </a:r>
            <a:r>
              <a:rPr lang="en-US" dirty="0" smtClean="0"/>
              <a:t>		</a:t>
            </a:r>
            <a:r>
              <a:rPr lang="en-US" b="1" dirty="0" smtClean="0">
                <a:hlinkClick r:id="rId4"/>
              </a:rPr>
              <a:t>jeff.jay8845@gmail.com</a:t>
            </a:r>
            <a:endParaRPr lang="en-US" b="1" dirty="0" smtClean="0"/>
          </a:p>
          <a:p>
            <a:pPr algn="l"/>
            <a:r>
              <a:rPr lang="en-US" b="1" dirty="0" smtClean="0"/>
              <a:t>		</a:t>
            </a:r>
            <a:r>
              <a:rPr lang="en-US" b="1" dirty="0">
                <a:hlinkClick r:id="rId5"/>
              </a:rPr>
              <a:t>https://</a:t>
            </a:r>
            <a:r>
              <a:rPr lang="en-US" b="1" dirty="0" smtClean="0">
                <a:hlinkClick r:id="rId5"/>
              </a:rPr>
              <a:t>github.com/jeffjay88/Aviation-Meteorology</a:t>
            </a:r>
            <a:endParaRPr lang="en-US" b="1" dirty="0" smtClean="0"/>
          </a:p>
          <a:p>
            <a:pPr algn="l"/>
            <a:r>
              <a:rPr lang="en-US" b="1" dirty="0" smtClean="0"/>
              <a:t>Google Classroom Code:  </a:t>
            </a:r>
            <a:r>
              <a:rPr lang="en-GB" b="1" dirty="0" smtClean="0"/>
              <a:t> </a:t>
            </a:r>
            <a:r>
              <a:rPr lang="en-GB" b="1" dirty="0" smtClean="0">
                <a:solidFill>
                  <a:srgbClr val="FF0000"/>
                </a:solidFill>
              </a:rPr>
              <a:t>63zl2i</a:t>
            </a:r>
            <a:endParaRPr lang="en-US" b="1" dirty="0">
              <a:solidFill>
                <a:srgbClr val="FF0000"/>
              </a:solidFill>
            </a:endParaRPr>
          </a:p>
        </p:txBody>
      </p:sp>
      <p:sp>
        <p:nvSpPr>
          <p:cNvPr id="2" name="Footer Placeholder 1"/>
          <p:cNvSpPr>
            <a:spLocks noGrp="1"/>
          </p:cNvSpPr>
          <p:nvPr>
            <p:ph type="ftr" sz="quarter" idx="11"/>
          </p:nvPr>
        </p:nvSpPr>
        <p:spPr/>
        <p:txBody>
          <a:bodyPr/>
          <a:lstStyle/>
          <a:p>
            <a:r>
              <a:rPr lang="en-GB" smtClean="0"/>
              <a:t>MET451: AVIATION METEOROLOGY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1</a:t>
            </a:fld>
            <a:endParaRPr lang="en-GB"/>
          </a:p>
        </p:txBody>
      </p:sp>
    </p:spTree>
    <p:extLst>
      <p:ext uri="{BB962C8B-B14F-4D97-AF65-F5344CB8AC3E}">
        <p14:creationId xmlns:p14="http://schemas.microsoft.com/office/powerpoint/2010/main" val="99323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1"/>
          <p:cNvSpPr>
            <a:spLocks noChangeArrowheads="1"/>
          </p:cNvSpPr>
          <p:nvPr/>
        </p:nvSpPr>
        <p:spPr bwMode="auto">
          <a:xfrm>
            <a:off x="261257" y="188913"/>
            <a:ext cx="11730446" cy="6188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marL="342900" indent="-342900" algn="just" eaLnBrk="1" hangingPunct="1">
              <a:lnSpc>
                <a:spcPct val="150000"/>
              </a:lnSpc>
              <a:buClrTx/>
              <a:buFont typeface="Wingdings" panose="05000000000000000000" pitchFamily="2" charset="2"/>
              <a:buChar char="Ø"/>
            </a:pPr>
            <a:r>
              <a:rPr lang="en-US" altLang="en-US" sz="2400" dirty="0">
                <a:solidFill>
                  <a:srgbClr val="000000"/>
                </a:solidFill>
                <a:latin typeface="Arial" panose="020B0604020202020204" pitchFamily="34" charset="0"/>
              </a:rPr>
              <a:t>Because Cumulonimbus clouds can generate many different types of hazards at the same time and location, they must never be underestimated. Aircraft should avoid flying into areas of known CB activity, especially when such activity may be hidden by obscuring cloud layers. </a:t>
            </a:r>
            <a:endParaRPr lang="en-US" altLang="en-US" sz="2400" dirty="0" smtClean="0">
              <a:solidFill>
                <a:srgbClr val="000000"/>
              </a:solidFill>
              <a:latin typeface="Arial" panose="020B0604020202020204" pitchFamily="34" charset="0"/>
            </a:endParaRPr>
          </a:p>
          <a:p>
            <a:pPr marL="342900" indent="-342900" algn="just" eaLnBrk="1" hangingPunct="1">
              <a:lnSpc>
                <a:spcPct val="150000"/>
              </a:lnSpc>
              <a:buClrTx/>
              <a:buFont typeface="Wingdings" panose="05000000000000000000" pitchFamily="2" charset="2"/>
              <a:buChar char="Ø"/>
            </a:pPr>
            <a:endParaRPr lang="en-US" altLang="en-US" sz="2400" dirty="0">
              <a:solidFill>
                <a:srgbClr val="000000"/>
              </a:solidFill>
              <a:latin typeface="Arial" panose="020B0604020202020204" pitchFamily="34" charset="0"/>
            </a:endParaRPr>
          </a:p>
          <a:p>
            <a:pPr marL="342900" indent="-342900" algn="just" eaLnBrk="1" hangingPunct="1">
              <a:lnSpc>
                <a:spcPct val="150000"/>
              </a:lnSpc>
              <a:buClrTx/>
              <a:buFont typeface="Wingdings" panose="05000000000000000000" pitchFamily="2" charset="2"/>
              <a:buChar char="Ø"/>
            </a:pPr>
            <a:endParaRPr lang="en-US" altLang="en-US" sz="2400" dirty="0">
              <a:solidFill>
                <a:srgbClr val="000000"/>
              </a:solidFill>
              <a:latin typeface="Arial" panose="020B0604020202020204" pitchFamily="34" charset="0"/>
            </a:endParaRPr>
          </a:p>
          <a:p>
            <a:pPr marL="342900" indent="-342900" algn="just" eaLnBrk="1" hangingPunct="1">
              <a:lnSpc>
                <a:spcPct val="150000"/>
              </a:lnSpc>
              <a:buClrTx/>
              <a:buFont typeface="Wingdings" panose="05000000000000000000" pitchFamily="2" charset="2"/>
              <a:buChar char="Ø"/>
            </a:pPr>
            <a:r>
              <a:rPr lang="en-US" altLang="en-US" sz="2400" dirty="0">
                <a:solidFill>
                  <a:srgbClr val="000000"/>
                </a:solidFill>
                <a:latin typeface="Arial" panose="020B0604020202020204" pitchFamily="34" charset="0"/>
              </a:rPr>
              <a:t>Whilst individual Cumulonimbus clouds may have a lifetime of 1½ hours, the most intense Cumulonimbus development and thunderstorm/lightning activity is associated with </a:t>
            </a:r>
            <a:r>
              <a:rPr lang="en-US" altLang="en-US" sz="2400" dirty="0" smtClean="0">
                <a:solidFill>
                  <a:srgbClr val="000000"/>
                </a:solidFill>
                <a:latin typeface="Arial" panose="020B0604020202020204" pitchFamily="34" charset="0"/>
              </a:rPr>
              <a:t>Multi-Cell </a:t>
            </a:r>
            <a:r>
              <a:rPr lang="en-US" altLang="en-US" sz="2400" dirty="0">
                <a:solidFill>
                  <a:srgbClr val="000000"/>
                </a:solidFill>
                <a:latin typeface="Arial" panose="020B0604020202020204" pitchFamily="34" charset="0"/>
              </a:rPr>
              <a:t>Convective systems which may develop further into </a:t>
            </a:r>
            <a:r>
              <a:rPr lang="en-US" altLang="en-US" sz="2400" dirty="0" smtClean="0">
                <a:solidFill>
                  <a:srgbClr val="000000"/>
                </a:solidFill>
                <a:latin typeface="Arial" panose="020B0604020202020204" pitchFamily="34" charset="0"/>
              </a:rPr>
              <a:t>Super-cells</a:t>
            </a:r>
            <a:r>
              <a:rPr lang="en-US" altLang="en-US" sz="2400" dirty="0">
                <a:solidFill>
                  <a:srgbClr val="000000"/>
                </a:solidFill>
                <a:latin typeface="Arial" panose="020B0604020202020204" pitchFamily="34" charset="0"/>
              </a:rPr>
              <a:t>. Such systems are long lived due to the spawning of daughter cells and may last for many hours. </a:t>
            </a:r>
          </a:p>
        </p:txBody>
      </p:sp>
      <p:sp>
        <p:nvSpPr>
          <p:cNvPr id="2" name="Footer Placeholder 1"/>
          <p:cNvSpPr>
            <a:spLocks noGrp="1"/>
          </p:cNvSpPr>
          <p:nvPr>
            <p:ph type="ftr" sz="quarter" idx="11"/>
          </p:nvPr>
        </p:nvSpPr>
        <p:spPr/>
        <p:txBody>
          <a:bodyPr/>
          <a:lstStyle/>
          <a:p>
            <a:r>
              <a:rPr lang="en-GB" smtClean="0"/>
              <a:t>MET451: AVIATION METEOROLOGY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10</a:t>
            </a:fld>
            <a:endParaRPr lang="en-GB"/>
          </a:p>
        </p:txBody>
      </p:sp>
    </p:spTree>
    <p:extLst>
      <p:ext uri="{BB962C8B-B14F-4D97-AF65-F5344CB8AC3E}">
        <p14:creationId xmlns:p14="http://schemas.microsoft.com/office/powerpoint/2010/main" val="1256758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747" y="-241245"/>
            <a:ext cx="8852451" cy="4468691"/>
          </a:xfrm>
          <a:prstGeom prst="rect">
            <a:avLst/>
          </a:prstGeom>
        </p:spPr>
      </p:pic>
      <p:sp>
        <p:nvSpPr>
          <p:cNvPr id="2" name="Footer Placeholder 1"/>
          <p:cNvSpPr>
            <a:spLocks noGrp="1"/>
          </p:cNvSpPr>
          <p:nvPr>
            <p:ph type="ftr" sz="quarter" idx="11"/>
          </p:nvPr>
        </p:nvSpPr>
        <p:spPr/>
        <p:txBody>
          <a:bodyPr/>
          <a:lstStyle/>
          <a:p>
            <a:r>
              <a:rPr lang="en-GB" smtClean="0"/>
              <a:t>MET451: AVIATION METEOROLOGY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11</a:t>
            </a:fld>
            <a:endParaRPr lang="en-GB"/>
          </a:p>
        </p:txBody>
      </p:sp>
      <p:sp>
        <p:nvSpPr>
          <p:cNvPr id="4" name="TextBox 3"/>
          <p:cNvSpPr txBox="1"/>
          <p:nvPr/>
        </p:nvSpPr>
        <p:spPr>
          <a:xfrm>
            <a:off x="304801" y="3790120"/>
            <a:ext cx="11695303" cy="2246769"/>
          </a:xfrm>
          <a:prstGeom prst="rect">
            <a:avLst/>
          </a:prstGeom>
          <a:solidFill>
            <a:schemeClr val="accent6">
              <a:lumMod val="60000"/>
              <a:lumOff val="40000"/>
            </a:schemeClr>
          </a:solidFill>
        </p:spPr>
        <p:txBody>
          <a:bodyPr wrap="square" rtlCol="0">
            <a:spAutoFit/>
          </a:bodyPr>
          <a:lstStyle/>
          <a:p>
            <a:r>
              <a:rPr lang="en-GB" sz="5400" b="1" dirty="0" smtClean="0">
                <a:latin typeface="Arial Black" panose="020B0A04020102020204" pitchFamily="34" charset="0"/>
              </a:rPr>
              <a:t>Class Discussion</a:t>
            </a:r>
          </a:p>
          <a:p>
            <a:endParaRPr lang="en-GB" sz="5400" b="1" dirty="0" smtClean="0">
              <a:latin typeface="Arial Black" panose="020B0A04020102020204" pitchFamily="34" charset="0"/>
            </a:endParaRPr>
          </a:p>
          <a:p>
            <a:pPr marL="457200" indent="-457200">
              <a:buFont typeface="Wingdings" panose="05000000000000000000" pitchFamily="2" charset="2"/>
              <a:buChar char="Ø"/>
            </a:pPr>
            <a:r>
              <a:rPr lang="en-GB" sz="3200" i="1" dirty="0" smtClean="0">
                <a:latin typeface="Arial" panose="020B0604020202020204" pitchFamily="34" charset="0"/>
                <a:cs typeface="Arial" panose="020B0604020202020204" pitchFamily="34" charset="0"/>
              </a:rPr>
              <a:t>In what way does lightning impact on the aviation industry?</a:t>
            </a:r>
            <a:endParaRPr lang="en-GB" sz="32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84714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038600" y="6488870"/>
            <a:ext cx="4114800" cy="365125"/>
          </a:xfrm>
        </p:spPr>
        <p:txBody>
          <a:bodyPr/>
          <a:lstStyle/>
          <a:p>
            <a:r>
              <a:rPr lang="en-GB" dirty="0" smtClean="0"/>
              <a:t>MET451: AVIATION METEOROLOGY</a:t>
            </a:r>
            <a:endParaRPr lang="en-GB" dirty="0"/>
          </a:p>
        </p:txBody>
      </p:sp>
      <p:sp>
        <p:nvSpPr>
          <p:cNvPr id="3" name="Slide Number Placeholder 2"/>
          <p:cNvSpPr>
            <a:spLocks noGrp="1"/>
          </p:cNvSpPr>
          <p:nvPr>
            <p:ph type="sldNum" sz="quarter" idx="12"/>
          </p:nvPr>
        </p:nvSpPr>
        <p:spPr>
          <a:xfrm>
            <a:off x="9220201" y="6462366"/>
            <a:ext cx="2743200" cy="365125"/>
          </a:xfrm>
        </p:spPr>
        <p:txBody>
          <a:bodyPr/>
          <a:lstStyle/>
          <a:p>
            <a:fld id="{46CBDAFF-6F72-4DEC-A76B-3A5A3345B25A}" type="slidenum">
              <a:rPr lang="en-GB" smtClean="0"/>
              <a:t>12</a:t>
            </a:fld>
            <a:endParaRPr lang="en-GB"/>
          </a:p>
        </p:txBody>
      </p:sp>
      <p:sp>
        <p:nvSpPr>
          <p:cNvPr id="4" name="Rectangle 1"/>
          <p:cNvSpPr>
            <a:spLocks noChangeArrowheads="1"/>
          </p:cNvSpPr>
          <p:nvPr/>
        </p:nvSpPr>
        <p:spPr bwMode="auto">
          <a:xfrm>
            <a:off x="235131" y="7937"/>
            <a:ext cx="8569325" cy="710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en-US" altLang="en-US" sz="4000" b="1" dirty="0">
                <a:solidFill>
                  <a:srgbClr val="FF0000"/>
                </a:solidFill>
                <a:latin typeface="Arial Black" panose="020B0A04020102020204" pitchFamily="34" charset="0"/>
              </a:rPr>
              <a:t>Thunderstorms and Lightning </a:t>
            </a:r>
          </a:p>
        </p:txBody>
      </p:sp>
      <p:sp>
        <p:nvSpPr>
          <p:cNvPr id="5" name="Rectangle 2"/>
          <p:cNvSpPr>
            <a:spLocks noChangeArrowheads="1"/>
          </p:cNvSpPr>
          <p:nvPr/>
        </p:nvSpPr>
        <p:spPr bwMode="auto">
          <a:xfrm>
            <a:off x="235131" y="765874"/>
            <a:ext cx="11691258" cy="1307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lgn="just" eaLnBrk="1" hangingPunct="1">
              <a:lnSpc>
                <a:spcPct val="150000"/>
              </a:lnSpc>
              <a:buClrTx/>
              <a:buFontTx/>
              <a:buNone/>
            </a:pPr>
            <a:r>
              <a:rPr lang="en-US" altLang="en-US" sz="2800" dirty="0">
                <a:solidFill>
                  <a:srgbClr val="000000"/>
                </a:solidFill>
                <a:latin typeface="Arial" panose="020B0604020202020204" pitchFamily="34" charset="0"/>
              </a:rPr>
              <a:t>Lightning can occur in and near Cumulonimbus clouds including the anvil layers and the sub-anvil atmosphere</a:t>
            </a:r>
            <a:r>
              <a:rPr lang="en-US" altLang="en-US" sz="2800" dirty="0" smtClean="0">
                <a:solidFill>
                  <a:srgbClr val="000000"/>
                </a:solidFill>
                <a:latin typeface="Arial" panose="020B0604020202020204" pitchFamily="34" charset="0"/>
              </a:rPr>
              <a:t>.</a:t>
            </a:r>
            <a:endParaRPr lang="en-US" altLang="en-US" sz="2800" dirty="0">
              <a:solidFill>
                <a:srgbClr val="000000"/>
              </a:solidFill>
              <a:latin typeface="Arial" panose="020B0604020202020204" pitchFamily="34" charset="0"/>
            </a:endParaRPr>
          </a:p>
        </p:txBody>
      </p:sp>
      <p:sp>
        <p:nvSpPr>
          <p:cNvPr id="6" name="Rectangle 5"/>
          <p:cNvSpPr/>
          <p:nvPr/>
        </p:nvSpPr>
        <p:spPr>
          <a:xfrm>
            <a:off x="5930537" y="1890362"/>
            <a:ext cx="6152605" cy="4708981"/>
          </a:xfrm>
          <a:prstGeom prst="rect">
            <a:avLst/>
          </a:prstGeom>
        </p:spPr>
        <p:txBody>
          <a:bodyPr wrap="square">
            <a:spAutoFit/>
          </a:bodyPr>
          <a:lstStyle/>
          <a:p>
            <a:pPr algn="just">
              <a:lnSpc>
                <a:spcPct val="150000"/>
              </a:lnSpc>
            </a:pPr>
            <a:r>
              <a:rPr lang="en-US" altLang="en-US" sz="3200" b="1" dirty="0">
                <a:solidFill>
                  <a:srgbClr val="FF0000"/>
                </a:solidFill>
                <a:latin typeface="Arial" panose="020B0604020202020204" pitchFamily="34" charset="0"/>
                <a:cs typeface="Arial" panose="020B0604020202020204" pitchFamily="34" charset="0"/>
              </a:rPr>
              <a:t>Effects on aircraft </a:t>
            </a:r>
          </a:p>
          <a:p>
            <a:pPr algn="just">
              <a:lnSpc>
                <a:spcPct val="150000"/>
              </a:lnSpc>
            </a:pPr>
            <a:r>
              <a:rPr lang="en-US" altLang="en-US" sz="2400" dirty="0">
                <a:solidFill>
                  <a:srgbClr val="000000"/>
                </a:solidFill>
                <a:latin typeface="Arial" panose="020B0604020202020204" pitchFamily="34" charset="0"/>
                <a:cs typeface="Arial" panose="020B0604020202020204" pitchFamily="34" charset="0"/>
              </a:rPr>
              <a:t>Lighting strikes on modern composite materials will cause de-lamination of the material. If such strikes are upon structurally important areas of the aircraft, its integrity may be compromised. For this reason, lightning strikes on composite helicopter blades are particularly hazardous.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903" y="2478158"/>
            <a:ext cx="5547502" cy="3684103"/>
          </a:xfrm>
          <a:prstGeom prst="rect">
            <a:avLst/>
          </a:prstGeom>
        </p:spPr>
      </p:pic>
    </p:spTree>
    <p:extLst>
      <p:ext uri="{BB962C8B-B14F-4D97-AF65-F5344CB8AC3E}">
        <p14:creationId xmlns:p14="http://schemas.microsoft.com/office/powerpoint/2010/main" val="311883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
          <p:cNvSpPr>
            <a:spLocks noChangeArrowheads="1"/>
          </p:cNvSpPr>
          <p:nvPr/>
        </p:nvSpPr>
        <p:spPr bwMode="auto">
          <a:xfrm>
            <a:off x="235133" y="260350"/>
            <a:ext cx="5982788" cy="572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lnSpc>
                <a:spcPct val="150000"/>
              </a:lnSpc>
              <a:buClrTx/>
              <a:buFontTx/>
              <a:buNone/>
            </a:pPr>
            <a:r>
              <a:rPr lang="en-US" altLang="en-US" sz="2800" b="1" dirty="0">
                <a:solidFill>
                  <a:srgbClr val="000000"/>
                </a:solidFill>
                <a:latin typeface="Arial" panose="020B0604020202020204" pitchFamily="34" charset="0"/>
              </a:rPr>
              <a:t>Following a lightning strike, </a:t>
            </a:r>
          </a:p>
          <a:p>
            <a:pPr eaLnBrk="1" hangingPunct="1">
              <a:lnSpc>
                <a:spcPct val="150000"/>
              </a:lnSpc>
              <a:buFont typeface="Wingdings" panose="05000000000000000000" pitchFamily="2" charset="2"/>
              <a:buChar char=""/>
            </a:pPr>
            <a:r>
              <a:rPr lang="en-US" altLang="en-US" sz="2400" dirty="0">
                <a:solidFill>
                  <a:srgbClr val="000000"/>
                </a:solidFill>
                <a:latin typeface="Arial" panose="020B0604020202020204" pitchFamily="34" charset="0"/>
              </a:rPr>
              <a:t>electrical/electronic systems may fail, with circuit </a:t>
            </a:r>
            <a:r>
              <a:rPr lang="en-US" altLang="en-US" sz="2400" dirty="0" smtClean="0">
                <a:solidFill>
                  <a:srgbClr val="000000"/>
                </a:solidFill>
                <a:latin typeface="Arial" panose="020B0604020202020204" pitchFamily="34" charset="0"/>
              </a:rPr>
              <a:t>breakers tripping</a:t>
            </a:r>
            <a:r>
              <a:rPr lang="en-US" altLang="en-US" sz="2400" dirty="0">
                <a:solidFill>
                  <a:srgbClr val="000000"/>
                </a:solidFill>
                <a:latin typeface="Arial" panose="020B0604020202020204" pitchFamily="34" charset="0"/>
              </a:rPr>
              <a:t>. Magnetic compasses will become untrustworthy. </a:t>
            </a:r>
            <a:endParaRPr lang="en-US" altLang="en-US" sz="2400" dirty="0" smtClean="0">
              <a:solidFill>
                <a:srgbClr val="000000"/>
              </a:solidFill>
              <a:latin typeface="Arial" panose="020B0604020202020204" pitchFamily="34" charset="0"/>
            </a:endParaRPr>
          </a:p>
          <a:p>
            <a:pPr eaLnBrk="1" hangingPunct="1">
              <a:lnSpc>
                <a:spcPct val="150000"/>
              </a:lnSpc>
              <a:buFont typeface="Wingdings" panose="05000000000000000000" pitchFamily="2" charset="2"/>
              <a:buChar char=""/>
            </a:pPr>
            <a:endParaRPr lang="en-US" altLang="en-US" sz="2400" dirty="0">
              <a:solidFill>
                <a:srgbClr val="000000"/>
              </a:solidFill>
              <a:latin typeface="Arial" panose="020B0604020202020204" pitchFamily="34" charset="0"/>
            </a:endParaRPr>
          </a:p>
          <a:p>
            <a:pPr eaLnBrk="1" hangingPunct="1">
              <a:lnSpc>
                <a:spcPct val="150000"/>
              </a:lnSpc>
              <a:buFont typeface="Wingdings" panose="05000000000000000000" pitchFamily="2" charset="2"/>
              <a:buChar char=""/>
            </a:pPr>
            <a:r>
              <a:rPr lang="en-US" altLang="en-US" sz="2400" dirty="0">
                <a:solidFill>
                  <a:srgbClr val="000000"/>
                </a:solidFill>
                <a:latin typeface="Arial" panose="020B0604020202020204" pitchFamily="34" charset="0"/>
              </a:rPr>
              <a:t>Radio communications and navigation equipment may </a:t>
            </a:r>
            <a:r>
              <a:rPr lang="en-US" altLang="en-US" sz="2400" dirty="0" smtClean="0">
                <a:solidFill>
                  <a:srgbClr val="000000"/>
                </a:solidFill>
                <a:latin typeface="Arial" panose="020B0604020202020204" pitchFamily="34" charset="0"/>
              </a:rPr>
              <a:t>be adversely </a:t>
            </a:r>
            <a:r>
              <a:rPr lang="en-US" altLang="en-US" sz="2400" dirty="0">
                <a:solidFill>
                  <a:srgbClr val="000000"/>
                </a:solidFill>
                <a:latin typeface="Arial" panose="020B0604020202020204" pitchFamily="34" charset="0"/>
              </a:rPr>
              <a:t>affected. </a:t>
            </a:r>
          </a:p>
          <a:p>
            <a:pPr eaLnBrk="1" hangingPunct="1">
              <a:lnSpc>
                <a:spcPct val="150000"/>
              </a:lnSpc>
              <a:buFont typeface="Wingdings" panose="05000000000000000000" pitchFamily="2" charset="2"/>
              <a:buChar char=""/>
            </a:pPr>
            <a:endParaRPr lang="en-US" altLang="en-US" sz="2400" dirty="0" smtClean="0">
              <a:solidFill>
                <a:srgbClr val="000000"/>
              </a:solidFill>
              <a:latin typeface="Arial" panose="020B0604020202020204" pitchFamily="34" charset="0"/>
            </a:endParaRPr>
          </a:p>
          <a:p>
            <a:pPr eaLnBrk="1" hangingPunct="1">
              <a:lnSpc>
                <a:spcPct val="150000"/>
              </a:lnSpc>
              <a:buFont typeface="Wingdings" panose="05000000000000000000" pitchFamily="2" charset="2"/>
              <a:buChar char=""/>
            </a:pPr>
            <a:r>
              <a:rPr lang="en-US" altLang="en-US" sz="2400" dirty="0" smtClean="0">
                <a:solidFill>
                  <a:srgbClr val="000000"/>
                </a:solidFill>
                <a:latin typeface="Arial" panose="020B0604020202020204" pitchFamily="34" charset="0"/>
              </a:rPr>
              <a:t>The </a:t>
            </a:r>
            <a:r>
              <a:rPr lang="en-US" altLang="en-US" sz="2400" dirty="0">
                <a:solidFill>
                  <a:srgbClr val="000000"/>
                </a:solidFill>
                <a:latin typeface="Arial" panose="020B0604020202020204" pitchFamily="34" charset="0"/>
              </a:rPr>
              <a:t>Automatic Direction Finder (ADF) will often point into </a:t>
            </a:r>
            <a:r>
              <a:rPr lang="en-US" altLang="en-US" sz="2400" dirty="0" smtClean="0">
                <a:solidFill>
                  <a:srgbClr val="000000"/>
                </a:solidFill>
                <a:latin typeface="Arial" panose="020B0604020202020204" pitchFamily="34" charset="0"/>
              </a:rPr>
              <a:t>the storm’s </a:t>
            </a:r>
            <a:r>
              <a:rPr lang="en-US" altLang="en-US" sz="2400" dirty="0" err="1">
                <a:solidFill>
                  <a:srgbClr val="000000"/>
                </a:solidFill>
                <a:latin typeface="Arial" panose="020B0604020202020204" pitchFamily="34" charset="0"/>
              </a:rPr>
              <a:t>centre</a:t>
            </a:r>
            <a:r>
              <a:rPr lang="en-US" altLang="en-US" sz="2400" dirty="0">
                <a:solidFill>
                  <a:srgbClr val="000000"/>
                </a:solidFill>
                <a:latin typeface="Arial" panose="020B0604020202020204" pitchFamily="34" charset="0"/>
              </a:rPr>
              <a:t>.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7920" y="1092925"/>
            <a:ext cx="5865767" cy="3864142"/>
          </a:xfrm>
          <a:prstGeom prst="rect">
            <a:avLst/>
          </a:prstGeom>
        </p:spPr>
      </p:pic>
      <p:sp>
        <p:nvSpPr>
          <p:cNvPr id="3" name="Footer Placeholder 2"/>
          <p:cNvSpPr>
            <a:spLocks noGrp="1"/>
          </p:cNvSpPr>
          <p:nvPr>
            <p:ph type="ftr" sz="quarter" idx="11"/>
          </p:nvPr>
        </p:nvSpPr>
        <p:spPr/>
        <p:txBody>
          <a:bodyPr/>
          <a:lstStyle/>
          <a:p>
            <a:r>
              <a:rPr lang="en-GB" smtClean="0"/>
              <a:t>MET451: AVIATION METEOROLOGY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13</a:t>
            </a:fld>
            <a:endParaRPr lang="en-GB"/>
          </a:p>
        </p:txBody>
      </p:sp>
    </p:spTree>
    <p:extLst>
      <p:ext uri="{BB962C8B-B14F-4D97-AF65-F5344CB8AC3E}">
        <p14:creationId xmlns:p14="http://schemas.microsoft.com/office/powerpoint/2010/main" val="20355646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1"/>
          <p:cNvSpPr>
            <a:spLocks noChangeArrowheads="1"/>
          </p:cNvSpPr>
          <p:nvPr/>
        </p:nvSpPr>
        <p:spPr bwMode="auto">
          <a:xfrm>
            <a:off x="214224" y="195943"/>
            <a:ext cx="9857239" cy="710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en-US" altLang="en-US" sz="4000" b="1" dirty="0" smtClean="0">
                <a:solidFill>
                  <a:srgbClr val="FF0000"/>
                </a:solidFill>
                <a:latin typeface="Arial Black" panose="020B0A04020102020204" pitchFamily="34" charset="0"/>
              </a:rPr>
              <a:t>Lightning</a:t>
            </a:r>
            <a:r>
              <a:rPr lang="en-US" altLang="en-US" sz="4000" b="1" dirty="0">
                <a:solidFill>
                  <a:srgbClr val="FF0000"/>
                </a:solidFill>
                <a:latin typeface="Arial Black" panose="020B0A04020102020204" pitchFamily="34" charset="0"/>
              </a:rPr>
              <a:t>: </a:t>
            </a:r>
            <a:r>
              <a:rPr lang="en-US" altLang="en-US" sz="4000" dirty="0">
                <a:solidFill>
                  <a:srgbClr val="FF0000"/>
                </a:solidFill>
                <a:latin typeface="Arial Black" panose="020B0A04020102020204" pitchFamily="34" charset="0"/>
              </a:rPr>
              <a:t>Aircraft Damage</a:t>
            </a:r>
          </a:p>
        </p:txBody>
      </p:sp>
      <p:sp>
        <p:nvSpPr>
          <p:cNvPr id="138243" name="Rectangle 2"/>
          <p:cNvSpPr>
            <a:spLocks noChangeArrowheads="1"/>
          </p:cNvSpPr>
          <p:nvPr/>
        </p:nvSpPr>
        <p:spPr bwMode="auto">
          <a:xfrm>
            <a:off x="214224" y="1090931"/>
            <a:ext cx="6878907" cy="5388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en-US" altLang="en-US" sz="2800" dirty="0">
                <a:solidFill>
                  <a:srgbClr val="000000"/>
                </a:solidFill>
                <a:latin typeface="Times New Roman" panose="02020603050405020304" pitchFamily="18" charset="0"/>
                <a:cs typeface="Times New Roman" panose="02020603050405020304" pitchFamily="18" charset="0"/>
              </a:rPr>
              <a:t>Direct Damage:</a:t>
            </a:r>
          </a:p>
          <a:p>
            <a:pPr eaLnBrk="1" hangingPunct="1">
              <a:buFont typeface="Wingdings" panose="05000000000000000000" pitchFamily="2" charset="2"/>
              <a:buChar char=""/>
            </a:pPr>
            <a:r>
              <a:rPr lang="en-US" altLang="en-US" sz="2800" dirty="0">
                <a:solidFill>
                  <a:srgbClr val="000000"/>
                </a:solidFill>
                <a:latin typeface="Times New Roman" panose="02020603050405020304" pitchFamily="18" charset="0"/>
                <a:cs typeface="Times New Roman" panose="02020603050405020304" pitchFamily="18" charset="0"/>
              </a:rPr>
              <a:t>Puncturing the fuselage</a:t>
            </a:r>
          </a:p>
          <a:p>
            <a:pPr eaLnBrk="1" hangingPunct="1">
              <a:buFont typeface="Wingdings" panose="05000000000000000000" pitchFamily="2" charset="2"/>
              <a:buChar char=""/>
            </a:pPr>
            <a:r>
              <a:rPr lang="en-US" altLang="en-US" sz="2800" dirty="0">
                <a:solidFill>
                  <a:srgbClr val="000000"/>
                </a:solidFill>
                <a:latin typeface="Times New Roman" panose="02020603050405020304" pitchFamily="18" charset="0"/>
                <a:cs typeface="Times New Roman" panose="02020603050405020304" pitchFamily="18" charset="0"/>
              </a:rPr>
              <a:t>Burning, melting or distorting aircraft parts</a:t>
            </a:r>
          </a:p>
          <a:p>
            <a:pPr eaLnBrk="1" hangingPunct="1">
              <a:buFont typeface="Wingdings" panose="05000000000000000000" pitchFamily="2" charset="2"/>
              <a:buNone/>
            </a:pPr>
            <a:endParaRPr lang="en-US" altLang="en-US" sz="2800" dirty="0" smtClean="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en-US" altLang="en-US" sz="2800" dirty="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en-US" altLang="en-US" sz="2800" dirty="0">
              <a:solidFill>
                <a:srgbClr val="000000"/>
              </a:solidFill>
              <a:latin typeface="Times New Roman" panose="02020603050405020304" pitchFamily="18" charset="0"/>
              <a:cs typeface="Times New Roman" panose="02020603050405020304" pitchFamily="18" charset="0"/>
            </a:endParaRPr>
          </a:p>
          <a:p>
            <a:pPr eaLnBrk="1" hangingPunct="1">
              <a:buClrTx/>
              <a:buFontTx/>
              <a:buNone/>
            </a:pPr>
            <a:r>
              <a:rPr lang="en-US" altLang="en-US" sz="2800" dirty="0">
                <a:solidFill>
                  <a:srgbClr val="000000"/>
                </a:solidFill>
                <a:latin typeface="Times New Roman" panose="02020603050405020304" pitchFamily="18" charset="0"/>
                <a:cs typeface="Times New Roman" panose="02020603050405020304" pitchFamily="18" charset="0"/>
              </a:rPr>
              <a:t>Indirect damage:</a:t>
            </a:r>
          </a:p>
          <a:p>
            <a:pPr eaLnBrk="1" hangingPunct="1">
              <a:buFont typeface="Wingdings" panose="05000000000000000000" pitchFamily="2" charset="2"/>
              <a:buChar char=""/>
            </a:pPr>
            <a:r>
              <a:rPr lang="en-US" altLang="en-US" sz="2800" dirty="0">
                <a:solidFill>
                  <a:srgbClr val="000000"/>
                </a:solidFill>
                <a:latin typeface="Times New Roman" panose="02020603050405020304" pitchFamily="18" charset="0"/>
                <a:cs typeface="Times New Roman" panose="02020603050405020304" pitchFamily="18" charset="0"/>
              </a:rPr>
              <a:t>Temporary or permanent damage to avionics</a:t>
            </a:r>
          </a:p>
          <a:p>
            <a:pPr eaLnBrk="1" hangingPunct="1">
              <a:buFont typeface="Wingdings" panose="05000000000000000000" pitchFamily="2" charset="2"/>
              <a:buChar char=""/>
            </a:pPr>
            <a:r>
              <a:rPr lang="en-US" altLang="en-US" sz="2800" dirty="0">
                <a:solidFill>
                  <a:srgbClr val="000000"/>
                </a:solidFill>
                <a:latin typeface="Times New Roman" panose="02020603050405020304" pitchFamily="18" charset="0"/>
                <a:cs typeface="Times New Roman" panose="02020603050405020304" pitchFamily="18" charset="0"/>
              </a:rPr>
              <a:t>Fire in the fuel system</a:t>
            </a:r>
          </a:p>
          <a:p>
            <a:pPr eaLnBrk="1" hangingPunct="1">
              <a:buFont typeface="Wingdings" panose="05000000000000000000" pitchFamily="2" charset="2"/>
              <a:buChar char=""/>
            </a:pPr>
            <a:r>
              <a:rPr lang="en-US" altLang="en-US" sz="2800" dirty="0">
                <a:solidFill>
                  <a:srgbClr val="000000"/>
                </a:solidFill>
                <a:latin typeface="Times New Roman" panose="02020603050405020304" pitchFamily="18" charset="0"/>
                <a:cs typeface="Times New Roman" panose="02020603050405020304" pitchFamily="18" charset="0"/>
              </a:rPr>
              <a:t>Temporary blinding of the pilot</a:t>
            </a:r>
          </a:p>
          <a:p>
            <a:pPr eaLnBrk="1" hangingPunct="1">
              <a:buFont typeface="Wingdings" panose="05000000000000000000" pitchFamily="2" charset="2"/>
              <a:buChar char=""/>
            </a:pPr>
            <a:r>
              <a:rPr lang="en-US" altLang="en-US" sz="2800" dirty="0">
                <a:solidFill>
                  <a:srgbClr val="000000"/>
                </a:solidFill>
                <a:latin typeface="Times New Roman" panose="02020603050405020304" pitchFamily="18" charset="0"/>
                <a:cs typeface="Times New Roman" panose="02020603050405020304" pitchFamily="18" charset="0"/>
              </a:rPr>
              <a:t>Visual or instrument</a:t>
            </a:r>
          </a:p>
          <a:p>
            <a:pPr eaLnBrk="1" hangingPunct="1">
              <a:buClrTx/>
              <a:buFontTx/>
              <a:buNone/>
            </a:pPr>
            <a:r>
              <a:rPr lang="en-US" altLang="en-US" dirty="0">
                <a:solidFill>
                  <a:srgbClr val="000000"/>
                </a:solidFill>
                <a:latin typeface="Times New Roman" panose="02020603050405020304" pitchFamily="18" charset="0"/>
                <a:cs typeface="Times New Roman" panose="02020603050405020304" pitchFamily="18" charset="0"/>
              </a:rPr>
              <a:t/>
            </a:r>
            <a:br>
              <a:rPr lang="en-US" altLang="en-US" dirty="0">
                <a:solidFill>
                  <a:srgbClr val="000000"/>
                </a:solidFill>
                <a:latin typeface="Times New Roman" panose="02020603050405020304" pitchFamily="18" charset="0"/>
                <a:cs typeface="Times New Roman" panose="02020603050405020304" pitchFamily="18" charset="0"/>
              </a:rPr>
            </a:br>
            <a:endParaRPr lang="en-US" altLang="en-US" dirty="0">
              <a:solidFill>
                <a:srgbClr val="000000"/>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GB" smtClean="0"/>
              <a:t>MET451: AVIATION METEOROLOGY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14</a:t>
            </a:fld>
            <a:endParaRPr lang="en-GB"/>
          </a:p>
        </p:txBody>
      </p:sp>
    </p:spTree>
    <p:extLst>
      <p:ext uri="{BB962C8B-B14F-4D97-AF65-F5344CB8AC3E}">
        <p14:creationId xmlns:p14="http://schemas.microsoft.com/office/powerpoint/2010/main" val="39168113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038600" y="6568382"/>
            <a:ext cx="4114800" cy="365125"/>
          </a:xfrm>
        </p:spPr>
        <p:txBody>
          <a:bodyPr/>
          <a:lstStyle/>
          <a:p>
            <a:r>
              <a:rPr lang="en-GB" smtClean="0"/>
              <a:t>MET451: AVIATION METEOROLOGY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15</a:t>
            </a:fld>
            <a:endParaRPr lang="en-GB"/>
          </a:p>
        </p:txBody>
      </p:sp>
      <p:sp>
        <p:nvSpPr>
          <p:cNvPr id="4" name="Rectangle 1"/>
          <p:cNvSpPr>
            <a:spLocks noChangeArrowheads="1"/>
          </p:cNvSpPr>
          <p:nvPr/>
        </p:nvSpPr>
        <p:spPr bwMode="auto">
          <a:xfrm>
            <a:off x="195943" y="-27804"/>
            <a:ext cx="11691257" cy="68348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en-US" altLang="en-US" sz="3200" b="1" dirty="0">
                <a:solidFill>
                  <a:srgbClr val="FF0000"/>
                </a:solidFill>
                <a:latin typeface="Arial Black" panose="020B0A04020102020204" pitchFamily="34" charset="0"/>
              </a:rPr>
              <a:t>Diagnosis of Hazard Using Appropriate Imagery</a:t>
            </a:r>
          </a:p>
          <a:p>
            <a:pPr eaLnBrk="1" hangingPunct="1">
              <a:buClrTx/>
              <a:buFontTx/>
              <a:buNone/>
            </a:pPr>
            <a:endParaRPr lang="en-US" altLang="en-US" sz="1000" b="1" dirty="0">
              <a:solidFill>
                <a:srgbClr val="000000"/>
              </a:solidFill>
              <a:latin typeface="Arial" panose="020B0604020202020204" pitchFamily="34" charset="0"/>
            </a:endParaRPr>
          </a:p>
          <a:p>
            <a:pPr marL="342900" indent="-342900" algn="just" eaLnBrk="1" hangingPunct="1">
              <a:lnSpc>
                <a:spcPct val="150000"/>
              </a:lnSpc>
              <a:buClrTx/>
              <a:buFont typeface="Wingdings" panose="05000000000000000000" pitchFamily="2" charset="2"/>
              <a:buChar char="Ø"/>
            </a:pPr>
            <a:r>
              <a:rPr lang="en-US" altLang="en-US" sz="2400" dirty="0">
                <a:solidFill>
                  <a:srgbClr val="000000"/>
                </a:solidFill>
                <a:latin typeface="Arial" panose="020B0604020202020204" pitchFamily="34" charset="0"/>
              </a:rPr>
              <a:t>Satellite imagery, especially loops, can help identify developing convective cloud. </a:t>
            </a:r>
            <a:endParaRPr lang="en-US" altLang="en-US" sz="2400" dirty="0" smtClean="0">
              <a:solidFill>
                <a:srgbClr val="000000"/>
              </a:solidFill>
              <a:latin typeface="Arial" panose="020B0604020202020204" pitchFamily="34" charset="0"/>
            </a:endParaRPr>
          </a:p>
          <a:p>
            <a:pPr marL="342900" indent="-342900" algn="just" eaLnBrk="1" hangingPunct="1">
              <a:lnSpc>
                <a:spcPct val="150000"/>
              </a:lnSpc>
              <a:buClrTx/>
              <a:buFont typeface="Wingdings" panose="05000000000000000000" pitchFamily="2" charset="2"/>
              <a:buChar char="Ø"/>
            </a:pPr>
            <a:endParaRPr lang="en-US" altLang="en-US" sz="2400" dirty="0">
              <a:solidFill>
                <a:srgbClr val="000000"/>
              </a:solidFill>
              <a:latin typeface="Arial" panose="020B0604020202020204" pitchFamily="34" charset="0"/>
            </a:endParaRPr>
          </a:p>
          <a:p>
            <a:pPr marL="342900" indent="-342900" algn="just" eaLnBrk="1" hangingPunct="1">
              <a:lnSpc>
                <a:spcPct val="150000"/>
              </a:lnSpc>
              <a:buClrTx/>
              <a:buFont typeface="Wingdings" panose="05000000000000000000" pitchFamily="2" charset="2"/>
              <a:buChar char="Ø"/>
            </a:pPr>
            <a:r>
              <a:rPr lang="en-US" altLang="en-US" sz="2400" dirty="0" smtClean="0">
                <a:solidFill>
                  <a:srgbClr val="000000"/>
                </a:solidFill>
                <a:latin typeface="Arial" panose="020B0604020202020204" pitchFamily="34" charset="0"/>
              </a:rPr>
              <a:t>Infra </a:t>
            </a:r>
            <a:r>
              <a:rPr lang="en-US" altLang="en-US" sz="2400" dirty="0">
                <a:solidFill>
                  <a:srgbClr val="000000"/>
                </a:solidFill>
                <a:latin typeface="Arial" panose="020B0604020202020204" pitchFamily="34" charset="0"/>
              </a:rPr>
              <a:t>red imagery can give estimates of cooling tops, and an approximate value for the cloud top temperature. </a:t>
            </a:r>
            <a:r>
              <a:rPr lang="en-US" altLang="en-US" sz="2400" b="1" dirty="0">
                <a:solidFill>
                  <a:srgbClr val="000000"/>
                </a:solidFill>
                <a:latin typeface="Arial" panose="020B0604020202020204" pitchFamily="34" charset="0"/>
              </a:rPr>
              <a:t> </a:t>
            </a:r>
            <a:endParaRPr lang="en-US" altLang="en-US" sz="2400" b="1" dirty="0" smtClean="0">
              <a:solidFill>
                <a:srgbClr val="000000"/>
              </a:solidFill>
              <a:latin typeface="Arial" panose="020B0604020202020204" pitchFamily="34" charset="0"/>
            </a:endParaRPr>
          </a:p>
          <a:p>
            <a:pPr marL="342900" indent="-342900" algn="just" eaLnBrk="1" hangingPunct="1">
              <a:lnSpc>
                <a:spcPct val="150000"/>
              </a:lnSpc>
              <a:buClrTx/>
              <a:buFont typeface="Wingdings" panose="05000000000000000000" pitchFamily="2" charset="2"/>
              <a:buChar char="Ø"/>
            </a:pPr>
            <a:endParaRPr lang="en-US" altLang="en-US" sz="2400" b="1" dirty="0">
              <a:solidFill>
                <a:srgbClr val="000000"/>
              </a:solidFill>
              <a:latin typeface="Arial" panose="020B0604020202020204" pitchFamily="34" charset="0"/>
            </a:endParaRPr>
          </a:p>
          <a:p>
            <a:pPr marL="342900" indent="-342900" algn="just" eaLnBrk="1" hangingPunct="1">
              <a:lnSpc>
                <a:spcPct val="150000"/>
              </a:lnSpc>
              <a:buClrTx/>
              <a:buFont typeface="Wingdings" panose="05000000000000000000" pitchFamily="2" charset="2"/>
              <a:buChar char="Ø"/>
            </a:pPr>
            <a:r>
              <a:rPr lang="en-US" altLang="en-US" sz="2400" dirty="0">
                <a:solidFill>
                  <a:srgbClr val="000000"/>
                </a:solidFill>
                <a:latin typeface="Arial" panose="020B0604020202020204" pitchFamily="34" charset="0"/>
              </a:rPr>
              <a:t>Water </a:t>
            </a:r>
            <a:r>
              <a:rPr lang="en-US" altLang="en-US" sz="2400" dirty="0" err="1">
                <a:solidFill>
                  <a:srgbClr val="000000"/>
                </a:solidFill>
                <a:latin typeface="Arial" panose="020B0604020202020204" pitchFamily="34" charset="0"/>
              </a:rPr>
              <a:t>vapour</a:t>
            </a:r>
            <a:r>
              <a:rPr lang="en-US" altLang="en-US" sz="2400" dirty="0">
                <a:solidFill>
                  <a:srgbClr val="000000"/>
                </a:solidFill>
                <a:latin typeface="Arial" panose="020B0604020202020204" pitchFamily="34" charset="0"/>
              </a:rPr>
              <a:t> imagery can help identify areas of high Positive </a:t>
            </a:r>
            <a:r>
              <a:rPr lang="en-US" altLang="en-US" sz="2400" dirty="0" err="1">
                <a:solidFill>
                  <a:srgbClr val="000000"/>
                </a:solidFill>
                <a:latin typeface="Arial" panose="020B0604020202020204" pitchFamily="34" charset="0"/>
              </a:rPr>
              <a:t>Vorticity</a:t>
            </a:r>
            <a:r>
              <a:rPr lang="en-US" altLang="en-US" sz="2400" dirty="0">
                <a:solidFill>
                  <a:srgbClr val="000000"/>
                </a:solidFill>
                <a:latin typeface="Arial" panose="020B0604020202020204" pitchFamily="34" charset="0"/>
              </a:rPr>
              <a:t> Advection which may </a:t>
            </a:r>
            <a:r>
              <a:rPr lang="en-US" altLang="en-US" sz="2400" dirty="0" err="1">
                <a:solidFill>
                  <a:srgbClr val="000000"/>
                </a:solidFill>
                <a:latin typeface="Arial" panose="020B0604020202020204" pitchFamily="34" charset="0"/>
              </a:rPr>
              <a:t>favour</a:t>
            </a:r>
            <a:r>
              <a:rPr lang="en-US" altLang="en-US" sz="2400" dirty="0">
                <a:solidFill>
                  <a:srgbClr val="000000"/>
                </a:solidFill>
                <a:latin typeface="Arial" panose="020B0604020202020204" pitchFamily="34" charset="0"/>
              </a:rPr>
              <a:t> Cumulonimbus, and thunderstorm/lightning, development. </a:t>
            </a:r>
            <a:endParaRPr lang="en-US" altLang="en-US" sz="2400" dirty="0" smtClean="0">
              <a:solidFill>
                <a:srgbClr val="000000"/>
              </a:solidFill>
              <a:latin typeface="Arial" panose="020B0604020202020204" pitchFamily="34" charset="0"/>
            </a:endParaRPr>
          </a:p>
          <a:p>
            <a:pPr marL="342900" indent="-342900" algn="just" eaLnBrk="1" hangingPunct="1">
              <a:lnSpc>
                <a:spcPct val="150000"/>
              </a:lnSpc>
              <a:buClrTx/>
              <a:buFont typeface="Wingdings" panose="05000000000000000000" pitchFamily="2" charset="2"/>
              <a:buChar char="Ø"/>
            </a:pPr>
            <a:endParaRPr lang="en-US" altLang="en-US" sz="2400" dirty="0">
              <a:solidFill>
                <a:srgbClr val="000000"/>
              </a:solidFill>
              <a:latin typeface="Arial" panose="020B0604020202020204" pitchFamily="34" charset="0"/>
            </a:endParaRPr>
          </a:p>
          <a:p>
            <a:pPr marL="342900" indent="-342900" algn="just" eaLnBrk="1" hangingPunct="1">
              <a:lnSpc>
                <a:spcPct val="150000"/>
              </a:lnSpc>
              <a:buClrTx/>
              <a:buFont typeface="Wingdings" panose="05000000000000000000" pitchFamily="2" charset="2"/>
              <a:buChar char="Ø"/>
            </a:pPr>
            <a:r>
              <a:rPr lang="en-US" altLang="en-US" sz="2400" dirty="0">
                <a:solidFill>
                  <a:srgbClr val="000000"/>
                </a:solidFill>
                <a:latin typeface="Arial" panose="020B0604020202020204" pitchFamily="34" charset="0"/>
              </a:rPr>
              <a:t>The monitoring with a weather radar is an essential tool in monitoring the development of convective cells. The </a:t>
            </a:r>
            <a:r>
              <a:rPr lang="en-US" altLang="en-US" sz="2400" dirty="0" err="1">
                <a:solidFill>
                  <a:srgbClr val="000000"/>
                </a:solidFill>
                <a:latin typeface="Arial" panose="020B0604020202020204" pitchFamily="34" charset="0"/>
              </a:rPr>
              <a:t>colour</a:t>
            </a:r>
            <a:r>
              <a:rPr lang="en-US" altLang="en-US" sz="2400" dirty="0">
                <a:solidFill>
                  <a:srgbClr val="000000"/>
                </a:solidFill>
                <a:latin typeface="Arial" panose="020B0604020202020204" pitchFamily="34" charset="0"/>
              </a:rPr>
              <a:t> code representing rainfall rates can be used as an assessment of the likelihood of lightning</a:t>
            </a:r>
            <a:r>
              <a:rPr lang="en-US" altLang="en-US" sz="2400" dirty="0" smtClean="0">
                <a:solidFill>
                  <a:srgbClr val="000000"/>
                </a:solidFill>
                <a:latin typeface="Arial" panose="020B0604020202020204" pitchFamily="34" charset="0"/>
              </a:rPr>
              <a:t>. </a:t>
            </a:r>
            <a:endParaRPr lang="en-US" altLang="en-US" sz="24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956750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038600" y="6473917"/>
            <a:ext cx="4114800" cy="365125"/>
          </a:xfrm>
        </p:spPr>
        <p:txBody>
          <a:bodyPr/>
          <a:lstStyle/>
          <a:p>
            <a:r>
              <a:rPr lang="en-GB" smtClean="0"/>
              <a:t>MET451: AVIATION METEOROLOGY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16</a:t>
            </a:fld>
            <a:endParaRPr lang="en-GB"/>
          </a:p>
        </p:txBody>
      </p:sp>
      <p:sp>
        <p:nvSpPr>
          <p:cNvPr id="4" name="Rectangle 1"/>
          <p:cNvSpPr>
            <a:spLocks noChangeArrowheads="1"/>
          </p:cNvSpPr>
          <p:nvPr/>
        </p:nvSpPr>
        <p:spPr bwMode="auto">
          <a:xfrm>
            <a:off x="143693" y="-78378"/>
            <a:ext cx="11887198" cy="17565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lnSpc>
                <a:spcPct val="150000"/>
              </a:lnSpc>
              <a:buClrTx/>
              <a:buFontTx/>
              <a:buNone/>
            </a:pPr>
            <a:r>
              <a:rPr lang="en-US" altLang="en-US" sz="2400" b="1" dirty="0">
                <a:solidFill>
                  <a:srgbClr val="000000"/>
                </a:solidFill>
                <a:latin typeface="Arial" panose="020B0604020202020204" pitchFamily="34" charset="0"/>
              </a:rPr>
              <a:t>Empirical Forecasting Techniques </a:t>
            </a:r>
          </a:p>
          <a:p>
            <a:pPr algn="just" eaLnBrk="1" hangingPunct="1">
              <a:lnSpc>
                <a:spcPct val="150000"/>
              </a:lnSpc>
              <a:buClrTx/>
              <a:buFontTx/>
              <a:buNone/>
            </a:pPr>
            <a:r>
              <a:rPr lang="en-US" altLang="en-US" sz="2400" dirty="0" smtClean="0">
                <a:solidFill>
                  <a:srgbClr val="000000"/>
                </a:solidFill>
                <a:latin typeface="Arial" panose="020B0604020202020204" pitchFamily="34" charset="0"/>
              </a:rPr>
              <a:t>Elements that </a:t>
            </a:r>
            <a:r>
              <a:rPr lang="en-US" altLang="en-US" sz="2400" dirty="0">
                <a:solidFill>
                  <a:srgbClr val="000000"/>
                </a:solidFill>
                <a:latin typeface="Arial" panose="020B0604020202020204" pitchFamily="34" charset="0"/>
              </a:rPr>
              <a:t>assist the forecaster in assessing the likelihood, or not, of thunderstorm and lightning </a:t>
            </a:r>
            <a:r>
              <a:rPr lang="en-US" altLang="en-US" sz="2400" dirty="0" smtClean="0">
                <a:solidFill>
                  <a:srgbClr val="000000"/>
                </a:solidFill>
                <a:latin typeface="Arial" panose="020B0604020202020204" pitchFamily="34" charset="0"/>
              </a:rPr>
              <a:t>activity include, but are not limited to: </a:t>
            </a:r>
            <a:endParaRPr lang="en-US" altLang="en-US" sz="2400" dirty="0">
              <a:solidFill>
                <a:srgbClr val="000000"/>
              </a:solidFill>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92" y="1816975"/>
            <a:ext cx="4767942" cy="4662201"/>
          </a:xfrm>
          <a:prstGeom prst="rect">
            <a:avLst/>
          </a:prstGeom>
        </p:spPr>
      </p:pic>
      <p:sp>
        <p:nvSpPr>
          <p:cNvPr id="6" name="Rectangle 5"/>
          <p:cNvSpPr/>
          <p:nvPr/>
        </p:nvSpPr>
        <p:spPr>
          <a:xfrm>
            <a:off x="5033553" y="1477337"/>
            <a:ext cx="6853647" cy="5170646"/>
          </a:xfrm>
          <a:prstGeom prst="rect">
            <a:avLst/>
          </a:prstGeom>
        </p:spPr>
        <p:txBody>
          <a:bodyPr wrap="square">
            <a:spAutoFit/>
          </a:bodyPr>
          <a:lstStyle/>
          <a:p>
            <a:pPr algn="just">
              <a:lnSpc>
                <a:spcPct val="150000"/>
              </a:lnSpc>
              <a:buFont typeface="Wingdings" panose="05000000000000000000" pitchFamily="2" charset="2"/>
              <a:buChar char=""/>
            </a:pPr>
            <a:r>
              <a:rPr lang="en-US" altLang="en-US" sz="2200" dirty="0" err="1">
                <a:solidFill>
                  <a:srgbClr val="000000"/>
                </a:solidFill>
              </a:rPr>
              <a:t>Tephigram</a:t>
            </a:r>
            <a:r>
              <a:rPr lang="en-US" altLang="en-US" sz="2200" dirty="0">
                <a:solidFill>
                  <a:srgbClr val="000000"/>
                </a:solidFill>
              </a:rPr>
              <a:t> constructions, both on actual and forecast profiles. </a:t>
            </a:r>
          </a:p>
          <a:p>
            <a:pPr algn="just">
              <a:lnSpc>
                <a:spcPct val="150000"/>
              </a:lnSpc>
              <a:buFont typeface="Wingdings" panose="05000000000000000000" pitchFamily="2" charset="2"/>
              <a:buChar char=""/>
            </a:pPr>
            <a:r>
              <a:rPr lang="en-US" altLang="en-US" sz="2200" dirty="0">
                <a:solidFill>
                  <a:srgbClr val="000000"/>
                </a:solidFill>
              </a:rPr>
              <a:t>Examine depth of convection and check thunderstorm</a:t>
            </a:r>
          </a:p>
          <a:p>
            <a:pPr algn="just">
              <a:lnSpc>
                <a:spcPct val="150000"/>
              </a:lnSpc>
            </a:pPr>
            <a:r>
              <a:rPr lang="en-US" altLang="en-US" sz="2200" dirty="0">
                <a:solidFill>
                  <a:srgbClr val="000000"/>
                </a:solidFill>
              </a:rPr>
              <a:t>occurrence according to local criteria. </a:t>
            </a:r>
          </a:p>
          <a:p>
            <a:pPr algn="just">
              <a:lnSpc>
                <a:spcPct val="150000"/>
              </a:lnSpc>
              <a:buFont typeface="Wingdings" panose="05000000000000000000" pitchFamily="2" charset="2"/>
              <a:buChar char=""/>
            </a:pPr>
            <a:r>
              <a:rPr lang="en-US" altLang="en-US" sz="2200" dirty="0">
                <a:solidFill>
                  <a:srgbClr val="000000"/>
                </a:solidFill>
              </a:rPr>
              <a:t>Convection ascending to and through the minus 20° C isotherm. </a:t>
            </a:r>
          </a:p>
          <a:p>
            <a:pPr algn="just">
              <a:lnSpc>
                <a:spcPct val="150000"/>
              </a:lnSpc>
              <a:buFont typeface="Wingdings" panose="05000000000000000000" pitchFamily="2" charset="2"/>
              <a:buChar char=""/>
            </a:pPr>
            <a:r>
              <a:rPr lang="en-US" altLang="en-US" sz="2200" dirty="0">
                <a:solidFill>
                  <a:srgbClr val="000000"/>
                </a:solidFill>
              </a:rPr>
              <a:t>Monitoring for regions of decreasing </a:t>
            </a:r>
            <a:r>
              <a:rPr lang="en-US" altLang="en-US" sz="2200" dirty="0" err="1">
                <a:solidFill>
                  <a:srgbClr val="000000"/>
                </a:solidFill>
              </a:rPr>
              <a:t>θw</a:t>
            </a:r>
            <a:r>
              <a:rPr lang="en-US" altLang="en-US" sz="2200" dirty="0">
                <a:solidFill>
                  <a:srgbClr val="000000"/>
                </a:solidFill>
              </a:rPr>
              <a:t> with height to diagnose areas of Potential Instability. </a:t>
            </a:r>
          </a:p>
          <a:p>
            <a:pPr algn="just">
              <a:lnSpc>
                <a:spcPct val="150000"/>
              </a:lnSpc>
              <a:buFont typeface="Wingdings" panose="05000000000000000000" pitchFamily="2" charset="2"/>
              <a:buChar char=""/>
            </a:pPr>
            <a:r>
              <a:rPr lang="en-US" altLang="en-US" sz="2200" dirty="0">
                <a:solidFill>
                  <a:srgbClr val="000000"/>
                </a:solidFill>
              </a:rPr>
              <a:t>‘Shallow moist’ zones associated with split cold fronts are always worth studying. </a:t>
            </a:r>
            <a:endParaRPr lang="en-US" altLang="en-US" sz="2200" dirty="0">
              <a:solidFill>
                <a:srgbClr val="000000"/>
              </a:solidFill>
            </a:endParaRPr>
          </a:p>
        </p:txBody>
      </p:sp>
    </p:spTree>
    <p:extLst>
      <p:ext uri="{BB962C8B-B14F-4D97-AF65-F5344CB8AC3E}">
        <p14:creationId xmlns:p14="http://schemas.microsoft.com/office/powerpoint/2010/main" val="342045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MET451: AVIATION METEOROLOGY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17</a:t>
            </a:fld>
            <a:endParaRPr lang="en-GB"/>
          </a:p>
        </p:txBody>
      </p:sp>
      <p:graphicFrame>
        <p:nvGraphicFramePr>
          <p:cNvPr id="4" name="Table 3"/>
          <p:cNvGraphicFramePr>
            <a:graphicFrameLocks noGrp="1"/>
          </p:cNvGraphicFramePr>
          <p:nvPr>
            <p:extLst>
              <p:ext uri="{D42A27DB-BD31-4B8C-83A1-F6EECF244321}">
                <p14:modId xmlns:p14="http://schemas.microsoft.com/office/powerpoint/2010/main" val="2061057732"/>
              </p:ext>
            </p:extLst>
          </p:nvPr>
        </p:nvGraphicFramePr>
        <p:xfrm>
          <a:off x="914400" y="3188547"/>
          <a:ext cx="10413274" cy="2585720"/>
        </p:xfrm>
        <a:graphic>
          <a:graphicData uri="http://schemas.openxmlformats.org/drawingml/2006/table">
            <a:tbl>
              <a:tblPr firstRow="1" bandRow="1">
                <a:tableStyleId>{5C22544A-7EE6-4342-B048-85BDC9FD1C3A}</a:tableStyleId>
              </a:tblPr>
              <a:tblGrid>
                <a:gridCol w="5206637"/>
                <a:gridCol w="5206637"/>
              </a:tblGrid>
              <a:tr h="370840">
                <a:tc>
                  <a:txBody>
                    <a:bodyPr/>
                    <a:lstStyle/>
                    <a:p>
                      <a:pPr algn="just" eaLnBrk="1" hangingPunct="1">
                        <a:lnSpc>
                          <a:spcPct val="150000"/>
                        </a:lnSpc>
                        <a:buClrTx/>
                        <a:buFontTx/>
                        <a:buNone/>
                      </a:pPr>
                      <a:r>
                        <a:rPr lang="en-US" altLang="en-US" sz="2800" dirty="0" smtClean="0">
                          <a:solidFill>
                            <a:srgbClr val="000000"/>
                          </a:solidFill>
                          <a:latin typeface="Arial" panose="020B0604020202020204" pitchFamily="34" charset="0"/>
                        </a:rPr>
                        <a:t>CAPE ( Jkg-1 )	 		</a:t>
                      </a:r>
                      <a:endParaRPr lang="en-GB" sz="28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800" dirty="0" smtClean="0">
                          <a:solidFill>
                            <a:srgbClr val="000000"/>
                          </a:solidFill>
                          <a:latin typeface="Arial" panose="020B0604020202020204" pitchFamily="34" charset="0"/>
                        </a:rPr>
                        <a:t>Atmospheric State</a:t>
                      </a:r>
                    </a:p>
                  </a:txBody>
                  <a:tcPr anchor="ctr"/>
                </a:tc>
              </a:tr>
              <a:tr h="370840">
                <a:tc>
                  <a:txBody>
                    <a:bodyPr/>
                    <a:lstStyle/>
                    <a:p>
                      <a:r>
                        <a:rPr lang="en-US" altLang="en-US" sz="1800" dirty="0" smtClean="0">
                          <a:solidFill>
                            <a:srgbClr val="000000"/>
                          </a:solidFill>
                          <a:latin typeface="Arial" panose="020B0604020202020204" pitchFamily="34" charset="0"/>
                        </a:rPr>
                        <a:t>0</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solidFill>
                            <a:srgbClr val="000000"/>
                          </a:solidFill>
                          <a:latin typeface="Arial" panose="020B0604020202020204" pitchFamily="34" charset="0"/>
                        </a:rPr>
                        <a:t>stable </a:t>
                      </a:r>
                    </a:p>
                  </a:txBody>
                  <a:tcPr/>
                </a:tc>
              </a:tr>
              <a:tr h="370840">
                <a:tc>
                  <a:txBody>
                    <a:bodyPr/>
                    <a:lstStyle/>
                    <a:p>
                      <a:r>
                        <a:rPr lang="en-US" altLang="en-US" sz="1800" dirty="0" smtClean="0">
                          <a:solidFill>
                            <a:srgbClr val="000000"/>
                          </a:solidFill>
                          <a:latin typeface="Arial" panose="020B0604020202020204" pitchFamily="34" charset="0"/>
                        </a:rPr>
                        <a:t>0-1000	</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solidFill>
                            <a:srgbClr val="000000"/>
                          </a:solidFill>
                          <a:latin typeface="Arial" panose="020B0604020202020204" pitchFamily="34" charset="0"/>
                        </a:rPr>
                        <a:t>marginally unstable </a:t>
                      </a:r>
                    </a:p>
                  </a:txBody>
                  <a:tcPr/>
                </a:tc>
              </a:tr>
              <a:tr h="370840">
                <a:tc>
                  <a:txBody>
                    <a:bodyPr/>
                    <a:lstStyle/>
                    <a:p>
                      <a:r>
                        <a:rPr lang="en-US" altLang="en-US" sz="1800" dirty="0" smtClean="0">
                          <a:solidFill>
                            <a:srgbClr val="000000"/>
                          </a:solidFill>
                          <a:latin typeface="Arial" panose="020B0604020202020204" pitchFamily="34" charset="0"/>
                        </a:rPr>
                        <a:t>1000 – 2500</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solidFill>
                            <a:srgbClr val="000000"/>
                          </a:solidFill>
                          <a:latin typeface="Arial" panose="020B0604020202020204" pitchFamily="34" charset="0"/>
                        </a:rPr>
                        <a:t>moderately unstable </a:t>
                      </a:r>
                    </a:p>
                  </a:txBody>
                  <a:tcPr/>
                </a:tc>
              </a:tr>
              <a:tr h="370840">
                <a:tc>
                  <a:txBody>
                    <a:bodyPr/>
                    <a:lstStyle/>
                    <a:p>
                      <a:r>
                        <a:rPr lang="en-US" altLang="en-US" sz="1800" dirty="0" smtClean="0">
                          <a:solidFill>
                            <a:srgbClr val="000000"/>
                          </a:solidFill>
                          <a:latin typeface="Arial" panose="020B0604020202020204" pitchFamily="34" charset="0"/>
                        </a:rPr>
                        <a:t>2500 – 3500 </a:t>
                      </a:r>
                      <a:endParaRPr lang="en-GB" dirty="0"/>
                    </a:p>
                  </a:txBody>
                  <a:tcPr/>
                </a:tc>
                <a:tc>
                  <a:txBody>
                    <a:bodyPr/>
                    <a:lstStyle/>
                    <a:p>
                      <a:r>
                        <a:rPr lang="en-US" altLang="en-US" sz="1800" dirty="0" smtClean="0">
                          <a:solidFill>
                            <a:srgbClr val="000000"/>
                          </a:solidFill>
                          <a:latin typeface="Arial" panose="020B0604020202020204" pitchFamily="34" charset="0"/>
                        </a:rPr>
                        <a:t>very unstable </a:t>
                      </a:r>
                      <a:endParaRPr lang="en-GB" dirty="0"/>
                    </a:p>
                  </a:txBody>
                  <a:tcPr/>
                </a:tc>
              </a:tr>
              <a:tr h="370840">
                <a:tc>
                  <a:txBody>
                    <a:bodyPr/>
                    <a:lstStyle/>
                    <a:p>
                      <a:r>
                        <a:rPr lang="en-US" altLang="en-US" sz="1800" dirty="0" smtClean="0">
                          <a:solidFill>
                            <a:srgbClr val="000000"/>
                          </a:solidFill>
                          <a:latin typeface="Arial" panose="020B0604020202020204" pitchFamily="34" charset="0"/>
                        </a:rPr>
                        <a:t>≥ 3500 </a:t>
                      </a:r>
                      <a:endParaRPr lang="en-GB" dirty="0"/>
                    </a:p>
                  </a:txBody>
                  <a:tcPr/>
                </a:tc>
                <a:tc>
                  <a:txBody>
                    <a:bodyPr/>
                    <a:lstStyle/>
                    <a:p>
                      <a:r>
                        <a:rPr lang="en-US" altLang="en-US" sz="1800" dirty="0" smtClean="0">
                          <a:solidFill>
                            <a:srgbClr val="000000"/>
                          </a:solidFill>
                          <a:latin typeface="Arial" panose="020B0604020202020204" pitchFamily="34" charset="0"/>
                        </a:rPr>
                        <a:t>extremely unstable</a:t>
                      </a:r>
                      <a:endParaRPr lang="en-GB" dirty="0"/>
                    </a:p>
                  </a:txBody>
                  <a:tcPr/>
                </a:tc>
              </a:tr>
            </a:tbl>
          </a:graphicData>
        </a:graphic>
      </p:graphicFrame>
      <p:sp>
        <p:nvSpPr>
          <p:cNvPr id="5" name="Rectangle 4"/>
          <p:cNvSpPr/>
          <p:nvPr/>
        </p:nvSpPr>
        <p:spPr>
          <a:xfrm>
            <a:off x="391887" y="314150"/>
            <a:ext cx="11599816" cy="2492990"/>
          </a:xfrm>
          <a:prstGeom prst="rect">
            <a:avLst/>
          </a:prstGeom>
        </p:spPr>
        <p:txBody>
          <a:bodyPr wrap="square">
            <a:spAutoFit/>
          </a:bodyPr>
          <a:lstStyle/>
          <a:p>
            <a:pPr>
              <a:lnSpc>
                <a:spcPct val="150000"/>
              </a:lnSpc>
              <a:buClr>
                <a:srgbClr val="000000"/>
              </a:buClr>
              <a:buSzPct val="100000"/>
              <a:buFont typeface="Wingdings" panose="05000000000000000000" pitchFamily="2" charset="2"/>
              <a:buChar char=""/>
              <a:defRPr/>
            </a:pPr>
            <a:r>
              <a:rPr lang="en-US" altLang="en-US" sz="2400" dirty="0">
                <a:latin typeface="Arial" panose="020B0604020202020204" pitchFamily="34" charset="0"/>
              </a:rPr>
              <a:t>Consider the effects of nil, </a:t>
            </a:r>
            <a:r>
              <a:rPr lang="en-US" altLang="en-US" sz="2400" dirty="0" err="1">
                <a:latin typeface="Arial" panose="020B0604020202020204" pitchFamily="34" charset="0"/>
              </a:rPr>
              <a:t>uni</a:t>
            </a:r>
            <a:r>
              <a:rPr lang="en-US" altLang="en-US" sz="2400" dirty="0">
                <a:latin typeface="Arial" panose="020B0604020202020204" pitchFamily="34" charset="0"/>
              </a:rPr>
              <a:t>-directional, or </a:t>
            </a:r>
            <a:r>
              <a:rPr lang="en-US" altLang="en-US" sz="2400" dirty="0" smtClean="0">
                <a:latin typeface="Arial" panose="020B0604020202020204" pitchFamily="34" charset="0"/>
              </a:rPr>
              <a:t>directional wind shear </a:t>
            </a:r>
            <a:r>
              <a:rPr lang="en-US" altLang="en-US" sz="2400" dirty="0">
                <a:latin typeface="Arial" panose="020B0604020202020204" pitchFamily="34" charset="0"/>
              </a:rPr>
              <a:t>through the cloud depth.</a:t>
            </a:r>
          </a:p>
          <a:p>
            <a:pPr marL="285750">
              <a:lnSpc>
                <a:spcPct val="150000"/>
              </a:lnSpc>
              <a:buSzPct val="100000"/>
              <a:defRPr/>
            </a:pPr>
            <a:endParaRPr lang="en-US" altLang="en-US" sz="800" dirty="0">
              <a:latin typeface="Arial" panose="020B0604020202020204" pitchFamily="34" charset="0"/>
            </a:endParaRPr>
          </a:p>
          <a:p>
            <a:pPr>
              <a:lnSpc>
                <a:spcPct val="150000"/>
              </a:lnSpc>
              <a:buClr>
                <a:srgbClr val="000000"/>
              </a:buClr>
              <a:buSzPct val="100000"/>
              <a:buFont typeface="Wingdings" panose="05000000000000000000" pitchFamily="2" charset="2"/>
              <a:buChar char=""/>
              <a:defRPr/>
            </a:pPr>
            <a:r>
              <a:rPr lang="en-US" altLang="en-US" sz="2400" dirty="0">
                <a:latin typeface="Arial" panose="020B0604020202020204" pitchFamily="34" charset="0"/>
              </a:rPr>
              <a:t>Consideration of instability indices such as CAPE and Equivalent Potential Temperature values. </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4069244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038600" y="6475618"/>
            <a:ext cx="4114800" cy="365125"/>
          </a:xfrm>
        </p:spPr>
        <p:txBody>
          <a:bodyPr/>
          <a:lstStyle/>
          <a:p>
            <a:r>
              <a:rPr lang="en-GB" smtClean="0"/>
              <a:t>MET451: AVIATION METEOROLOGY</a:t>
            </a:r>
            <a:endParaRPr lang="en-GB"/>
          </a:p>
        </p:txBody>
      </p:sp>
      <p:sp>
        <p:nvSpPr>
          <p:cNvPr id="3" name="Slide Number Placeholder 2"/>
          <p:cNvSpPr>
            <a:spLocks noGrp="1"/>
          </p:cNvSpPr>
          <p:nvPr>
            <p:ph type="sldNum" sz="quarter" idx="12"/>
          </p:nvPr>
        </p:nvSpPr>
        <p:spPr>
          <a:xfrm>
            <a:off x="9259954" y="6422610"/>
            <a:ext cx="2743200" cy="365125"/>
          </a:xfrm>
        </p:spPr>
        <p:txBody>
          <a:bodyPr/>
          <a:lstStyle/>
          <a:p>
            <a:fld id="{46CBDAFF-6F72-4DEC-A76B-3A5A3345B25A}" type="slidenum">
              <a:rPr lang="en-GB" smtClean="0"/>
              <a:t>18</a:t>
            </a:fld>
            <a:endParaRPr lang="en-GB"/>
          </a:p>
        </p:txBody>
      </p:sp>
      <p:sp>
        <p:nvSpPr>
          <p:cNvPr id="4" name="Rectangle 1"/>
          <p:cNvSpPr>
            <a:spLocks noChangeArrowheads="1"/>
          </p:cNvSpPr>
          <p:nvPr/>
        </p:nvSpPr>
        <p:spPr bwMode="auto">
          <a:xfrm>
            <a:off x="209006" y="-169821"/>
            <a:ext cx="11756571" cy="26228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lnSpc>
                <a:spcPct val="150000"/>
              </a:lnSpc>
              <a:buClrTx/>
              <a:buFontTx/>
              <a:buNone/>
            </a:pPr>
            <a:r>
              <a:rPr lang="en-US" altLang="en-US" sz="3200" b="1" dirty="0">
                <a:solidFill>
                  <a:srgbClr val="000000"/>
                </a:solidFill>
                <a:latin typeface="Arial" panose="020B0604020202020204" pitchFamily="34" charset="0"/>
              </a:rPr>
              <a:t>Heavy rain</a:t>
            </a:r>
          </a:p>
          <a:p>
            <a:pPr algn="just" eaLnBrk="1" hangingPunct="1">
              <a:lnSpc>
                <a:spcPct val="150000"/>
              </a:lnSpc>
              <a:buClrTx/>
              <a:buFontTx/>
              <a:buNone/>
            </a:pPr>
            <a:r>
              <a:rPr lang="en-US" altLang="en-US" sz="2000" dirty="0">
                <a:solidFill>
                  <a:srgbClr val="000000"/>
                </a:solidFill>
                <a:latin typeface="Arial" panose="020B0604020202020204" pitchFamily="34" charset="0"/>
              </a:rPr>
              <a:t>There is no agreed international definition regarding rainfall intensity. Some use the following criteria: </a:t>
            </a:r>
          </a:p>
          <a:p>
            <a:pPr algn="just" eaLnBrk="1" hangingPunct="1">
              <a:lnSpc>
                <a:spcPct val="150000"/>
              </a:lnSpc>
              <a:buClrTx/>
              <a:buFontTx/>
              <a:buNone/>
            </a:pPr>
            <a:r>
              <a:rPr lang="en-US" altLang="en-US" sz="2000" dirty="0">
                <a:solidFill>
                  <a:srgbClr val="000000"/>
                </a:solidFill>
                <a:latin typeface="Arial" panose="020B0604020202020204" pitchFamily="34" charset="0"/>
              </a:rPr>
              <a:t>Heavy rain is defined as rates in excess of 4 mm per hour. </a:t>
            </a:r>
          </a:p>
          <a:p>
            <a:pPr algn="just" eaLnBrk="1" hangingPunct="1">
              <a:lnSpc>
                <a:spcPct val="150000"/>
              </a:lnSpc>
              <a:buClrTx/>
              <a:buFontTx/>
              <a:buNone/>
            </a:pPr>
            <a:r>
              <a:rPr lang="en-US" altLang="en-US" sz="2000" dirty="0">
                <a:solidFill>
                  <a:srgbClr val="000000"/>
                </a:solidFill>
                <a:latin typeface="Arial" panose="020B0604020202020204" pitchFamily="34" charset="0"/>
              </a:rPr>
              <a:t>Heavy showers are defined as rates in excess of 10 mm per hour. For aviation purposes rain rates are essentially a measure of rain water content. </a:t>
            </a:r>
          </a:p>
        </p:txBody>
      </p:sp>
      <p:sp>
        <p:nvSpPr>
          <p:cNvPr id="5" name="Rectangle 4"/>
          <p:cNvSpPr/>
          <p:nvPr/>
        </p:nvSpPr>
        <p:spPr>
          <a:xfrm>
            <a:off x="6087291" y="2524465"/>
            <a:ext cx="5878286" cy="4062651"/>
          </a:xfrm>
          <a:prstGeom prst="rect">
            <a:avLst/>
          </a:prstGeom>
        </p:spPr>
        <p:txBody>
          <a:bodyPr wrap="square">
            <a:spAutoFit/>
          </a:bodyPr>
          <a:lstStyle/>
          <a:p>
            <a:pPr>
              <a:lnSpc>
                <a:spcPct val="150000"/>
              </a:lnSpc>
            </a:pPr>
            <a:r>
              <a:rPr lang="en-US" altLang="en-US" sz="3200" b="1" dirty="0" smtClean="0">
                <a:solidFill>
                  <a:srgbClr val="000000"/>
                </a:solidFill>
                <a:latin typeface="Arial" panose="020B0604020202020204" pitchFamily="34" charset="0"/>
              </a:rPr>
              <a:t>Effects </a:t>
            </a:r>
            <a:r>
              <a:rPr lang="en-US" altLang="en-US" sz="3200" b="1" dirty="0">
                <a:solidFill>
                  <a:srgbClr val="000000"/>
                </a:solidFill>
                <a:latin typeface="Arial" panose="020B0604020202020204" pitchFamily="34" charset="0"/>
              </a:rPr>
              <a:t>on Aircraft </a:t>
            </a:r>
          </a:p>
          <a:p>
            <a:pPr algn="just">
              <a:lnSpc>
                <a:spcPct val="150000"/>
              </a:lnSpc>
            </a:pPr>
            <a:r>
              <a:rPr lang="en-US" altLang="en-US" sz="2000" dirty="0">
                <a:solidFill>
                  <a:srgbClr val="000000"/>
                </a:solidFill>
                <a:latin typeface="Arial" panose="020B0604020202020204" pitchFamily="34" charset="0"/>
              </a:rPr>
              <a:t>Heavy or very heavy rates of rainfall will clearly have a detrimental impact on general visibility. However, in addition to any true meteorological reduction of visibility, raindrops impacting the windscreen/canopy will additionally reduce visibility. Windscreen wipers (if fitted) may not be able to fully cope with the rainfall rate. </a:t>
            </a:r>
            <a:endParaRPr lang="en-US" altLang="en-US" sz="2000" dirty="0">
              <a:solidFill>
                <a:srgbClr val="000000"/>
              </a:solidFill>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6" y="2805127"/>
            <a:ext cx="5587909" cy="3725272"/>
          </a:xfrm>
          <a:prstGeom prst="rect">
            <a:avLst/>
          </a:prstGeom>
        </p:spPr>
      </p:pic>
    </p:spTree>
    <p:extLst>
      <p:ext uri="{BB962C8B-B14F-4D97-AF65-F5344CB8AC3E}">
        <p14:creationId xmlns:p14="http://schemas.microsoft.com/office/powerpoint/2010/main" val="102309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038600" y="6409358"/>
            <a:ext cx="4114800" cy="365125"/>
          </a:xfrm>
        </p:spPr>
        <p:txBody>
          <a:bodyPr/>
          <a:lstStyle/>
          <a:p>
            <a:r>
              <a:rPr lang="en-GB" dirty="0" smtClean="0"/>
              <a:t>MET451: AVIATION METEOROLOGY</a:t>
            </a:r>
            <a:endParaRPr lang="en-GB" dirty="0"/>
          </a:p>
        </p:txBody>
      </p:sp>
      <p:sp>
        <p:nvSpPr>
          <p:cNvPr id="3" name="Slide Number Placeholder 2"/>
          <p:cNvSpPr>
            <a:spLocks noGrp="1"/>
          </p:cNvSpPr>
          <p:nvPr>
            <p:ph type="sldNum" sz="quarter" idx="12"/>
          </p:nvPr>
        </p:nvSpPr>
        <p:spPr/>
        <p:txBody>
          <a:bodyPr/>
          <a:lstStyle/>
          <a:p>
            <a:fld id="{46CBDAFF-6F72-4DEC-A76B-3A5A3345B25A}" type="slidenum">
              <a:rPr lang="en-GB" smtClean="0"/>
              <a:t>19</a:t>
            </a:fld>
            <a:endParaRPr lang="en-GB"/>
          </a:p>
        </p:txBody>
      </p:sp>
      <p:sp>
        <p:nvSpPr>
          <p:cNvPr id="4" name="Rectangle 1">
            <a:extLst>
              <a:ext uri="{FF2B5EF4-FFF2-40B4-BE49-F238E27FC236}">
                <a16:creationId xmlns="" xmlns:a16="http://schemas.microsoft.com/office/drawing/2014/main" id="{C30546FF-42DB-4C4D-A6F5-435504FECCB7}"/>
              </a:ext>
            </a:extLst>
          </p:cNvPr>
          <p:cNvSpPr>
            <a:spLocks noChangeArrowheads="1"/>
          </p:cNvSpPr>
          <p:nvPr/>
        </p:nvSpPr>
        <p:spPr bwMode="auto">
          <a:xfrm>
            <a:off x="6387548" y="188913"/>
            <a:ext cx="5605668" cy="4157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marL="341313" indent="-341313">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rgbClr val="000000"/>
                </a:solidFill>
                <a:latin typeface="Calibri" panose="020F0502020204030204" pitchFamily="34" charset="0"/>
                <a:cs typeface="Arial" panose="020B0604020202020204" pitchFamily="34" charset="0"/>
              </a:defRPr>
            </a:lvl1pPr>
            <a:lvl2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rgbClr val="000000"/>
                </a:solidFill>
                <a:latin typeface="Calibri" panose="020F0502020204030204" pitchFamily="34" charset="0"/>
                <a:cs typeface="Arial" panose="020B0604020202020204" pitchFamily="34" charset="0"/>
              </a:defRPr>
            </a:lvl2pPr>
            <a:lvl3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rgbClr val="000000"/>
                </a:solidFill>
                <a:latin typeface="Calibri" panose="020F0502020204030204" pitchFamily="34" charset="0"/>
                <a:cs typeface="Arial" panose="020B0604020202020204" pitchFamily="34" charset="0"/>
              </a:defRPr>
            </a:lvl3pPr>
            <a:lvl4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rgbClr val="000000"/>
                </a:solidFill>
                <a:latin typeface="Calibri" panose="020F0502020204030204" pitchFamily="34" charset="0"/>
                <a:cs typeface="Arial" panose="020B0604020202020204" pitchFamily="34" charset="0"/>
              </a:defRPr>
            </a:lvl4pPr>
            <a:lvl5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rgbClr val="000000"/>
                </a:solidFill>
                <a:latin typeface="Calibri" panose="020F0502020204030204" pitchFamily="34" charset="0"/>
                <a:cs typeface="Arial" panose="020B0604020202020204" pitchFamily="34" charset="0"/>
              </a:defRPr>
            </a:lvl5pPr>
            <a:lvl6pPr marL="2514600" indent="-228600" defTabSz="457200" fontAlgn="base">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rgbClr val="000000"/>
                </a:solidFill>
                <a:latin typeface="Calibri" panose="020F0502020204030204" pitchFamily="34" charset="0"/>
                <a:cs typeface="Arial" panose="020B0604020202020204" pitchFamily="34" charset="0"/>
              </a:defRPr>
            </a:lvl6pPr>
            <a:lvl7pPr marL="2971800" indent="-228600" defTabSz="457200" fontAlgn="base">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rgbClr val="000000"/>
                </a:solidFill>
                <a:latin typeface="Calibri" panose="020F0502020204030204" pitchFamily="34" charset="0"/>
                <a:cs typeface="Arial" panose="020B0604020202020204" pitchFamily="34" charset="0"/>
              </a:defRPr>
            </a:lvl7pPr>
            <a:lvl8pPr marL="3429000" indent="-228600" defTabSz="457200" fontAlgn="base">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rgbClr val="000000"/>
                </a:solidFill>
                <a:latin typeface="Calibri" panose="020F0502020204030204" pitchFamily="34" charset="0"/>
                <a:cs typeface="Arial" panose="020B0604020202020204" pitchFamily="34" charset="0"/>
              </a:defRPr>
            </a:lvl8pPr>
            <a:lvl9pPr marL="3886200" indent="-228600" defTabSz="457200" fontAlgn="base">
              <a:spcBef>
                <a:spcPct val="0"/>
              </a:spcBef>
              <a:spcAft>
                <a:spcPct val="0"/>
              </a:spcAft>
              <a:buClr>
                <a:srgbClr val="000000"/>
              </a:buClr>
              <a:buSzPct val="100000"/>
              <a:buFont typeface="Times New Roman" panose="02020603050405020304" pitchFamily="18" charset="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rgbClr val="000000"/>
                </a:solidFill>
                <a:latin typeface="Calibri" panose="020F0502020204030204" pitchFamily="34" charset="0"/>
                <a:cs typeface="Arial" panose="020B0604020202020204" pitchFamily="34" charset="0"/>
              </a:defRPr>
            </a:lvl9pPr>
          </a:lstStyle>
          <a:p>
            <a:pPr eaLnBrk="1" hangingPunct="1">
              <a:buClr>
                <a:srgbClr val="000000"/>
              </a:buClr>
              <a:buSzPct val="100000"/>
              <a:buFont typeface="Wingdings" panose="05000000000000000000" pitchFamily="2" charset="2"/>
              <a:buChar char=""/>
              <a:defRPr/>
            </a:pPr>
            <a:r>
              <a:rPr lang="en-US" altLang="en-US" sz="2400" dirty="0">
                <a:latin typeface="Arial" panose="020B0604020202020204" pitchFamily="34" charset="0"/>
              </a:rPr>
              <a:t>Light, non </a:t>
            </a:r>
            <a:r>
              <a:rPr lang="en-US" altLang="en-US" sz="2400" dirty="0" err="1">
                <a:latin typeface="Arial" panose="020B0604020202020204" pitchFamily="34" charset="0"/>
              </a:rPr>
              <a:t>pressurised</a:t>
            </a:r>
            <a:r>
              <a:rPr lang="en-US" altLang="en-US" sz="2400" dirty="0">
                <a:latin typeface="Arial" panose="020B0604020202020204" pitchFamily="34" charset="0"/>
              </a:rPr>
              <a:t> aircraft may allow water </a:t>
            </a:r>
            <a:r>
              <a:rPr lang="en-US" altLang="en-US" sz="2400" dirty="0" smtClean="0">
                <a:latin typeface="Arial" panose="020B0604020202020204" pitchFamily="34" charset="0"/>
              </a:rPr>
              <a:t>ingestion into the cabin/cockpit/engine </a:t>
            </a:r>
            <a:r>
              <a:rPr lang="en-US" altLang="en-US" sz="2400" dirty="0">
                <a:latin typeface="Arial" panose="020B0604020202020204" pitchFamily="34" charset="0"/>
              </a:rPr>
              <a:t>compartments with subsequent risks to electronic equipment during heaviest rain rates</a:t>
            </a:r>
          </a:p>
          <a:p>
            <a:pPr marL="342900">
              <a:buSzPct val="100000"/>
              <a:defRPr/>
            </a:pPr>
            <a:endParaRPr lang="en-US" altLang="en-US" sz="2400" dirty="0">
              <a:latin typeface="Arial" panose="020B0604020202020204" pitchFamily="34" charset="0"/>
            </a:endParaRPr>
          </a:p>
          <a:p>
            <a:pPr eaLnBrk="1" hangingPunct="1">
              <a:buClr>
                <a:srgbClr val="000000"/>
              </a:buClr>
              <a:buSzPct val="100000"/>
              <a:buFont typeface="Wingdings" panose="05000000000000000000" pitchFamily="2" charset="2"/>
              <a:buChar char=""/>
              <a:defRPr/>
            </a:pPr>
            <a:r>
              <a:rPr lang="en-US" altLang="en-US" sz="2400" dirty="0">
                <a:latin typeface="Arial" panose="020B0604020202020204" pitchFamily="34" charset="0"/>
              </a:rPr>
              <a:t>Civil airliner engines are tested and certified to ensure </a:t>
            </a:r>
            <a:r>
              <a:rPr lang="en-US" altLang="en-US" sz="2400" dirty="0" smtClean="0">
                <a:latin typeface="Arial" panose="020B0604020202020204" pitchFamily="34" charset="0"/>
              </a:rPr>
              <a:t>that engines </a:t>
            </a:r>
            <a:r>
              <a:rPr lang="en-US" altLang="en-US" sz="2400" dirty="0">
                <a:latin typeface="Arial" panose="020B0604020202020204" pitchFamily="34" charset="0"/>
              </a:rPr>
              <a:t>will normally not ‘flame out’ under conditions of intense rainfall and water </a:t>
            </a:r>
            <a:r>
              <a:rPr lang="en-US" altLang="en-US" sz="2400" dirty="0" smtClean="0">
                <a:latin typeface="Arial" panose="020B0604020202020204" pitchFamily="34" charset="0"/>
              </a:rPr>
              <a:t>ingestion</a:t>
            </a:r>
            <a:endParaRPr lang="en-US" altLang="en-US" sz="2400" dirty="0">
              <a:latin typeface="Arial" panose="020B0604020202020204" pitchFamily="34" charset="0"/>
            </a:endParaRPr>
          </a:p>
        </p:txBody>
      </p:sp>
      <p:sp>
        <p:nvSpPr>
          <p:cNvPr id="5" name="Rectangle 4"/>
          <p:cNvSpPr/>
          <p:nvPr/>
        </p:nvSpPr>
        <p:spPr>
          <a:xfrm>
            <a:off x="212033" y="4584099"/>
            <a:ext cx="11688417" cy="1938992"/>
          </a:xfrm>
          <a:prstGeom prst="rect">
            <a:avLst/>
          </a:prstGeom>
        </p:spPr>
        <p:txBody>
          <a:bodyPr wrap="square">
            <a:spAutoFit/>
          </a:bodyPr>
          <a:lstStyle/>
          <a:p>
            <a:pPr>
              <a:buClr>
                <a:srgbClr val="000000"/>
              </a:buClr>
              <a:buSzPct val="100000"/>
              <a:buFont typeface="Wingdings" panose="05000000000000000000" pitchFamily="2" charset="2"/>
              <a:buChar char=""/>
              <a:defRPr/>
            </a:pPr>
            <a:r>
              <a:rPr lang="en-US" altLang="en-US" sz="2400" dirty="0" smtClean="0">
                <a:latin typeface="Arial" panose="020B0604020202020204" pitchFamily="34" charset="0"/>
              </a:rPr>
              <a:t>Runway </a:t>
            </a:r>
            <a:r>
              <a:rPr lang="en-US" altLang="en-US" sz="2400" dirty="0">
                <a:latin typeface="Arial" panose="020B0604020202020204" pitchFamily="34" charset="0"/>
              </a:rPr>
              <a:t>flooding, or areas of deep standing water will affect braking action, and may result in asymmetric braking and possible sliding off runways.</a:t>
            </a:r>
          </a:p>
          <a:p>
            <a:pPr>
              <a:buClr>
                <a:srgbClr val="000000"/>
              </a:buClr>
              <a:buSzPct val="100000"/>
              <a:buFont typeface="Wingdings" panose="05000000000000000000" pitchFamily="2" charset="2"/>
              <a:buChar char=""/>
              <a:defRPr/>
            </a:pPr>
            <a:endParaRPr lang="en-US" altLang="en-US" sz="2400" dirty="0" smtClean="0">
              <a:latin typeface="Arial" panose="020B0604020202020204" pitchFamily="34" charset="0"/>
            </a:endParaRPr>
          </a:p>
          <a:p>
            <a:pPr>
              <a:buClr>
                <a:srgbClr val="000000"/>
              </a:buClr>
              <a:buSzPct val="100000"/>
              <a:buFont typeface="Wingdings" panose="05000000000000000000" pitchFamily="2" charset="2"/>
              <a:buChar char=""/>
              <a:defRPr/>
            </a:pPr>
            <a:r>
              <a:rPr lang="en-US" altLang="en-US" sz="2400" dirty="0" smtClean="0">
                <a:latin typeface="Arial" panose="020B0604020202020204" pitchFamily="34" charset="0"/>
              </a:rPr>
              <a:t>Low </a:t>
            </a:r>
            <a:r>
              <a:rPr lang="en-US" altLang="en-US" sz="2400" dirty="0">
                <a:latin typeface="Arial" panose="020B0604020202020204" pitchFamily="34" charset="0"/>
              </a:rPr>
              <a:t>cloud (stratus </a:t>
            </a:r>
            <a:r>
              <a:rPr lang="en-US" altLang="en-US" sz="2400" dirty="0" err="1">
                <a:latin typeface="Arial" panose="020B0604020202020204" pitchFamily="34" charset="0"/>
              </a:rPr>
              <a:t>pannus</a:t>
            </a:r>
            <a:r>
              <a:rPr lang="en-US" altLang="en-US" sz="2400" dirty="0">
                <a:latin typeface="Arial" panose="020B0604020202020204" pitchFamily="34" charset="0"/>
              </a:rPr>
              <a:t>) may form in periods of moderate or heavy rain, when it had not previously been expected  </a:t>
            </a:r>
            <a:endParaRPr lang="en-US" altLang="en-US" sz="2400" dirty="0">
              <a:latin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033" y="350506"/>
            <a:ext cx="6034709" cy="3246423"/>
          </a:xfrm>
          <a:prstGeom prst="rect">
            <a:avLst/>
          </a:prstGeom>
        </p:spPr>
      </p:pic>
    </p:spTree>
    <p:extLst>
      <p:ext uri="{BB962C8B-B14F-4D97-AF65-F5344CB8AC3E}">
        <p14:creationId xmlns:p14="http://schemas.microsoft.com/office/powerpoint/2010/main" val="263756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707" y="2956673"/>
            <a:ext cx="8937938" cy="556844"/>
          </a:xfrm>
        </p:spPr>
        <p:txBody>
          <a:bodyPr>
            <a:noAutofit/>
          </a:bodyPr>
          <a:lstStyle/>
          <a:p>
            <a:pPr algn="ctr"/>
            <a:r>
              <a:rPr lang="en-GB" sz="9600" b="1" dirty="0">
                <a:solidFill>
                  <a:srgbClr val="FF0000"/>
                </a:solidFill>
                <a:latin typeface="Arial Black" panose="020B0A04020102020204" pitchFamily="34" charset="0"/>
              </a:rPr>
              <a:t>LECTURE </a:t>
            </a:r>
            <a:r>
              <a:rPr lang="en-GB" sz="9600" b="1" dirty="0" smtClean="0">
                <a:solidFill>
                  <a:srgbClr val="FF0000"/>
                </a:solidFill>
                <a:latin typeface="Arial Black" panose="020B0A04020102020204" pitchFamily="34" charset="0"/>
              </a:rPr>
              <a:t> 5</a:t>
            </a:r>
            <a:endParaRPr lang="en-GB" sz="9600" b="1" dirty="0">
              <a:solidFill>
                <a:srgbClr val="FF0000"/>
              </a:solidFill>
              <a:latin typeface="Arial Black" panose="020B0A04020102020204" pitchFamily="34" charset="0"/>
            </a:endParaRPr>
          </a:p>
        </p:txBody>
      </p:sp>
      <p:sp>
        <p:nvSpPr>
          <p:cNvPr id="3" name="Footer Placeholder 2"/>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4" name="Slide Number Placeholder 3"/>
          <p:cNvSpPr>
            <a:spLocks noGrp="1"/>
          </p:cNvSpPr>
          <p:nvPr>
            <p:ph type="sldNum" sz="quarter" idx="12"/>
          </p:nvPr>
        </p:nvSpPr>
        <p:spPr/>
        <p:txBody>
          <a:bodyPr/>
          <a:lstStyle/>
          <a:p>
            <a:fld id="{46CBDAFF-6F72-4DEC-A76B-3A5A3345B25A}" type="slidenum">
              <a:rPr lang="en-GB" smtClean="0">
                <a:solidFill>
                  <a:prstClr val="black"/>
                </a:solidFill>
              </a:rPr>
              <a:pPr/>
              <a:t>2</a:t>
            </a:fld>
            <a:endParaRPr lang="en-GB">
              <a:solidFill>
                <a:prstClr val="black"/>
              </a:solidFill>
            </a:endParaRPr>
          </a:p>
        </p:txBody>
      </p:sp>
    </p:spTree>
    <p:extLst>
      <p:ext uri="{BB962C8B-B14F-4D97-AF65-F5344CB8AC3E}">
        <p14:creationId xmlns:p14="http://schemas.microsoft.com/office/powerpoint/2010/main" val="14816030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1"/>
          <p:cNvSpPr>
            <a:spLocks noChangeArrowheads="1"/>
          </p:cNvSpPr>
          <p:nvPr/>
        </p:nvSpPr>
        <p:spPr bwMode="auto">
          <a:xfrm>
            <a:off x="261257" y="-93075"/>
            <a:ext cx="11573691" cy="674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lnSpc>
                <a:spcPct val="150000"/>
              </a:lnSpc>
              <a:buClrTx/>
              <a:buFontTx/>
              <a:buNone/>
            </a:pPr>
            <a:r>
              <a:rPr lang="en-US" altLang="en-US" sz="2400" b="1" dirty="0" smtClean="0">
                <a:solidFill>
                  <a:srgbClr val="000000"/>
                </a:solidFill>
                <a:latin typeface="Arial" panose="020B0604020202020204" pitchFamily="34" charset="0"/>
              </a:rPr>
              <a:t>Diagnosis </a:t>
            </a:r>
            <a:r>
              <a:rPr lang="en-US" altLang="en-US" sz="2400" b="1" dirty="0">
                <a:solidFill>
                  <a:srgbClr val="000000"/>
                </a:solidFill>
                <a:latin typeface="Arial" panose="020B0604020202020204" pitchFamily="34" charset="0"/>
              </a:rPr>
              <a:t>of Hazard Using Appropriate Imagery </a:t>
            </a:r>
          </a:p>
          <a:p>
            <a:pPr algn="just" eaLnBrk="1" hangingPunct="1">
              <a:lnSpc>
                <a:spcPct val="150000"/>
              </a:lnSpc>
              <a:buClrTx/>
              <a:buFontTx/>
              <a:buNone/>
            </a:pPr>
            <a:r>
              <a:rPr lang="en-US" altLang="en-US" sz="2400" dirty="0">
                <a:solidFill>
                  <a:srgbClr val="000000"/>
                </a:solidFill>
                <a:latin typeface="Arial" panose="020B0604020202020204" pitchFamily="34" charset="0"/>
              </a:rPr>
              <a:t>Rainfall radar is invaluable for diagnosing areas of rainfall and the intensity of that rainfall. </a:t>
            </a:r>
            <a:endParaRPr lang="en-US" altLang="en-US" sz="2400" dirty="0" smtClean="0">
              <a:solidFill>
                <a:srgbClr val="000000"/>
              </a:solidFill>
              <a:latin typeface="Arial" panose="020B0604020202020204" pitchFamily="34" charset="0"/>
            </a:endParaRPr>
          </a:p>
          <a:p>
            <a:pPr algn="just" eaLnBrk="1" hangingPunct="1">
              <a:lnSpc>
                <a:spcPct val="150000"/>
              </a:lnSpc>
              <a:buClrTx/>
              <a:buFontTx/>
              <a:buNone/>
            </a:pPr>
            <a:endParaRPr lang="en-US" altLang="en-US" sz="2400" dirty="0">
              <a:solidFill>
                <a:srgbClr val="000000"/>
              </a:solidFill>
              <a:latin typeface="Arial" panose="020B0604020202020204" pitchFamily="34" charset="0"/>
            </a:endParaRPr>
          </a:p>
          <a:p>
            <a:pPr algn="just" eaLnBrk="1" hangingPunct="1">
              <a:lnSpc>
                <a:spcPct val="150000"/>
              </a:lnSpc>
              <a:buClrTx/>
              <a:buFontTx/>
              <a:buNone/>
            </a:pPr>
            <a:r>
              <a:rPr lang="en-US" altLang="en-US" sz="2400" dirty="0">
                <a:solidFill>
                  <a:srgbClr val="000000"/>
                </a:solidFill>
                <a:latin typeface="Arial" panose="020B0604020202020204" pitchFamily="34" charset="0"/>
              </a:rPr>
              <a:t>Satellite imagery can assist in showing areas of cooling (and therefore ascending and developing) cloud tops. Combining the various wavelengths sensed by a meteorological satellite (RGB products) may prove increasingly useful in determining areas of precipitation, and general development. </a:t>
            </a:r>
            <a:endParaRPr lang="en-US" altLang="en-US" sz="2400" dirty="0" smtClean="0">
              <a:solidFill>
                <a:srgbClr val="000000"/>
              </a:solidFill>
              <a:latin typeface="Arial" panose="020B0604020202020204" pitchFamily="34" charset="0"/>
            </a:endParaRPr>
          </a:p>
          <a:p>
            <a:pPr algn="just" eaLnBrk="1" hangingPunct="1">
              <a:lnSpc>
                <a:spcPct val="150000"/>
              </a:lnSpc>
              <a:buClrTx/>
              <a:buFontTx/>
              <a:buNone/>
            </a:pPr>
            <a:endParaRPr lang="en-US" altLang="en-US" sz="2400" dirty="0">
              <a:solidFill>
                <a:srgbClr val="000000"/>
              </a:solidFill>
              <a:latin typeface="Arial" panose="020B0604020202020204" pitchFamily="34" charset="0"/>
            </a:endParaRPr>
          </a:p>
          <a:p>
            <a:pPr algn="just" eaLnBrk="1" hangingPunct="1">
              <a:lnSpc>
                <a:spcPct val="150000"/>
              </a:lnSpc>
              <a:buClrTx/>
              <a:buFontTx/>
              <a:buNone/>
            </a:pPr>
            <a:r>
              <a:rPr lang="en-US" altLang="en-US" sz="2400" dirty="0">
                <a:solidFill>
                  <a:srgbClr val="000000"/>
                </a:solidFill>
                <a:latin typeface="Arial" panose="020B0604020202020204" pitchFamily="34" charset="0"/>
              </a:rPr>
              <a:t>When </a:t>
            </a:r>
            <a:r>
              <a:rPr lang="en-US" altLang="en-US" sz="2400" dirty="0" smtClean="0">
                <a:solidFill>
                  <a:srgbClr val="000000"/>
                </a:solidFill>
                <a:latin typeface="Arial" panose="020B0604020202020204" pitchFamily="34" charset="0"/>
              </a:rPr>
              <a:t>analyzing </a:t>
            </a:r>
            <a:r>
              <a:rPr lang="en-US" altLang="en-US" sz="2400" dirty="0">
                <a:solidFill>
                  <a:srgbClr val="000000"/>
                </a:solidFill>
                <a:latin typeface="Arial" panose="020B0604020202020204" pitchFamily="34" charset="0"/>
              </a:rPr>
              <a:t>such </a:t>
            </a:r>
            <a:r>
              <a:rPr lang="en-US" altLang="en-US" sz="2400" dirty="0" smtClean="0">
                <a:solidFill>
                  <a:srgbClr val="000000"/>
                </a:solidFill>
                <a:latin typeface="Arial" panose="020B0604020202020204" pitchFamily="34" charset="0"/>
              </a:rPr>
              <a:t>data, </a:t>
            </a:r>
            <a:r>
              <a:rPr lang="en-US" altLang="en-US" sz="2400" dirty="0">
                <a:solidFill>
                  <a:srgbClr val="000000"/>
                </a:solidFill>
                <a:latin typeface="Arial" panose="020B0604020202020204" pitchFamily="34" charset="0"/>
              </a:rPr>
              <a:t>the forecaster should be mindful of the development of daughter cells, and the triggering of quite separate cells elsewhere, i.e. storms may not appear to move with the general wind flow or ‘steering level’. </a:t>
            </a:r>
          </a:p>
        </p:txBody>
      </p:sp>
      <p:sp>
        <p:nvSpPr>
          <p:cNvPr id="2" name="Footer Placeholder 1"/>
          <p:cNvSpPr>
            <a:spLocks noGrp="1"/>
          </p:cNvSpPr>
          <p:nvPr>
            <p:ph type="ftr" sz="quarter" idx="11"/>
          </p:nvPr>
        </p:nvSpPr>
        <p:spPr>
          <a:xfrm>
            <a:off x="4038600" y="6460854"/>
            <a:ext cx="4114800" cy="365125"/>
          </a:xfrm>
        </p:spPr>
        <p:txBody>
          <a:bodyPr/>
          <a:lstStyle/>
          <a:p>
            <a:r>
              <a:rPr lang="en-GB" dirty="0" smtClean="0"/>
              <a:t>MET451: AVIATION METEOROLOGY</a:t>
            </a:r>
            <a:endParaRPr lang="en-GB" dirty="0"/>
          </a:p>
        </p:txBody>
      </p:sp>
      <p:sp>
        <p:nvSpPr>
          <p:cNvPr id="3" name="Slide Number Placeholder 2"/>
          <p:cNvSpPr>
            <a:spLocks noGrp="1"/>
          </p:cNvSpPr>
          <p:nvPr>
            <p:ph type="sldNum" sz="quarter" idx="12"/>
          </p:nvPr>
        </p:nvSpPr>
        <p:spPr/>
        <p:txBody>
          <a:bodyPr/>
          <a:lstStyle/>
          <a:p>
            <a:fld id="{46CBDAFF-6F72-4DEC-A76B-3A5A3345B25A}" type="slidenum">
              <a:rPr lang="en-GB" smtClean="0"/>
              <a:t>20</a:t>
            </a:fld>
            <a:endParaRPr lang="en-GB"/>
          </a:p>
        </p:txBody>
      </p:sp>
    </p:spTree>
    <p:extLst>
      <p:ext uri="{BB962C8B-B14F-4D97-AF65-F5344CB8AC3E}">
        <p14:creationId xmlns:p14="http://schemas.microsoft.com/office/powerpoint/2010/main" val="260723587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1"/>
          <p:cNvSpPr>
            <a:spLocks noChangeArrowheads="1"/>
          </p:cNvSpPr>
          <p:nvPr/>
        </p:nvSpPr>
        <p:spPr bwMode="auto">
          <a:xfrm>
            <a:off x="371058" y="139907"/>
            <a:ext cx="11370365" cy="6388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lgn="just" eaLnBrk="1" hangingPunct="1">
              <a:lnSpc>
                <a:spcPct val="150000"/>
              </a:lnSpc>
              <a:buClrTx/>
              <a:buFontTx/>
              <a:buNone/>
            </a:pPr>
            <a:r>
              <a:rPr lang="en-US" altLang="en-US" sz="4000" b="1" dirty="0">
                <a:solidFill>
                  <a:srgbClr val="FF0000"/>
                </a:solidFill>
                <a:latin typeface="Arial" panose="020B0604020202020204" pitchFamily="34" charset="0"/>
              </a:rPr>
              <a:t>Empirical Forecasting Techniques </a:t>
            </a:r>
          </a:p>
          <a:p>
            <a:pPr algn="just" eaLnBrk="1" hangingPunct="1">
              <a:buClrTx/>
              <a:buFontTx/>
              <a:buNone/>
            </a:pPr>
            <a:r>
              <a:rPr lang="en-US" altLang="en-US" sz="2400" dirty="0">
                <a:solidFill>
                  <a:srgbClr val="000000"/>
                </a:solidFill>
                <a:latin typeface="Arial" panose="020B0604020202020204" pitchFamily="34" charset="0"/>
              </a:rPr>
              <a:t>Look out for and consider those occasions where high values of Positive </a:t>
            </a:r>
            <a:r>
              <a:rPr lang="en-US" altLang="en-US" sz="2400" dirty="0" err="1">
                <a:solidFill>
                  <a:srgbClr val="000000"/>
                </a:solidFill>
                <a:latin typeface="Arial" panose="020B0604020202020204" pitchFamily="34" charset="0"/>
              </a:rPr>
              <a:t>Vorticity</a:t>
            </a:r>
            <a:r>
              <a:rPr lang="en-US" altLang="en-US" sz="2400" dirty="0">
                <a:solidFill>
                  <a:srgbClr val="000000"/>
                </a:solidFill>
                <a:latin typeface="Arial" panose="020B0604020202020204" pitchFamily="34" charset="0"/>
              </a:rPr>
              <a:t> Advection and Warm Advection coincide as being the most likely areas to generate heavy rainfall – both from </a:t>
            </a:r>
            <a:r>
              <a:rPr lang="en-US" altLang="en-US" sz="2400" dirty="0" err="1">
                <a:solidFill>
                  <a:srgbClr val="000000"/>
                </a:solidFill>
                <a:latin typeface="Arial" panose="020B0604020202020204" pitchFamily="34" charset="0"/>
              </a:rPr>
              <a:t>stratiform</a:t>
            </a:r>
            <a:r>
              <a:rPr lang="en-US" altLang="en-US" sz="2400" dirty="0">
                <a:solidFill>
                  <a:srgbClr val="000000"/>
                </a:solidFill>
                <a:latin typeface="Arial" panose="020B0604020202020204" pitchFamily="34" charset="0"/>
              </a:rPr>
              <a:t> and convective cloud. </a:t>
            </a:r>
          </a:p>
          <a:p>
            <a:pPr algn="just" eaLnBrk="1" hangingPunct="1">
              <a:buClrTx/>
              <a:buFontTx/>
              <a:buNone/>
            </a:pPr>
            <a:r>
              <a:rPr lang="en-US" altLang="en-US" sz="2400" dirty="0">
                <a:solidFill>
                  <a:srgbClr val="000000"/>
                </a:solidFill>
                <a:latin typeface="Arial" panose="020B0604020202020204" pitchFamily="34" charset="0"/>
              </a:rPr>
              <a:t>Remember that orography will enhance rainfall on the windward side of hills and mountains.</a:t>
            </a:r>
          </a:p>
          <a:p>
            <a:pPr algn="just" eaLnBrk="1" hangingPunct="1">
              <a:lnSpc>
                <a:spcPct val="150000"/>
              </a:lnSpc>
              <a:buClrTx/>
              <a:buFontTx/>
              <a:buNone/>
            </a:pPr>
            <a:endParaRPr lang="en-US" altLang="en-US" sz="1000" dirty="0" smtClean="0">
              <a:solidFill>
                <a:srgbClr val="000000"/>
              </a:solidFill>
              <a:latin typeface="Arial" panose="020B0604020202020204" pitchFamily="34" charset="0"/>
            </a:endParaRPr>
          </a:p>
          <a:p>
            <a:pPr algn="just" eaLnBrk="1" hangingPunct="1">
              <a:lnSpc>
                <a:spcPct val="150000"/>
              </a:lnSpc>
              <a:buClrTx/>
              <a:buFontTx/>
              <a:buNone/>
            </a:pPr>
            <a:endParaRPr lang="en-US" altLang="en-US" sz="1000" dirty="0">
              <a:solidFill>
                <a:srgbClr val="000000"/>
              </a:solidFill>
              <a:latin typeface="Arial" panose="020B0604020202020204" pitchFamily="34" charset="0"/>
            </a:endParaRPr>
          </a:p>
          <a:p>
            <a:pPr algn="just" eaLnBrk="1" hangingPunct="1">
              <a:lnSpc>
                <a:spcPct val="150000"/>
              </a:lnSpc>
              <a:buClrTx/>
              <a:buFontTx/>
              <a:buNone/>
            </a:pPr>
            <a:endParaRPr lang="en-US" altLang="en-US" sz="1000" dirty="0">
              <a:solidFill>
                <a:srgbClr val="000000"/>
              </a:solidFill>
              <a:latin typeface="Arial" panose="020B0604020202020204" pitchFamily="34" charset="0"/>
            </a:endParaRPr>
          </a:p>
          <a:p>
            <a:pPr algn="just" eaLnBrk="1" hangingPunct="1">
              <a:buClrTx/>
              <a:buFontTx/>
              <a:buNone/>
            </a:pPr>
            <a:r>
              <a:rPr lang="en-US" altLang="en-US" sz="4000" b="1" dirty="0">
                <a:solidFill>
                  <a:srgbClr val="FF0000"/>
                </a:solidFill>
              </a:rPr>
              <a:t>Associated NWP Products </a:t>
            </a:r>
          </a:p>
          <a:p>
            <a:pPr algn="just" eaLnBrk="1" hangingPunct="1">
              <a:buClrTx/>
              <a:buFontTx/>
              <a:buNone/>
            </a:pPr>
            <a:r>
              <a:rPr lang="en-US" altLang="en-US" sz="2400" dirty="0">
                <a:solidFill>
                  <a:srgbClr val="000000"/>
                </a:solidFill>
                <a:latin typeface="Arial" panose="020B0604020202020204" pitchFamily="34" charset="0"/>
              </a:rPr>
              <a:t>Basic model output data will provide values for expected dynamic rainfall/convective rainfall rates at specified times, and for accumulated totals over specified periods. </a:t>
            </a:r>
          </a:p>
          <a:p>
            <a:pPr algn="just" eaLnBrk="1" hangingPunct="1">
              <a:buClrTx/>
              <a:buFontTx/>
              <a:buNone/>
            </a:pPr>
            <a:r>
              <a:rPr lang="en-US" altLang="en-US" sz="2400" dirty="0">
                <a:solidFill>
                  <a:srgbClr val="000000"/>
                </a:solidFill>
                <a:latin typeface="Arial" panose="020B0604020202020204" pitchFamily="34" charset="0"/>
              </a:rPr>
              <a:t>Always be aware of the limitations of model data and that such rates will be averaged over a </a:t>
            </a:r>
            <a:r>
              <a:rPr lang="en-US" altLang="en-US" sz="2400" dirty="0" err="1">
                <a:solidFill>
                  <a:srgbClr val="000000"/>
                </a:solidFill>
                <a:latin typeface="Arial" panose="020B0604020202020204" pitchFamily="34" charset="0"/>
              </a:rPr>
              <a:t>gridbox</a:t>
            </a:r>
            <a:r>
              <a:rPr lang="en-US" altLang="en-US" sz="2400" dirty="0">
                <a:solidFill>
                  <a:srgbClr val="000000"/>
                </a:solidFill>
                <a:latin typeface="Arial" panose="020B0604020202020204" pitchFamily="34" charset="0"/>
              </a:rPr>
              <a:t>. Consider the effects of enhanced rainfall on windward slopes.  </a:t>
            </a:r>
          </a:p>
        </p:txBody>
      </p:sp>
      <p:sp>
        <p:nvSpPr>
          <p:cNvPr id="2" name="Footer Placeholder 1"/>
          <p:cNvSpPr>
            <a:spLocks noGrp="1"/>
          </p:cNvSpPr>
          <p:nvPr>
            <p:ph type="ftr" sz="quarter" idx="11"/>
          </p:nvPr>
        </p:nvSpPr>
        <p:spPr/>
        <p:txBody>
          <a:bodyPr/>
          <a:lstStyle/>
          <a:p>
            <a:r>
              <a:rPr lang="en-GB" smtClean="0"/>
              <a:t>MET451: AVIATION METEOROLOGY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21</a:t>
            </a:fld>
            <a:endParaRPr lang="en-GB"/>
          </a:p>
        </p:txBody>
      </p:sp>
    </p:spTree>
    <p:extLst>
      <p:ext uri="{BB962C8B-B14F-4D97-AF65-F5344CB8AC3E}">
        <p14:creationId xmlns:p14="http://schemas.microsoft.com/office/powerpoint/2010/main" val="27247844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
          <p:cNvSpPr>
            <a:spLocks noChangeArrowheads="1"/>
          </p:cNvSpPr>
          <p:nvPr/>
        </p:nvSpPr>
        <p:spPr bwMode="auto">
          <a:xfrm>
            <a:off x="437322" y="301626"/>
            <a:ext cx="11463129" cy="62500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lgn="just" eaLnBrk="1" hangingPunct="1">
              <a:buClrTx/>
              <a:buFontTx/>
              <a:buNone/>
            </a:pPr>
            <a:r>
              <a:rPr lang="en-GB" altLang="en-US" sz="3200" b="1" u="sng" dirty="0" smtClean="0">
                <a:solidFill>
                  <a:srgbClr val="000000"/>
                </a:solidFill>
                <a:latin typeface="Times New Roman" panose="02020603050405020304" pitchFamily="18" charset="0"/>
                <a:cs typeface="Times New Roman" panose="02020603050405020304" pitchFamily="18" charset="0"/>
              </a:rPr>
              <a:t>Turbulence </a:t>
            </a:r>
            <a:r>
              <a:rPr lang="en-GB" altLang="en-US" sz="3200" b="1" u="sng" dirty="0">
                <a:solidFill>
                  <a:srgbClr val="000000"/>
                </a:solidFill>
                <a:latin typeface="Times New Roman" panose="02020603050405020304" pitchFamily="18" charset="0"/>
                <a:cs typeface="Times New Roman" panose="02020603050405020304" pitchFamily="18" charset="0"/>
              </a:rPr>
              <a:t>associated with clouds </a:t>
            </a:r>
            <a:r>
              <a:rPr lang="en-GB" altLang="en-US" sz="3200" b="1" u="sng" dirty="0" smtClean="0">
                <a:solidFill>
                  <a:srgbClr val="000000"/>
                </a:solidFill>
                <a:latin typeface="Times New Roman" panose="02020603050405020304" pitchFamily="18" charset="0"/>
                <a:cs typeface="Times New Roman" panose="02020603050405020304" pitchFamily="18" charset="0"/>
              </a:rPr>
              <a:t>types</a:t>
            </a:r>
            <a:r>
              <a:rPr lang="en-GB" altLang="en-US" sz="3200" b="1" dirty="0" smtClean="0">
                <a:solidFill>
                  <a:srgbClr val="000000"/>
                </a:solidFill>
                <a:latin typeface="Times New Roman" panose="02020603050405020304" pitchFamily="18" charset="0"/>
                <a:cs typeface="Times New Roman" panose="02020603050405020304" pitchFamily="18" charset="0"/>
              </a:rPr>
              <a:t> </a:t>
            </a:r>
            <a:endParaRPr lang="en-GB" altLang="en-US" sz="3200" b="1" dirty="0">
              <a:solidFill>
                <a:srgbClr val="000000"/>
              </a:solidFill>
              <a:latin typeface="Times New Roman" panose="02020603050405020304" pitchFamily="18" charset="0"/>
              <a:cs typeface="Times New Roman" panose="02020603050405020304" pitchFamily="18" charset="0"/>
            </a:endParaRPr>
          </a:p>
          <a:p>
            <a:pPr algn="just" eaLnBrk="1" hangingPunct="1">
              <a:buClrTx/>
              <a:buFontTx/>
              <a:buNone/>
            </a:pPr>
            <a:endParaRPr lang="en-GB" altLang="en-US" sz="3200" b="1" dirty="0">
              <a:solidFill>
                <a:srgbClr val="000000"/>
              </a:solidFill>
              <a:latin typeface="Times New Roman" panose="02020603050405020304" pitchFamily="18" charset="0"/>
              <a:cs typeface="Times New Roman" panose="02020603050405020304" pitchFamily="18" charset="0"/>
            </a:endParaRPr>
          </a:p>
          <a:p>
            <a:pPr eaLnBrk="1" hangingPunct="1">
              <a:buClrTx/>
              <a:buFontTx/>
              <a:buNone/>
            </a:pPr>
            <a:r>
              <a:rPr lang="en-GB" altLang="en-US" sz="2800" b="1" dirty="0">
                <a:solidFill>
                  <a:srgbClr val="000000"/>
                </a:solidFill>
                <a:latin typeface="Times New Roman" panose="02020603050405020304" pitchFamily="18" charset="0"/>
                <a:cs typeface="Times New Roman" panose="02020603050405020304" pitchFamily="18" charset="0"/>
              </a:rPr>
              <a:t>St</a:t>
            </a:r>
            <a:r>
              <a:rPr lang="en-GB" altLang="en-US" sz="2800" dirty="0">
                <a:solidFill>
                  <a:srgbClr val="000000"/>
                </a:solidFill>
                <a:latin typeface="Times New Roman" panose="02020603050405020304" pitchFamily="18" charset="0"/>
                <a:cs typeface="Times New Roman" panose="02020603050405020304" pitchFamily="18" charset="0"/>
              </a:rPr>
              <a:t> – slight </a:t>
            </a:r>
            <a:r>
              <a:rPr lang="en-GB" altLang="en-US" sz="2800" b="1" dirty="0">
                <a:solidFill>
                  <a:srgbClr val="000000"/>
                </a:solidFill>
                <a:latin typeface="Times New Roman" panose="02020603050405020304" pitchFamily="18" charset="0"/>
                <a:cs typeface="Times New Roman" panose="02020603050405020304" pitchFamily="18" charset="0"/>
              </a:rPr>
              <a:t/>
            </a:r>
            <a:br>
              <a:rPr lang="en-GB" altLang="en-US" sz="2800" b="1" dirty="0">
                <a:solidFill>
                  <a:srgbClr val="000000"/>
                </a:solidFill>
                <a:latin typeface="Times New Roman" panose="02020603050405020304" pitchFamily="18" charset="0"/>
                <a:cs typeface="Times New Roman" panose="02020603050405020304" pitchFamily="18" charset="0"/>
              </a:rPr>
            </a:br>
            <a:r>
              <a:rPr lang="en-GB" altLang="en-US" sz="2800" b="1" dirty="0" err="1">
                <a:solidFill>
                  <a:srgbClr val="000000"/>
                </a:solidFill>
                <a:latin typeface="Times New Roman" panose="02020603050405020304" pitchFamily="18" charset="0"/>
                <a:cs typeface="Times New Roman" panose="02020603050405020304" pitchFamily="18" charset="0"/>
              </a:rPr>
              <a:t>Ci</a:t>
            </a:r>
            <a:r>
              <a:rPr lang="en-GB" altLang="en-US" sz="2800" b="1" dirty="0">
                <a:solidFill>
                  <a:srgbClr val="000000"/>
                </a:solidFill>
                <a:latin typeface="Times New Roman" panose="02020603050405020304" pitchFamily="18" charset="0"/>
                <a:cs typeface="Times New Roman" panose="02020603050405020304" pitchFamily="18" charset="0"/>
              </a:rPr>
              <a:t>, Cs, Cc, Ac, As</a:t>
            </a:r>
            <a:r>
              <a:rPr lang="en-GB" altLang="en-US" sz="2800" dirty="0">
                <a:solidFill>
                  <a:srgbClr val="000000"/>
                </a:solidFill>
                <a:latin typeface="Times New Roman" panose="02020603050405020304" pitchFamily="18" charset="0"/>
                <a:cs typeface="Times New Roman" panose="02020603050405020304" pitchFamily="18" charset="0"/>
              </a:rPr>
              <a:t> – nil or slight except when Ac occurs or when merging into </a:t>
            </a:r>
            <a:r>
              <a:rPr lang="en-GB" altLang="en-US" sz="2800" dirty="0" err="1">
                <a:solidFill>
                  <a:srgbClr val="000000"/>
                </a:solidFill>
                <a:latin typeface="Times New Roman" panose="02020603050405020304" pitchFamily="18" charset="0"/>
                <a:cs typeface="Times New Roman" panose="02020603050405020304" pitchFamily="18" charset="0"/>
              </a:rPr>
              <a:t>Cb</a:t>
            </a:r>
            <a:r>
              <a:rPr lang="en-GB" altLang="en-US" sz="2800" dirty="0">
                <a:solidFill>
                  <a:srgbClr val="000000"/>
                </a:solidFill>
                <a:latin typeface="Times New Roman" panose="02020603050405020304" pitchFamily="18" charset="0"/>
                <a:cs typeface="Times New Roman" panose="02020603050405020304" pitchFamily="18" charset="0"/>
              </a:rPr>
              <a:t> </a:t>
            </a:r>
            <a:r>
              <a:rPr lang="en-GB" altLang="en-US" sz="2800" b="1" dirty="0">
                <a:solidFill>
                  <a:srgbClr val="000000"/>
                </a:solidFill>
                <a:latin typeface="Times New Roman" panose="02020603050405020304" pitchFamily="18" charset="0"/>
                <a:cs typeface="Times New Roman" panose="02020603050405020304" pitchFamily="18" charset="0"/>
              </a:rPr>
              <a:t/>
            </a:r>
            <a:br>
              <a:rPr lang="en-GB" altLang="en-US" sz="2800" b="1" dirty="0">
                <a:solidFill>
                  <a:srgbClr val="000000"/>
                </a:solidFill>
                <a:latin typeface="Times New Roman" panose="02020603050405020304" pitchFamily="18" charset="0"/>
                <a:cs typeface="Times New Roman" panose="02020603050405020304" pitchFamily="18" charset="0"/>
              </a:rPr>
            </a:br>
            <a:r>
              <a:rPr lang="en-GB" altLang="en-US" sz="2800" b="1" dirty="0" err="1">
                <a:solidFill>
                  <a:srgbClr val="000000"/>
                </a:solidFill>
                <a:latin typeface="Times New Roman" panose="02020603050405020304" pitchFamily="18" charset="0"/>
                <a:cs typeface="Times New Roman" panose="02020603050405020304" pitchFamily="18" charset="0"/>
              </a:rPr>
              <a:t>Sc</a:t>
            </a:r>
            <a:r>
              <a:rPr lang="en-GB" altLang="en-US" sz="2800" dirty="0">
                <a:solidFill>
                  <a:srgbClr val="000000"/>
                </a:solidFill>
                <a:latin typeface="Times New Roman" panose="02020603050405020304" pitchFamily="18" charset="0"/>
                <a:cs typeface="Times New Roman" panose="02020603050405020304" pitchFamily="18" charset="0"/>
              </a:rPr>
              <a:t> – moderate </a:t>
            </a:r>
            <a:r>
              <a:rPr lang="en-GB" altLang="en-US" sz="2800" b="1" dirty="0">
                <a:solidFill>
                  <a:srgbClr val="000000"/>
                </a:solidFill>
                <a:latin typeface="Times New Roman" panose="02020603050405020304" pitchFamily="18" charset="0"/>
                <a:cs typeface="Times New Roman" panose="02020603050405020304" pitchFamily="18" charset="0"/>
              </a:rPr>
              <a:t/>
            </a:r>
            <a:br>
              <a:rPr lang="en-GB" altLang="en-US" sz="2800" b="1" dirty="0">
                <a:solidFill>
                  <a:srgbClr val="000000"/>
                </a:solidFill>
                <a:latin typeface="Times New Roman" panose="02020603050405020304" pitchFamily="18" charset="0"/>
                <a:cs typeface="Times New Roman" panose="02020603050405020304" pitchFamily="18" charset="0"/>
              </a:rPr>
            </a:br>
            <a:r>
              <a:rPr lang="en-GB" altLang="en-US" sz="2800" b="1" dirty="0">
                <a:solidFill>
                  <a:srgbClr val="000000"/>
                </a:solidFill>
                <a:latin typeface="Times New Roman" panose="02020603050405020304" pitchFamily="18" charset="0"/>
                <a:cs typeface="Times New Roman" panose="02020603050405020304" pitchFamily="18" charset="0"/>
              </a:rPr>
              <a:t>Ns</a:t>
            </a:r>
            <a:r>
              <a:rPr lang="en-GB" altLang="en-US" sz="2800" dirty="0">
                <a:solidFill>
                  <a:srgbClr val="000000"/>
                </a:solidFill>
                <a:latin typeface="Times New Roman" panose="02020603050405020304" pitchFamily="18" charset="0"/>
                <a:cs typeface="Times New Roman" panose="02020603050405020304" pitchFamily="18" charset="0"/>
              </a:rPr>
              <a:t> – moderate but may be severe near base </a:t>
            </a:r>
            <a:r>
              <a:rPr lang="en-GB" altLang="en-US" sz="2800" b="1" dirty="0">
                <a:solidFill>
                  <a:srgbClr val="000000"/>
                </a:solidFill>
                <a:latin typeface="Times New Roman" panose="02020603050405020304" pitchFamily="18" charset="0"/>
                <a:cs typeface="Times New Roman" panose="02020603050405020304" pitchFamily="18" charset="0"/>
              </a:rPr>
              <a:t/>
            </a:r>
            <a:br>
              <a:rPr lang="en-GB" altLang="en-US" sz="2800" b="1" dirty="0">
                <a:solidFill>
                  <a:srgbClr val="000000"/>
                </a:solidFill>
                <a:latin typeface="Times New Roman" panose="02020603050405020304" pitchFamily="18" charset="0"/>
                <a:cs typeface="Times New Roman" panose="02020603050405020304" pitchFamily="18" charset="0"/>
              </a:rPr>
            </a:br>
            <a:r>
              <a:rPr lang="en-GB" altLang="en-US" sz="2800" b="1" dirty="0">
                <a:solidFill>
                  <a:srgbClr val="000000"/>
                </a:solidFill>
                <a:latin typeface="Times New Roman" panose="02020603050405020304" pitchFamily="18" charset="0"/>
                <a:cs typeface="Times New Roman" panose="02020603050405020304" pitchFamily="18" charset="0"/>
              </a:rPr>
              <a:t>Cu, </a:t>
            </a:r>
            <a:r>
              <a:rPr lang="en-GB" altLang="en-US" sz="2800" b="1" dirty="0" err="1">
                <a:solidFill>
                  <a:srgbClr val="000000"/>
                </a:solidFill>
                <a:latin typeface="Times New Roman" panose="02020603050405020304" pitchFamily="18" charset="0"/>
                <a:cs typeface="Times New Roman" panose="02020603050405020304" pitchFamily="18" charset="0"/>
              </a:rPr>
              <a:t>TCu</a:t>
            </a:r>
            <a:r>
              <a:rPr lang="en-GB" altLang="en-US" sz="2800" b="1" dirty="0">
                <a:solidFill>
                  <a:srgbClr val="000000"/>
                </a:solidFill>
                <a:latin typeface="Times New Roman" panose="02020603050405020304" pitchFamily="18" charset="0"/>
                <a:cs typeface="Times New Roman" panose="02020603050405020304" pitchFamily="18" charset="0"/>
              </a:rPr>
              <a:t>, </a:t>
            </a:r>
            <a:r>
              <a:rPr lang="en-GB" altLang="en-US" sz="2800" b="1" dirty="0" err="1">
                <a:solidFill>
                  <a:srgbClr val="000000"/>
                </a:solidFill>
                <a:latin typeface="Times New Roman" panose="02020603050405020304" pitchFamily="18" charset="0"/>
                <a:cs typeface="Times New Roman" panose="02020603050405020304" pitchFamily="18" charset="0"/>
              </a:rPr>
              <a:t>Cb</a:t>
            </a:r>
            <a:r>
              <a:rPr lang="en-GB" altLang="en-US" sz="2800" dirty="0">
                <a:solidFill>
                  <a:srgbClr val="000000"/>
                </a:solidFill>
                <a:latin typeface="Times New Roman" panose="02020603050405020304" pitchFamily="18" charset="0"/>
                <a:cs typeface="Times New Roman" panose="02020603050405020304" pitchFamily="18" charset="0"/>
              </a:rPr>
              <a:t> – Generally severe but may be catastrophic and include the downbursts described below and the internal up/downdraughts.</a:t>
            </a:r>
          </a:p>
          <a:p>
            <a:pPr eaLnBrk="1" hangingPunct="1">
              <a:buClrTx/>
              <a:buFontTx/>
              <a:buNone/>
            </a:pPr>
            <a:endParaRPr lang="pt-BR" altLang="en-US" sz="2800" dirty="0">
              <a:solidFill>
                <a:srgbClr val="000000"/>
              </a:solidFill>
              <a:latin typeface="Times New Roman" panose="02020603050405020304" pitchFamily="18" charset="0"/>
              <a:cs typeface="Times New Roman" panose="02020603050405020304" pitchFamily="18" charset="0"/>
            </a:endParaRPr>
          </a:p>
          <a:p>
            <a:pPr algn="just" eaLnBrk="1" hangingPunct="1">
              <a:buClrTx/>
              <a:buFontTx/>
              <a:buNone/>
            </a:pPr>
            <a:r>
              <a:rPr lang="en-GB" altLang="en-US" sz="2800" dirty="0">
                <a:solidFill>
                  <a:srgbClr val="000000"/>
                </a:solidFill>
                <a:latin typeface="Times New Roman" panose="02020603050405020304" pitchFamily="18" charset="0"/>
                <a:cs typeface="Times New Roman" panose="02020603050405020304" pitchFamily="18" charset="0"/>
              </a:rPr>
              <a:t>Surface winds of thunderstorms may be both high velocity and extremely turbulent, originating from the downdraughts of cold, dense air. When thunderstorms are about light aircraft should not be airborne.</a:t>
            </a:r>
          </a:p>
          <a:p>
            <a:pPr algn="just" eaLnBrk="1" hangingPunct="1">
              <a:buClrTx/>
              <a:buFontTx/>
              <a:buNone/>
            </a:pPr>
            <a:endParaRPr lang="en-GB" altLang="en-US" sz="2800" dirty="0">
              <a:solidFill>
                <a:srgbClr val="000000"/>
              </a:solidFill>
              <a:latin typeface="Times New Roman" panose="02020603050405020304" pitchFamily="18" charset="0"/>
              <a:cs typeface="Times New Roman" panose="02020603050405020304" pitchFamily="18" charset="0"/>
            </a:endParaRPr>
          </a:p>
        </p:txBody>
      </p:sp>
      <p:sp>
        <p:nvSpPr>
          <p:cNvPr id="2" name="Footer Placeholder 1"/>
          <p:cNvSpPr>
            <a:spLocks noGrp="1"/>
          </p:cNvSpPr>
          <p:nvPr>
            <p:ph type="ftr" sz="quarter" idx="11"/>
          </p:nvPr>
        </p:nvSpPr>
        <p:spPr/>
        <p:txBody>
          <a:bodyPr/>
          <a:lstStyle/>
          <a:p>
            <a:r>
              <a:rPr lang="en-GB" smtClean="0"/>
              <a:t>MET451: AVIATION METEOROLOGY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22</a:t>
            </a:fld>
            <a:endParaRPr lang="en-GB"/>
          </a:p>
        </p:txBody>
      </p:sp>
    </p:spTree>
    <p:extLst>
      <p:ext uri="{BB962C8B-B14F-4D97-AF65-F5344CB8AC3E}">
        <p14:creationId xmlns:p14="http://schemas.microsoft.com/office/powerpoint/2010/main" val="14852204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4038600" y="6539232"/>
            <a:ext cx="4114800" cy="365125"/>
          </a:xfrm>
        </p:spPr>
        <p:txBody>
          <a:bodyPr/>
          <a:lstStyle/>
          <a:p>
            <a:r>
              <a:rPr lang="en-GB" smtClean="0"/>
              <a:t>MET451: AVIATION METEOROLOGY</a:t>
            </a:r>
            <a:endParaRPr lang="en-GB"/>
          </a:p>
        </p:txBody>
      </p:sp>
      <p:sp>
        <p:nvSpPr>
          <p:cNvPr id="3" name="Slide Number Placeholder 2"/>
          <p:cNvSpPr>
            <a:spLocks noGrp="1"/>
          </p:cNvSpPr>
          <p:nvPr>
            <p:ph type="sldNum" sz="quarter" idx="12"/>
          </p:nvPr>
        </p:nvSpPr>
        <p:spPr>
          <a:xfrm>
            <a:off x="8989427" y="6513106"/>
            <a:ext cx="2743200" cy="365125"/>
          </a:xfrm>
        </p:spPr>
        <p:txBody>
          <a:bodyPr/>
          <a:lstStyle/>
          <a:p>
            <a:fld id="{46CBDAFF-6F72-4DEC-A76B-3A5A3345B25A}" type="slidenum">
              <a:rPr lang="en-GB" smtClean="0"/>
              <a:t>23</a:t>
            </a:fld>
            <a:endParaRPr lang="en-GB"/>
          </a:p>
        </p:txBody>
      </p:sp>
      <p:sp>
        <p:nvSpPr>
          <p:cNvPr id="4" name="Rectangle 1"/>
          <p:cNvSpPr>
            <a:spLocks noChangeArrowheads="1"/>
          </p:cNvSpPr>
          <p:nvPr/>
        </p:nvSpPr>
        <p:spPr bwMode="auto">
          <a:xfrm>
            <a:off x="457200" y="176213"/>
            <a:ext cx="10450286" cy="7100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pt-BR" altLang="en-US" sz="4000" b="1" dirty="0">
                <a:solidFill>
                  <a:srgbClr val="FF0000"/>
                </a:solidFill>
              </a:rPr>
              <a:t>Turbulence Associated with a Downdraft </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79488"/>
            <a:ext cx="10737669" cy="4267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3"/>
          <p:cNvSpPr>
            <a:spLocks noChangeArrowheads="1"/>
          </p:cNvSpPr>
          <p:nvPr/>
        </p:nvSpPr>
        <p:spPr bwMode="auto">
          <a:xfrm>
            <a:off x="666205" y="5516564"/>
            <a:ext cx="10528663"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pt-BR" altLang="en-US" sz="2400">
                <a:solidFill>
                  <a:srgbClr val="000000"/>
                </a:solidFill>
                <a:latin typeface="Times New Roman" panose="02020603050405020304" pitchFamily="18" charset="0"/>
                <a:cs typeface="Times New Roman" panose="02020603050405020304" pitchFamily="18" charset="0"/>
              </a:rPr>
              <a:t>Thunderstorm out - flow :</a:t>
            </a:r>
          </a:p>
          <a:p>
            <a:pPr eaLnBrk="1" hangingPunct="1">
              <a:buFont typeface="Wingdings" panose="05000000000000000000" pitchFamily="2" charset="2"/>
              <a:buChar char=""/>
            </a:pPr>
            <a:r>
              <a:rPr lang="pt-BR" altLang="en-US" sz="2400">
                <a:solidFill>
                  <a:srgbClr val="000000"/>
                </a:solidFill>
                <a:latin typeface="Times New Roman" panose="02020603050405020304" pitchFamily="18" charset="0"/>
                <a:cs typeface="Times New Roman" panose="02020603050405020304" pitchFamily="18" charset="0"/>
              </a:rPr>
              <a:t>Associated with low - level windshear</a:t>
            </a:r>
          </a:p>
          <a:p>
            <a:pPr eaLnBrk="1" hangingPunct="1">
              <a:buFont typeface="Wingdings" panose="05000000000000000000" pitchFamily="2" charset="2"/>
              <a:buChar char=""/>
            </a:pPr>
            <a:r>
              <a:rPr lang="pt-BR" altLang="en-US" sz="2400">
                <a:solidFill>
                  <a:srgbClr val="000000"/>
                </a:solidFill>
                <a:latin typeface="Times New Roman" panose="02020603050405020304" pitchFamily="18" charset="0"/>
                <a:cs typeface="Times New Roman" panose="02020603050405020304" pitchFamily="18" charset="0"/>
              </a:rPr>
              <a:t>Capable of upsetting the flight of an aircraft , sometime disastrously </a:t>
            </a:r>
          </a:p>
        </p:txBody>
      </p:sp>
    </p:spTree>
    <p:extLst>
      <p:ext uri="{BB962C8B-B14F-4D97-AF65-F5344CB8AC3E}">
        <p14:creationId xmlns:p14="http://schemas.microsoft.com/office/powerpoint/2010/main" val="21073112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1"/>
          <p:cNvSpPr>
            <a:spLocks noChangeArrowheads="1"/>
          </p:cNvSpPr>
          <p:nvPr/>
        </p:nvSpPr>
        <p:spPr bwMode="auto">
          <a:xfrm>
            <a:off x="1774825" y="260350"/>
            <a:ext cx="4572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pt-BR" altLang="en-US" b="1">
                <a:solidFill>
                  <a:srgbClr val="000000"/>
                </a:solidFill>
              </a:rPr>
              <a:t>Down burst Schematic diagram</a:t>
            </a:r>
          </a:p>
        </p:txBody>
      </p:sp>
      <p:pic>
        <p:nvPicPr>
          <p:cNvPr id="1597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331" y="908050"/>
            <a:ext cx="11090365" cy="22304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9748" name="Rectangle 3"/>
          <p:cNvSpPr>
            <a:spLocks noChangeArrowheads="1"/>
          </p:cNvSpPr>
          <p:nvPr/>
        </p:nvSpPr>
        <p:spPr bwMode="auto">
          <a:xfrm>
            <a:off x="1562100" y="3567113"/>
            <a:ext cx="4572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pt-BR" altLang="en-US" b="1">
                <a:solidFill>
                  <a:srgbClr val="000000"/>
                </a:solidFill>
                <a:latin typeface="Times New Roman" panose="02020603050405020304" pitchFamily="18" charset="0"/>
                <a:cs typeface="Times New Roman" panose="02020603050405020304" pitchFamily="18" charset="0"/>
              </a:rPr>
              <a:t>Effects on Landing and Taking Off </a:t>
            </a:r>
          </a:p>
        </p:txBody>
      </p:sp>
      <p:pic>
        <p:nvPicPr>
          <p:cNvPr id="15974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331" y="4076701"/>
            <a:ext cx="5548133" cy="2232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975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5413" y="4076701"/>
            <a:ext cx="5307284" cy="2238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r>
              <a:rPr lang="en-GB" smtClean="0"/>
              <a:t>MET451: AVIATION METEOROLOGY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24</a:t>
            </a:fld>
            <a:endParaRPr lang="en-GB"/>
          </a:p>
        </p:txBody>
      </p:sp>
    </p:spTree>
    <p:extLst>
      <p:ext uri="{BB962C8B-B14F-4D97-AF65-F5344CB8AC3E}">
        <p14:creationId xmlns:p14="http://schemas.microsoft.com/office/powerpoint/2010/main" val="4612473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1"/>
          <p:cNvSpPr>
            <a:spLocks noChangeArrowheads="1"/>
          </p:cNvSpPr>
          <p:nvPr/>
        </p:nvSpPr>
        <p:spPr bwMode="auto">
          <a:xfrm>
            <a:off x="195943" y="115888"/>
            <a:ext cx="11639006" cy="64347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en-US" altLang="en-US" sz="2800" b="1" dirty="0">
                <a:solidFill>
                  <a:srgbClr val="000000"/>
                </a:solidFill>
                <a:latin typeface="Arial" panose="020B0604020202020204" pitchFamily="34" charset="0"/>
              </a:rPr>
              <a:t>Vertical wind shear </a:t>
            </a:r>
            <a:r>
              <a:rPr lang="en-US" altLang="en-US" sz="2400" dirty="0">
                <a:solidFill>
                  <a:srgbClr val="000000"/>
                </a:solidFill>
                <a:latin typeface="Arial" panose="020B0604020202020204" pitchFamily="34" charset="0"/>
              </a:rPr>
              <a:t>is usually detrimental to early development of </a:t>
            </a:r>
            <a:r>
              <a:rPr lang="en-US" altLang="en-US" sz="2400" dirty="0" err="1">
                <a:solidFill>
                  <a:srgbClr val="000000"/>
                </a:solidFill>
                <a:latin typeface="Arial" panose="020B0604020202020204" pitchFamily="34" charset="0"/>
              </a:rPr>
              <a:t>Cb</a:t>
            </a:r>
            <a:r>
              <a:rPr lang="en-US" altLang="en-US" sz="2400" dirty="0">
                <a:solidFill>
                  <a:srgbClr val="000000"/>
                </a:solidFill>
                <a:latin typeface="Arial" panose="020B0604020202020204" pitchFamily="34" charset="0"/>
              </a:rPr>
              <a:t> cells, however if there is: </a:t>
            </a:r>
          </a:p>
          <a:p>
            <a:pPr eaLnBrk="1" hangingPunct="1">
              <a:lnSpc>
                <a:spcPct val="150000"/>
              </a:lnSpc>
              <a:buFont typeface="Wingdings" panose="05000000000000000000" pitchFamily="2" charset="2"/>
              <a:buChar char=""/>
            </a:pPr>
            <a:endParaRPr lang="en-US" altLang="en-US" sz="2000" dirty="0" smtClean="0">
              <a:solidFill>
                <a:srgbClr val="000000"/>
              </a:solidFill>
              <a:latin typeface="Arial" panose="020B0604020202020204" pitchFamily="34" charset="0"/>
            </a:endParaRPr>
          </a:p>
          <a:p>
            <a:pPr lvl="1">
              <a:lnSpc>
                <a:spcPct val="150000"/>
              </a:lnSpc>
              <a:buFont typeface="Wingdings" panose="05000000000000000000" pitchFamily="2" charset="2"/>
              <a:buChar char=""/>
            </a:pPr>
            <a:r>
              <a:rPr lang="en-US" altLang="en-US" sz="2000" dirty="0" smtClean="0">
                <a:solidFill>
                  <a:srgbClr val="000000"/>
                </a:solidFill>
                <a:latin typeface="Arial" panose="020B0604020202020204" pitchFamily="34" charset="0"/>
              </a:rPr>
              <a:t>strong </a:t>
            </a:r>
            <a:r>
              <a:rPr lang="en-US" altLang="en-US" sz="2000" dirty="0">
                <a:solidFill>
                  <a:srgbClr val="000000"/>
                </a:solidFill>
                <a:latin typeface="Arial" panose="020B0604020202020204" pitchFamily="34" charset="0"/>
              </a:rPr>
              <a:t>vertical wind shear, backing and strengthening with height, </a:t>
            </a:r>
          </a:p>
          <a:p>
            <a:pPr lvl="1">
              <a:lnSpc>
                <a:spcPct val="150000"/>
              </a:lnSpc>
              <a:buFont typeface="Wingdings" panose="05000000000000000000" pitchFamily="2" charset="2"/>
              <a:buChar char=""/>
            </a:pPr>
            <a:r>
              <a:rPr lang="en-US" altLang="en-US" sz="2000" dirty="0">
                <a:solidFill>
                  <a:srgbClr val="000000"/>
                </a:solidFill>
                <a:latin typeface="Arial" panose="020B0604020202020204" pitchFamily="34" charset="0"/>
              </a:rPr>
              <a:t>associated with a deep surface layer of warm moist air below a mid-level layer of dry air, </a:t>
            </a:r>
          </a:p>
          <a:p>
            <a:pPr lvl="1">
              <a:lnSpc>
                <a:spcPct val="150000"/>
              </a:lnSpc>
              <a:buFont typeface="Wingdings" panose="05000000000000000000" pitchFamily="2" charset="2"/>
              <a:buChar char=""/>
            </a:pPr>
            <a:r>
              <a:rPr lang="en-US" altLang="en-US" sz="2000" dirty="0">
                <a:solidFill>
                  <a:srgbClr val="000000"/>
                </a:solidFill>
                <a:latin typeface="Arial" panose="020B0604020202020204" pitchFamily="34" charset="0"/>
              </a:rPr>
              <a:t>with an inversion separating the layers, </a:t>
            </a:r>
          </a:p>
          <a:p>
            <a:pPr lvl="1">
              <a:lnSpc>
                <a:spcPct val="150000"/>
              </a:lnSpc>
              <a:buFont typeface="Wingdings" panose="05000000000000000000" pitchFamily="2" charset="2"/>
              <a:buChar char=""/>
            </a:pPr>
            <a:r>
              <a:rPr lang="en-US" altLang="en-US" sz="2000" dirty="0">
                <a:solidFill>
                  <a:srgbClr val="000000"/>
                </a:solidFill>
                <a:latin typeface="Arial" panose="020B0604020202020204" pitchFamily="34" charset="0"/>
              </a:rPr>
              <a:t>and a rapid decrease in temperature with height above the inversion, </a:t>
            </a:r>
          </a:p>
          <a:p>
            <a:pPr eaLnBrk="1" hangingPunct="1">
              <a:lnSpc>
                <a:spcPct val="150000"/>
              </a:lnSpc>
              <a:buClrTx/>
              <a:buFontTx/>
              <a:buNone/>
            </a:pPr>
            <a:endParaRPr lang="en-US" altLang="en-US" sz="2000" dirty="0" smtClean="0">
              <a:solidFill>
                <a:srgbClr val="000000"/>
              </a:solidFill>
              <a:latin typeface="Arial" panose="020B0604020202020204" pitchFamily="34" charset="0"/>
            </a:endParaRPr>
          </a:p>
          <a:p>
            <a:pPr eaLnBrk="1" hangingPunct="1">
              <a:lnSpc>
                <a:spcPct val="150000"/>
              </a:lnSpc>
              <a:buClrTx/>
              <a:buFontTx/>
              <a:buNone/>
            </a:pPr>
            <a:r>
              <a:rPr lang="en-US" altLang="en-US" sz="2000" dirty="0" smtClean="0">
                <a:solidFill>
                  <a:srgbClr val="000000"/>
                </a:solidFill>
                <a:latin typeface="Arial" panose="020B0604020202020204" pitchFamily="34" charset="0"/>
              </a:rPr>
              <a:t>then </a:t>
            </a:r>
            <a:r>
              <a:rPr lang="en-US" altLang="en-US" sz="2000" dirty="0">
                <a:solidFill>
                  <a:srgbClr val="000000"/>
                </a:solidFill>
                <a:latin typeface="Arial" panose="020B0604020202020204" pitchFamily="34" charset="0"/>
              </a:rPr>
              <a:t>the ideal conditions are created for a severe </a:t>
            </a:r>
            <a:r>
              <a:rPr lang="en-US" altLang="en-US" sz="2000" dirty="0" err="1">
                <a:solidFill>
                  <a:srgbClr val="000000"/>
                </a:solidFill>
                <a:latin typeface="Arial" panose="020B0604020202020204" pitchFamily="34" charset="0"/>
              </a:rPr>
              <a:t>multicell</a:t>
            </a:r>
            <a:r>
              <a:rPr lang="en-US" altLang="en-US" sz="2000" dirty="0">
                <a:solidFill>
                  <a:srgbClr val="000000"/>
                </a:solidFill>
                <a:latin typeface="Arial" panose="020B0604020202020204" pitchFamily="34" charset="0"/>
              </a:rPr>
              <a:t> storm. Or a </a:t>
            </a:r>
            <a:r>
              <a:rPr lang="en-US" altLang="en-US" sz="2000" dirty="0" err="1">
                <a:solidFill>
                  <a:srgbClr val="000000"/>
                </a:solidFill>
                <a:latin typeface="Arial" panose="020B0604020202020204" pitchFamily="34" charset="0"/>
              </a:rPr>
              <a:t>supercell</a:t>
            </a:r>
            <a:r>
              <a:rPr lang="en-US" altLang="en-US" sz="2000" dirty="0">
                <a:solidFill>
                  <a:srgbClr val="000000"/>
                </a:solidFill>
                <a:latin typeface="Arial" panose="020B0604020202020204" pitchFamily="34" charset="0"/>
              </a:rPr>
              <a:t> storm if the surface wind is greater than 20 knots and the vertical wind shear exceeds about five knots for each 3000 feet</a:t>
            </a:r>
            <a:r>
              <a:rPr lang="en-US" altLang="en-US" sz="2000" dirty="0" smtClean="0">
                <a:solidFill>
                  <a:srgbClr val="000000"/>
                </a:solidFill>
                <a:latin typeface="Arial" panose="020B0604020202020204" pitchFamily="34" charset="0"/>
              </a:rPr>
              <a:t>.</a:t>
            </a:r>
          </a:p>
          <a:p>
            <a:pPr eaLnBrk="1" hangingPunct="1">
              <a:lnSpc>
                <a:spcPct val="150000"/>
              </a:lnSpc>
              <a:buClrTx/>
              <a:buFontTx/>
              <a:buNone/>
            </a:pPr>
            <a:endParaRPr lang="en-US" altLang="en-US" sz="2000" dirty="0">
              <a:solidFill>
                <a:srgbClr val="000000"/>
              </a:solidFill>
              <a:latin typeface="Arial" panose="020B0604020202020204" pitchFamily="34" charset="0"/>
            </a:endParaRPr>
          </a:p>
          <a:p>
            <a:pPr eaLnBrk="1" hangingPunct="1">
              <a:lnSpc>
                <a:spcPct val="150000"/>
              </a:lnSpc>
              <a:buClrTx/>
              <a:buFontTx/>
              <a:buNone/>
            </a:pPr>
            <a:r>
              <a:rPr lang="en-US" altLang="en-US" sz="2000" dirty="0">
                <a:solidFill>
                  <a:srgbClr val="000000"/>
                </a:solidFill>
                <a:latin typeface="Arial" panose="020B0604020202020204" pitchFamily="34" charset="0"/>
              </a:rPr>
              <a:t>The </a:t>
            </a:r>
            <a:r>
              <a:rPr lang="en-US" altLang="en-US" sz="2000" b="1" dirty="0">
                <a:solidFill>
                  <a:srgbClr val="000000"/>
                </a:solidFill>
                <a:latin typeface="Arial" panose="020B0604020202020204" pitchFamily="34" charset="0"/>
              </a:rPr>
              <a:t>capping inversion</a:t>
            </a:r>
            <a:r>
              <a:rPr lang="en-US" altLang="en-US" sz="2000" dirty="0">
                <a:solidFill>
                  <a:srgbClr val="000000"/>
                </a:solidFill>
                <a:latin typeface="Arial" panose="020B0604020202020204" pitchFamily="34" charset="0"/>
              </a:rPr>
              <a:t> keeps the lid on development until the lifting force builds up sufficiently to burst through the inversion and great buoyancy develops in the colder upper layer. Upper level divergence and a jet stream will also enhance the vertical motion. </a:t>
            </a:r>
          </a:p>
        </p:txBody>
      </p:sp>
      <p:sp>
        <p:nvSpPr>
          <p:cNvPr id="2" name="Footer Placeholder 1"/>
          <p:cNvSpPr>
            <a:spLocks noGrp="1"/>
          </p:cNvSpPr>
          <p:nvPr>
            <p:ph type="ftr" sz="quarter" idx="11"/>
          </p:nvPr>
        </p:nvSpPr>
        <p:spPr/>
        <p:txBody>
          <a:bodyPr/>
          <a:lstStyle/>
          <a:p>
            <a:r>
              <a:rPr lang="en-GB" smtClean="0"/>
              <a:t>MET451: AVIATION METEOROLOGY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25</a:t>
            </a:fld>
            <a:endParaRPr lang="en-GB"/>
          </a:p>
        </p:txBody>
      </p:sp>
    </p:spTree>
    <p:extLst>
      <p:ext uri="{BB962C8B-B14F-4D97-AF65-F5344CB8AC3E}">
        <p14:creationId xmlns:p14="http://schemas.microsoft.com/office/powerpoint/2010/main" val="26826296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1"/>
          <p:cNvSpPr>
            <a:spLocks noChangeArrowheads="1"/>
          </p:cNvSpPr>
          <p:nvPr/>
        </p:nvSpPr>
        <p:spPr bwMode="auto">
          <a:xfrm>
            <a:off x="1703388" y="188913"/>
            <a:ext cx="7993062" cy="85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pt-BR" altLang="en-US" sz="3200" b="1">
                <a:solidFill>
                  <a:srgbClr val="000000"/>
                </a:solidFill>
              </a:rPr>
              <a:t>Vertical Motion Close to Convective Clouds</a:t>
            </a:r>
          </a:p>
          <a:p>
            <a:pPr eaLnBrk="1" hangingPunct="1">
              <a:buClrTx/>
              <a:buFontTx/>
              <a:buNone/>
            </a:pPr>
            <a:r>
              <a:rPr lang="en-GB" altLang="en-US" b="1">
                <a:solidFill>
                  <a:srgbClr val="000000"/>
                </a:solidFill>
              </a:rPr>
              <a:t> </a:t>
            </a:r>
          </a:p>
        </p:txBody>
      </p:sp>
      <p:pic>
        <p:nvPicPr>
          <p:cNvPr id="16384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834" y="908050"/>
            <a:ext cx="10829109" cy="40274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844" name="Rectangle 3"/>
          <p:cNvSpPr>
            <a:spLocks noChangeArrowheads="1"/>
          </p:cNvSpPr>
          <p:nvPr/>
        </p:nvSpPr>
        <p:spPr bwMode="auto">
          <a:xfrm>
            <a:off x="1841500" y="5229226"/>
            <a:ext cx="825023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pt-BR" altLang="en-US" sz="2400" b="1">
                <a:solidFill>
                  <a:srgbClr val="000000"/>
                </a:solidFill>
              </a:rPr>
              <a:t>Air craft deviations due to convective up and down motion </a:t>
            </a:r>
          </a:p>
        </p:txBody>
      </p:sp>
      <p:sp>
        <p:nvSpPr>
          <p:cNvPr id="2" name="Footer Placeholder 1"/>
          <p:cNvSpPr>
            <a:spLocks noGrp="1"/>
          </p:cNvSpPr>
          <p:nvPr>
            <p:ph type="ftr" sz="quarter" idx="11"/>
          </p:nvPr>
        </p:nvSpPr>
        <p:spPr/>
        <p:txBody>
          <a:bodyPr/>
          <a:lstStyle/>
          <a:p>
            <a:r>
              <a:rPr lang="en-GB" smtClean="0"/>
              <a:t>MET451: AVIATION METEOROLOGY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26</a:t>
            </a:fld>
            <a:endParaRPr lang="en-GB"/>
          </a:p>
        </p:txBody>
      </p:sp>
    </p:spTree>
    <p:extLst>
      <p:ext uri="{BB962C8B-B14F-4D97-AF65-F5344CB8AC3E}">
        <p14:creationId xmlns:p14="http://schemas.microsoft.com/office/powerpoint/2010/main" val="16527597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
          <p:cNvSpPr>
            <a:spLocks noChangeArrowheads="1"/>
          </p:cNvSpPr>
          <p:nvPr/>
        </p:nvSpPr>
        <p:spPr bwMode="auto">
          <a:xfrm>
            <a:off x="1774825" y="188914"/>
            <a:ext cx="6985000"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en-GB" altLang="en-US" sz="3200" b="1">
                <a:solidFill>
                  <a:srgbClr val="000000"/>
                </a:solidFill>
              </a:rPr>
              <a:t>Cruising Above Cumulonimbus Tops </a:t>
            </a:r>
          </a:p>
        </p:txBody>
      </p:sp>
      <p:pic>
        <p:nvPicPr>
          <p:cNvPr id="16589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703" y="773114"/>
            <a:ext cx="11116491" cy="5349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Footer Placeholder 1"/>
          <p:cNvSpPr>
            <a:spLocks noGrp="1"/>
          </p:cNvSpPr>
          <p:nvPr>
            <p:ph type="ftr" sz="quarter" idx="11"/>
          </p:nvPr>
        </p:nvSpPr>
        <p:spPr/>
        <p:txBody>
          <a:bodyPr/>
          <a:lstStyle/>
          <a:p>
            <a:r>
              <a:rPr lang="en-GB" smtClean="0"/>
              <a:t>MET451: AVIATION METEOROLOGY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27</a:t>
            </a:fld>
            <a:endParaRPr lang="en-GB"/>
          </a:p>
        </p:txBody>
      </p:sp>
    </p:spTree>
    <p:extLst>
      <p:ext uri="{BB962C8B-B14F-4D97-AF65-F5344CB8AC3E}">
        <p14:creationId xmlns:p14="http://schemas.microsoft.com/office/powerpoint/2010/main" val="274210996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28</a:t>
            </a:fld>
            <a:endParaRPr lang="en-GB">
              <a:solidFill>
                <a:prstClr val="black"/>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1" y="261257"/>
            <a:ext cx="11260182" cy="6102914"/>
          </a:xfrm>
          <a:prstGeom prst="rect">
            <a:avLst/>
          </a:prstGeom>
        </p:spPr>
      </p:pic>
    </p:spTree>
    <p:extLst>
      <p:ext uri="{BB962C8B-B14F-4D97-AF65-F5344CB8AC3E}">
        <p14:creationId xmlns:p14="http://schemas.microsoft.com/office/powerpoint/2010/main" val="4199833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658677" y="477190"/>
            <a:ext cx="8229627" cy="671786"/>
          </a:xfrm>
          <a:solidFill>
            <a:schemeClr val="tx1"/>
          </a:solidFill>
        </p:spPr>
        <p:txBody>
          <a:bodyPr>
            <a:normAutofit fontScale="90000"/>
          </a:bodyPr>
          <a:lstStyle/>
          <a:p>
            <a:pPr lvl="0"/>
            <a:r>
              <a:rPr lang="en-US" b="1" dirty="0" smtClean="0">
                <a:solidFill>
                  <a:srgbClr val="FF0000"/>
                </a:solidFill>
                <a:latin typeface="Arial Black" panose="020B0A04020102020204" pitchFamily="34" charset="0"/>
              </a:rPr>
              <a:t>RECAP OF LECTURE</a:t>
            </a:r>
            <a:endParaRPr lang="en-US" b="1" dirty="0">
              <a:solidFill>
                <a:srgbClr val="FF0000"/>
              </a:solidFill>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7356B05C-FD2F-4F8B-8D35-AD11F73DB96E}" type="slidenum">
              <a:rPr lang="en-GB" smtClean="0">
                <a:solidFill>
                  <a:prstClr val="black"/>
                </a:solidFill>
              </a:rPr>
              <a:pPr/>
              <a:t>29</a:t>
            </a:fld>
            <a:endParaRPr lang="en-GB">
              <a:solidFill>
                <a:prstClr val="black"/>
              </a:solidFill>
            </a:endParaRPr>
          </a:p>
        </p:txBody>
      </p:sp>
      <p:sp>
        <p:nvSpPr>
          <p:cNvPr id="3" name="TextBox 2"/>
          <p:cNvSpPr txBox="1"/>
          <p:nvPr/>
        </p:nvSpPr>
        <p:spPr>
          <a:xfrm>
            <a:off x="648789" y="1149530"/>
            <a:ext cx="10972800" cy="2677656"/>
          </a:xfrm>
          <a:prstGeom prst="rect">
            <a:avLst/>
          </a:prstGeom>
          <a:solidFill>
            <a:schemeClr val="accent2">
              <a:lumMod val="60000"/>
              <a:lumOff val="40000"/>
            </a:schemeClr>
          </a:solidFill>
          <a:ln>
            <a:solidFill>
              <a:schemeClr val="tx1"/>
            </a:solidFill>
          </a:ln>
        </p:spPr>
        <p:txBody>
          <a:bodyPr wrap="square" rtlCol="0">
            <a:spAutoFit/>
          </a:bodyPr>
          <a:lstStyle/>
          <a:p>
            <a:pPr marL="514350" indent="-514350">
              <a:buAutoNum type="arabicPeriod"/>
            </a:pPr>
            <a:endParaRPr lang="en-GB" sz="2800" dirty="0" smtClean="0">
              <a:latin typeface="Arial" panose="020B0604020202020204" pitchFamily="34" charset="0"/>
              <a:cs typeface="Arial" panose="020B0604020202020204" pitchFamily="34" charset="0"/>
            </a:endParaRPr>
          </a:p>
          <a:p>
            <a:pPr marL="514350" indent="-514350">
              <a:buFontTx/>
              <a:buAutoNum type="arabicPeriod"/>
            </a:pPr>
            <a:r>
              <a:rPr lang="pt-BR" altLang="en-US" sz="2800" b="1" dirty="0" smtClean="0">
                <a:solidFill>
                  <a:srgbClr val="000000"/>
                </a:solidFill>
                <a:latin typeface="Times New Roman" panose="02020603050405020304" pitchFamily="18" charset="0"/>
                <a:cs typeface="Times New Roman" panose="02020603050405020304" pitchFamily="18" charset="0"/>
              </a:rPr>
              <a:t>Clear Air Turbulence</a:t>
            </a:r>
            <a:endParaRPr lang="pt-BR" altLang="en-US" sz="2800" b="1" dirty="0" smtClean="0">
              <a:solidFill>
                <a:srgbClr val="000000"/>
              </a:solidFill>
              <a:latin typeface="Times New Roman" panose="02020603050405020304" pitchFamily="18" charset="0"/>
              <a:cs typeface="Times New Roman" panose="02020603050405020304" pitchFamily="18" charset="0"/>
            </a:endParaRPr>
          </a:p>
          <a:p>
            <a:pPr marL="514350" indent="-514350">
              <a:buFontTx/>
              <a:buAutoNum type="arabicPeriod"/>
            </a:pPr>
            <a:r>
              <a:rPr lang="pt-BR" altLang="en-US" sz="2800" b="1" dirty="0" smtClean="0">
                <a:solidFill>
                  <a:srgbClr val="000000"/>
                </a:solidFill>
                <a:latin typeface="Times New Roman" panose="02020603050405020304" pitchFamily="18" charset="0"/>
                <a:cs typeface="Times New Roman" panose="02020603050405020304" pitchFamily="18" charset="0"/>
              </a:rPr>
              <a:t>Cumulonimbus Clouds and Thunderstorms</a:t>
            </a:r>
            <a:endParaRPr lang="pt-BR" altLang="en-US" sz="2800" b="1" dirty="0" smtClean="0">
              <a:solidFill>
                <a:srgbClr val="000000"/>
              </a:solidFill>
              <a:latin typeface="Times New Roman" panose="02020603050405020304" pitchFamily="18" charset="0"/>
              <a:cs typeface="Times New Roman" panose="02020603050405020304" pitchFamily="18" charset="0"/>
            </a:endParaRPr>
          </a:p>
          <a:p>
            <a:pPr marL="514350" indent="-514350">
              <a:buFontTx/>
              <a:buAutoNum type="arabicPeriod"/>
            </a:pPr>
            <a:r>
              <a:rPr lang="pt-BR" sz="2800" b="1" dirty="0" smtClean="0">
                <a:solidFill>
                  <a:srgbClr val="000000"/>
                </a:solidFill>
                <a:latin typeface="Times New Roman" panose="02020603050405020304" pitchFamily="18" charset="0"/>
                <a:cs typeface="Times New Roman" panose="02020603050405020304" pitchFamily="18" charset="0"/>
              </a:rPr>
              <a:t>Lightning</a:t>
            </a:r>
          </a:p>
          <a:p>
            <a:pPr marL="514350" indent="-514350">
              <a:buFontTx/>
              <a:buAutoNum type="arabicPeriod"/>
            </a:pPr>
            <a:r>
              <a:rPr lang="pt-BR" sz="2800" b="1" dirty="0" smtClean="0">
                <a:solidFill>
                  <a:srgbClr val="000000"/>
                </a:solidFill>
                <a:latin typeface="Times New Roman" panose="02020603050405020304" pitchFamily="18" charset="0"/>
                <a:cs typeface="Times New Roman" panose="02020603050405020304" pitchFamily="18" charset="0"/>
              </a:rPr>
              <a:t>Heavy Rains</a:t>
            </a:r>
            <a:endParaRPr lang="en-GB" sz="2800" dirty="0" smtClean="0">
              <a:latin typeface="Arial" panose="020B0604020202020204" pitchFamily="34" charset="0"/>
              <a:cs typeface="Arial" panose="020B0604020202020204" pitchFamily="34" charset="0"/>
            </a:endParaRPr>
          </a:p>
          <a:p>
            <a:pPr marL="514350" indent="-514350">
              <a:buAutoNum type="arabicPeriod"/>
            </a:pP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7201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4040" y="1671212"/>
            <a:ext cx="7886700" cy="556844"/>
          </a:xfrm>
        </p:spPr>
        <p:txBody>
          <a:bodyPr>
            <a:noAutofit/>
          </a:bodyPr>
          <a:lstStyle/>
          <a:p>
            <a:pPr algn="ctr"/>
            <a:r>
              <a:rPr lang="en-GB" sz="3200" b="1" dirty="0" smtClean="0">
                <a:solidFill>
                  <a:srgbClr val="FF0000"/>
                </a:solidFill>
                <a:latin typeface="Arial Black" panose="020B0A04020102020204" pitchFamily="34" charset="0"/>
              </a:rPr>
              <a:t>Recommended Links and Media</a:t>
            </a:r>
            <a:endParaRPr lang="en-GB" sz="3200" b="1" dirty="0">
              <a:solidFill>
                <a:srgbClr val="FF0000"/>
              </a:solidFill>
              <a:latin typeface="Arial Black" panose="020B0A04020102020204" pitchFamily="34" charset="0"/>
            </a:endParaRPr>
          </a:p>
        </p:txBody>
      </p:sp>
      <p:sp>
        <p:nvSpPr>
          <p:cNvPr id="3" name="TextBox 2"/>
          <p:cNvSpPr txBox="1"/>
          <p:nvPr/>
        </p:nvSpPr>
        <p:spPr>
          <a:xfrm>
            <a:off x="1319348" y="2682430"/>
            <a:ext cx="8766691" cy="1569660"/>
          </a:xfrm>
          <a:prstGeom prst="rect">
            <a:avLst/>
          </a:prstGeom>
          <a:noFill/>
        </p:spPr>
        <p:txBody>
          <a:bodyPr wrap="square" rtlCol="0">
            <a:spAutoFit/>
          </a:bodyPr>
          <a:lstStyle/>
          <a:p>
            <a:pPr marL="342900" indent="-342900">
              <a:buFont typeface="Wingdings" panose="05000000000000000000" pitchFamily="2" charset="2"/>
              <a:buChar char="§"/>
            </a:pPr>
            <a:r>
              <a:rPr lang="en-GB" sz="2400" dirty="0">
                <a:latin typeface="Arial" panose="020B0604020202020204" pitchFamily="34" charset="0"/>
                <a:cs typeface="Arial" panose="020B0604020202020204" pitchFamily="34" charset="0"/>
              </a:rPr>
              <a:t>https://</a:t>
            </a:r>
            <a:r>
              <a:rPr lang="en-GB" sz="2400" dirty="0" smtClean="0">
                <a:latin typeface="Arial" panose="020B0604020202020204" pitchFamily="34" charset="0"/>
                <a:cs typeface="Arial" panose="020B0604020202020204" pitchFamily="34" charset="0"/>
              </a:rPr>
              <a:t>www.youtube.com/watch?v=NPsas4Uswv8</a:t>
            </a:r>
          </a:p>
          <a:p>
            <a:pPr marL="342900" indent="-342900">
              <a:buFont typeface="Wingdings" panose="05000000000000000000" pitchFamily="2" charset="2"/>
              <a:buChar char="§"/>
            </a:pPr>
            <a:r>
              <a:rPr lang="en-GB" sz="2400" dirty="0">
                <a:solidFill>
                  <a:srgbClr val="FF0000"/>
                </a:solidFill>
                <a:latin typeface="Arial" panose="020B0604020202020204" pitchFamily="34" charset="0"/>
                <a:cs typeface="Arial" panose="020B0604020202020204" pitchFamily="34" charset="0"/>
              </a:rPr>
              <a:t>https://</a:t>
            </a:r>
            <a:r>
              <a:rPr lang="en-GB" sz="2400" dirty="0" smtClean="0">
                <a:solidFill>
                  <a:srgbClr val="FF0000"/>
                </a:solidFill>
                <a:latin typeface="Arial" panose="020B0604020202020204" pitchFamily="34" charset="0"/>
                <a:cs typeface="Arial" panose="020B0604020202020204" pitchFamily="34" charset="0"/>
              </a:rPr>
              <a:t>www.youtube.com/watch?v=yZNliKTGrdc</a:t>
            </a:r>
          </a:p>
          <a:p>
            <a:pPr marL="342900" indent="-342900">
              <a:buFont typeface="Wingdings" panose="05000000000000000000" pitchFamily="2" charset="2"/>
              <a:buChar char="§"/>
            </a:pPr>
            <a:r>
              <a:rPr lang="en-GB" sz="2400" dirty="0">
                <a:latin typeface="Arial" panose="020B0604020202020204" pitchFamily="34" charset="0"/>
                <a:cs typeface="Arial" panose="020B0604020202020204" pitchFamily="34" charset="0"/>
              </a:rPr>
              <a:t>https://</a:t>
            </a:r>
            <a:r>
              <a:rPr lang="en-GB" sz="2400" dirty="0" smtClean="0">
                <a:latin typeface="Arial" panose="020B0604020202020204" pitchFamily="34" charset="0"/>
                <a:cs typeface="Arial" panose="020B0604020202020204" pitchFamily="34" charset="0"/>
              </a:rPr>
              <a:t>www.youtube.com/watch?v=S5tN9nVLgcM</a:t>
            </a:r>
          </a:p>
          <a:p>
            <a:pPr marL="342900" indent="-342900">
              <a:buFont typeface="Wingdings" panose="05000000000000000000" pitchFamily="2" charset="2"/>
              <a:buChar char="§"/>
            </a:pPr>
            <a:endParaRPr lang="en-GB" sz="24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GB" smtClean="0">
                <a:solidFill>
                  <a:prstClr val="black"/>
                </a:solidFill>
              </a:rPr>
              <a:t>MET451: AVIATION METEOROLOGY</a:t>
            </a:r>
            <a:endParaRPr lang="en-GB">
              <a:solidFill>
                <a:prstClr val="black"/>
              </a:solidFill>
            </a:endParaRPr>
          </a:p>
        </p:txBody>
      </p:sp>
      <p:sp>
        <p:nvSpPr>
          <p:cNvPr id="5" name="Slide Number Placeholder 4"/>
          <p:cNvSpPr>
            <a:spLocks noGrp="1"/>
          </p:cNvSpPr>
          <p:nvPr>
            <p:ph type="sldNum" sz="quarter" idx="12"/>
          </p:nvPr>
        </p:nvSpPr>
        <p:spPr/>
        <p:txBody>
          <a:bodyPr/>
          <a:lstStyle/>
          <a:p>
            <a:fld id="{46CBDAFF-6F72-4DEC-A76B-3A5A3345B25A}" type="slidenum">
              <a:rPr lang="en-GB" smtClean="0">
                <a:solidFill>
                  <a:prstClr val="black"/>
                </a:solidFill>
              </a:rPr>
              <a:pPr/>
              <a:t>3</a:t>
            </a:fld>
            <a:endParaRPr lang="en-GB">
              <a:solidFill>
                <a:prstClr val="black"/>
              </a:solidFill>
            </a:endParaRPr>
          </a:p>
        </p:txBody>
      </p:sp>
    </p:spTree>
    <p:extLst>
      <p:ext uri="{BB962C8B-B14F-4D97-AF65-F5344CB8AC3E}">
        <p14:creationId xmlns:p14="http://schemas.microsoft.com/office/powerpoint/2010/main" val="1264072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6CBDAFF-6F72-4DEC-A76B-3A5A3345B25A}" type="slidenum">
              <a:rPr lang="en-GB" smtClean="0"/>
              <a:t>4</a:t>
            </a:fld>
            <a:endParaRPr lang="en-GB"/>
          </a:p>
        </p:txBody>
      </p:sp>
      <p:sp>
        <p:nvSpPr>
          <p:cNvPr id="4" name="Rectangle 1"/>
          <p:cNvSpPr>
            <a:spLocks noChangeArrowheads="1"/>
          </p:cNvSpPr>
          <p:nvPr/>
        </p:nvSpPr>
        <p:spPr bwMode="auto">
          <a:xfrm>
            <a:off x="6109252" y="472250"/>
            <a:ext cx="5739308" cy="31415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marL="342900" indent="-342900" algn="just">
              <a:lnSpc>
                <a:spcPct val="150000"/>
              </a:lnSpc>
              <a:buClrTx/>
              <a:buFont typeface="Wingdings" panose="05000000000000000000" pitchFamily="2" charset="2"/>
              <a:buChar char="Ø"/>
            </a:pPr>
            <a:r>
              <a:rPr lang="en-GB" altLang="en-US" sz="2200" dirty="0">
                <a:solidFill>
                  <a:srgbClr val="000000"/>
                </a:solidFill>
                <a:latin typeface="Arial" panose="020B0604020202020204" pitchFamily="34" charset="0"/>
              </a:rPr>
              <a:t>CAT is the term used to describe medium- or high-level turbulence produced in regions of marked </a:t>
            </a:r>
            <a:r>
              <a:rPr lang="en-GB" altLang="en-US" sz="2200" dirty="0" smtClean="0">
                <a:solidFill>
                  <a:srgbClr val="000000"/>
                </a:solidFill>
                <a:latin typeface="Arial" panose="020B0604020202020204" pitchFamily="34" charset="0"/>
              </a:rPr>
              <a:t>wind shear</a:t>
            </a:r>
            <a:r>
              <a:rPr lang="en-GB" altLang="en-US" sz="2200" dirty="0">
                <a:solidFill>
                  <a:srgbClr val="000000"/>
                </a:solidFill>
                <a:latin typeface="Arial" panose="020B0604020202020204" pitchFamily="34" charset="0"/>
              </a:rPr>
              <a:t>. As its name suggests, this often - though not necessarily- occurs in the absence of cloud, making it difficult to detect visually. </a:t>
            </a:r>
            <a:endParaRPr lang="en-GB" altLang="en-US" sz="2200" dirty="0">
              <a:solidFill>
                <a:srgbClr val="000000"/>
              </a:solidFill>
              <a:latin typeface="Arial" panose="020B0604020202020204" pitchFamily="34" charset="0"/>
            </a:endParaRPr>
          </a:p>
        </p:txBody>
      </p:sp>
      <p:sp>
        <p:nvSpPr>
          <p:cNvPr id="5" name="Rectangle 4"/>
          <p:cNvSpPr/>
          <p:nvPr/>
        </p:nvSpPr>
        <p:spPr>
          <a:xfrm>
            <a:off x="266162" y="3683589"/>
            <a:ext cx="11788465" cy="2831544"/>
          </a:xfrm>
          <a:prstGeom prst="rect">
            <a:avLst/>
          </a:prstGeom>
        </p:spPr>
        <p:txBody>
          <a:bodyPr wrap="square">
            <a:spAutoFit/>
          </a:bodyPr>
          <a:lstStyle/>
          <a:p>
            <a:r>
              <a:rPr lang="en-GB" altLang="en-US" sz="2800" b="1" u="sng" dirty="0">
                <a:solidFill>
                  <a:srgbClr val="000000"/>
                </a:solidFill>
                <a:latin typeface="Arial" panose="020B0604020202020204" pitchFamily="34" charset="0"/>
                <a:cs typeface="Arial" panose="020B0604020202020204" pitchFamily="34" charset="0"/>
              </a:rPr>
              <a:t>Effects on Aircraft </a:t>
            </a:r>
          </a:p>
          <a:p>
            <a:pPr algn="just">
              <a:lnSpc>
                <a:spcPct val="150000"/>
              </a:lnSpc>
            </a:pPr>
            <a:r>
              <a:rPr lang="en-GB" altLang="en-US" sz="2000" dirty="0">
                <a:solidFill>
                  <a:srgbClr val="000000"/>
                </a:solidFill>
                <a:latin typeface="Arial" panose="020B0604020202020204" pitchFamily="34" charset="0"/>
                <a:cs typeface="Arial" panose="020B0604020202020204" pitchFamily="34" charset="0"/>
              </a:rPr>
              <a:t>As with all turbulence types, the degree of turbulence is categorised by the ICAO definitions. Although the aircraft is at height on most occasions, severe turbulence must never be trivialised. In extremes, structural damage may occur. </a:t>
            </a:r>
          </a:p>
          <a:p>
            <a:pPr algn="just">
              <a:lnSpc>
                <a:spcPct val="150000"/>
              </a:lnSpc>
            </a:pPr>
            <a:r>
              <a:rPr lang="en-GB" altLang="en-US" sz="2000" dirty="0">
                <a:solidFill>
                  <a:srgbClr val="000000"/>
                </a:solidFill>
                <a:latin typeface="Arial" panose="020B0604020202020204" pitchFamily="34" charset="0"/>
                <a:cs typeface="Arial" panose="020B0604020202020204" pitchFamily="34" charset="0"/>
              </a:rPr>
              <a:t>For civil aviation, passengers may be made uncomfortable, or suffer injuries when not wearing their seat belts</a:t>
            </a:r>
            <a:r>
              <a:rPr lang="en-GB" altLang="en-US" sz="2000" dirty="0" smtClean="0">
                <a:solidFill>
                  <a:srgbClr val="000000"/>
                </a:solidFill>
                <a:latin typeface="Arial" panose="020B0604020202020204" pitchFamily="34" charset="0"/>
                <a:cs typeface="Arial" panose="020B0604020202020204" pitchFamily="34" charset="0"/>
              </a:rPr>
              <a:t>. </a:t>
            </a:r>
            <a:endParaRPr lang="en-GB" altLang="en-US" sz="2000" dirty="0">
              <a:solidFill>
                <a:srgbClr val="000000"/>
              </a:solidFill>
              <a:latin typeface="Arial" panose="020B0604020202020204" pitchFamily="34" charset="0"/>
              <a:cs typeface="Arial" panose="020B0604020202020204" pitchFamily="34" charset="0"/>
            </a:endParaRPr>
          </a:p>
        </p:txBody>
      </p:sp>
      <p:sp>
        <p:nvSpPr>
          <p:cNvPr id="6" name="TextBox 5"/>
          <p:cNvSpPr txBox="1"/>
          <p:nvPr/>
        </p:nvSpPr>
        <p:spPr>
          <a:xfrm>
            <a:off x="117565" y="-60938"/>
            <a:ext cx="11730997" cy="646331"/>
          </a:xfrm>
          <a:prstGeom prst="rect">
            <a:avLst/>
          </a:prstGeom>
          <a:noFill/>
        </p:spPr>
        <p:txBody>
          <a:bodyPr wrap="square" rtlCol="0">
            <a:spAutoFit/>
          </a:bodyPr>
          <a:lstStyle/>
          <a:p>
            <a:r>
              <a:rPr lang="en-GB" sz="3600" dirty="0" smtClean="0">
                <a:solidFill>
                  <a:srgbClr val="FF0000"/>
                </a:solidFill>
                <a:latin typeface="Arial Black" panose="020B0A04020102020204" pitchFamily="34" charset="0"/>
              </a:rPr>
              <a:t>CLEAR  AIR  TURBULENCE  (CAT)</a:t>
            </a:r>
            <a:endParaRPr lang="en-GB" sz="3600" dirty="0">
              <a:solidFill>
                <a:srgbClr val="FF0000"/>
              </a:solidFill>
              <a:latin typeface="Arial Black" panose="020B0A040201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64" y="454182"/>
            <a:ext cx="5819410" cy="3176364"/>
          </a:xfrm>
          <a:prstGeom prst="rect">
            <a:avLst/>
          </a:prstGeom>
        </p:spPr>
      </p:pic>
      <p:sp>
        <p:nvSpPr>
          <p:cNvPr id="9" name="Footer Placeholder 8"/>
          <p:cNvSpPr>
            <a:spLocks noGrp="1"/>
          </p:cNvSpPr>
          <p:nvPr>
            <p:ph type="ftr" sz="quarter" idx="11"/>
          </p:nvPr>
        </p:nvSpPr>
        <p:spPr/>
        <p:txBody>
          <a:bodyPr/>
          <a:lstStyle/>
          <a:p>
            <a:r>
              <a:rPr lang="en-GB" smtClean="0"/>
              <a:t>MET451: AVIATION METEOROLOGY</a:t>
            </a:r>
            <a:endParaRPr lang="en-GB"/>
          </a:p>
        </p:txBody>
      </p:sp>
    </p:spTree>
    <p:extLst>
      <p:ext uri="{BB962C8B-B14F-4D97-AF65-F5344CB8AC3E}">
        <p14:creationId xmlns:p14="http://schemas.microsoft.com/office/powerpoint/2010/main" val="22224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3062" y="1937785"/>
            <a:ext cx="6719393" cy="421122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lide Number Placeholder 2"/>
          <p:cNvSpPr>
            <a:spLocks noGrp="1"/>
          </p:cNvSpPr>
          <p:nvPr>
            <p:ph type="sldNum" sz="quarter" idx="12"/>
          </p:nvPr>
        </p:nvSpPr>
        <p:spPr/>
        <p:txBody>
          <a:bodyPr/>
          <a:lstStyle/>
          <a:p>
            <a:fld id="{46CBDAFF-6F72-4DEC-A76B-3A5A3345B25A}" type="slidenum">
              <a:rPr lang="en-GB" smtClean="0"/>
              <a:t>5</a:t>
            </a:fld>
            <a:endParaRPr lang="en-GB"/>
          </a:p>
        </p:txBody>
      </p:sp>
      <p:sp>
        <p:nvSpPr>
          <p:cNvPr id="6" name="TextBox 5"/>
          <p:cNvSpPr txBox="1"/>
          <p:nvPr/>
        </p:nvSpPr>
        <p:spPr>
          <a:xfrm>
            <a:off x="117565" y="-60938"/>
            <a:ext cx="11730997" cy="646331"/>
          </a:xfrm>
          <a:prstGeom prst="rect">
            <a:avLst/>
          </a:prstGeom>
          <a:noFill/>
        </p:spPr>
        <p:txBody>
          <a:bodyPr wrap="square" rtlCol="0">
            <a:spAutoFit/>
          </a:bodyPr>
          <a:lstStyle/>
          <a:p>
            <a:r>
              <a:rPr lang="en-GB" sz="3600" dirty="0" smtClean="0">
                <a:solidFill>
                  <a:srgbClr val="FF0000"/>
                </a:solidFill>
                <a:latin typeface="Arial Black" panose="020B0A04020102020204" pitchFamily="34" charset="0"/>
              </a:rPr>
              <a:t>CLEAR  AIR  TURBULENCE  (CAT)</a:t>
            </a:r>
            <a:endParaRPr lang="en-GB" sz="3600" dirty="0">
              <a:solidFill>
                <a:srgbClr val="FF0000"/>
              </a:solidFill>
              <a:latin typeface="Arial Black" panose="020B0A04020102020204" pitchFamily="34" charset="0"/>
            </a:endParaRPr>
          </a:p>
        </p:txBody>
      </p:sp>
      <p:sp>
        <p:nvSpPr>
          <p:cNvPr id="7" name="Rectangle 1"/>
          <p:cNvSpPr>
            <a:spLocks noChangeArrowheads="1"/>
          </p:cNvSpPr>
          <p:nvPr/>
        </p:nvSpPr>
        <p:spPr bwMode="auto">
          <a:xfrm>
            <a:off x="215273" y="446490"/>
            <a:ext cx="11976727" cy="658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en-GB" altLang="en-US" sz="2400" dirty="0">
                <a:solidFill>
                  <a:srgbClr val="000000"/>
                </a:solidFill>
              </a:rPr>
              <a:t>A characteristic pattern of cirrus clouds, known as ‘billows’, is a signal of a region of CAT. The billows are an indication of breakdown into turbulent flow in the form of </a:t>
            </a:r>
            <a:r>
              <a:rPr lang="en-GB" altLang="en-US" sz="2400" dirty="0" smtClean="0">
                <a:solidFill>
                  <a:srgbClr val="000000"/>
                </a:solidFill>
              </a:rPr>
              <a:t>Kelvin-</a:t>
            </a:r>
            <a:r>
              <a:rPr lang="en-GB" altLang="en-US" sz="2400" dirty="0" err="1" smtClean="0">
                <a:solidFill>
                  <a:srgbClr val="000000"/>
                </a:solidFill>
              </a:rPr>
              <a:t>Helmoltz</a:t>
            </a:r>
            <a:r>
              <a:rPr lang="en-GB" altLang="en-US" sz="2400" dirty="0" smtClean="0">
                <a:solidFill>
                  <a:srgbClr val="000000"/>
                </a:solidFill>
              </a:rPr>
              <a:t> </a:t>
            </a:r>
            <a:r>
              <a:rPr lang="en-GB" altLang="en-US" sz="2400" dirty="0">
                <a:solidFill>
                  <a:srgbClr val="000000"/>
                </a:solidFill>
              </a:rPr>
              <a:t>instability.</a:t>
            </a:r>
          </a:p>
          <a:p>
            <a:pPr eaLnBrk="1" hangingPunct="1">
              <a:buClrTx/>
              <a:buFontTx/>
              <a:buNone/>
            </a:pPr>
            <a:endParaRPr lang="en-GB" altLang="en-US" sz="1000" dirty="0">
              <a:solidFill>
                <a:srgbClr val="000000"/>
              </a:solidFill>
            </a:endParaRPr>
          </a:p>
          <a:p>
            <a:pPr eaLnBrk="1" hangingPunct="1">
              <a:buClrTx/>
              <a:buFontTx/>
              <a:buNone/>
            </a:pPr>
            <a:r>
              <a:rPr lang="en-GB" altLang="en-US" sz="2800" b="1" dirty="0">
                <a:solidFill>
                  <a:srgbClr val="000000"/>
                </a:solidFill>
                <a:latin typeface="Arial" panose="020B0604020202020204" pitchFamily="34" charset="0"/>
              </a:rPr>
              <a:t>Empirical Forecasting Techniques </a:t>
            </a:r>
            <a:endParaRPr lang="en-GB" altLang="en-US" sz="2400" b="1" dirty="0">
              <a:solidFill>
                <a:srgbClr val="000000"/>
              </a:solidFill>
              <a:latin typeface="Arial" panose="020B0604020202020204" pitchFamily="34" charset="0"/>
            </a:endParaRPr>
          </a:p>
          <a:p>
            <a:pPr eaLnBrk="1" hangingPunct="1">
              <a:buClrTx/>
              <a:buFontTx/>
              <a:buNone/>
            </a:pPr>
            <a:r>
              <a:rPr lang="en-GB" altLang="en-US" sz="2400" dirty="0">
                <a:solidFill>
                  <a:srgbClr val="000000"/>
                </a:solidFill>
              </a:rPr>
              <a:t>CAT is often reported; </a:t>
            </a:r>
          </a:p>
          <a:p>
            <a:pPr>
              <a:lnSpc>
                <a:spcPct val="150000"/>
              </a:lnSpc>
              <a:buFont typeface="Wingdings" panose="05000000000000000000" pitchFamily="2" charset="2"/>
              <a:buChar char=""/>
            </a:pPr>
            <a:r>
              <a:rPr lang="en-US" altLang="en-US" sz="2400" dirty="0">
                <a:solidFill>
                  <a:srgbClr val="000000"/>
                </a:solidFill>
                <a:latin typeface="Times New Roman" panose="02020603050405020304" pitchFamily="18" charset="0"/>
              </a:rPr>
              <a:t>on the cold side, near and below the core</a:t>
            </a:r>
          </a:p>
          <a:p>
            <a:pPr>
              <a:lnSpc>
                <a:spcPct val="150000"/>
              </a:lnSpc>
              <a:buFont typeface="Wingdings" panose="05000000000000000000" pitchFamily="2" charset="2"/>
              <a:buChar char=""/>
            </a:pPr>
            <a:r>
              <a:rPr lang="en-US" altLang="en-US" sz="2400" dirty="0">
                <a:solidFill>
                  <a:srgbClr val="000000"/>
                </a:solidFill>
                <a:latin typeface="Times New Roman" panose="02020603050405020304" pitchFamily="18" charset="0"/>
              </a:rPr>
              <a:t>on  the warm side, above the core</a:t>
            </a:r>
          </a:p>
          <a:p>
            <a:pPr>
              <a:lnSpc>
                <a:spcPct val="150000"/>
              </a:lnSpc>
              <a:buFont typeface="Wingdings" panose="05000000000000000000" pitchFamily="2" charset="2"/>
              <a:buChar char=""/>
            </a:pPr>
            <a:r>
              <a:rPr lang="en-US" altLang="en-US" sz="2400" dirty="0">
                <a:solidFill>
                  <a:srgbClr val="000000"/>
                </a:solidFill>
                <a:latin typeface="Times New Roman" panose="02020603050405020304" pitchFamily="18" charset="0"/>
              </a:rPr>
              <a:t>near exits with marked curvature and </a:t>
            </a:r>
            <a:r>
              <a:rPr lang="en-US" altLang="en-US" sz="2400" dirty="0" err="1">
                <a:solidFill>
                  <a:srgbClr val="000000"/>
                </a:solidFill>
                <a:latin typeface="Times New Roman" panose="02020603050405020304" pitchFamily="18" charset="0"/>
              </a:rPr>
              <a:t>diffluence</a:t>
            </a:r>
            <a:endParaRPr lang="en-US" altLang="en-US" sz="2400" dirty="0">
              <a:solidFill>
                <a:srgbClr val="000000"/>
              </a:solidFill>
              <a:latin typeface="Times New Roman" panose="02020603050405020304" pitchFamily="18" charset="0"/>
            </a:endParaRPr>
          </a:p>
          <a:p>
            <a:pPr>
              <a:lnSpc>
                <a:spcPct val="150000"/>
              </a:lnSpc>
              <a:buFont typeface="Wingdings" panose="05000000000000000000" pitchFamily="2" charset="2"/>
              <a:buChar char=""/>
            </a:pPr>
            <a:r>
              <a:rPr lang="en-US" altLang="en-US" sz="2400" dirty="0">
                <a:solidFill>
                  <a:srgbClr val="000000"/>
                </a:solidFill>
                <a:latin typeface="Times New Roman" panose="02020603050405020304" pitchFamily="18" charset="0"/>
              </a:rPr>
              <a:t>at the confluence or </a:t>
            </a:r>
            <a:r>
              <a:rPr lang="en-US" altLang="en-US" sz="2400" dirty="0" err="1">
                <a:solidFill>
                  <a:srgbClr val="000000"/>
                </a:solidFill>
                <a:latin typeface="Times New Roman" panose="02020603050405020304" pitchFamily="18" charset="0"/>
              </a:rPr>
              <a:t>diffluence</a:t>
            </a:r>
            <a:r>
              <a:rPr lang="en-US" altLang="en-US" sz="2400" dirty="0">
                <a:solidFill>
                  <a:srgbClr val="000000"/>
                </a:solidFill>
                <a:latin typeface="Times New Roman" panose="02020603050405020304" pitchFamily="18" charset="0"/>
              </a:rPr>
              <a:t> of two jet streams</a:t>
            </a:r>
          </a:p>
          <a:p>
            <a:pPr>
              <a:lnSpc>
                <a:spcPct val="150000"/>
              </a:lnSpc>
              <a:buFont typeface="Wingdings" panose="05000000000000000000" pitchFamily="2" charset="2"/>
              <a:buChar char=""/>
            </a:pPr>
            <a:r>
              <a:rPr lang="en-US" altLang="en-US" sz="2400" dirty="0">
                <a:solidFill>
                  <a:srgbClr val="000000"/>
                </a:solidFill>
                <a:latin typeface="Times New Roman" panose="02020603050405020304" pitchFamily="18" charset="0"/>
              </a:rPr>
              <a:t>near sharp upper troughs</a:t>
            </a:r>
          </a:p>
          <a:p>
            <a:pPr>
              <a:lnSpc>
                <a:spcPct val="150000"/>
              </a:lnSpc>
              <a:buFont typeface="Wingdings" panose="05000000000000000000" pitchFamily="2" charset="2"/>
              <a:buChar char=""/>
            </a:pPr>
            <a:r>
              <a:rPr lang="en-US" altLang="en-US" sz="2400" dirty="0">
                <a:solidFill>
                  <a:srgbClr val="000000"/>
                </a:solidFill>
                <a:latin typeface="Times New Roman" panose="02020603050405020304" pitchFamily="18" charset="0"/>
              </a:rPr>
              <a:t>around sharp ridges on the warm side of jets</a:t>
            </a:r>
          </a:p>
          <a:p>
            <a:pPr>
              <a:lnSpc>
                <a:spcPct val="150000"/>
              </a:lnSpc>
              <a:buFont typeface="Wingdings" panose="05000000000000000000" pitchFamily="2" charset="2"/>
              <a:buChar char=""/>
            </a:pPr>
            <a:r>
              <a:rPr lang="en-US" altLang="en-US" sz="2400" dirty="0">
                <a:solidFill>
                  <a:srgbClr val="000000"/>
                </a:solidFill>
                <a:latin typeface="Times New Roman" panose="02020603050405020304" pitchFamily="18" charset="0"/>
              </a:rPr>
              <a:t>where one jet undercuts another</a:t>
            </a:r>
          </a:p>
          <a:p>
            <a:pPr>
              <a:lnSpc>
                <a:spcPct val="150000"/>
              </a:lnSpc>
              <a:buFont typeface="Wingdings" panose="05000000000000000000" pitchFamily="2" charset="2"/>
              <a:buChar char=""/>
            </a:pPr>
            <a:r>
              <a:rPr lang="en-US" altLang="en-US" sz="2400" dirty="0">
                <a:solidFill>
                  <a:srgbClr val="000000"/>
                </a:solidFill>
                <a:latin typeface="Times New Roman" panose="02020603050405020304" pitchFamily="18" charset="0"/>
              </a:rPr>
              <a:t>where the </a:t>
            </a:r>
            <a:r>
              <a:rPr lang="en-US" altLang="en-US" sz="2400" dirty="0" err="1">
                <a:solidFill>
                  <a:srgbClr val="000000"/>
                </a:solidFill>
                <a:latin typeface="Times New Roman" panose="02020603050405020304" pitchFamily="18" charset="0"/>
              </a:rPr>
              <a:t>tropopause</a:t>
            </a:r>
            <a:r>
              <a:rPr lang="en-US" altLang="en-US" sz="2400" dirty="0">
                <a:solidFill>
                  <a:srgbClr val="000000"/>
                </a:solidFill>
                <a:latin typeface="Times New Roman" panose="02020603050405020304" pitchFamily="18" charset="0"/>
              </a:rPr>
              <a:t> height fluctuates</a:t>
            </a:r>
            <a:endParaRPr lang="en-US" altLang="en-US" sz="2400" dirty="0">
              <a:solidFill>
                <a:srgbClr val="000000"/>
              </a:solidFill>
              <a:latin typeface="Times New Roman" panose="02020603050405020304" pitchFamily="18" charset="0"/>
            </a:endParaRPr>
          </a:p>
        </p:txBody>
      </p:sp>
      <p:sp>
        <p:nvSpPr>
          <p:cNvPr id="2" name="Footer Placeholder 1"/>
          <p:cNvSpPr>
            <a:spLocks noGrp="1"/>
          </p:cNvSpPr>
          <p:nvPr>
            <p:ph type="ftr" sz="quarter" idx="11"/>
          </p:nvPr>
        </p:nvSpPr>
        <p:spPr>
          <a:xfrm>
            <a:off x="5227958" y="6492875"/>
            <a:ext cx="4114800" cy="365125"/>
          </a:xfrm>
        </p:spPr>
        <p:txBody>
          <a:bodyPr/>
          <a:lstStyle/>
          <a:p>
            <a:r>
              <a:rPr lang="en-GB" dirty="0" smtClean="0"/>
              <a:t>MET451: AVIATION METEOROLOGY</a:t>
            </a:r>
            <a:endParaRPr lang="en-GB" dirty="0"/>
          </a:p>
        </p:txBody>
      </p:sp>
    </p:spTree>
    <p:extLst>
      <p:ext uri="{BB962C8B-B14F-4D97-AF65-F5344CB8AC3E}">
        <p14:creationId xmlns:p14="http://schemas.microsoft.com/office/powerpoint/2010/main" val="403083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charRg st="261" end="30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charRg st="303" end="33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charRg st="337" end="38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charRg st="385" end="43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charRg st="436" end="46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charRg st="461" end="50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charRg st="506" end="53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charRg st="538" end="57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GB" smtClean="0"/>
              <a:t>MET451: AVIATION METEOROLOGY</a:t>
            </a:r>
            <a:endParaRPr lang="en-GB"/>
          </a:p>
        </p:txBody>
      </p:sp>
      <p:sp>
        <p:nvSpPr>
          <p:cNvPr id="3" name="Slide Number Placeholder 2"/>
          <p:cNvSpPr>
            <a:spLocks noGrp="1"/>
          </p:cNvSpPr>
          <p:nvPr>
            <p:ph type="sldNum" sz="quarter" idx="12"/>
          </p:nvPr>
        </p:nvSpPr>
        <p:spPr/>
        <p:txBody>
          <a:bodyPr/>
          <a:lstStyle/>
          <a:p>
            <a:fld id="{46CBDAFF-6F72-4DEC-A76B-3A5A3345B25A}" type="slidenum">
              <a:rPr lang="en-GB" smtClean="0"/>
              <a:t>6</a:t>
            </a:fld>
            <a:endParaRPr lang="en-GB"/>
          </a:p>
        </p:txBody>
      </p:sp>
      <p:sp>
        <p:nvSpPr>
          <p:cNvPr id="4" name="Rectangle 1"/>
          <p:cNvSpPr>
            <a:spLocks noChangeArrowheads="1"/>
          </p:cNvSpPr>
          <p:nvPr/>
        </p:nvSpPr>
        <p:spPr bwMode="auto">
          <a:xfrm>
            <a:off x="450761" y="115889"/>
            <a:ext cx="11397802" cy="36339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lnSpc>
                <a:spcPct val="150000"/>
              </a:lnSpc>
              <a:buClrTx/>
              <a:buFontTx/>
              <a:buNone/>
            </a:pPr>
            <a:r>
              <a:rPr lang="en-GB" altLang="en-US" sz="2800" b="1" dirty="0">
                <a:solidFill>
                  <a:srgbClr val="FF0000"/>
                </a:solidFill>
              </a:rPr>
              <a:t>Some more characteristics: </a:t>
            </a:r>
          </a:p>
          <a:p>
            <a:pPr eaLnBrk="1" hangingPunct="1">
              <a:buFont typeface="Wingdings" panose="05000000000000000000" pitchFamily="2" charset="2"/>
              <a:buChar char=""/>
            </a:pPr>
            <a:r>
              <a:rPr lang="en-GB" altLang="en-US" sz="2400" dirty="0">
                <a:solidFill>
                  <a:srgbClr val="000000"/>
                </a:solidFill>
              </a:rPr>
              <a:t> If the core speed exceeds 100 </a:t>
            </a:r>
            <a:r>
              <a:rPr lang="en-GB" altLang="en-US" sz="2400" dirty="0" err="1">
                <a:solidFill>
                  <a:srgbClr val="000000"/>
                </a:solidFill>
              </a:rPr>
              <a:t>kt</a:t>
            </a:r>
            <a:r>
              <a:rPr lang="en-GB" altLang="en-US" sz="2400" dirty="0">
                <a:solidFill>
                  <a:srgbClr val="000000"/>
                </a:solidFill>
              </a:rPr>
              <a:t> and vertical </a:t>
            </a:r>
            <a:r>
              <a:rPr lang="en-GB" altLang="en-US" sz="2400" dirty="0" err="1">
                <a:solidFill>
                  <a:srgbClr val="000000"/>
                </a:solidFill>
              </a:rPr>
              <a:t>windshear</a:t>
            </a:r>
            <a:r>
              <a:rPr lang="en-GB" altLang="en-US" sz="2400" dirty="0">
                <a:solidFill>
                  <a:srgbClr val="000000"/>
                </a:solidFill>
              </a:rPr>
              <a:t> 4 </a:t>
            </a:r>
            <a:r>
              <a:rPr lang="en-GB" altLang="en-US" sz="2400" dirty="0" err="1">
                <a:solidFill>
                  <a:srgbClr val="000000"/>
                </a:solidFill>
              </a:rPr>
              <a:t>kt</a:t>
            </a:r>
            <a:r>
              <a:rPr lang="en-GB" altLang="en-US" sz="2400" dirty="0">
                <a:solidFill>
                  <a:srgbClr val="000000"/>
                </a:solidFill>
              </a:rPr>
              <a:t>/1000 </a:t>
            </a:r>
            <a:r>
              <a:rPr lang="en-GB" altLang="en-US" sz="2400" dirty="0" err="1">
                <a:solidFill>
                  <a:srgbClr val="000000"/>
                </a:solidFill>
              </a:rPr>
              <a:t>ft</a:t>
            </a:r>
            <a:r>
              <a:rPr lang="en-GB" altLang="en-US" sz="2400" dirty="0">
                <a:solidFill>
                  <a:srgbClr val="000000"/>
                </a:solidFill>
              </a:rPr>
              <a:t>, forecast moderate CAT within 150 nautical miles. </a:t>
            </a:r>
          </a:p>
          <a:p>
            <a:pPr eaLnBrk="1" hangingPunct="1">
              <a:buClrTx/>
              <a:buFontTx/>
              <a:buNone/>
            </a:pPr>
            <a:endParaRPr lang="en-GB" altLang="en-US" sz="1000" dirty="0">
              <a:solidFill>
                <a:srgbClr val="000000"/>
              </a:solidFill>
            </a:endParaRPr>
          </a:p>
          <a:p>
            <a:pPr eaLnBrk="1" hangingPunct="1">
              <a:buFont typeface="Wingdings" panose="05000000000000000000" pitchFamily="2" charset="2"/>
              <a:buChar char=""/>
            </a:pPr>
            <a:r>
              <a:rPr lang="en-GB" altLang="en-US" sz="2400" dirty="0">
                <a:solidFill>
                  <a:srgbClr val="000000"/>
                </a:solidFill>
              </a:rPr>
              <a:t>CAT may occur, or be intensified, over a region of convection, especially embedded frontal convection. </a:t>
            </a:r>
          </a:p>
          <a:p>
            <a:pPr eaLnBrk="1" hangingPunct="1">
              <a:buFont typeface="Wingdings" panose="05000000000000000000" pitchFamily="2" charset="2"/>
              <a:buNone/>
            </a:pPr>
            <a:endParaRPr lang="en-GB" altLang="en-US" sz="1000" dirty="0">
              <a:solidFill>
                <a:srgbClr val="000000"/>
              </a:solidFill>
            </a:endParaRPr>
          </a:p>
          <a:p>
            <a:pPr eaLnBrk="1" hangingPunct="1">
              <a:buClrTx/>
              <a:buFontTx/>
              <a:buNone/>
            </a:pPr>
            <a:r>
              <a:rPr lang="en-GB" altLang="en-US" sz="2400" dirty="0">
                <a:solidFill>
                  <a:srgbClr val="000000"/>
                </a:solidFill>
              </a:rPr>
              <a:t>CAT occurs more often over land, especially over mountainous land, than over the sea. 60% of CAT reports are near jet-streams. The severity of CAT may be estimated if the horizontal and vertical </a:t>
            </a:r>
            <a:r>
              <a:rPr lang="en-GB" altLang="en-US" sz="2400" dirty="0" err="1">
                <a:solidFill>
                  <a:srgbClr val="000000"/>
                </a:solidFill>
              </a:rPr>
              <a:t>windshear</a:t>
            </a:r>
            <a:r>
              <a:rPr lang="en-GB" altLang="en-US" sz="2400" dirty="0">
                <a:solidFill>
                  <a:srgbClr val="000000"/>
                </a:solidFill>
              </a:rPr>
              <a:t> values are known</a:t>
            </a:r>
          </a:p>
        </p:txBody>
      </p:sp>
      <p:sp>
        <p:nvSpPr>
          <p:cNvPr id="5" name="Rectangle 2"/>
          <p:cNvSpPr>
            <a:spLocks noChangeArrowheads="1"/>
          </p:cNvSpPr>
          <p:nvPr/>
        </p:nvSpPr>
        <p:spPr bwMode="auto">
          <a:xfrm>
            <a:off x="450762" y="4025901"/>
            <a:ext cx="10017214" cy="7408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endParaRPr lang="en-GB" altLang="en-US" dirty="0">
              <a:solidFill>
                <a:srgbClr val="FF0000"/>
              </a:solidFill>
            </a:endParaRPr>
          </a:p>
          <a:p>
            <a:pPr eaLnBrk="1" hangingPunct="1">
              <a:buClrTx/>
              <a:buFontTx/>
              <a:buNone/>
            </a:pPr>
            <a:r>
              <a:rPr lang="en-GB" altLang="en-US" sz="2400" b="1" dirty="0">
                <a:solidFill>
                  <a:srgbClr val="FF0000"/>
                </a:solidFill>
              </a:rPr>
              <a:t>Subjective guide relating CAT to horizontal and vertical </a:t>
            </a:r>
            <a:r>
              <a:rPr lang="en-GB" altLang="en-US" sz="2400" b="1" dirty="0" smtClean="0">
                <a:solidFill>
                  <a:srgbClr val="FF0000"/>
                </a:solidFill>
              </a:rPr>
              <a:t>wind shear</a:t>
            </a:r>
            <a:r>
              <a:rPr lang="en-GB" altLang="en-US" sz="2400" b="1" dirty="0">
                <a:solidFill>
                  <a:srgbClr val="FF0000"/>
                </a:solidFill>
              </a:rPr>
              <a:t>. </a:t>
            </a:r>
          </a:p>
        </p:txBody>
      </p:sp>
      <p:graphicFrame>
        <p:nvGraphicFramePr>
          <p:cNvPr id="7" name="Table 6"/>
          <p:cNvGraphicFramePr>
            <a:graphicFrameLocks noGrp="1"/>
          </p:cNvGraphicFramePr>
          <p:nvPr>
            <p:extLst>
              <p:ext uri="{D42A27DB-BD31-4B8C-83A1-F6EECF244321}">
                <p14:modId xmlns:p14="http://schemas.microsoft.com/office/powerpoint/2010/main" val="2493739439"/>
              </p:ext>
            </p:extLst>
          </p:nvPr>
        </p:nvGraphicFramePr>
        <p:xfrm>
          <a:off x="516077" y="4832061"/>
          <a:ext cx="10903038" cy="1371600"/>
        </p:xfrm>
        <a:graphic>
          <a:graphicData uri="http://schemas.openxmlformats.org/drawingml/2006/table">
            <a:tbl>
              <a:tblPr firstRow="1" bandRow="1">
                <a:tableStyleId>{5C22544A-7EE6-4342-B048-85BDC9FD1C3A}</a:tableStyleId>
              </a:tblPr>
              <a:tblGrid>
                <a:gridCol w="3142538"/>
                <a:gridCol w="4126154"/>
                <a:gridCol w="3634346"/>
              </a:tblGrid>
              <a:tr h="0">
                <a:tc>
                  <a:txBody>
                    <a:bodyPr/>
                    <a:lstStyle/>
                    <a:p>
                      <a:endParaRPr lang="en-GB" sz="2400" dirty="0"/>
                    </a:p>
                  </a:txBody>
                  <a:tcPr/>
                </a:tc>
                <a:tc>
                  <a:txBody>
                    <a:bodyPr/>
                    <a:lstStyle/>
                    <a:p>
                      <a:r>
                        <a:rPr lang="en-GB" altLang="en-US" sz="2400" b="1" dirty="0" smtClean="0">
                          <a:solidFill>
                            <a:srgbClr val="000000"/>
                          </a:solidFill>
                        </a:rPr>
                        <a:t>Moderate</a:t>
                      </a:r>
                      <a:endParaRPr lang="en-GB" sz="2400" dirty="0"/>
                    </a:p>
                  </a:txBody>
                  <a:tcPr/>
                </a:tc>
                <a:tc>
                  <a:txBody>
                    <a:bodyPr/>
                    <a:lstStyle/>
                    <a:p>
                      <a:r>
                        <a:rPr lang="en-GB" altLang="en-US" sz="2400" b="1" dirty="0" smtClean="0">
                          <a:solidFill>
                            <a:srgbClr val="000000"/>
                          </a:solidFill>
                        </a:rPr>
                        <a:t>Severe</a:t>
                      </a:r>
                      <a:endParaRPr lang="en-GB" sz="2400" dirty="0"/>
                    </a:p>
                  </a:txBody>
                  <a:tcPr/>
                </a:tc>
              </a:tr>
              <a:tr h="370840">
                <a:tc>
                  <a:txBody>
                    <a:bodyPr/>
                    <a:lstStyle/>
                    <a:p>
                      <a:r>
                        <a:rPr lang="en-GB" altLang="en-US" sz="2400" dirty="0" smtClean="0">
                          <a:solidFill>
                            <a:srgbClr val="000000"/>
                          </a:solidFill>
                        </a:rPr>
                        <a:t>Horizontal wind shear </a:t>
                      </a:r>
                      <a:endParaRPr lang="en-GB" sz="2400" dirty="0"/>
                    </a:p>
                  </a:txBody>
                  <a:tcPr/>
                </a:tc>
                <a:tc>
                  <a:txBody>
                    <a:bodyPr/>
                    <a:lstStyle/>
                    <a:p>
                      <a:r>
                        <a:rPr lang="en-GB" altLang="en-US" sz="2400" dirty="0" smtClean="0">
                          <a:solidFill>
                            <a:srgbClr val="000000"/>
                          </a:solidFill>
                        </a:rPr>
                        <a:t>20 </a:t>
                      </a:r>
                      <a:r>
                        <a:rPr lang="en-GB" altLang="en-US" sz="2400" dirty="0" err="1" smtClean="0">
                          <a:solidFill>
                            <a:srgbClr val="000000"/>
                          </a:solidFill>
                        </a:rPr>
                        <a:t>kt</a:t>
                      </a:r>
                      <a:r>
                        <a:rPr lang="en-GB" altLang="en-US" sz="2400" dirty="0" smtClean="0">
                          <a:solidFill>
                            <a:srgbClr val="000000"/>
                          </a:solidFill>
                        </a:rPr>
                        <a:t> per degree of latitude </a:t>
                      </a:r>
                      <a:endParaRPr lang="en-GB" sz="2400" dirty="0"/>
                    </a:p>
                  </a:txBody>
                  <a:tcPr/>
                </a:tc>
                <a:tc>
                  <a:txBody>
                    <a:bodyPr/>
                    <a:lstStyle/>
                    <a:p>
                      <a:r>
                        <a:rPr lang="en-GB" altLang="en-US" sz="2400" dirty="0" smtClean="0">
                          <a:solidFill>
                            <a:srgbClr val="000000"/>
                          </a:solidFill>
                        </a:rPr>
                        <a:t>30 </a:t>
                      </a:r>
                      <a:r>
                        <a:rPr lang="en-GB" altLang="en-US" sz="2400" dirty="0" err="1" smtClean="0">
                          <a:solidFill>
                            <a:srgbClr val="000000"/>
                          </a:solidFill>
                        </a:rPr>
                        <a:t>kt</a:t>
                      </a:r>
                      <a:r>
                        <a:rPr lang="en-GB" altLang="en-US" sz="2400" dirty="0" smtClean="0">
                          <a:solidFill>
                            <a:srgbClr val="000000"/>
                          </a:solidFill>
                        </a:rPr>
                        <a:t> per degree of latitude </a:t>
                      </a:r>
                      <a:endParaRPr lang="en-GB" sz="2400" dirty="0"/>
                    </a:p>
                  </a:txBody>
                  <a:tcPr/>
                </a:tc>
              </a:tr>
              <a:tr h="370840">
                <a:tc>
                  <a:txBody>
                    <a:bodyPr/>
                    <a:lstStyle/>
                    <a:p>
                      <a:r>
                        <a:rPr lang="en-GB" sz="2400" dirty="0" smtClean="0"/>
                        <a:t>Vertical </a:t>
                      </a:r>
                      <a:r>
                        <a:rPr lang="en-GB" altLang="en-US" sz="2400" dirty="0" smtClean="0">
                          <a:solidFill>
                            <a:srgbClr val="000000"/>
                          </a:solidFill>
                        </a:rPr>
                        <a:t>wind shear </a:t>
                      </a:r>
                      <a:endParaRPr lang="en-GB" sz="2400" dirty="0"/>
                    </a:p>
                  </a:txBody>
                  <a:tcPr/>
                </a:tc>
                <a:tc>
                  <a:txBody>
                    <a:bodyPr/>
                    <a:lstStyle/>
                    <a:p>
                      <a:r>
                        <a:rPr lang="en-GB" altLang="en-US" sz="2400" dirty="0" smtClean="0">
                          <a:solidFill>
                            <a:srgbClr val="000000"/>
                          </a:solidFill>
                        </a:rPr>
                        <a:t>6 </a:t>
                      </a:r>
                      <a:r>
                        <a:rPr lang="en-GB" altLang="en-US" sz="2400" dirty="0" err="1" smtClean="0">
                          <a:solidFill>
                            <a:srgbClr val="000000"/>
                          </a:solidFill>
                        </a:rPr>
                        <a:t>kt</a:t>
                      </a:r>
                      <a:r>
                        <a:rPr lang="en-GB" altLang="en-US" sz="2400" dirty="0" smtClean="0">
                          <a:solidFill>
                            <a:srgbClr val="000000"/>
                          </a:solidFill>
                        </a:rPr>
                        <a:t> per 1000 </a:t>
                      </a:r>
                      <a:r>
                        <a:rPr lang="en-GB" altLang="en-US" sz="2400" dirty="0" err="1" smtClean="0">
                          <a:solidFill>
                            <a:srgbClr val="000000"/>
                          </a:solidFill>
                        </a:rPr>
                        <a:t>ft</a:t>
                      </a:r>
                      <a:r>
                        <a:rPr lang="en-GB" altLang="en-US" sz="2400" dirty="0" smtClean="0">
                          <a:solidFill>
                            <a:srgbClr val="000000"/>
                          </a:solidFill>
                        </a:rPr>
                        <a:t> 	</a:t>
                      </a:r>
                      <a:endParaRPr lang="en-GB" sz="2400" dirty="0"/>
                    </a:p>
                  </a:txBody>
                  <a:tcPr/>
                </a:tc>
                <a:tc>
                  <a:txBody>
                    <a:bodyPr/>
                    <a:lstStyle/>
                    <a:p>
                      <a:r>
                        <a:rPr lang="en-GB" altLang="en-US" sz="2400" dirty="0" smtClean="0">
                          <a:solidFill>
                            <a:srgbClr val="000000"/>
                          </a:solidFill>
                        </a:rPr>
                        <a:t>9 </a:t>
                      </a:r>
                      <a:r>
                        <a:rPr lang="en-GB" altLang="en-US" sz="2400" dirty="0" err="1" smtClean="0">
                          <a:solidFill>
                            <a:srgbClr val="000000"/>
                          </a:solidFill>
                        </a:rPr>
                        <a:t>kt</a:t>
                      </a:r>
                      <a:r>
                        <a:rPr lang="en-GB" altLang="en-US" sz="2400" dirty="0" smtClean="0">
                          <a:solidFill>
                            <a:srgbClr val="000000"/>
                          </a:solidFill>
                        </a:rPr>
                        <a:t> per 1000 </a:t>
                      </a:r>
                      <a:r>
                        <a:rPr lang="en-GB" altLang="en-US" sz="2400" dirty="0" err="1" smtClean="0">
                          <a:solidFill>
                            <a:srgbClr val="000000"/>
                          </a:solidFill>
                        </a:rPr>
                        <a:t>ft</a:t>
                      </a:r>
                      <a:r>
                        <a:rPr lang="en-GB" altLang="en-US" sz="2400" dirty="0" smtClean="0">
                          <a:solidFill>
                            <a:srgbClr val="000000"/>
                          </a:solidFill>
                        </a:rPr>
                        <a:t> </a:t>
                      </a:r>
                      <a:endParaRPr lang="en-GB" sz="2400" dirty="0"/>
                    </a:p>
                  </a:txBody>
                  <a:tcPr/>
                </a:tc>
              </a:tr>
            </a:tbl>
          </a:graphicData>
        </a:graphic>
      </p:graphicFrame>
    </p:spTree>
    <p:extLst>
      <p:ext uri="{BB962C8B-B14F-4D97-AF65-F5344CB8AC3E}">
        <p14:creationId xmlns:p14="http://schemas.microsoft.com/office/powerpoint/2010/main" val="337504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6CBDAFF-6F72-4DEC-A76B-3A5A3345B25A}" type="slidenum">
              <a:rPr lang="en-GB" smtClean="0"/>
              <a:t>7</a:t>
            </a:fld>
            <a:endParaRPr lang="en-GB"/>
          </a:p>
        </p:txBody>
      </p:sp>
      <p:sp>
        <p:nvSpPr>
          <p:cNvPr id="4" name="Rectangle 3"/>
          <p:cNvSpPr/>
          <p:nvPr/>
        </p:nvSpPr>
        <p:spPr>
          <a:xfrm>
            <a:off x="130629" y="17117"/>
            <a:ext cx="11887200" cy="6863417"/>
          </a:xfrm>
          <a:prstGeom prst="rect">
            <a:avLst/>
          </a:prstGeom>
        </p:spPr>
        <p:txBody>
          <a:bodyPr wrap="square">
            <a:spAutoFit/>
          </a:bodyPr>
          <a:lstStyle/>
          <a:p>
            <a:pPr marL="400050" indent="-400050" algn="just">
              <a:buFont typeface="+mj-lt"/>
              <a:buAutoNum type="romanLcPeriod"/>
            </a:pPr>
            <a:r>
              <a:rPr lang="en-US" altLang="en-US" sz="2000" dirty="0">
                <a:solidFill>
                  <a:srgbClr val="000000"/>
                </a:solidFill>
                <a:latin typeface="Arial" panose="020B0604020202020204" pitchFamily="34" charset="0"/>
                <a:cs typeface="Arial" panose="020B0604020202020204" pitchFamily="34" charset="0"/>
              </a:rPr>
              <a:t>Turbulence within the </a:t>
            </a:r>
            <a:r>
              <a:rPr lang="en-US" altLang="en-US" sz="2000" dirty="0" err="1">
                <a:solidFill>
                  <a:srgbClr val="000000"/>
                </a:solidFill>
                <a:latin typeface="Arial" panose="020B0604020202020204" pitchFamily="34" charset="0"/>
                <a:cs typeface="Arial" panose="020B0604020202020204" pitchFamily="34" charset="0"/>
              </a:rPr>
              <a:t>favourable</a:t>
            </a:r>
            <a:r>
              <a:rPr lang="en-US" altLang="en-US" sz="2000" dirty="0">
                <a:solidFill>
                  <a:srgbClr val="000000"/>
                </a:solidFill>
                <a:latin typeface="Arial" panose="020B0604020202020204" pitchFamily="34" charset="0"/>
                <a:cs typeface="Arial" panose="020B0604020202020204" pitchFamily="34" charset="0"/>
              </a:rPr>
              <a:t> </a:t>
            </a:r>
            <a:r>
              <a:rPr lang="en-US" altLang="en-US" sz="2000" dirty="0" smtClean="0">
                <a:solidFill>
                  <a:srgbClr val="000000"/>
                </a:solidFill>
                <a:latin typeface="Arial" panose="020B0604020202020204" pitchFamily="34" charset="0"/>
                <a:cs typeface="Arial" panose="020B0604020202020204" pitchFamily="34" charset="0"/>
              </a:rPr>
              <a:t>areas is </a:t>
            </a:r>
            <a:r>
              <a:rPr lang="en-US" altLang="en-US" sz="2000" dirty="0">
                <a:solidFill>
                  <a:srgbClr val="000000"/>
                </a:solidFill>
                <a:latin typeface="Arial" panose="020B0604020202020204" pitchFamily="34" charset="0"/>
                <a:cs typeface="Arial" panose="020B0604020202020204" pitchFamily="34" charset="0"/>
              </a:rPr>
              <a:t>most likely to occur near the </a:t>
            </a:r>
            <a:r>
              <a:rPr lang="en-US" altLang="en-US" sz="2000" dirty="0" err="1">
                <a:solidFill>
                  <a:srgbClr val="000000"/>
                </a:solidFill>
                <a:latin typeface="Arial" panose="020B0604020202020204" pitchFamily="34" charset="0"/>
                <a:cs typeface="Arial" panose="020B0604020202020204" pitchFamily="34" charset="0"/>
              </a:rPr>
              <a:t>tropopause</a:t>
            </a:r>
            <a:r>
              <a:rPr lang="en-US" altLang="en-US" sz="2000" dirty="0">
                <a:solidFill>
                  <a:srgbClr val="000000"/>
                </a:solidFill>
                <a:latin typeface="Arial" panose="020B0604020202020204" pitchFamily="34" charset="0"/>
                <a:cs typeface="Arial" panose="020B0604020202020204" pitchFamily="34" charset="0"/>
              </a:rPr>
              <a:t> or other stable layers.</a:t>
            </a:r>
          </a:p>
          <a:p>
            <a:pPr marL="400050" indent="-400050">
              <a:buFont typeface="+mj-lt"/>
              <a:buAutoNum type="romanLcPeriod"/>
            </a:pPr>
            <a:endParaRPr lang="en-US" altLang="en-US" sz="2000" dirty="0" smtClean="0">
              <a:solidFill>
                <a:srgbClr val="000000"/>
              </a:solidFill>
              <a:latin typeface="Arial" panose="020B0604020202020204" pitchFamily="34" charset="0"/>
              <a:cs typeface="Arial" panose="020B0604020202020204" pitchFamily="34" charset="0"/>
            </a:endParaRPr>
          </a:p>
          <a:p>
            <a:pPr marL="400050" indent="-400050">
              <a:buFont typeface="+mj-lt"/>
              <a:buAutoNum type="romanLcPeriod"/>
            </a:pPr>
            <a:r>
              <a:rPr lang="en-US" altLang="en-US" sz="2000" dirty="0">
                <a:solidFill>
                  <a:srgbClr val="000000"/>
                </a:solidFill>
                <a:latin typeface="Arial" panose="020B0604020202020204" pitchFamily="34" charset="0"/>
                <a:cs typeface="Arial" panose="020B0604020202020204" pitchFamily="34" charset="0"/>
              </a:rPr>
              <a:t>In jet streams, turbulence is generally found in the </a:t>
            </a:r>
            <a:r>
              <a:rPr lang="en-US" altLang="en-US" sz="2000" b="1" dirty="0" err="1">
                <a:solidFill>
                  <a:srgbClr val="000000"/>
                </a:solidFill>
                <a:latin typeface="Arial" panose="020B0604020202020204" pitchFamily="34" charset="0"/>
                <a:cs typeface="Arial" panose="020B0604020202020204" pitchFamily="34" charset="0"/>
              </a:rPr>
              <a:t>baroclinic</a:t>
            </a:r>
            <a:r>
              <a:rPr lang="en-US" altLang="en-US" sz="2000" b="1" dirty="0">
                <a:solidFill>
                  <a:srgbClr val="000000"/>
                </a:solidFill>
                <a:latin typeface="Arial" panose="020B0604020202020204" pitchFamily="34" charset="0"/>
                <a:cs typeface="Arial" panose="020B0604020202020204" pitchFamily="34" charset="0"/>
              </a:rPr>
              <a:t> zones</a:t>
            </a:r>
            <a:r>
              <a:rPr lang="en-US" altLang="en-US" sz="2000" dirty="0">
                <a:solidFill>
                  <a:srgbClr val="000000"/>
                </a:solidFill>
                <a:latin typeface="Arial" panose="020B0604020202020204" pitchFamily="34" charset="0"/>
                <a:cs typeface="Arial" panose="020B0604020202020204" pitchFamily="34" charset="0"/>
              </a:rPr>
              <a:t> above and below the core. There is some tendency for turbulence to be concentrated in the lower zone of cyclonically curved jets and in the upper zone of </a:t>
            </a:r>
            <a:r>
              <a:rPr lang="en-US" altLang="en-US" sz="2000" dirty="0" err="1">
                <a:solidFill>
                  <a:srgbClr val="000000"/>
                </a:solidFill>
                <a:latin typeface="Arial" panose="020B0604020202020204" pitchFamily="34" charset="0"/>
                <a:cs typeface="Arial" panose="020B0604020202020204" pitchFamily="34" charset="0"/>
              </a:rPr>
              <a:t>anticyclonically</a:t>
            </a:r>
            <a:r>
              <a:rPr lang="en-US" altLang="en-US" sz="2000" dirty="0">
                <a:solidFill>
                  <a:srgbClr val="000000"/>
                </a:solidFill>
                <a:latin typeface="Arial" panose="020B0604020202020204" pitchFamily="34" charset="0"/>
                <a:cs typeface="Arial" panose="020B0604020202020204" pitchFamily="34" charset="0"/>
              </a:rPr>
              <a:t> curved jets.</a:t>
            </a:r>
          </a:p>
          <a:p>
            <a:pPr marL="400050" indent="-400050">
              <a:buFont typeface="+mj-lt"/>
              <a:buAutoNum type="romanLcPeriod"/>
            </a:pPr>
            <a:endParaRPr lang="en-US" altLang="en-US" sz="2000" dirty="0" smtClean="0">
              <a:solidFill>
                <a:srgbClr val="000000"/>
              </a:solidFill>
              <a:latin typeface="Arial" panose="020B0604020202020204" pitchFamily="34" charset="0"/>
              <a:cs typeface="Arial" panose="020B0604020202020204" pitchFamily="34" charset="0"/>
            </a:endParaRPr>
          </a:p>
          <a:p>
            <a:pPr marL="400050" indent="-400050">
              <a:buFont typeface="+mj-lt"/>
              <a:buAutoNum type="romanLcPeriod"/>
            </a:pPr>
            <a:r>
              <a:rPr lang="en-US" altLang="en-US" sz="2000" dirty="0" smtClean="0">
                <a:solidFill>
                  <a:srgbClr val="000000"/>
                </a:solidFill>
                <a:latin typeface="Arial" panose="020B0604020202020204" pitchFamily="34" charset="0"/>
                <a:cs typeface="Arial" panose="020B0604020202020204" pitchFamily="34" charset="0"/>
              </a:rPr>
              <a:t>In </a:t>
            </a:r>
            <a:r>
              <a:rPr lang="en-US" altLang="en-US" sz="2000" dirty="0">
                <a:solidFill>
                  <a:srgbClr val="000000"/>
                </a:solidFill>
                <a:latin typeface="Arial" panose="020B0604020202020204" pitchFamily="34" charset="0"/>
                <a:cs typeface="Arial" panose="020B0604020202020204" pitchFamily="34" charset="0"/>
              </a:rPr>
              <a:t>terms of temperature, the criterion for moderate or severe turbulence is 5°C or more per 2 </a:t>
            </a:r>
            <a:r>
              <a:rPr lang="en-US" altLang="en-US" sz="2000" dirty="0" err="1">
                <a:solidFill>
                  <a:srgbClr val="000000"/>
                </a:solidFill>
                <a:latin typeface="Arial" panose="020B0604020202020204" pitchFamily="34" charset="0"/>
                <a:cs typeface="Arial" panose="020B0604020202020204" pitchFamily="34" charset="0"/>
              </a:rPr>
              <a:t>deg</a:t>
            </a:r>
            <a:r>
              <a:rPr lang="en-US" altLang="en-US" sz="2000" dirty="0">
                <a:solidFill>
                  <a:srgbClr val="000000"/>
                </a:solidFill>
                <a:latin typeface="Arial" panose="020B0604020202020204" pitchFamily="34" charset="0"/>
                <a:cs typeface="Arial" panose="020B0604020202020204" pitchFamily="34" charset="0"/>
              </a:rPr>
              <a:t> latitude.</a:t>
            </a:r>
          </a:p>
          <a:p>
            <a:pPr marL="400050" indent="-400050">
              <a:buFont typeface="+mj-lt"/>
              <a:buAutoNum type="romanLcPeriod"/>
            </a:pPr>
            <a:endParaRPr lang="en-US" altLang="en-US" sz="2000" dirty="0">
              <a:solidFill>
                <a:srgbClr val="000000"/>
              </a:solidFill>
              <a:latin typeface="Arial" panose="020B0604020202020204" pitchFamily="34" charset="0"/>
              <a:cs typeface="Arial" panose="020B0604020202020204" pitchFamily="34" charset="0"/>
            </a:endParaRPr>
          </a:p>
          <a:p>
            <a:pPr marL="400050" indent="-400050" algn="just">
              <a:buFont typeface="+mj-lt"/>
              <a:buAutoNum type="romanLcPeriod"/>
            </a:pPr>
            <a:r>
              <a:rPr lang="en-US" altLang="en-US" sz="2000" dirty="0" smtClean="0">
                <a:solidFill>
                  <a:srgbClr val="000000"/>
                </a:solidFill>
                <a:latin typeface="Arial" panose="020B0604020202020204" pitchFamily="34" charset="0"/>
                <a:cs typeface="Arial" panose="020B0604020202020204" pitchFamily="34" charset="0"/>
              </a:rPr>
              <a:t>There </a:t>
            </a:r>
            <a:r>
              <a:rPr lang="en-US" altLang="en-US" sz="2000" dirty="0">
                <a:solidFill>
                  <a:srgbClr val="000000"/>
                </a:solidFill>
                <a:latin typeface="Arial" panose="020B0604020202020204" pitchFamily="34" charset="0"/>
                <a:cs typeface="Arial" panose="020B0604020202020204" pitchFamily="34" charset="0"/>
              </a:rPr>
              <a:t>is some qualitative evidence that turbulence is more likely to be severe within turbulence-prone areas if rapid change or development in the upper air pattern is occurring locally than if the pattern is relatively static.</a:t>
            </a:r>
          </a:p>
          <a:p>
            <a:pPr marL="400050" indent="-400050" algn="just">
              <a:buFont typeface="+mj-lt"/>
              <a:buAutoNum type="romanLcPeriod"/>
            </a:pPr>
            <a:endParaRPr lang="en-US" altLang="en-US" sz="2000" dirty="0">
              <a:solidFill>
                <a:srgbClr val="000000"/>
              </a:solidFill>
              <a:latin typeface="Arial" panose="020B0604020202020204" pitchFamily="34" charset="0"/>
              <a:cs typeface="Arial" panose="020B0604020202020204" pitchFamily="34" charset="0"/>
            </a:endParaRPr>
          </a:p>
          <a:p>
            <a:pPr marL="400050" indent="-400050" algn="just">
              <a:buFont typeface="+mj-lt"/>
              <a:buAutoNum type="romanLcPeriod"/>
            </a:pPr>
            <a:r>
              <a:rPr lang="en-US" altLang="en-US" sz="2000" b="1" dirty="0" smtClean="0">
                <a:solidFill>
                  <a:srgbClr val="000000"/>
                </a:solidFill>
                <a:latin typeface="Arial" panose="020B0604020202020204" pitchFamily="34" charset="0"/>
                <a:cs typeface="Arial" panose="020B0604020202020204" pitchFamily="34" charset="0"/>
              </a:rPr>
              <a:t>The </a:t>
            </a:r>
            <a:r>
              <a:rPr lang="en-US" altLang="en-US" sz="2000" b="1" dirty="0">
                <a:solidFill>
                  <a:srgbClr val="000000"/>
                </a:solidFill>
                <a:latin typeface="Arial" panose="020B0604020202020204" pitchFamily="34" charset="0"/>
                <a:cs typeface="Arial" panose="020B0604020202020204" pitchFamily="34" charset="0"/>
              </a:rPr>
              <a:t>incidence of CAT is more frequent over land, particularly over mountains, than over the sea.</a:t>
            </a:r>
            <a:r>
              <a:rPr lang="en-US" altLang="en-US" sz="2000" dirty="0">
                <a:solidFill>
                  <a:srgbClr val="000000"/>
                </a:solidFill>
                <a:latin typeface="Arial" panose="020B0604020202020204" pitchFamily="34" charset="0"/>
                <a:cs typeface="Arial" panose="020B0604020202020204" pitchFamily="34" charset="0"/>
              </a:rPr>
              <a:t> It is not possible to give precise quantitative values to this difference but it is suggested that a factor of 3 or more over most land areas, increasing perhaps to 10 over very mountainous areas, is reasonable.</a:t>
            </a:r>
          </a:p>
          <a:p>
            <a:pPr marL="400050" indent="-400050" algn="just">
              <a:buFont typeface="+mj-lt"/>
              <a:buAutoNum type="romanLcPeriod"/>
            </a:pPr>
            <a:endParaRPr lang="en-US" altLang="en-US" sz="2000" dirty="0">
              <a:solidFill>
                <a:srgbClr val="000000"/>
              </a:solidFill>
              <a:latin typeface="Arial" panose="020B0604020202020204" pitchFamily="34" charset="0"/>
              <a:cs typeface="Arial" panose="020B0604020202020204" pitchFamily="34" charset="0"/>
            </a:endParaRPr>
          </a:p>
          <a:p>
            <a:pPr marL="400050" indent="-400050" algn="just">
              <a:buFont typeface="+mj-lt"/>
              <a:buAutoNum type="romanLcPeriod"/>
            </a:pPr>
            <a:r>
              <a:rPr lang="en-US" altLang="en-US" sz="2000" b="1" dirty="0" smtClean="0">
                <a:solidFill>
                  <a:srgbClr val="000000"/>
                </a:solidFill>
                <a:latin typeface="Arial" panose="020B0604020202020204" pitchFamily="34" charset="0"/>
                <a:cs typeface="Arial" panose="020B0604020202020204" pitchFamily="34" charset="0"/>
              </a:rPr>
              <a:t>CAT </a:t>
            </a:r>
            <a:r>
              <a:rPr lang="en-US" altLang="en-US" sz="2000" b="1" dirty="0">
                <a:solidFill>
                  <a:srgbClr val="000000"/>
                </a:solidFill>
                <a:latin typeface="Arial" panose="020B0604020202020204" pitchFamily="34" charset="0"/>
                <a:cs typeface="Arial" panose="020B0604020202020204" pitchFamily="34" charset="0"/>
              </a:rPr>
              <a:t>appears to affect a relatively small area and occur temporarily</a:t>
            </a:r>
            <a:r>
              <a:rPr lang="en-US" altLang="en-US" sz="2000" dirty="0">
                <a:solidFill>
                  <a:srgbClr val="000000"/>
                </a:solidFill>
                <a:latin typeface="Arial" panose="020B0604020202020204" pitchFamily="34" charset="0"/>
                <a:cs typeface="Arial" panose="020B0604020202020204" pitchFamily="34" charset="0"/>
              </a:rPr>
              <a:t> although the factors leading to CAT are present all the time. Hence only in a small percentage of CAT forecast will there in fact be turbulence reports by aircraft</a:t>
            </a:r>
            <a:r>
              <a:rPr lang="en-US" altLang="en-US" sz="2000" dirty="0" smtClean="0">
                <a:solidFill>
                  <a:srgbClr val="000000"/>
                </a:solidFill>
                <a:latin typeface="Arial" panose="020B0604020202020204" pitchFamily="34" charset="0"/>
                <a:cs typeface="Arial" panose="020B0604020202020204" pitchFamily="34" charset="0"/>
              </a:rPr>
              <a:t>.</a:t>
            </a:r>
            <a:endParaRPr lang="en-US" altLang="en-US" sz="2000" dirty="0">
              <a:solidFill>
                <a:srgbClr val="000000"/>
              </a:solidFill>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a:xfrm>
            <a:off x="4343399" y="6515374"/>
            <a:ext cx="4114800" cy="365125"/>
          </a:xfrm>
        </p:spPr>
        <p:txBody>
          <a:bodyPr/>
          <a:lstStyle/>
          <a:p>
            <a:r>
              <a:rPr lang="en-GB" dirty="0" smtClean="0"/>
              <a:t>MET451: AVIATION METEOROLOGY</a:t>
            </a:r>
            <a:endParaRPr lang="en-GB" dirty="0"/>
          </a:p>
        </p:txBody>
      </p:sp>
    </p:spTree>
    <p:extLst>
      <p:ext uri="{BB962C8B-B14F-4D97-AF65-F5344CB8AC3E}">
        <p14:creationId xmlns:p14="http://schemas.microsoft.com/office/powerpoint/2010/main" val="303339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
          <p:cNvSpPr>
            <a:spLocks noChangeArrowheads="1"/>
          </p:cNvSpPr>
          <p:nvPr/>
        </p:nvSpPr>
        <p:spPr bwMode="auto">
          <a:xfrm>
            <a:off x="167736" y="393162"/>
            <a:ext cx="5994525" cy="55113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r>
              <a:rPr lang="en-US" altLang="en-US" sz="3600" b="1" dirty="0" smtClean="0">
                <a:solidFill>
                  <a:srgbClr val="FF0000"/>
                </a:solidFill>
                <a:latin typeface="Arial" panose="020B0604020202020204" pitchFamily="34" charset="0"/>
              </a:rPr>
              <a:t>Associated </a:t>
            </a:r>
            <a:r>
              <a:rPr lang="en-US" altLang="en-US" sz="3600" b="1" dirty="0">
                <a:solidFill>
                  <a:srgbClr val="FF0000"/>
                </a:solidFill>
                <a:latin typeface="Arial" panose="020B0604020202020204" pitchFamily="34" charset="0"/>
              </a:rPr>
              <a:t>NWP products </a:t>
            </a:r>
          </a:p>
          <a:p>
            <a:pPr eaLnBrk="1" hangingPunct="1">
              <a:buClrTx/>
              <a:buFontTx/>
              <a:buNone/>
            </a:pPr>
            <a:endParaRPr lang="en-US" altLang="en-US" sz="2800" dirty="0">
              <a:solidFill>
                <a:srgbClr val="000000"/>
              </a:solidFill>
              <a:latin typeface="Arial" panose="020B0604020202020204" pitchFamily="34" charset="0"/>
            </a:endParaRPr>
          </a:p>
          <a:p>
            <a:pPr algn="just" eaLnBrk="1" hangingPunct="1">
              <a:lnSpc>
                <a:spcPct val="150000"/>
              </a:lnSpc>
              <a:buClrTx/>
              <a:buFontTx/>
              <a:buNone/>
            </a:pPr>
            <a:r>
              <a:rPr lang="en-US" altLang="en-US" sz="2400" dirty="0">
                <a:solidFill>
                  <a:srgbClr val="000000"/>
                </a:solidFill>
                <a:latin typeface="Arial" panose="020B0604020202020204" pitchFamily="34" charset="0"/>
              </a:rPr>
              <a:t>For high level </a:t>
            </a:r>
            <a:r>
              <a:rPr lang="en-US" altLang="en-US" sz="2400" dirty="0" smtClean="0">
                <a:solidFill>
                  <a:srgbClr val="000000"/>
                </a:solidFill>
                <a:latin typeface="Arial" panose="020B0604020202020204" pitchFamily="34" charset="0"/>
              </a:rPr>
              <a:t>jet-streams, </a:t>
            </a:r>
            <a:r>
              <a:rPr lang="en-US" altLang="en-US" sz="2400" dirty="0">
                <a:solidFill>
                  <a:srgbClr val="000000"/>
                </a:solidFill>
                <a:latin typeface="Arial" panose="020B0604020202020204" pitchFamily="34" charset="0"/>
              </a:rPr>
              <a:t>appropriate </a:t>
            </a:r>
            <a:r>
              <a:rPr lang="en-US" altLang="en-US" sz="2400" dirty="0" err="1" smtClean="0">
                <a:solidFill>
                  <a:srgbClr val="000000"/>
                </a:solidFill>
                <a:latin typeface="Arial" panose="020B0604020202020204" pitchFamily="34" charset="0"/>
              </a:rPr>
              <a:t>geopotential</a:t>
            </a:r>
            <a:r>
              <a:rPr lang="en-US" altLang="en-US" sz="2400" dirty="0" smtClean="0">
                <a:solidFill>
                  <a:srgbClr val="000000"/>
                </a:solidFill>
                <a:latin typeface="Arial" panose="020B0604020202020204" pitchFamily="34" charset="0"/>
              </a:rPr>
              <a:t> height (</a:t>
            </a:r>
            <a:r>
              <a:rPr lang="en-US" altLang="en-US" sz="2400" dirty="0" err="1" smtClean="0">
                <a:solidFill>
                  <a:srgbClr val="000000"/>
                </a:solidFill>
                <a:latin typeface="Arial" panose="020B0604020202020204" pitchFamily="34" charset="0"/>
              </a:rPr>
              <a:t>gph</a:t>
            </a:r>
            <a:r>
              <a:rPr lang="en-US" altLang="en-US" sz="2400" dirty="0" smtClean="0">
                <a:solidFill>
                  <a:srgbClr val="000000"/>
                </a:solidFill>
                <a:latin typeface="Arial" panose="020B0604020202020204" pitchFamily="34" charset="0"/>
              </a:rPr>
              <a:t>) </a:t>
            </a:r>
            <a:r>
              <a:rPr lang="en-US" altLang="en-US" sz="2400" dirty="0">
                <a:solidFill>
                  <a:srgbClr val="000000"/>
                </a:solidFill>
                <a:latin typeface="Arial" panose="020B0604020202020204" pitchFamily="34" charset="0"/>
              </a:rPr>
              <a:t>fields, combined with </a:t>
            </a:r>
            <a:r>
              <a:rPr lang="en-US" altLang="en-US" sz="2400" dirty="0" err="1">
                <a:solidFill>
                  <a:srgbClr val="000000"/>
                </a:solidFill>
                <a:latin typeface="Arial" panose="020B0604020202020204" pitchFamily="34" charset="0"/>
              </a:rPr>
              <a:t>isotach</a:t>
            </a:r>
            <a:r>
              <a:rPr lang="en-US" altLang="en-US" sz="2400" dirty="0">
                <a:solidFill>
                  <a:srgbClr val="000000"/>
                </a:solidFill>
                <a:latin typeface="Arial" panose="020B0604020202020204" pitchFamily="34" charset="0"/>
              </a:rPr>
              <a:t> and streamline analysis can help diagnose areas of likely CAT. Consider how ridges and troughs are developing in the model, and apply the empirical techniques above to the model fields. </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415" y="1591395"/>
            <a:ext cx="6000586" cy="3750366"/>
          </a:xfrm>
          <a:prstGeom prst="rect">
            <a:avLst/>
          </a:prstGeom>
        </p:spPr>
      </p:pic>
      <p:sp>
        <p:nvSpPr>
          <p:cNvPr id="3" name="Footer Placeholder 2"/>
          <p:cNvSpPr>
            <a:spLocks noGrp="1"/>
          </p:cNvSpPr>
          <p:nvPr>
            <p:ph type="ftr" sz="quarter" idx="11"/>
          </p:nvPr>
        </p:nvSpPr>
        <p:spPr/>
        <p:txBody>
          <a:bodyPr/>
          <a:lstStyle/>
          <a:p>
            <a:r>
              <a:rPr lang="en-GB" smtClean="0"/>
              <a:t>MET451: AVIATION METEOROLOGY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8</a:t>
            </a:fld>
            <a:endParaRPr lang="en-GB"/>
          </a:p>
        </p:txBody>
      </p:sp>
    </p:spTree>
    <p:extLst>
      <p:ext uri="{BB962C8B-B14F-4D97-AF65-F5344CB8AC3E}">
        <p14:creationId xmlns:p14="http://schemas.microsoft.com/office/powerpoint/2010/main" val="185159844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1"/>
          <p:cNvSpPr>
            <a:spLocks noChangeArrowheads="1"/>
          </p:cNvSpPr>
          <p:nvPr/>
        </p:nvSpPr>
        <p:spPr bwMode="auto">
          <a:xfrm>
            <a:off x="156754" y="-143692"/>
            <a:ext cx="10789920" cy="95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eaLnBrk="1" hangingPunct="1">
              <a:buClrTx/>
              <a:buFontTx/>
              <a:buNone/>
            </a:pPr>
            <a:endParaRPr lang="en-US" altLang="en-US" sz="2000" dirty="0">
              <a:solidFill>
                <a:srgbClr val="FF0000"/>
              </a:solidFill>
              <a:latin typeface="Arial Black" panose="020B0A04020102020204" pitchFamily="34" charset="0"/>
            </a:endParaRPr>
          </a:p>
          <a:p>
            <a:pPr eaLnBrk="1" hangingPunct="1">
              <a:buClrTx/>
              <a:buFontTx/>
              <a:buNone/>
            </a:pPr>
            <a:r>
              <a:rPr lang="en-US" altLang="en-US" sz="3600" b="1" dirty="0">
                <a:solidFill>
                  <a:srgbClr val="FF0000"/>
                </a:solidFill>
                <a:latin typeface="Arial Black" panose="020B0A04020102020204" pitchFamily="34" charset="0"/>
              </a:rPr>
              <a:t>CUMULONIMBUS AND THUNDERSTORMS </a:t>
            </a:r>
          </a:p>
        </p:txBody>
      </p:sp>
      <p:sp>
        <p:nvSpPr>
          <p:cNvPr id="130051" name="Rectangle 2"/>
          <p:cNvSpPr>
            <a:spLocks noChangeArrowheads="1"/>
          </p:cNvSpPr>
          <p:nvPr/>
        </p:nvSpPr>
        <p:spPr bwMode="auto">
          <a:xfrm>
            <a:off x="195943" y="908050"/>
            <a:ext cx="11678194" cy="5449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Calibri" panose="020F0502020204030204" pitchFamily="34" charset="0"/>
                <a:cs typeface="Arial" panose="020B0604020202020204" pitchFamily="34" charset="0"/>
              </a:defRPr>
            </a:lvl9pPr>
          </a:lstStyle>
          <a:p>
            <a:pPr algn="just" eaLnBrk="1" hangingPunct="1">
              <a:lnSpc>
                <a:spcPct val="150000"/>
              </a:lnSpc>
              <a:buClrTx/>
              <a:buFontTx/>
              <a:buNone/>
            </a:pPr>
            <a:r>
              <a:rPr lang="en-US" altLang="en-US" sz="2400" dirty="0">
                <a:solidFill>
                  <a:srgbClr val="000000"/>
                </a:solidFill>
                <a:latin typeface="Arial" panose="020B0604020202020204" pitchFamily="34" charset="0"/>
              </a:rPr>
              <a:t>Cumulonimbus (CB) clouds are a severe hazard to aviation, due to the likelihood of: </a:t>
            </a:r>
            <a:endParaRPr lang="en-US" altLang="en-US" sz="2400" dirty="0" smtClean="0">
              <a:solidFill>
                <a:srgbClr val="000000"/>
              </a:solidFill>
              <a:latin typeface="Arial" panose="020B0604020202020204" pitchFamily="34" charset="0"/>
            </a:endParaRPr>
          </a:p>
          <a:p>
            <a:pPr eaLnBrk="1" hangingPunct="1">
              <a:lnSpc>
                <a:spcPct val="200000"/>
              </a:lnSpc>
              <a:buFont typeface="Wingdings" panose="05000000000000000000" pitchFamily="2" charset="2"/>
              <a:buChar char=""/>
            </a:pPr>
            <a:r>
              <a:rPr lang="en-US" altLang="en-US" sz="2400" dirty="0" smtClean="0">
                <a:solidFill>
                  <a:srgbClr val="000000"/>
                </a:solidFill>
                <a:latin typeface="Arial" panose="020B0604020202020204" pitchFamily="34" charset="0"/>
              </a:rPr>
              <a:t>severe </a:t>
            </a:r>
            <a:r>
              <a:rPr lang="en-US" altLang="en-US" sz="2400" dirty="0">
                <a:solidFill>
                  <a:srgbClr val="000000"/>
                </a:solidFill>
                <a:latin typeface="Arial" panose="020B0604020202020204" pitchFamily="34" charset="0"/>
              </a:rPr>
              <a:t>turbulence, </a:t>
            </a:r>
          </a:p>
          <a:p>
            <a:pPr eaLnBrk="1" hangingPunct="1">
              <a:lnSpc>
                <a:spcPct val="200000"/>
              </a:lnSpc>
              <a:buFont typeface="Wingdings" panose="05000000000000000000" pitchFamily="2" charset="2"/>
              <a:buChar char=""/>
            </a:pPr>
            <a:r>
              <a:rPr lang="en-US" altLang="en-US" sz="2400" dirty="0">
                <a:solidFill>
                  <a:srgbClr val="000000"/>
                </a:solidFill>
                <a:latin typeface="Arial" panose="020B0604020202020204" pitchFamily="34" charset="0"/>
              </a:rPr>
              <a:t>severe icing, </a:t>
            </a:r>
          </a:p>
          <a:p>
            <a:pPr eaLnBrk="1" hangingPunct="1">
              <a:lnSpc>
                <a:spcPct val="150000"/>
              </a:lnSpc>
              <a:buFont typeface="Wingdings" panose="05000000000000000000" pitchFamily="2" charset="2"/>
              <a:buChar char=""/>
            </a:pPr>
            <a:r>
              <a:rPr lang="en-US" altLang="en-US" sz="2400" dirty="0" smtClean="0">
                <a:solidFill>
                  <a:srgbClr val="000000"/>
                </a:solidFill>
                <a:latin typeface="Arial" panose="020B0604020202020204" pitchFamily="34" charset="0"/>
              </a:rPr>
              <a:t>micro-bursts giving severe low-level </a:t>
            </a:r>
          </a:p>
          <a:p>
            <a:pPr eaLnBrk="1" hangingPunct="1">
              <a:lnSpc>
                <a:spcPct val="150000"/>
              </a:lnSpc>
            </a:pPr>
            <a:r>
              <a:rPr lang="en-US" altLang="en-US" sz="2400" dirty="0" smtClean="0">
                <a:solidFill>
                  <a:srgbClr val="000000"/>
                </a:solidFill>
                <a:latin typeface="Arial" panose="020B0604020202020204" pitchFamily="34" charset="0"/>
              </a:rPr>
              <a:t>turbulence</a:t>
            </a:r>
            <a:r>
              <a:rPr lang="en-US" altLang="en-US" sz="2400" dirty="0">
                <a:solidFill>
                  <a:srgbClr val="000000"/>
                </a:solidFill>
                <a:latin typeface="Arial" panose="020B0604020202020204" pitchFamily="34" charset="0"/>
              </a:rPr>
              <a:t>; </a:t>
            </a:r>
          </a:p>
          <a:p>
            <a:pPr eaLnBrk="1" hangingPunct="1">
              <a:lnSpc>
                <a:spcPct val="200000"/>
              </a:lnSpc>
              <a:buFont typeface="Wingdings" panose="05000000000000000000" pitchFamily="2" charset="2"/>
              <a:buChar char=""/>
            </a:pPr>
            <a:r>
              <a:rPr lang="en-US" altLang="en-US" sz="2400" dirty="0">
                <a:solidFill>
                  <a:srgbClr val="000000"/>
                </a:solidFill>
                <a:latin typeface="Arial" panose="020B0604020202020204" pitchFamily="34" charset="0"/>
              </a:rPr>
              <a:t>lightning, </a:t>
            </a:r>
          </a:p>
          <a:p>
            <a:pPr eaLnBrk="1" hangingPunct="1">
              <a:lnSpc>
                <a:spcPct val="200000"/>
              </a:lnSpc>
              <a:buFont typeface="Wingdings" panose="05000000000000000000" pitchFamily="2" charset="2"/>
              <a:buChar char=""/>
            </a:pPr>
            <a:r>
              <a:rPr lang="en-US" altLang="en-US" sz="2400" dirty="0">
                <a:solidFill>
                  <a:srgbClr val="000000"/>
                </a:solidFill>
                <a:latin typeface="Arial" panose="020B0604020202020204" pitchFamily="34" charset="0"/>
              </a:rPr>
              <a:t>high liquid water content</a:t>
            </a:r>
            <a:r>
              <a:rPr lang="en-US" altLang="en-US" sz="2400" dirty="0" smtClean="0">
                <a:solidFill>
                  <a:srgbClr val="000000"/>
                </a:solidFill>
                <a:latin typeface="Arial" panose="020B0604020202020204" pitchFamily="34" charset="0"/>
              </a:rPr>
              <a:t>, </a:t>
            </a:r>
            <a:endParaRPr lang="en-US" altLang="en-US" sz="2400" dirty="0">
              <a:solidFill>
                <a:srgbClr val="000000"/>
              </a:solidFill>
              <a:latin typeface="Arial" panose="020B0604020202020204" pitchFamily="34" charset="0"/>
            </a:endParaRPr>
          </a:p>
          <a:p>
            <a:pPr eaLnBrk="1" hangingPunct="1">
              <a:lnSpc>
                <a:spcPct val="200000"/>
              </a:lnSpc>
              <a:buFont typeface="Wingdings" panose="05000000000000000000" pitchFamily="2" charset="2"/>
              <a:buChar char=""/>
            </a:pPr>
            <a:r>
              <a:rPr lang="en-US" altLang="en-US" sz="2400" dirty="0" smtClean="0">
                <a:solidFill>
                  <a:srgbClr val="000000"/>
                </a:solidFill>
                <a:latin typeface="Arial" panose="020B0604020202020204" pitchFamily="34" charset="0"/>
              </a:rPr>
              <a:t>hail</a:t>
            </a:r>
            <a:endParaRPr lang="en-US" altLang="en-US" sz="2400" dirty="0">
              <a:solidFill>
                <a:srgbClr val="000000"/>
              </a:solidFill>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9270" y="1672046"/>
            <a:ext cx="5599358" cy="3657600"/>
          </a:xfrm>
          <a:prstGeom prst="rect">
            <a:avLst/>
          </a:prstGeom>
        </p:spPr>
      </p:pic>
      <p:sp>
        <p:nvSpPr>
          <p:cNvPr id="3" name="Footer Placeholder 2"/>
          <p:cNvSpPr>
            <a:spLocks noGrp="1"/>
          </p:cNvSpPr>
          <p:nvPr>
            <p:ph type="ftr" sz="quarter" idx="11"/>
          </p:nvPr>
        </p:nvSpPr>
        <p:spPr/>
        <p:txBody>
          <a:bodyPr/>
          <a:lstStyle/>
          <a:p>
            <a:r>
              <a:rPr lang="en-GB" smtClean="0"/>
              <a:t>MET451: AVIATION METEOROLOGY</a:t>
            </a:r>
            <a:endParaRPr lang="en-GB"/>
          </a:p>
        </p:txBody>
      </p:sp>
      <p:sp>
        <p:nvSpPr>
          <p:cNvPr id="4" name="Slide Number Placeholder 3"/>
          <p:cNvSpPr>
            <a:spLocks noGrp="1"/>
          </p:cNvSpPr>
          <p:nvPr>
            <p:ph type="sldNum" sz="quarter" idx="12"/>
          </p:nvPr>
        </p:nvSpPr>
        <p:spPr/>
        <p:txBody>
          <a:bodyPr/>
          <a:lstStyle/>
          <a:p>
            <a:fld id="{46CBDAFF-6F72-4DEC-A76B-3A5A3345B25A}" type="slidenum">
              <a:rPr lang="en-GB" smtClean="0"/>
              <a:t>9</a:t>
            </a:fld>
            <a:endParaRPr lang="en-GB"/>
          </a:p>
        </p:txBody>
      </p:sp>
    </p:spTree>
    <p:extLst>
      <p:ext uri="{BB962C8B-B14F-4D97-AF65-F5344CB8AC3E}">
        <p14:creationId xmlns:p14="http://schemas.microsoft.com/office/powerpoint/2010/main" val="28767853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11341</TotalTime>
  <Words>2058</Words>
  <Application>Microsoft Office PowerPoint</Application>
  <PresentationFormat>Widescreen</PresentationFormat>
  <Paragraphs>266</Paragraphs>
  <Slides>29</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Arial</vt:lpstr>
      <vt:lpstr>Arial Black</vt:lpstr>
      <vt:lpstr>Calibri</vt:lpstr>
      <vt:lpstr>Calibri Light</vt:lpstr>
      <vt:lpstr>Garamond</vt:lpstr>
      <vt:lpstr>Times New Roman</vt:lpstr>
      <vt:lpstr>Wingdings</vt:lpstr>
      <vt:lpstr>Office Theme</vt:lpstr>
      <vt:lpstr>1_Organic</vt:lpstr>
      <vt:lpstr>PowerPoint Presentation</vt:lpstr>
      <vt:lpstr>LECTURE  5</vt:lpstr>
      <vt:lpstr>Recommended Links and Media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RECAP OF LECTURE</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 361: Tropical Meteorology</dc:title>
  <dc:creator>HP</dc:creator>
  <cp:lastModifiedBy>HP</cp:lastModifiedBy>
  <cp:revision>429</cp:revision>
  <dcterms:created xsi:type="dcterms:W3CDTF">2019-09-04T12:24:24Z</dcterms:created>
  <dcterms:modified xsi:type="dcterms:W3CDTF">2019-10-29T11:58:56Z</dcterms:modified>
</cp:coreProperties>
</file>