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notesMasterIdLst>
    <p:notesMasterId r:id="rId15"/>
  </p:notesMasterIdLst>
  <p:sldIdLst>
    <p:sldId id="256" r:id="rId3"/>
    <p:sldId id="293" r:id="rId4"/>
    <p:sldId id="362" r:id="rId5"/>
    <p:sldId id="366" r:id="rId6"/>
    <p:sldId id="367" r:id="rId7"/>
    <p:sldId id="364" r:id="rId8"/>
    <p:sldId id="361" r:id="rId9"/>
    <p:sldId id="262" r:id="rId10"/>
    <p:sldId id="285" r:id="rId11"/>
    <p:sldId id="317" r:id="rId12"/>
    <p:sldId id="360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B455E-C356-46EF-99EC-C2148143F4C9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67CF2-8C7A-4A94-9656-A2E87E927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3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7CF2-8C7A-4A94-9656-A2E87E927C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BD01A305-C213-48C1-9401-4C894C6458E1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794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fld id="{85D9845E-A3D6-460A-9E72-169796E6CC75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57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669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7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0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59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EBEC9-7F44-4798-BABC-29C4375FD2FD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4626-48E2-4ADF-A967-904A62FCA9C6}" type="datetime1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7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E6BF-C449-4D60-B44E-608983069305}" type="datetime1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9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774A-1533-45E2-9014-5F57BB851632}" type="datetime1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21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3" y="5037663"/>
            <a:ext cx="897467" cy="279400"/>
          </a:xfrm>
        </p:spPr>
        <p:txBody>
          <a:bodyPr/>
          <a:lstStyle/>
          <a:p>
            <a:fld id="{5E04D53A-88EB-43F2-9E45-D5DE08C9549C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2" y="5037663"/>
            <a:ext cx="551167" cy="279400"/>
          </a:xfrm>
        </p:spPr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03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7000-5A97-4344-931D-9B7B6B23C72F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3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3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0FD2-0E97-4D32-8C6E-4E108BB11913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321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538A-709D-451D-B81E-3F7C5B09CD5F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52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4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EFF3-ACA7-4ED8-9BDA-AE8189DE7257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2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08785-87F7-44BB-9B71-AD1F67292183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119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1C344-12A8-4F55-8A1E-9FEAF396C972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41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3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2D20-A7C8-4F11-9FC1-9764F18E99B9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64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903B2-03F1-4FA1-B0A4-64DE201EB041}" type="datetime1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25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2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13D5-33C1-4D99-9444-5B23F9363D56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84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1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1FB3-5205-4C66-AD27-8AA00EDFE077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1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AA07-87CF-4EDA-B869-8D8351DC344E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6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3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401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AC8E-F9C8-42AB-9433-747389B833C1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5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8D90-460F-435B-8320-E81C30674A70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4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8C0F-B505-4221-ADD7-B88A632C21B6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r" defTabSz="685800"/>
            <a:r>
              <a:rPr lang="en-US" sz="6000" dirty="0">
                <a:solidFill>
                  <a:prstClr val="black"/>
                </a:solidFill>
                <a:cs typeface="Arial" panose="020B0604020202020204" pitchFamily="34" charset="0"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224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470401"/>
            <a:ext cx="9609671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0577-C34F-4247-9385-CF4EB41415A3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980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C705-207B-4C68-BFA2-CAAB678BB429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670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8" y="982133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CA0-9010-4051-BE25-72D2D866B0DB}" type="datetime1">
              <a:rPr lang="en-GB" smtClean="0">
                <a:solidFill>
                  <a:prstClr val="black"/>
                </a:solidFill>
              </a:rPr>
              <a:t>07/10/2019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D696-652A-453C-989A-508E05767DC6}" type="datetime1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4FC5-BFA3-4A5A-B5D6-5EB3ED6CFD67}" type="datetime1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6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B335-C9DC-4FF7-9C42-75F9A736DC71}" type="datetime1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6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8B5A7-3DFE-43B4-9AA8-AB0DB974A619}" type="datetime1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15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A0B9-ACCD-4CA2-92A4-935E5ABA4052}" type="datetime1">
              <a:rPr lang="en-GB" smtClean="0"/>
              <a:t>07/10/2019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9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DFA41-1B70-432F-A664-F5C1F8EE9F10}" type="datetime1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2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20EA-100B-424A-B6B4-A458CAFC627B}" type="datetime1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6EFF-D4D6-4F35-9838-362194E494F9}" type="datetime1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DAFF-6F72-4DEC-A76B-3A5A3345B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0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3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4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927F0239-5A33-4FAB-B426-1C5BE62D1A86}" type="datetime1">
              <a:rPr lang="en-GB" smtClean="0">
                <a:solidFill>
                  <a:prstClr val="black"/>
                </a:solidFill>
                <a:cs typeface="Arial" panose="020B0604020202020204" pitchFamily="34" charset="0"/>
              </a:rPr>
              <a:t>07/10/2019</a:t>
            </a:fld>
            <a:endParaRPr lang="en-GB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2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r>
              <a:rPr lang="en-GB" smtClean="0">
                <a:solidFill>
                  <a:prstClr val="black"/>
                </a:solidFill>
                <a:cs typeface="Arial" panose="020B0604020202020204" pitchFamily="34" charset="0"/>
              </a:rPr>
              <a:t>MET451: AVIATION METEOROLOGY</a:t>
            </a:r>
            <a:endParaRPr lang="en-GB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685800"/>
            <a:fld id="{46CBDAFF-6F72-4DEC-A76B-3A5A3345B25A}" type="slidenum">
              <a:rPr lang="en-GB" smtClean="0">
                <a:solidFill>
                  <a:prstClr val="black"/>
                </a:solidFill>
                <a:cs typeface="Arial" panose="020B0604020202020204" pitchFamily="34" charset="0"/>
              </a:rPr>
              <a:pPr defTabSz="685800"/>
              <a:t>‹#›</a:t>
            </a:fld>
            <a:endParaRPr lang="en-GB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ffjay88/Aviation-Meteorology" TargetMode="External"/><Relationship Id="rId4" Type="http://schemas.openxmlformats.org/officeDocument/2006/relationships/hyperlink" Target="mailto:E-mailjeff.jay8845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1476704" y="3314759"/>
            <a:ext cx="9144000" cy="1572552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Jeffrey N. A. Aryee  (PhD)</a:t>
            </a:r>
            <a:endParaRPr lang="en-US" dirty="0" smtClean="0"/>
          </a:p>
          <a:p>
            <a:pPr lvl="0"/>
            <a:r>
              <a:rPr lang="en-US" i="1" dirty="0" smtClean="0"/>
              <a:t>Meteorology &amp; Climate Science Programme</a:t>
            </a:r>
          </a:p>
          <a:p>
            <a:pPr lvl="0"/>
            <a:r>
              <a:rPr lang="en-US" i="1" dirty="0" smtClean="0"/>
              <a:t>Department of Physics, KNUST, Ghana</a:t>
            </a:r>
            <a:endParaRPr lang="en-US" i="1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93690" y="206059"/>
            <a:ext cx="11204620" cy="23321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Arial Black" panose="020B0A04020102020204" pitchFamily="34" charset="0"/>
              </a:rPr>
              <a:t>MET 451: Aviation Meteorology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(3 Credit Hours)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45" y="5490439"/>
            <a:ext cx="1179607" cy="656823"/>
          </a:xfrm>
          <a:prstGeom prst="rect">
            <a:avLst/>
          </a:prstGeom>
        </p:spPr>
      </p:pic>
      <p:sp>
        <p:nvSpPr>
          <p:cNvPr id="22" name="Subtitle 15"/>
          <p:cNvSpPr txBox="1">
            <a:spLocks/>
          </p:cNvSpPr>
          <p:nvPr/>
        </p:nvSpPr>
        <p:spPr>
          <a:xfrm>
            <a:off x="794121" y="5254580"/>
            <a:ext cx="9144000" cy="1227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i="1" dirty="0"/>
              <a:t>e</a:t>
            </a:r>
            <a:r>
              <a:rPr lang="en-US" i="1" dirty="0" smtClean="0"/>
              <a:t>-mail:</a:t>
            </a:r>
            <a:r>
              <a:rPr lang="en-US" dirty="0" smtClean="0"/>
              <a:t>		</a:t>
            </a:r>
            <a:r>
              <a:rPr lang="en-US" b="1" dirty="0" smtClean="0">
                <a:hlinkClick r:id="rId4"/>
              </a:rPr>
              <a:t>jeff.jay8845@gmail.com</a:t>
            </a:r>
            <a:endParaRPr lang="en-US" b="1" dirty="0" smtClean="0"/>
          </a:p>
          <a:p>
            <a:pPr algn="l"/>
            <a:r>
              <a:rPr lang="en-US" b="1" dirty="0" smtClean="0"/>
              <a:t>		</a:t>
            </a:r>
            <a:r>
              <a:rPr lang="en-US" b="1" dirty="0">
                <a:hlinkClick r:id="rId5"/>
              </a:rPr>
              <a:t>https://</a:t>
            </a:r>
            <a:r>
              <a:rPr lang="en-US" b="1" dirty="0" smtClean="0">
                <a:hlinkClick r:id="rId5"/>
              </a:rPr>
              <a:t>github.com/jeffjay88/Aviation-Meteorology</a:t>
            </a:r>
            <a:endParaRPr lang="en-US" b="1" dirty="0" smtClean="0"/>
          </a:p>
          <a:p>
            <a:pPr algn="l"/>
            <a:r>
              <a:rPr lang="en-US" b="1" dirty="0" smtClean="0"/>
              <a:t>Google Classroom Code:  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63zl2i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409" y="124489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ASSESSMENT ON LECTURE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3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770703"/>
            <a:ext cx="11769634" cy="3724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GB" sz="20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altLang="en-US" sz="2400" dirty="0" smtClean="0">
                <a:solidFill>
                  <a:srgbClr val="FF0000"/>
                </a:solidFill>
              </a:rPr>
              <a:t>1.  Decode </a:t>
            </a:r>
            <a:r>
              <a:rPr lang="en-GB" altLang="en-US" sz="2400" dirty="0">
                <a:solidFill>
                  <a:srgbClr val="FF0000"/>
                </a:solidFill>
              </a:rPr>
              <a:t>the following Aerodrome </a:t>
            </a:r>
            <a:r>
              <a:rPr lang="en-GB" altLang="en-US" sz="2400" dirty="0" smtClean="0">
                <a:solidFill>
                  <a:srgbClr val="FF0000"/>
                </a:solidFill>
              </a:rPr>
              <a:t>forecast for </a:t>
            </a:r>
            <a:r>
              <a:rPr lang="en-GB" altLang="en-US" sz="2400" dirty="0" err="1" smtClean="0">
                <a:solidFill>
                  <a:srgbClr val="FF0000"/>
                </a:solidFill>
              </a:rPr>
              <a:t>Jomo</a:t>
            </a:r>
            <a:r>
              <a:rPr lang="en-GB" altLang="en-US" sz="2400" dirty="0" smtClean="0">
                <a:solidFill>
                  <a:srgbClr val="FF0000"/>
                </a:solidFill>
              </a:rPr>
              <a:t> Kenyatta International Airport:</a:t>
            </a:r>
            <a:endParaRPr lang="en-GB" altLang="en-US" sz="2400" dirty="0">
              <a:solidFill>
                <a:srgbClr val="FF0000"/>
              </a:solidFill>
            </a:endParaRPr>
          </a:p>
          <a:p>
            <a:r>
              <a:rPr lang="en-GB" altLang="en-US" sz="2400" b="1" dirty="0">
                <a:solidFill>
                  <a:srgbClr val="000000"/>
                </a:solidFill>
              </a:rPr>
              <a:t> </a:t>
            </a:r>
            <a:r>
              <a:rPr lang="en-GB" altLang="en-US" sz="2400" b="1" dirty="0"/>
              <a:t>TAF: HKJK 021100Z 0212/0318 06015G25KT 9999 FEW027 BECMG 0220/0223 01005KT CAVOK BECMG 0308/0311 SCT027</a:t>
            </a:r>
          </a:p>
          <a:p>
            <a:pPr lvl="1"/>
            <a:endParaRPr lang="en-GB" sz="40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0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GB" sz="2000" b="1" i="1" dirty="0" smtClean="0">
                <a:solidFill>
                  <a:srgbClr val="FF0000"/>
                </a:solidFill>
              </a:rPr>
              <a:t>Check next page for continuation of assessment</a:t>
            </a:r>
            <a:endParaRPr lang="en-GB" sz="2000" b="1" i="1" dirty="0" smtClean="0">
              <a:solidFill>
                <a:srgbClr val="FF0000"/>
              </a:solidFill>
            </a:endParaRPr>
          </a:p>
          <a:p>
            <a:pPr lvl="1"/>
            <a:endParaRPr lang="en-GB" sz="20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6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409" y="124489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ASSESSMENT ON LECTURE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3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770703"/>
            <a:ext cx="11769634" cy="56138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400" b="1" dirty="0">
                <a:solidFill>
                  <a:srgbClr val="FF0000"/>
                </a:solidFill>
              </a:rPr>
              <a:t>Write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statement below in </a:t>
            </a:r>
            <a:r>
              <a:rPr lang="en-US" altLang="en-US" sz="2400" b="1" dirty="0">
                <a:solidFill>
                  <a:srgbClr val="FF0000"/>
                </a:solidFill>
              </a:rPr>
              <a:t>coded form (TAF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)</a:t>
            </a:r>
            <a:endParaRPr lang="en-US" altLang="en-US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was made at</a:t>
            </a:r>
            <a:r>
              <a:rPr lang="en-US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Murtala</a:t>
            </a:r>
            <a:r>
              <a:rPr lang="en-GB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GB" altLang="en-US" sz="2000" dirty="0" err="1">
                <a:solidFill>
                  <a:srgbClr val="000000"/>
                </a:solidFill>
                <a:cs typeface="Calibri" panose="020F0502020204030204" pitchFamily="34" charset="0"/>
              </a:rPr>
              <a:t>Muhammed</a:t>
            </a:r>
            <a:r>
              <a:rPr lang="en-GB" altLang="en-US" sz="2000" dirty="0">
                <a:solidFill>
                  <a:srgbClr val="000000"/>
                </a:solidFill>
                <a:cs typeface="Calibri" panose="020F0502020204030204" pitchFamily="34" charset="0"/>
              </a:rPr>
              <a:t> International Airport (DNMM)</a:t>
            </a:r>
            <a:r>
              <a:rPr lang="en-GB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20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September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UTC</a:t>
            </a:r>
          </a:p>
          <a:p>
            <a:pPr>
              <a:lnSpc>
                <a:spcPct val="115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valid from 20 at 12 UTC to 21 at 18 UTC</a:t>
            </a:r>
          </a:p>
          <a:p>
            <a:pPr>
              <a:lnSpc>
                <a:spcPct val="115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South/Southwest</a:t>
            </a:r>
          </a:p>
          <a:p>
            <a:pPr>
              <a:lnSpc>
                <a:spcPct val="115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Visibility: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>
              <a:lnSpc>
                <a:spcPct val="115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Cumulonimbus.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30% :</a:t>
            </a:r>
          </a:p>
          <a:p>
            <a:pPr>
              <a:lnSpc>
                <a:spcPct val="115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 from 20 at 12 UTC to 20 at 16 UTC</a:t>
            </a:r>
          </a:p>
          <a:p>
            <a:pPr>
              <a:lnSpc>
                <a:spcPct val="115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Visibility: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>
              <a:lnSpc>
                <a:spcPct val="115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Cumulonimbus.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thunderstorm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rain</a:t>
            </a: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5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409" y="124489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+mn-lt"/>
              </a:rPr>
              <a:t>ASSESSMENT ON LECTURE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3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" y="770703"/>
            <a:ext cx="11769634" cy="5386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en-US" sz="2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Becoming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 at 17 UTC to 20 at 19 UTC</a:t>
            </a:r>
          </a:p>
          <a:p>
            <a:pPr>
              <a:lnSpc>
                <a:spcPct val="115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Wind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kt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 from variable directions</a:t>
            </a:r>
          </a:p>
          <a:p>
            <a:pPr>
              <a:lnSpc>
                <a:spcPct val="115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Scattered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30%</a:t>
            </a:r>
            <a:b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 at 21 UTC to 21 at 01 UTC</a:t>
            </a:r>
          </a:p>
          <a:p>
            <a:pPr>
              <a:lnSpc>
                <a:spcPct val="115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Visibility: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>
              <a:lnSpc>
                <a:spcPct val="115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Broken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clouds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a height of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1800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Cumulonimbus.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thunderstorm,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</a:t>
            </a:r>
            <a:endParaRPr lang="en-GB" sz="2000" b="1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GB" sz="20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GB" sz="2400" b="1" dirty="0" smtClean="0">
                <a:solidFill>
                  <a:srgbClr val="FF0000"/>
                </a:solidFill>
              </a:rPr>
              <a:t>Submission Deadline:  </a:t>
            </a:r>
            <a:r>
              <a:rPr lang="en-GB" sz="2400" b="1" dirty="0" smtClean="0">
                <a:solidFill>
                  <a:srgbClr val="FF0000"/>
                </a:solidFill>
              </a:rPr>
              <a:t>	Monday,  October 14, 2019   |  23:59 UTC</a:t>
            </a:r>
            <a:endParaRPr lang="en-GB" sz="2400" b="1" dirty="0">
              <a:solidFill>
                <a:srgbClr val="FF0000"/>
              </a:solidFill>
            </a:endParaRPr>
          </a:p>
          <a:p>
            <a:pPr algn="r"/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5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2130" y="1854558"/>
            <a:ext cx="9311425" cy="2859109"/>
          </a:xfrm>
        </p:spPr>
        <p:txBody>
          <a:bodyPr>
            <a:noAutofit/>
          </a:bodyPr>
          <a:lstStyle/>
          <a:p>
            <a:pPr algn="ctr"/>
            <a:r>
              <a:rPr lang="en-GB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LECTURE </a:t>
            </a:r>
            <a:r>
              <a:rPr lang="en-GB" sz="9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3</a:t>
            </a:r>
            <a:endParaRPr lang="en-GB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6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Recommended Links</a:t>
            </a:r>
            <a:endParaRPr lang="en-GB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242450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www.youtube.com/watch?v=Duug7p7V9mo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www.youtube.com/watch?v=12kpSywMph4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https://www.youtube.com/watch?v=DBdEtFjDZCY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://www.youtube.com/channel/UCATwvEbTo31R8RnBY4tX0ZA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4</a:t>
            </a:fld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738" y="1116865"/>
            <a:ext cx="3668733" cy="259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7577" y="156471"/>
            <a:ext cx="1083113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Q-scale Pressure (QNH, QFE, QFF)</a:t>
            </a:r>
            <a:endParaRPr lang="en-GB" altLang="en-US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577" y="1216334"/>
            <a:ext cx="68773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QFE is the pressure at the station (or aerodrome) level.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QNH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mean sea level pressure, derived by applying ICAO's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atmosphere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(ISA) corrections to QFE.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QFF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mean sea level pressure, derived by taking into account the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temperature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conditions. </a:t>
            </a: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279" y="3616991"/>
            <a:ext cx="1186144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airfield is 270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above sea level and the pressure here is 1000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1000 is the QFE.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is below the airfield so sea level pressure will be more than the airfield pressure.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Sea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pressure can be calculated by using the standard lapse rate of 1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27 feet.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270 </a:t>
            </a:r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27 = 10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endParaRPr lang="en-US" altLang="en-US" sz="24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Thus, sea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pressure will be 1000 + 10 = 1010 (10 more than 1000). This is the QNH. </a:t>
            </a:r>
            <a:endParaRPr lang="en-US" alt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MET451: AVIATION METEOROLOGY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DAFF-6F72-4DEC-A76B-3A5A3345B25A}" type="slidenum">
              <a:rPr lang="en-GB" smtClean="0"/>
              <a:t>5</a:t>
            </a:fld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47731" y="503890"/>
            <a:ext cx="112432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cold and dense air, pressure changes more rapidly.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Considering the above example, in case of colder than standard temperature, the pressure change will be more than 10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(as calculated above).  Assuming that the change in pressure is 20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pressure will now be 1000 + 20 = 1020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is QFF.  Thus in colder than standard temperature QFF is more than QNH.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60" y="2183015"/>
            <a:ext cx="573109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warm and less dense air, pressure changes less rapidly.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applying the standard lapse rate, the pressure change was 10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for warmer than standard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temperature,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will be less than 10. Assume it to be 5 </a:t>
            </a:r>
            <a:r>
              <a:rPr lang="en-US" alt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if QNH is 1000 + 10 = 1010 by applying the standard lapse rate, then QFF will be 1000 + 5 = 1005 when temperature is warmer than </a:t>
            </a:r>
            <a:r>
              <a:rPr lang="en-US" alt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standard. That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 QFF is less than QNH in warmer than standard temperature.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82" y="2599793"/>
            <a:ext cx="5963176" cy="306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4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ChangeArrowheads="1"/>
          </p:cNvSpPr>
          <p:nvPr/>
        </p:nvSpPr>
        <p:spPr bwMode="auto">
          <a:xfrm>
            <a:off x="180304" y="183076"/>
            <a:ext cx="11797048" cy="637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However,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for an airfield below mean sea level things are opposite.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b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an airfield is 270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ft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below sea level and the pressure here is 1000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then 1000 is the QFE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  Sea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level is above the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airfield,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so sea level pressure will be less than the airfield pressure.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Sea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level pressure can be calculated by using the standard lapse rate of 1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per 27 feet. </a:t>
            </a:r>
            <a:endParaRPr lang="en-US" alt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270 / 27 = 10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en-US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en-US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Thus, sea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level pressure will be 1000 - 10 = 990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(10 less than 1000). This is the QNH. </a:t>
            </a:r>
            <a:b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 cold and dense air, pressure changes more rapidly. </a:t>
            </a:r>
            <a:r>
              <a:rPr lang="en-US" alt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Thus,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in case of colder than standard 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temperature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the pressure change will be more than 10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(as calculated above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Assuming that the change in pressure is 20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the pressure will now be 1000 - 20 = 980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. This is QFF</a:t>
            </a:r>
            <a:r>
              <a:rPr lang="en-US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. Thus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in colder than standard temperature QFF is less than QNH.  In warm and less dense air, pressure changes less rapidly. </a:t>
            </a: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58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154547" y="1637541"/>
            <a:ext cx="11900078" cy="286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60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STUDENT PRESENTATION ON TERMINAL AERODROME FORECAST   (TAF)</a:t>
            </a:r>
            <a:endParaRPr lang="en-GB" altLang="en-US" sz="6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31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261257"/>
            <a:ext cx="11260182" cy="61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58677" y="477190"/>
            <a:ext cx="8229627" cy="671786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RECAP OF LECTURE </a:t>
            </a:r>
            <a:r>
              <a:rPr lang="en-US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3</a:t>
            </a:r>
            <a:endParaRPr lang="en-US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/>
                </a:solidFill>
              </a:rPr>
              <a:t>MET451: AVIATION METEOROLOGY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6B05C-FD2F-4F8B-8D35-AD11F73DB96E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8789" y="1149530"/>
            <a:ext cx="10972800" cy="3108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Q-scale Pressure    (Altimeter Setting)</a:t>
            </a:r>
          </a:p>
          <a:p>
            <a:pPr marL="514350" indent="-514350"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TERMINAL AERODROME FORECAST (TAF)</a:t>
            </a: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9479</TotalTime>
  <Words>523</Words>
  <Application>Microsoft Office PowerPoint</Application>
  <PresentationFormat>Widescreen</PresentationFormat>
  <Paragraphs>93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Garamond</vt:lpstr>
      <vt:lpstr>Times New Roman</vt:lpstr>
      <vt:lpstr>Wingdings</vt:lpstr>
      <vt:lpstr>Office Theme</vt:lpstr>
      <vt:lpstr>1_Organic</vt:lpstr>
      <vt:lpstr>PowerPoint Presentation</vt:lpstr>
      <vt:lpstr>LECTURE  3</vt:lpstr>
      <vt:lpstr>Recommended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OF LECTURE 3</vt:lpstr>
      <vt:lpstr>ASSESSMENT ON LECTURE 3</vt:lpstr>
      <vt:lpstr>ASSESSMENT ON LECTURE 3</vt:lpstr>
      <vt:lpstr>ASSESSMENT ON LECTURE 3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 361: Tropical Meteorology</dc:title>
  <dc:creator>HP</dc:creator>
  <cp:lastModifiedBy>HP</cp:lastModifiedBy>
  <cp:revision>334</cp:revision>
  <dcterms:created xsi:type="dcterms:W3CDTF">2019-09-04T12:24:24Z</dcterms:created>
  <dcterms:modified xsi:type="dcterms:W3CDTF">2019-10-08T08:01:38Z</dcterms:modified>
</cp:coreProperties>
</file>