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84" r:id="rId2"/>
    <p:sldMasterId id="2147483696" r:id="rId3"/>
  </p:sldMasterIdLst>
  <p:notesMasterIdLst>
    <p:notesMasterId r:id="rId27"/>
  </p:notesMasterIdLst>
  <p:sldIdLst>
    <p:sldId id="256" r:id="rId4"/>
    <p:sldId id="259" r:id="rId5"/>
    <p:sldId id="260" r:id="rId6"/>
    <p:sldId id="286" r:id="rId7"/>
    <p:sldId id="266" r:id="rId8"/>
    <p:sldId id="263" r:id="rId9"/>
    <p:sldId id="287" r:id="rId10"/>
    <p:sldId id="273" r:id="rId11"/>
    <p:sldId id="264" r:id="rId12"/>
    <p:sldId id="265" r:id="rId13"/>
    <p:sldId id="281" r:id="rId14"/>
    <p:sldId id="268" r:id="rId15"/>
    <p:sldId id="293" r:id="rId16"/>
    <p:sldId id="294" r:id="rId17"/>
    <p:sldId id="289" r:id="rId18"/>
    <p:sldId id="290" r:id="rId19"/>
    <p:sldId id="297" r:id="rId20"/>
    <p:sldId id="291" r:id="rId21"/>
    <p:sldId id="292" r:id="rId22"/>
    <p:sldId id="296" r:id="rId23"/>
    <p:sldId id="295" r:id="rId24"/>
    <p:sldId id="262"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6B455E-C356-46EF-99EC-C2148143F4C9}" type="datetimeFigureOut">
              <a:rPr lang="en-GB" smtClean="0"/>
              <a:t>22/01/2020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67CF2-8C7A-4A94-9656-A2E87E927CB5}" type="slidenum">
              <a:rPr lang="en-GB" smtClean="0"/>
              <a:t>‹#›</a:t>
            </a:fld>
            <a:endParaRPr lang="en-GB"/>
          </a:p>
        </p:txBody>
      </p:sp>
    </p:spTree>
    <p:extLst>
      <p:ext uri="{BB962C8B-B14F-4D97-AF65-F5344CB8AC3E}">
        <p14:creationId xmlns:p14="http://schemas.microsoft.com/office/powerpoint/2010/main" val="444367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2567CF2-8C7A-4A94-9656-A2E87E927CB5}" type="slidenum">
              <a:rPr lang="en-GB" smtClean="0"/>
              <a:t>1</a:t>
            </a:fld>
            <a:endParaRPr lang="en-GB"/>
          </a:p>
        </p:txBody>
      </p:sp>
    </p:spTree>
    <p:extLst>
      <p:ext uri="{BB962C8B-B14F-4D97-AF65-F5344CB8AC3E}">
        <p14:creationId xmlns:p14="http://schemas.microsoft.com/office/powerpoint/2010/main" val="3153339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A7980CDB-878D-4670-9EC3-3B01DA6C09D2}" type="slidenum">
              <a:t>2</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90363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3</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21625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4</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543398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2567CF2-8C7A-4A94-9656-A2E87E927CB5}" type="slidenum">
              <a:rPr lang="en-GB" smtClean="0"/>
              <a:t>6</a:t>
            </a:fld>
            <a:endParaRPr lang="en-GB"/>
          </a:p>
        </p:txBody>
      </p:sp>
    </p:spTree>
    <p:extLst>
      <p:ext uri="{BB962C8B-B14F-4D97-AF65-F5344CB8AC3E}">
        <p14:creationId xmlns:p14="http://schemas.microsoft.com/office/powerpoint/2010/main" val="851900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2567CF2-8C7A-4A94-9656-A2E87E927CB5}" type="slidenum">
              <a:rPr lang="en-GB" smtClean="0"/>
              <a:t>7</a:t>
            </a:fld>
            <a:endParaRPr lang="en-GB"/>
          </a:p>
        </p:txBody>
      </p:sp>
    </p:spTree>
    <p:extLst>
      <p:ext uri="{BB962C8B-B14F-4D97-AF65-F5344CB8AC3E}">
        <p14:creationId xmlns:p14="http://schemas.microsoft.com/office/powerpoint/2010/main" val="2083636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2567CF2-8C7A-4A94-9656-A2E87E927CB5}" type="slidenum">
              <a:rPr lang="en-GB" smtClean="0"/>
              <a:t>8</a:t>
            </a:fld>
            <a:endParaRPr lang="en-GB"/>
          </a:p>
        </p:txBody>
      </p:sp>
    </p:spTree>
    <p:extLst>
      <p:ext uri="{BB962C8B-B14F-4D97-AF65-F5344CB8AC3E}">
        <p14:creationId xmlns:p14="http://schemas.microsoft.com/office/powerpoint/2010/main" val="167805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22</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19694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23</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203071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76136D2-D234-4C2F-98AC-77217ABB6BB7}" type="datetime1">
              <a:rPr lang="en-GB" smtClean="0"/>
              <a:t>22/01/2020</a:t>
            </a:fld>
            <a:endParaRPr lang="en-GB"/>
          </a:p>
        </p:txBody>
      </p:sp>
      <p:sp>
        <p:nvSpPr>
          <p:cNvPr id="5" name="Footer Placeholder 4"/>
          <p:cNvSpPr>
            <a:spLocks noGrp="1"/>
          </p:cNvSpPr>
          <p:nvPr>
            <p:ph type="ftr" sz="quarter" idx="11"/>
          </p:nvPr>
        </p:nvSpPr>
        <p:spPr/>
        <p:txBody>
          <a:bodyPr/>
          <a:lstStyle/>
          <a:p>
            <a:r>
              <a:rPr lang="en-GB" smtClean="0"/>
              <a:t>MET256: WEATHER FORECASTING AND OBSERVATION</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3509720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01F3A6-DA05-4201-BA31-ABC3D9B5E7DD}" type="datetime1">
              <a:rPr lang="en-GB" smtClean="0"/>
              <a:t>22/01/2020</a:t>
            </a:fld>
            <a:endParaRPr lang="en-GB"/>
          </a:p>
        </p:txBody>
      </p:sp>
      <p:sp>
        <p:nvSpPr>
          <p:cNvPr id="5" name="Footer Placeholder 4"/>
          <p:cNvSpPr>
            <a:spLocks noGrp="1"/>
          </p:cNvSpPr>
          <p:nvPr>
            <p:ph type="ftr" sz="quarter" idx="11"/>
          </p:nvPr>
        </p:nvSpPr>
        <p:spPr/>
        <p:txBody>
          <a:bodyPr/>
          <a:lstStyle/>
          <a:p>
            <a:r>
              <a:rPr lang="en-GB" smtClean="0"/>
              <a:t>MET256: WEATHER FORECASTING AND OBSERVATION</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25209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D73359C-8CDD-4493-872A-FCE39D1A2D62}" type="datetime1">
              <a:rPr lang="en-GB" smtClean="0"/>
              <a:t>22/01/2020</a:t>
            </a:fld>
            <a:endParaRPr lang="en-GB"/>
          </a:p>
        </p:txBody>
      </p:sp>
      <p:sp>
        <p:nvSpPr>
          <p:cNvPr id="5" name="Footer Placeholder 4"/>
          <p:cNvSpPr>
            <a:spLocks noGrp="1"/>
          </p:cNvSpPr>
          <p:nvPr>
            <p:ph type="ftr" sz="quarter" idx="11"/>
          </p:nvPr>
        </p:nvSpPr>
        <p:spPr/>
        <p:txBody>
          <a:bodyPr/>
          <a:lstStyle/>
          <a:p>
            <a:r>
              <a:rPr lang="en-GB" smtClean="0"/>
              <a:t>MET256: WEATHER FORECASTING AND OBSERVATION</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034321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F65F40DB-F3F4-4A32-AF0E-F1520118B71E}" type="datetime1">
              <a:rPr lang="en-GB" smtClean="0">
                <a:solidFill>
                  <a:prstClr val="black"/>
                </a:solidFill>
              </a:rPr>
              <a:t>22/01/2020</a:t>
            </a:fld>
            <a:endParaRPr lang="en-GB">
              <a:solidFill>
                <a:prstClr val="black"/>
              </a:solidFill>
            </a:endParaRPr>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r>
              <a:rPr lang="en-GB" smtClean="0">
                <a:solidFill>
                  <a:prstClr val="black"/>
                </a:solidFill>
              </a:rPr>
              <a:t>MET256: WEATHER FORECASTING AND OBSERVATION</a:t>
            </a:r>
            <a:endParaRPr lang="en-GB">
              <a:solidFill>
                <a:prstClr val="black"/>
              </a:solidFill>
            </a:endParaRPr>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3872CD5D-0447-4ADD-B3AB-DF1B6AB9B4DA}" type="slidenum">
              <a:rPr lang="en-GB" smtClean="0">
                <a:solidFill>
                  <a:prstClr val="black"/>
                </a:solidFill>
              </a:rPr>
              <a:pPr/>
              <a:t>‹#›</a:t>
            </a:fld>
            <a:endParaRPr lang="en-GB">
              <a:solidFill>
                <a:prstClr val="black"/>
              </a:solidFill>
            </a:endParaRPr>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27035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5C69E1-4CF0-4F1D-AF74-FA5E0AB04B92}" type="datetime1">
              <a:rPr lang="en-GB" smtClean="0">
                <a:solidFill>
                  <a:prstClr val="black"/>
                </a:solidFill>
              </a:rPr>
              <a:t>22/01/2020</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MET256: WEATHER FORECASTING AND OBSERVATION</a:t>
            </a:r>
            <a:endParaRPr lang="en-GB">
              <a:solidFill>
                <a:prstClr val="black"/>
              </a:solidFill>
            </a:endParaRPr>
          </a:p>
        </p:txBody>
      </p:sp>
      <p:sp>
        <p:nvSpPr>
          <p:cNvPr id="6" name="Slide Number Placeholder 5"/>
          <p:cNvSpPr>
            <a:spLocks noGrp="1"/>
          </p:cNvSpPr>
          <p:nvPr>
            <p:ph type="sldNum" sz="quarter" idx="12"/>
          </p:nvPr>
        </p:nvSpPr>
        <p:spPr/>
        <p:txBody>
          <a:bodyPr/>
          <a:lstStyle/>
          <a:p>
            <a:fld id="{4E1F64F6-1EA7-4971-ADF1-D06895F464BC}"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3481646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DA07E1F0-52C7-451D-866C-F69CCDD026AF}" type="datetime1">
              <a:rPr lang="en-GB" smtClean="0">
                <a:solidFill>
                  <a:prstClr val="black"/>
                </a:solidFill>
              </a:rPr>
              <a:t>22/01/2020</a:t>
            </a:fld>
            <a:endParaRPr lang="en-GB">
              <a:solidFill>
                <a:prstClr val="black"/>
              </a:solidFill>
            </a:endParaRPr>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r>
              <a:rPr lang="en-GB" smtClean="0">
                <a:solidFill>
                  <a:prstClr val="black"/>
                </a:solidFill>
              </a:rPr>
              <a:t>MET256: WEATHER FORECASTING AND OBSERVATION</a:t>
            </a:r>
            <a:endParaRPr lang="en-GB">
              <a:solidFill>
                <a:prstClr val="black"/>
              </a:solidFill>
            </a:endParaRPr>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D56FAB78-19A4-4638-8CF7-54B6C012F026}" type="slidenum">
              <a:rPr lang="en-GB" smtClean="0">
                <a:solidFill>
                  <a:prstClr val="black"/>
                </a:solidFill>
              </a:rPr>
              <a:pPr/>
              <a:t>‹#›</a:t>
            </a:fld>
            <a:endParaRPr lang="en-GB">
              <a:solidFill>
                <a:prstClr val="black"/>
              </a:solidFill>
            </a:endParaRPr>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10416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C7EAA6-B85B-4D8A-8E8F-B294E1403AFF}" type="datetime1">
              <a:rPr lang="en-GB" smtClean="0">
                <a:solidFill>
                  <a:prstClr val="black"/>
                </a:solidFill>
              </a:rPr>
              <a:t>22/01/2020</a:t>
            </a:fld>
            <a:endParaRPr lang="en-GB">
              <a:solidFill>
                <a:prstClr val="black"/>
              </a:solidFill>
            </a:endParaRPr>
          </a:p>
        </p:txBody>
      </p:sp>
      <p:sp>
        <p:nvSpPr>
          <p:cNvPr id="6" name="Footer Placeholder 5"/>
          <p:cNvSpPr>
            <a:spLocks noGrp="1"/>
          </p:cNvSpPr>
          <p:nvPr>
            <p:ph type="ftr" sz="quarter" idx="11"/>
          </p:nvPr>
        </p:nvSpPr>
        <p:spPr/>
        <p:txBody>
          <a:bodyPr/>
          <a:lstStyle/>
          <a:p>
            <a:r>
              <a:rPr lang="en-GB" smtClean="0">
                <a:solidFill>
                  <a:prstClr val="black"/>
                </a:solidFill>
              </a:rPr>
              <a:t>MET256: WEATHER FORECASTING AND OBSERVATION</a:t>
            </a:r>
            <a:endParaRPr lang="en-GB">
              <a:solidFill>
                <a:prstClr val="black"/>
              </a:solidFill>
            </a:endParaRPr>
          </a:p>
        </p:txBody>
      </p:sp>
      <p:sp>
        <p:nvSpPr>
          <p:cNvPr id="7" name="Slide Number Placeholder 6"/>
          <p:cNvSpPr>
            <a:spLocks noGrp="1"/>
          </p:cNvSpPr>
          <p:nvPr>
            <p:ph type="sldNum" sz="quarter" idx="12"/>
          </p:nvPr>
        </p:nvSpPr>
        <p:spPr/>
        <p:txBody>
          <a:bodyPr/>
          <a:lstStyle/>
          <a:p>
            <a:fld id="{4A9A418B-A39A-4754-B2F7-729E3B1B87B4}"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690021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ADE718-883E-4A75-A73A-C9EBCB3A0A11}" type="datetime1">
              <a:rPr lang="en-GB" smtClean="0">
                <a:solidFill>
                  <a:prstClr val="black"/>
                </a:solidFill>
              </a:rPr>
              <a:t>22/01/2020</a:t>
            </a:fld>
            <a:endParaRPr lang="en-GB">
              <a:solidFill>
                <a:prstClr val="black"/>
              </a:solidFill>
            </a:endParaRPr>
          </a:p>
        </p:txBody>
      </p:sp>
      <p:sp>
        <p:nvSpPr>
          <p:cNvPr id="8" name="Footer Placeholder 7"/>
          <p:cNvSpPr>
            <a:spLocks noGrp="1"/>
          </p:cNvSpPr>
          <p:nvPr>
            <p:ph type="ftr" sz="quarter" idx="11"/>
          </p:nvPr>
        </p:nvSpPr>
        <p:spPr/>
        <p:txBody>
          <a:bodyPr/>
          <a:lstStyle/>
          <a:p>
            <a:r>
              <a:rPr lang="en-GB" smtClean="0">
                <a:solidFill>
                  <a:prstClr val="black"/>
                </a:solidFill>
              </a:rPr>
              <a:t>MET256: WEATHER FORECASTING AND OBSERVATION</a:t>
            </a:r>
            <a:endParaRPr lang="en-GB">
              <a:solidFill>
                <a:prstClr val="black"/>
              </a:solidFill>
            </a:endParaRPr>
          </a:p>
        </p:txBody>
      </p:sp>
      <p:sp>
        <p:nvSpPr>
          <p:cNvPr id="9" name="Slide Number Placeholder 8"/>
          <p:cNvSpPr>
            <a:spLocks noGrp="1"/>
          </p:cNvSpPr>
          <p:nvPr>
            <p:ph type="sldNum" sz="quarter" idx="12"/>
          </p:nvPr>
        </p:nvSpPr>
        <p:spPr/>
        <p:txBody>
          <a:bodyPr/>
          <a:lstStyle/>
          <a:p>
            <a:fld id="{0475D063-853D-42B9-9443-8D377EA9E142}"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3155608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D1ED99-0C8F-42CC-A5AA-6D2ABD81343A}" type="datetime1">
              <a:rPr lang="en-GB" smtClean="0">
                <a:solidFill>
                  <a:prstClr val="black"/>
                </a:solidFill>
              </a:rPr>
              <a:t>22/01/2020</a:t>
            </a:fld>
            <a:endParaRPr lang="en-GB">
              <a:solidFill>
                <a:prstClr val="black"/>
              </a:solidFill>
            </a:endParaRPr>
          </a:p>
        </p:txBody>
      </p:sp>
      <p:sp>
        <p:nvSpPr>
          <p:cNvPr id="4" name="Footer Placeholder 3"/>
          <p:cNvSpPr>
            <a:spLocks noGrp="1"/>
          </p:cNvSpPr>
          <p:nvPr>
            <p:ph type="ftr" sz="quarter" idx="11"/>
          </p:nvPr>
        </p:nvSpPr>
        <p:spPr/>
        <p:txBody>
          <a:bodyPr/>
          <a:lstStyle/>
          <a:p>
            <a:r>
              <a:rPr lang="en-GB" smtClean="0">
                <a:solidFill>
                  <a:prstClr val="black"/>
                </a:solidFill>
              </a:rPr>
              <a:t>MET256: WEATHER FORECASTING AND OBSERVATION</a:t>
            </a:r>
            <a:endParaRPr lang="en-GB">
              <a:solidFill>
                <a:prstClr val="black"/>
              </a:solidFill>
            </a:endParaRPr>
          </a:p>
        </p:txBody>
      </p:sp>
      <p:sp>
        <p:nvSpPr>
          <p:cNvPr id="5" name="Slide Number Placeholder 4"/>
          <p:cNvSpPr>
            <a:spLocks noGrp="1"/>
          </p:cNvSpPr>
          <p:nvPr>
            <p:ph type="sldNum" sz="quarter" idx="12"/>
          </p:nvPr>
        </p:nvSpPr>
        <p:spPr/>
        <p:txBody>
          <a:bodyPr/>
          <a:lstStyle/>
          <a:p>
            <a:fld id="{36C64C0E-9EE4-404F-BFAE-AA53331181CF}"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1846299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B6D0B5-CEC0-47E7-ADA7-B156B6EDD7C1}" type="datetime1">
              <a:rPr lang="en-GB" smtClean="0">
                <a:solidFill>
                  <a:prstClr val="black"/>
                </a:solidFill>
              </a:rPr>
              <a:t>22/01/2020</a:t>
            </a:fld>
            <a:endParaRPr lang="en-GB">
              <a:solidFill>
                <a:prstClr val="black"/>
              </a:solidFill>
            </a:endParaRPr>
          </a:p>
        </p:txBody>
      </p:sp>
      <p:sp>
        <p:nvSpPr>
          <p:cNvPr id="3" name="Footer Placeholder 2"/>
          <p:cNvSpPr>
            <a:spLocks noGrp="1"/>
          </p:cNvSpPr>
          <p:nvPr>
            <p:ph type="ftr" sz="quarter" idx="11"/>
          </p:nvPr>
        </p:nvSpPr>
        <p:spPr/>
        <p:txBody>
          <a:bodyPr/>
          <a:lstStyle/>
          <a:p>
            <a:r>
              <a:rPr lang="en-GB" smtClean="0">
                <a:solidFill>
                  <a:prstClr val="black"/>
                </a:solidFill>
              </a:rPr>
              <a:t>MET256: WEATHER FORECASTING AND OBSERVATION</a:t>
            </a:r>
            <a:endParaRPr lang="en-GB">
              <a:solidFill>
                <a:prstClr val="black"/>
              </a:solidFill>
            </a:endParaRPr>
          </a:p>
        </p:txBody>
      </p:sp>
      <p:sp>
        <p:nvSpPr>
          <p:cNvPr id="4" name="Slide Number Placeholder 3"/>
          <p:cNvSpPr>
            <a:spLocks noGrp="1"/>
          </p:cNvSpPr>
          <p:nvPr>
            <p:ph type="sldNum" sz="quarter" idx="12"/>
          </p:nvPr>
        </p:nvSpPr>
        <p:spPr/>
        <p:txBody>
          <a:bodyPr/>
          <a:lstStyle/>
          <a:p>
            <a:fld id="{7356B05C-FD2F-4F8B-8D35-AD11F73DB96E}"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24166972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AEEBC5-C0A8-4B9C-9254-D90722F9FE93}" type="datetime1">
              <a:rPr lang="en-GB" smtClean="0">
                <a:solidFill>
                  <a:prstClr val="black"/>
                </a:solidFill>
              </a:rPr>
              <a:t>22/01/2020</a:t>
            </a:fld>
            <a:endParaRPr lang="en-GB">
              <a:solidFill>
                <a:prstClr val="black"/>
              </a:solidFill>
            </a:endParaRPr>
          </a:p>
        </p:txBody>
      </p:sp>
      <p:sp>
        <p:nvSpPr>
          <p:cNvPr id="6" name="Footer Placeholder 5"/>
          <p:cNvSpPr>
            <a:spLocks noGrp="1"/>
          </p:cNvSpPr>
          <p:nvPr>
            <p:ph type="ftr" sz="quarter" idx="11"/>
          </p:nvPr>
        </p:nvSpPr>
        <p:spPr/>
        <p:txBody>
          <a:bodyPr/>
          <a:lstStyle/>
          <a:p>
            <a:r>
              <a:rPr lang="en-GB" smtClean="0">
                <a:solidFill>
                  <a:prstClr val="black"/>
                </a:solidFill>
              </a:rPr>
              <a:t>MET256: WEATHER FORECASTING AND OBSERVATION</a:t>
            </a:r>
            <a:endParaRPr lang="en-GB">
              <a:solidFill>
                <a:prstClr val="black"/>
              </a:solidFill>
            </a:endParaRPr>
          </a:p>
        </p:txBody>
      </p:sp>
      <p:sp>
        <p:nvSpPr>
          <p:cNvPr id="7" name="Slide Number Placeholder 6"/>
          <p:cNvSpPr>
            <a:spLocks noGrp="1"/>
          </p:cNvSpPr>
          <p:nvPr>
            <p:ph type="sldNum" sz="quarter" idx="12"/>
          </p:nvPr>
        </p:nvSpPr>
        <p:spPr/>
        <p:txBody>
          <a:bodyPr/>
          <a:lstStyle/>
          <a:p>
            <a:fld id="{488EA641-6BE3-4380-98EB-D55718DA0860}"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2657264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0CC6D8C-CDA9-46E0-8CA3-F9313408F4C7}" type="datetime1">
              <a:rPr lang="en-GB" smtClean="0"/>
              <a:t>22/01/2020</a:t>
            </a:fld>
            <a:endParaRPr lang="en-GB"/>
          </a:p>
        </p:txBody>
      </p:sp>
      <p:sp>
        <p:nvSpPr>
          <p:cNvPr id="5" name="Footer Placeholder 4"/>
          <p:cNvSpPr>
            <a:spLocks noGrp="1"/>
          </p:cNvSpPr>
          <p:nvPr>
            <p:ph type="ftr" sz="quarter" idx="11"/>
          </p:nvPr>
        </p:nvSpPr>
        <p:spPr/>
        <p:txBody>
          <a:bodyPr/>
          <a:lstStyle/>
          <a:p>
            <a:r>
              <a:rPr lang="en-GB" smtClean="0"/>
              <a:t>MET256: WEATHER FORECASTING AND OBSERVATION</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38275257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0F656-538B-4542-AD2E-D07A47531A7B}" type="datetime1">
              <a:rPr lang="en-GB" smtClean="0">
                <a:solidFill>
                  <a:prstClr val="black"/>
                </a:solidFill>
              </a:rPr>
              <a:t>22/01/2020</a:t>
            </a:fld>
            <a:endParaRPr lang="en-GB">
              <a:solidFill>
                <a:prstClr val="black"/>
              </a:solidFill>
            </a:endParaRPr>
          </a:p>
        </p:txBody>
      </p:sp>
      <p:sp>
        <p:nvSpPr>
          <p:cNvPr id="6" name="Footer Placeholder 5"/>
          <p:cNvSpPr>
            <a:spLocks noGrp="1"/>
          </p:cNvSpPr>
          <p:nvPr>
            <p:ph type="ftr" sz="quarter" idx="11"/>
          </p:nvPr>
        </p:nvSpPr>
        <p:spPr/>
        <p:txBody>
          <a:bodyPr/>
          <a:lstStyle/>
          <a:p>
            <a:r>
              <a:rPr lang="en-GB" smtClean="0">
                <a:solidFill>
                  <a:prstClr val="black"/>
                </a:solidFill>
              </a:rPr>
              <a:t>MET256: WEATHER FORECASTING AND OBSERVATION</a:t>
            </a:r>
            <a:endParaRPr lang="en-GB">
              <a:solidFill>
                <a:prstClr val="black"/>
              </a:solidFill>
            </a:endParaRPr>
          </a:p>
        </p:txBody>
      </p:sp>
      <p:sp>
        <p:nvSpPr>
          <p:cNvPr id="7" name="Slide Number Placeholder 6"/>
          <p:cNvSpPr>
            <a:spLocks noGrp="1"/>
          </p:cNvSpPr>
          <p:nvPr>
            <p:ph type="sldNum" sz="quarter" idx="12"/>
          </p:nvPr>
        </p:nvSpPr>
        <p:spPr/>
        <p:txBody>
          <a:bodyPr/>
          <a:lstStyle/>
          <a:p>
            <a:fld id="{03D31882-F6BB-476C-9165-B4C39D20B4F6}"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1541808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D2691B-7EF5-4F5C-98F1-C16DB4BC709F}" type="datetime1">
              <a:rPr lang="en-GB" smtClean="0">
                <a:solidFill>
                  <a:prstClr val="black"/>
                </a:solidFill>
              </a:rPr>
              <a:t>22/01/2020</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MET256: WEATHER FORECASTING AND OBSERVATION</a:t>
            </a:r>
            <a:endParaRPr lang="en-GB">
              <a:solidFill>
                <a:prstClr val="black"/>
              </a:solidFill>
            </a:endParaRPr>
          </a:p>
        </p:txBody>
      </p:sp>
      <p:sp>
        <p:nvSpPr>
          <p:cNvPr id="6" name="Slide Number Placeholder 5"/>
          <p:cNvSpPr>
            <a:spLocks noGrp="1"/>
          </p:cNvSpPr>
          <p:nvPr>
            <p:ph type="sldNum" sz="quarter" idx="12"/>
          </p:nvPr>
        </p:nvSpPr>
        <p:spPr/>
        <p:txBody>
          <a:bodyPr/>
          <a:lstStyle/>
          <a:p>
            <a:fld id="{25944699-583A-4039-92FC-D4B29926259B}"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8889885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6B07F45B-7299-4459-9BB5-C165D2F85946}" type="datetime1">
              <a:rPr lang="en-GB" smtClean="0">
                <a:solidFill>
                  <a:prstClr val="black"/>
                </a:solidFill>
              </a:rPr>
              <a:t>22/01/2020</a:t>
            </a:fld>
            <a:endParaRPr lang="en-GB">
              <a:solidFill>
                <a:prstClr val="black"/>
              </a:solidFill>
            </a:endParaRPr>
          </a:p>
        </p:txBody>
      </p:sp>
      <p:sp>
        <p:nvSpPr>
          <p:cNvPr id="5" name="Footer Placeholder 4"/>
          <p:cNvSpPr>
            <a:spLocks noGrp="1"/>
          </p:cNvSpPr>
          <p:nvPr>
            <p:ph type="ftr" sz="quarter" idx="11"/>
          </p:nvPr>
        </p:nvSpPr>
        <p:spPr>
          <a:xfrm>
            <a:off x="6536187" y="6315949"/>
            <a:ext cx="3814856" cy="365125"/>
          </a:xfrm>
        </p:spPr>
        <p:txBody>
          <a:bodyPr/>
          <a:lstStyle/>
          <a:p>
            <a:r>
              <a:rPr lang="en-GB" smtClean="0">
                <a:solidFill>
                  <a:prstClr val="black"/>
                </a:solidFill>
              </a:rPr>
              <a:t>MET256: WEATHER FORECASTING AND OBSERVATION</a:t>
            </a:r>
            <a:endParaRPr lang="en-GB">
              <a:solidFill>
                <a:prstClr val="black"/>
              </a:solidFill>
            </a:endParaRPr>
          </a:p>
        </p:txBody>
      </p:sp>
      <p:sp>
        <p:nvSpPr>
          <p:cNvPr id="6" name="Slide Number Placeholder 5"/>
          <p:cNvSpPr>
            <a:spLocks noGrp="1"/>
          </p:cNvSpPr>
          <p:nvPr>
            <p:ph type="sldNum" sz="quarter" idx="12"/>
          </p:nvPr>
        </p:nvSpPr>
        <p:spPr>
          <a:xfrm>
            <a:off x="11784011" y="5607592"/>
            <a:ext cx="407988" cy="365125"/>
          </a:xfrm>
        </p:spPr>
        <p:txBody>
          <a:bodyPr/>
          <a:lstStyle/>
          <a:p>
            <a:fld id="{0D454C38-3E51-40B5-AD3C-BF12239758EE}" type="slidenum">
              <a:rPr lang="en-GB" smtClean="0">
                <a:solidFill>
                  <a:prstClr val="black"/>
                </a:solidFill>
              </a:rPr>
              <a:pPr/>
              <a:t>‹#›</a:t>
            </a:fld>
            <a:endParaRPr lang="en-GB">
              <a:solidFill>
                <a:prstClr val="black"/>
              </a:solidFill>
            </a:endParaRPr>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24578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E3DB0DA-B4AC-4667-A3E4-602CFF3A3F90}" type="datetime1">
              <a:rPr lang="en-GB" smtClean="0"/>
              <a:t>22/01/2020</a:t>
            </a:fld>
            <a:endParaRPr lang="en-GB"/>
          </a:p>
        </p:txBody>
      </p:sp>
      <p:sp>
        <p:nvSpPr>
          <p:cNvPr id="5" name="Footer Placeholder 4"/>
          <p:cNvSpPr>
            <a:spLocks noGrp="1"/>
          </p:cNvSpPr>
          <p:nvPr>
            <p:ph type="ftr" sz="quarter" idx="11"/>
          </p:nvPr>
        </p:nvSpPr>
        <p:spPr>
          <a:xfrm>
            <a:off x="2692397" y="5037663"/>
            <a:ext cx="5214635" cy="279400"/>
          </a:xfrm>
        </p:spPr>
        <p:txBody>
          <a:bodyPr/>
          <a:lstStyle/>
          <a:p>
            <a:r>
              <a:rPr lang="en-GB" smtClean="0"/>
              <a:t>MET256: WEATHER FORECASTING AND OBSERVATION</a:t>
            </a:r>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46CBDAFF-6F72-4DEC-A76B-3A5A3345B25A}"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72262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1151DE-19A5-4369-8A9A-65B2B60A9C12}" type="datetime1">
              <a:rPr lang="en-GB" smtClean="0"/>
              <a:t>22/01/2020</a:t>
            </a:fld>
            <a:endParaRPr lang="en-GB"/>
          </a:p>
        </p:txBody>
      </p:sp>
      <p:sp>
        <p:nvSpPr>
          <p:cNvPr id="5" name="Footer Placeholder 4"/>
          <p:cNvSpPr>
            <a:spLocks noGrp="1"/>
          </p:cNvSpPr>
          <p:nvPr>
            <p:ph type="ftr" sz="quarter" idx="11"/>
          </p:nvPr>
        </p:nvSpPr>
        <p:spPr/>
        <p:txBody>
          <a:bodyPr/>
          <a:lstStyle/>
          <a:p>
            <a:r>
              <a:rPr lang="en-GB" smtClean="0"/>
              <a:t>MET256: WEATHER FORECASTING AND OBSERVATION</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0299088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EFA8B0-0721-4202-9EE6-52BC4DCF6B07}" type="datetime1">
              <a:rPr lang="en-GB" smtClean="0"/>
              <a:t>22/01/2020</a:t>
            </a:fld>
            <a:endParaRPr lang="en-GB"/>
          </a:p>
        </p:txBody>
      </p:sp>
      <p:sp>
        <p:nvSpPr>
          <p:cNvPr id="5" name="Footer Placeholder 4"/>
          <p:cNvSpPr>
            <a:spLocks noGrp="1"/>
          </p:cNvSpPr>
          <p:nvPr>
            <p:ph type="ftr" sz="quarter" idx="11"/>
          </p:nvPr>
        </p:nvSpPr>
        <p:spPr/>
        <p:txBody>
          <a:bodyPr/>
          <a:lstStyle/>
          <a:p>
            <a:r>
              <a:rPr lang="en-GB" smtClean="0"/>
              <a:t>MET256: WEATHER FORECASTING AND OBSERVATION</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62505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B12CC7-986F-43C8-86C4-2C603F89AB38}" type="datetime1">
              <a:rPr lang="en-GB" smtClean="0"/>
              <a:t>22/01/2020</a:t>
            </a:fld>
            <a:endParaRPr lang="en-GB"/>
          </a:p>
        </p:txBody>
      </p:sp>
      <p:sp>
        <p:nvSpPr>
          <p:cNvPr id="6" name="Footer Placeholder 5"/>
          <p:cNvSpPr>
            <a:spLocks noGrp="1"/>
          </p:cNvSpPr>
          <p:nvPr>
            <p:ph type="ftr" sz="quarter" idx="11"/>
          </p:nvPr>
        </p:nvSpPr>
        <p:spPr/>
        <p:txBody>
          <a:bodyPr/>
          <a:lstStyle/>
          <a:p>
            <a:r>
              <a:rPr lang="en-GB" smtClean="0"/>
              <a:t>MET256: WEATHER FORECASTING AND OBSERVATION</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0776362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986CA5-5842-4990-AB93-60210691140B}" type="datetime1">
              <a:rPr lang="en-GB" smtClean="0"/>
              <a:t>22/01/2020</a:t>
            </a:fld>
            <a:endParaRPr lang="en-GB"/>
          </a:p>
        </p:txBody>
      </p:sp>
      <p:sp>
        <p:nvSpPr>
          <p:cNvPr id="8" name="Footer Placeholder 7"/>
          <p:cNvSpPr>
            <a:spLocks noGrp="1"/>
          </p:cNvSpPr>
          <p:nvPr>
            <p:ph type="ftr" sz="quarter" idx="11"/>
          </p:nvPr>
        </p:nvSpPr>
        <p:spPr/>
        <p:txBody>
          <a:bodyPr/>
          <a:lstStyle/>
          <a:p>
            <a:r>
              <a:rPr lang="en-GB" smtClean="0"/>
              <a:t>MET256: WEATHER FORECASTING AND OBSERVATION</a:t>
            </a:r>
            <a:endParaRPr lang="en-GB"/>
          </a:p>
        </p:txBody>
      </p:sp>
      <p:sp>
        <p:nvSpPr>
          <p:cNvPr id="9" name="Slide Number Placeholder 8"/>
          <p:cNvSpPr>
            <a:spLocks noGrp="1"/>
          </p:cNvSpPr>
          <p:nvPr>
            <p:ph type="sldNum" sz="quarter" idx="12"/>
          </p:nvPr>
        </p:nvSpPr>
        <p:spPr/>
        <p:txBody>
          <a:bodyPr/>
          <a:lstStyle/>
          <a:p>
            <a:fld id="{46CBDAFF-6F72-4DEC-A76B-3A5A3345B25A}"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08159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F47E5E-9576-442D-9F91-6208A237A210}" type="datetime1">
              <a:rPr lang="en-GB" smtClean="0"/>
              <a:t>22/01/2020</a:t>
            </a:fld>
            <a:endParaRPr lang="en-GB"/>
          </a:p>
        </p:txBody>
      </p:sp>
      <p:sp>
        <p:nvSpPr>
          <p:cNvPr id="4" name="Footer Placeholder 3"/>
          <p:cNvSpPr>
            <a:spLocks noGrp="1"/>
          </p:cNvSpPr>
          <p:nvPr>
            <p:ph type="ftr" sz="quarter" idx="11"/>
          </p:nvPr>
        </p:nvSpPr>
        <p:spPr/>
        <p:txBody>
          <a:bodyPr/>
          <a:lstStyle/>
          <a:p>
            <a:r>
              <a:rPr lang="en-GB" smtClean="0"/>
              <a:t>MET256: WEATHER FORECASTING AND OBSERVATION</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27747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4088E9-7C05-4E10-BBE4-9517EB7063AC}" type="datetime1">
              <a:rPr lang="en-GB" smtClean="0"/>
              <a:t>22/01/2020</a:t>
            </a:fld>
            <a:endParaRPr lang="en-GB"/>
          </a:p>
        </p:txBody>
      </p:sp>
      <p:sp>
        <p:nvSpPr>
          <p:cNvPr id="3" name="Footer Placeholder 2"/>
          <p:cNvSpPr>
            <a:spLocks noGrp="1"/>
          </p:cNvSpPr>
          <p:nvPr>
            <p:ph type="ftr" sz="quarter" idx="11"/>
          </p:nvPr>
        </p:nvSpPr>
        <p:spPr/>
        <p:txBody>
          <a:bodyPr/>
          <a:lstStyle/>
          <a:p>
            <a:r>
              <a:rPr lang="en-GB" smtClean="0"/>
              <a:t>MET256: WEATHER FORECASTING AND OBSERVATION</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1902469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A07778-A03E-4125-A581-0A684725DC6E}" type="datetime1">
              <a:rPr lang="en-GB" smtClean="0"/>
              <a:t>22/01/2020</a:t>
            </a:fld>
            <a:endParaRPr lang="en-GB"/>
          </a:p>
        </p:txBody>
      </p:sp>
      <p:sp>
        <p:nvSpPr>
          <p:cNvPr id="5" name="Footer Placeholder 4"/>
          <p:cNvSpPr>
            <a:spLocks noGrp="1"/>
          </p:cNvSpPr>
          <p:nvPr>
            <p:ph type="ftr" sz="quarter" idx="11"/>
          </p:nvPr>
        </p:nvSpPr>
        <p:spPr/>
        <p:txBody>
          <a:bodyPr/>
          <a:lstStyle/>
          <a:p>
            <a:r>
              <a:rPr lang="en-GB" smtClean="0"/>
              <a:t>MET256: WEATHER FORECASTING AND OBSERVATION</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966056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758D16-87A6-4058-8B29-364ABF25360E}" type="datetime1">
              <a:rPr lang="en-GB" smtClean="0"/>
              <a:t>22/01/2020</a:t>
            </a:fld>
            <a:endParaRPr lang="en-GB"/>
          </a:p>
        </p:txBody>
      </p:sp>
      <p:sp>
        <p:nvSpPr>
          <p:cNvPr id="6" name="Footer Placeholder 5"/>
          <p:cNvSpPr>
            <a:spLocks noGrp="1"/>
          </p:cNvSpPr>
          <p:nvPr>
            <p:ph type="ftr" sz="quarter" idx="11"/>
          </p:nvPr>
        </p:nvSpPr>
        <p:spPr/>
        <p:txBody>
          <a:bodyPr/>
          <a:lstStyle/>
          <a:p>
            <a:r>
              <a:rPr lang="en-GB" smtClean="0"/>
              <a:t>MET256: WEATHER FORECASTING AND OBSERVATION</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71199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04104E-666A-4CAE-8F2D-19218B0A2B6F}" type="datetime1">
              <a:rPr lang="en-GB" smtClean="0"/>
              <a:t>22/01/2020</a:t>
            </a:fld>
            <a:endParaRPr lang="en-GB"/>
          </a:p>
        </p:txBody>
      </p:sp>
      <p:sp>
        <p:nvSpPr>
          <p:cNvPr id="6" name="Footer Placeholder 5"/>
          <p:cNvSpPr>
            <a:spLocks noGrp="1"/>
          </p:cNvSpPr>
          <p:nvPr>
            <p:ph type="ftr" sz="quarter" idx="11"/>
          </p:nvPr>
        </p:nvSpPr>
        <p:spPr/>
        <p:txBody>
          <a:bodyPr/>
          <a:lstStyle/>
          <a:p>
            <a:r>
              <a:rPr lang="en-GB" smtClean="0"/>
              <a:t>MET256: WEATHER FORECASTING AND OBSERVATION</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9140753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9784CE-428B-419D-8C0C-94ADD7FBEB41}" type="datetime1">
              <a:rPr lang="en-GB" smtClean="0"/>
              <a:t>22/01/2020</a:t>
            </a:fld>
            <a:endParaRPr lang="en-GB"/>
          </a:p>
        </p:txBody>
      </p:sp>
      <p:sp>
        <p:nvSpPr>
          <p:cNvPr id="6" name="Footer Placeholder 5"/>
          <p:cNvSpPr>
            <a:spLocks noGrp="1"/>
          </p:cNvSpPr>
          <p:nvPr>
            <p:ph type="ftr" sz="quarter" idx="11"/>
          </p:nvPr>
        </p:nvSpPr>
        <p:spPr/>
        <p:txBody>
          <a:bodyPr/>
          <a:lstStyle/>
          <a:p>
            <a:r>
              <a:rPr lang="en-GB" smtClean="0"/>
              <a:t>MET256: WEATHER FORECASTING AND OBSERVATION</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1238531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F46DE0-6C39-446D-AB2D-1984FFE73283}" type="datetime1">
              <a:rPr lang="en-GB" smtClean="0"/>
              <a:t>22/01/2020</a:t>
            </a:fld>
            <a:endParaRPr lang="en-GB"/>
          </a:p>
        </p:txBody>
      </p:sp>
      <p:sp>
        <p:nvSpPr>
          <p:cNvPr id="5" name="Footer Placeholder 4"/>
          <p:cNvSpPr>
            <a:spLocks noGrp="1"/>
          </p:cNvSpPr>
          <p:nvPr>
            <p:ph type="ftr" sz="quarter" idx="11"/>
          </p:nvPr>
        </p:nvSpPr>
        <p:spPr/>
        <p:txBody>
          <a:bodyPr/>
          <a:lstStyle/>
          <a:p>
            <a:r>
              <a:rPr lang="en-GB" smtClean="0"/>
              <a:t>MET256: WEATHER FORECASTING AND OBSERVATION</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75507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2F4A77-8203-42F4-9C9A-C7D47BE0B245}" type="datetime1">
              <a:rPr lang="en-GB" smtClean="0"/>
              <a:t>22/01/2020</a:t>
            </a:fld>
            <a:endParaRPr lang="en-GB"/>
          </a:p>
        </p:txBody>
      </p:sp>
      <p:sp>
        <p:nvSpPr>
          <p:cNvPr id="5" name="Footer Placeholder 4"/>
          <p:cNvSpPr>
            <a:spLocks noGrp="1"/>
          </p:cNvSpPr>
          <p:nvPr>
            <p:ph type="ftr" sz="quarter" idx="11"/>
          </p:nvPr>
        </p:nvSpPr>
        <p:spPr/>
        <p:txBody>
          <a:bodyPr/>
          <a:lstStyle/>
          <a:p>
            <a:r>
              <a:rPr lang="en-GB" smtClean="0"/>
              <a:t>MET256: WEATHER FORECASTING AND OBSERVATION</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90011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9B76C7-3360-4E6D-BFF5-42F69280658B}" type="datetime1">
              <a:rPr lang="en-GB" smtClean="0"/>
              <a:t>22/01/2020</a:t>
            </a:fld>
            <a:endParaRPr lang="en-GB"/>
          </a:p>
        </p:txBody>
      </p:sp>
      <p:sp>
        <p:nvSpPr>
          <p:cNvPr id="5" name="Footer Placeholder 4"/>
          <p:cNvSpPr>
            <a:spLocks noGrp="1"/>
          </p:cNvSpPr>
          <p:nvPr>
            <p:ph type="ftr" sz="quarter" idx="11"/>
          </p:nvPr>
        </p:nvSpPr>
        <p:spPr/>
        <p:txBody>
          <a:bodyPr/>
          <a:lstStyle/>
          <a:p>
            <a:r>
              <a:rPr lang="en-GB" smtClean="0"/>
              <a:t>MET256: WEATHER FORECASTING AND OBSERVATION</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6073461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BB5F5E-EF88-4064-9F83-BE7324FD04B4}" type="datetime1">
              <a:rPr lang="en-GB" smtClean="0"/>
              <a:t>22/01/2020</a:t>
            </a:fld>
            <a:endParaRPr lang="en-GB"/>
          </a:p>
        </p:txBody>
      </p:sp>
      <p:sp>
        <p:nvSpPr>
          <p:cNvPr id="5" name="Footer Placeholder 4"/>
          <p:cNvSpPr>
            <a:spLocks noGrp="1"/>
          </p:cNvSpPr>
          <p:nvPr>
            <p:ph type="ftr" sz="quarter" idx="11"/>
          </p:nvPr>
        </p:nvSpPr>
        <p:spPr/>
        <p:txBody>
          <a:bodyPr/>
          <a:lstStyle/>
          <a:p>
            <a:r>
              <a:rPr lang="en-GB" smtClean="0"/>
              <a:t>MET256: WEATHER FORECASTING AND OBSERVATION</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18382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8DBF40-7AE3-407A-BA88-11E60D64ED9B}" type="datetime1">
              <a:rPr lang="en-GB" smtClean="0"/>
              <a:t>22/01/2020</a:t>
            </a:fld>
            <a:endParaRPr lang="en-GB"/>
          </a:p>
        </p:txBody>
      </p:sp>
      <p:sp>
        <p:nvSpPr>
          <p:cNvPr id="5" name="Footer Placeholder 4"/>
          <p:cNvSpPr>
            <a:spLocks noGrp="1"/>
          </p:cNvSpPr>
          <p:nvPr>
            <p:ph type="ftr" sz="quarter" idx="11"/>
          </p:nvPr>
        </p:nvSpPr>
        <p:spPr/>
        <p:txBody>
          <a:bodyPr/>
          <a:lstStyle/>
          <a:p>
            <a:r>
              <a:rPr lang="en-GB" smtClean="0"/>
              <a:t>MET256: WEATHER FORECASTING AND OBSERVATION</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33379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C69ADF-E8B8-4A67-9049-8C049D81A8A3}" type="datetime1">
              <a:rPr lang="en-GB" smtClean="0"/>
              <a:t>22/01/2020</a:t>
            </a:fld>
            <a:endParaRPr lang="en-GB"/>
          </a:p>
        </p:txBody>
      </p:sp>
      <p:sp>
        <p:nvSpPr>
          <p:cNvPr id="5" name="Footer Placeholder 4"/>
          <p:cNvSpPr>
            <a:spLocks noGrp="1"/>
          </p:cNvSpPr>
          <p:nvPr>
            <p:ph type="ftr" sz="quarter" idx="11"/>
          </p:nvPr>
        </p:nvSpPr>
        <p:spPr/>
        <p:txBody>
          <a:bodyPr/>
          <a:lstStyle/>
          <a:p>
            <a:r>
              <a:rPr lang="en-GB" smtClean="0"/>
              <a:t>MET256: WEATHER FORECASTING AND OBSERVATION</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19625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9DF164-7EB5-4948-AE95-968761A971B6}" type="datetime1">
              <a:rPr lang="en-GB" smtClean="0"/>
              <a:t>22/01/2020</a:t>
            </a:fld>
            <a:endParaRPr lang="en-GB"/>
          </a:p>
        </p:txBody>
      </p:sp>
      <p:sp>
        <p:nvSpPr>
          <p:cNvPr id="5" name="Footer Placeholder 4"/>
          <p:cNvSpPr>
            <a:spLocks noGrp="1"/>
          </p:cNvSpPr>
          <p:nvPr>
            <p:ph type="ftr" sz="quarter" idx="11"/>
          </p:nvPr>
        </p:nvSpPr>
        <p:spPr/>
        <p:txBody>
          <a:bodyPr/>
          <a:lstStyle/>
          <a:p>
            <a:r>
              <a:rPr lang="en-GB" smtClean="0"/>
              <a:t>MET256: WEATHER FORECASTING AND OBSERVATION</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7376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22834A2-29E4-42A6-B4C6-D2B5C54D8DE4}" type="datetime1">
              <a:rPr lang="en-GB" smtClean="0"/>
              <a:t>22/01/2020</a:t>
            </a:fld>
            <a:endParaRPr lang="en-GB"/>
          </a:p>
        </p:txBody>
      </p:sp>
      <p:sp>
        <p:nvSpPr>
          <p:cNvPr id="6" name="Footer Placeholder 5"/>
          <p:cNvSpPr>
            <a:spLocks noGrp="1"/>
          </p:cNvSpPr>
          <p:nvPr>
            <p:ph type="ftr" sz="quarter" idx="11"/>
          </p:nvPr>
        </p:nvSpPr>
        <p:spPr/>
        <p:txBody>
          <a:bodyPr/>
          <a:lstStyle/>
          <a:p>
            <a:r>
              <a:rPr lang="en-GB" smtClean="0"/>
              <a:t>MET256: WEATHER FORECASTING AND OBSERVATION</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752164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4EABB0E-0B25-4116-BC04-60CCC8ABC144}" type="datetime1">
              <a:rPr lang="en-GB" smtClean="0"/>
              <a:t>22/01/2020</a:t>
            </a:fld>
            <a:endParaRPr lang="en-GB"/>
          </a:p>
        </p:txBody>
      </p:sp>
      <p:sp>
        <p:nvSpPr>
          <p:cNvPr id="8" name="Footer Placeholder 7"/>
          <p:cNvSpPr>
            <a:spLocks noGrp="1"/>
          </p:cNvSpPr>
          <p:nvPr>
            <p:ph type="ftr" sz="quarter" idx="11"/>
          </p:nvPr>
        </p:nvSpPr>
        <p:spPr/>
        <p:txBody>
          <a:bodyPr/>
          <a:lstStyle/>
          <a:p>
            <a:r>
              <a:rPr lang="en-GB" smtClean="0"/>
              <a:t>MET256: WEATHER FORECASTING AND OBSERVATION</a:t>
            </a:r>
            <a:endParaRPr lang="en-GB"/>
          </a:p>
        </p:txBody>
      </p:sp>
      <p:sp>
        <p:nvSpPr>
          <p:cNvPr id="9" name="Slide Number Placeholder 8"/>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40162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47C25E5-47E5-4E27-8B32-FB021ED406FB}" type="datetime1">
              <a:rPr lang="en-GB" smtClean="0"/>
              <a:t>22/01/2020</a:t>
            </a:fld>
            <a:endParaRPr lang="en-GB"/>
          </a:p>
        </p:txBody>
      </p:sp>
      <p:sp>
        <p:nvSpPr>
          <p:cNvPr id="4" name="Footer Placeholder 3"/>
          <p:cNvSpPr>
            <a:spLocks noGrp="1"/>
          </p:cNvSpPr>
          <p:nvPr>
            <p:ph type="ftr" sz="quarter" idx="11"/>
          </p:nvPr>
        </p:nvSpPr>
        <p:spPr/>
        <p:txBody>
          <a:bodyPr/>
          <a:lstStyle/>
          <a:p>
            <a:r>
              <a:rPr lang="en-GB" smtClean="0"/>
              <a:t>MET256: WEATHER FORECASTING AND OBSERVATION</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350157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C2008-31CD-4724-AEB3-5916CE16BB35}" type="datetime1">
              <a:rPr lang="en-GB" smtClean="0"/>
              <a:t>22/01/2020</a:t>
            </a:fld>
            <a:endParaRPr lang="en-GB"/>
          </a:p>
        </p:txBody>
      </p:sp>
      <p:sp>
        <p:nvSpPr>
          <p:cNvPr id="3" name="Footer Placeholder 2"/>
          <p:cNvSpPr>
            <a:spLocks noGrp="1"/>
          </p:cNvSpPr>
          <p:nvPr>
            <p:ph type="ftr" sz="quarter" idx="11"/>
          </p:nvPr>
        </p:nvSpPr>
        <p:spPr/>
        <p:txBody>
          <a:bodyPr/>
          <a:lstStyle/>
          <a:p>
            <a:r>
              <a:rPr lang="en-GB" smtClean="0"/>
              <a:t>MET256: WEATHER FORECASTING AND OBSERVATION</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4055794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DA089D-8363-4178-8FA3-0C6C86E7BB9A}" type="datetime1">
              <a:rPr lang="en-GB" smtClean="0"/>
              <a:t>22/01/2020</a:t>
            </a:fld>
            <a:endParaRPr lang="en-GB"/>
          </a:p>
        </p:txBody>
      </p:sp>
      <p:sp>
        <p:nvSpPr>
          <p:cNvPr id="6" name="Footer Placeholder 5"/>
          <p:cNvSpPr>
            <a:spLocks noGrp="1"/>
          </p:cNvSpPr>
          <p:nvPr>
            <p:ph type="ftr" sz="quarter" idx="11"/>
          </p:nvPr>
        </p:nvSpPr>
        <p:spPr/>
        <p:txBody>
          <a:bodyPr/>
          <a:lstStyle/>
          <a:p>
            <a:r>
              <a:rPr lang="en-GB" smtClean="0"/>
              <a:t>MET256: WEATHER FORECASTING AND OBSERVATION</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539298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8048A6-505A-4FF0-B9C4-AD86988E31A6}" type="datetime1">
              <a:rPr lang="en-GB" smtClean="0"/>
              <a:t>22/01/2020</a:t>
            </a:fld>
            <a:endParaRPr lang="en-GB"/>
          </a:p>
        </p:txBody>
      </p:sp>
      <p:sp>
        <p:nvSpPr>
          <p:cNvPr id="6" name="Footer Placeholder 5"/>
          <p:cNvSpPr>
            <a:spLocks noGrp="1"/>
          </p:cNvSpPr>
          <p:nvPr>
            <p:ph type="ftr" sz="quarter" idx="11"/>
          </p:nvPr>
        </p:nvSpPr>
        <p:spPr/>
        <p:txBody>
          <a:bodyPr/>
          <a:lstStyle/>
          <a:p>
            <a:r>
              <a:rPr lang="en-GB" smtClean="0"/>
              <a:t>MET256: WEATHER FORECASTING AND OBSERVATION</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4144082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4.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3.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8EC878-C924-41FC-9E3C-4E9242531731}" type="datetime1">
              <a:rPr lang="en-GB" smtClean="0"/>
              <a:t>22/01/2020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MET256: WEATHER FORECASTING AND OBSERVATION</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BDAFF-6F72-4DEC-A76B-3A5A3345B25A}" type="slidenum">
              <a:rPr lang="en-GB" smtClean="0"/>
              <a:t>‹#›</a:t>
            </a:fld>
            <a:endParaRPr lang="en-GB"/>
          </a:p>
        </p:txBody>
      </p:sp>
    </p:spTree>
    <p:extLst>
      <p:ext uri="{BB962C8B-B14F-4D97-AF65-F5344CB8AC3E}">
        <p14:creationId xmlns:p14="http://schemas.microsoft.com/office/powerpoint/2010/main" val="2595030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6E247277-1A98-4BB3-A098-7322D1813EA6}" type="datetime1">
              <a:rPr lang="en-GB" smtClean="0"/>
              <a:t>22/01/2020</a:t>
            </a:fld>
            <a:endParaRPr lang="en-GB"/>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r>
              <a:rPr lang="en-GB" smtClean="0"/>
              <a:t>MET256: WEATHER FORECASTING AND OBSERVATION</a:t>
            </a:r>
            <a:endParaRPr lang="en-GB"/>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46CBDAFF-6F72-4DEC-A76B-3A5A3345B25A}" type="slidenum">
              <a:rPr lang="en-GB" smtClean="0"/>
              <a:t>‹#›</a:t>
            </a:fld>
            <a:endParaRPr lang="en-GB"/>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99843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EFCFDF-914B-4E0F-86AD-8FB3D2BE2602}" type="datetime1">
              <a:rPr lang="en-GB" smtClean="0"/>
              <a:t>22/01/2020</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GB" smtClean="0"/>
              <a:t>MET256: WEATHER FORECASTING AND OBSERVATION</a:t>
            </a:r>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CBDAFF-6F72-4DEC-A76B-3A5A3345B25A}" type="slidenum">
              <a:rPr lang="en-GB" smtClean="0"/>
              <a:t>‹#›</a:t>
            </a:fld>
            <a:endParaRPr lang="en-GB"/>
          </a:p>
        </p:txBody>
      </p:sp>
    </p:spTree>
    <p:extLst>
      <p:ext uri="{BB962C8B-B14F-4D97-AF65-F5344CB8AC3E}">
        <p14:creationId xmlns:p14="http://schemas.microsoft.com/office/powerpoint/2010/main" val="243237292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jeff.jay8845@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p:cNvSpPr>
            <a:spLocks noGrp="1"/>
          </p:cNvSpPr>
          <p:nvPr>
            <p:ph type="subTitle" idx="1"/>
          </p:nvPr>
        </p:nvSpPr>
        <p:spPr>
          <a:xfrm>
            <a:off x="1476704" y="3224606"/>
            <a:ext cx="9144000" cy="1572552"/>
          </a:xfrm>
        </p:spPr>
        <p:txBody>
          <a:bodyPr>
            <a:normAutofit/>
          </a:bodyPr>
          <a:lstStyle/>
          <a:p>
            <a:pPr lvl="0"/>
            <a:r>
              <a:rPr lang="en-US" sz="3600" dirty="0" smtClean="0"/>
              <a:t>Jeffrey N. A. Aryee  (PhD)</a:t>
            </a:r>
            <a:endParaRPr lang="en-US" dirty="0" smtClean="0"/>
          </a:p>
          <a:p>
            <a:pPr lvl="0"/>
            <a:r>
              <a:rPr lang="en-US" i="1" dirty="0" smtClean="0"/>
              <a:t>Meteorology &amp; Climate Science Programme</a:t>
            </a:r>
          </a:p>
          <a:p>
            <a:pPr lvl="0"/>
            <a:r>
              <a:rPr lang="en-US" i="1" dirty="0" smtClean="0"/>
              <a:t>Department of Physics, KNUST, Ghana</a:t>
            </a:r>
            <a:endParaRPr lang="en-US" i="1" dirty="0"/>
          </a:p>
        </p:txBody>
      </p:sp>
      <p:sp>
        <p:nvSpPr>
          <p:cNvPr id="18" name="Title 1"/>
          <p:cNvSpPr txBox="1">
            <a:spLocks/>
          </p:cNvSpPr>
          <p:nvPr/>
        </p:nvSpPr>
        <p:spPr>
          <a:xfrm>
            <a:off x="193183" y="206059"/>
            <a:ext cx="11835685" cy="2332189"/>
          </a:xfrm>
          <a:prstGeom prst="rect">
            <a:avLst/>
          </a:prstGeom>
          <a:solidFill>
            <a:schemeClr val="accent3">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600" b="1" dirty="0" smtClean="0">
                <a:solidFill>
                  <a:srgbClr val="FF0000"/>
                </a:solidFill>
                <a:latin typeface="Arial Black" panose="020B0A04020102020204" pitchFamily="34" charset="0"/>
              </a:rPr>
              <a:t>MET 256: WEATHER FORECASTING AND </a:t>
            </a:r>
            <a:r>
              <a:rPr lang="en-US" sz="4600" b="1" dirty="0" smtClean="0">
                <a:solidFill>
                  <a:srgbClr val="FF0000"/>
                </a:solidFill>
                <a:latin typeface="Arial Black" panose="020B0A04020102020204" pitchFamily="34" charset="0"/>
              </a:rPr>
              <a:t>OBSERVATION</a:t>
            </a:r>
            <a:endParaRPr lang="en-US" sz="4600" b="1" dirty="0">
              <a:solidFill>
                <a:srgbClr val="FF0000"/>
              </a:solidFill>
              <a:latin typeface="Arial Black" panose="020B0A04020102020204" pitchFamily="34"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602" y="5676810"/>
            <a:ext cx="1179607" cy="656823"/>
          </a:xfrm>
          <a:prstGeom prst="rect">
            <a:avLst/>
          </a:prstGeom>
        </p:spPr>
      </p:pic>
      <p:sp>
        <p:nvSpPr>
          <p:cNvPr id="22" name="Subtitle 15"/>
          <p:cNvSpPr txBox="1">
            <a:spLocks/>
          </p:cNvSpPr>
          <p:nvPr/>
        </p:nvSpPr>
        <p:spPr>
          <a:xfrm>
            <a:off x="187459" y="5191829"/>
            <a:ext cx="10961350" cy="969961"/>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l"/>
            <a:r>
              <a:rPr lang="en-US" i="1" dirty="0"/>
              <a:t>e</a:t>
            </a:r>
            <a:r>
              <a:rPr lang="en-US" i="1" dirty="0" smtClean="0"/>
              <a:t>-mail:</a:t>
            </a:r>
            <a:r>
              <a:rPr lang="en-US" dirty="0" smtClean="0"/>
              <a:t>	     </a:t>
            </a:r>
            <a:r>
              <a:rPr lang="en-US" dirty="0" smtClean="0">
                <a:hlinkClick r:id="rId4"/>
              </a:rPr>
              <a:t>jeff.jay8845@gmail.com</a:t>
            </a:r>
            <a:endParaRPr lang="en-US" b="1" dirty="0"/>
          </a:p>
          <a:p>
            <a:pPr lvl="0" algn="l"/>
            <a:r>
              <a:rPr lang="en-US" dirty="0" smtClean="0"/>
              <a:t>Google Classroom Code:</a:t>
            </a:r>
            <a:r>
              <a:rPr lang="en-US" b="1" dirty="0" smtClean="0"/>
              <a:t> </a:t>
            </a:r>
            <a:r>
              <a:rPr lang="en-US" b="1" dirty="0" smtClean="0"/>
              <a:t>	</a:t>
            </a:r>
            <a:r>
              <a:rPr lang="en-GB" b="1" dirty="0">
                <a:solidFill>
                  <a:srgbClr val="FF0000"/>
                </a:solidFill>
              </a:rPr>
              <a:t>qpbx2mj</a:t>
            </a:r>
            <a:endParaRPr lang="en-US" b="1" dirty="0" smtClean="0">
              <a:solidFill>
                <a:srgbClr val="FF0000"/>
              </a:solidFill>
            </a:endParaRPr>
          </a:p>
          <a:p>
            <a:pPr lvl="0" algn="l"/>
            <a:r>
              <a:rPr lang="en-US" b="1" dirty="0" smtClean="0"/>
              <a:t>     </a:t>
            </a:r>
            <a:r>
              <a:rPr lang="en-US" b="1" dirty="0" smtClean="0"/>
              <a:t>	</a:t>
            </a:r>
            <a:r>
              <a:rPr lang="en-US" sz="1900" b="1" dirty="0" smtClean="0"/>
              <a:t>https</a:t>
            </a:r>
            <a:r>
              <a:rPr lang="en-US" sz="1900" b="1" dirty="0"/>
              <a:t>://</a:t>
            </a:r>
            <a:r>
              <a:rPr lang="en-US" sz="1900" b="1" dirty="0" smtClean="0"/>
              <a:t>github.com/jeffjay88/</a:t>
            </a:r>
            <a:r>
              <a:rPr lang="en-GB" sz="2000" b="1" dirty="0"/>
              <a:t>MET256_WEATHER_FORECASTING_AND_OBSERVATIONS_LECTURE_SERIES</a:t>
            </a:r>
          </a:p>
          <a:p>
            <a:pPr algn="l"/>
            <a:endParaRPr lang="en-US" sz="1900" dirty="0"/>
          </a:p>
        </p:txBody>
      </p:sp>
    </p:spTree>
    <p:extLst>
      <p:ext uri="{BB962C8B-B14F-4D97-AF65-F5344CB8AC3E}">
        <p14:creationId xmlns:p14="http://schemas.microsoft.com/office/powerpoint/2010/main" val="9932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870"/>
            <a:ext cx="10515600" cy="948520"/>
          </a:xfrm>
        </p:spPr>
        <p:txBody>
          <a:bodyPr>
            <a:normAutofit/>
          </a:bodyPr>
          <a:lstStyle/>
          <a:p>
            <a:r>
              <a:rPr lang="en-GB" sz="4000" b="1" dirty="0" smtClean="0">
                <a:solidFill>
                  <a:srgbClr val="FF0000"/>
                </a:solidFill>
                <a:latin typeface="Arial Black" panose="020B0A04020102020204" pitchFamily="34" charset="0"/>
              </a:rPr>
              <a:t>Challenges of Weather Forecasting</a:t>
            </a:r>
            <a:endParaRPr lang="en-GB" sz="4000" b="1" dirty="0">
              <a:solidFill>
                <a:srgbClr val="FF0000"/>
              </a:solidFill>
              <a:latin typeface="Arial Black" panose="020B0A04020102020204" pitchFamily="34" charset="0"/>
            </a:endParaRPr>
          </a:p>
        </p:txBody>
      </p:sp>
      <p:sp>
        <p:nvSpPr>
          <p:cNvPr id="3" name="Content Placeholder 2"/>
          <p:cNvSpPr>
            <a:spLocks noGrp="1"/>
          </p:cNvSpPr>
          <p:nvPr>
            <p:ph idx="1"/>
          </p:nvPr>
        </p:nvSpPr>
        <p:spPr>
          <a:xfrm>
            <a:off x="170195" y="1061389"/>
            <a:ext cx="7794362" cy="5074367"/>
          </a:xfrm>
          <a:solidFill>
            <a:schemeClr val="accent2">
              <a:lumMod val="60000"/>
              <a:lumOff val="40000"/>
            </a:schemeClr>
          </a:solidFill>
        </p:spPr>
        <p:txBody>
          <a:bodyPr>
            <a:noAutofit/>
          </a:bodyPr>
          <a:lstStyle/>
          <a:p>
            <a:pPr algn="just">
              <a:buFont typeface="Wingdings" panose="05000000000000000000" pitchFamily="2" charset="2"/>
              <a:buChar char="Ø"/>
            </a:pPr>
            <a:r>
              <a:rPr lang="en-GB" sz="2200" b="1" dirty="0" smtClean="0"/>
              <a:t>The </a:t>
            </a:r>
            <a:r>
              <a:rPr lang="en-GB" sz="2200" b="1" dirty="0"/>
              <a:t>chaotic nature of the atmosphere and incomplete understanding of the processes mean that forecasts become less accurate as the range of the forecast increases</a:t>
            </a:r>
            <a:r>
              <a:rPr lang="en-GB" sz="2200" b="1" dirty="0" smtClean="0"/>
              <a:t>.</a:t>
            </a:r>
          </a:p>
          <a:p>
            <a:pPr algn="just">
              <a:buFont typeface="Wingdings" panose="05000000000000000000" pitchFamily="2" charset="2"/>
              <a:buChar char="Ø"/>
            </a:pPr>
            <a:endParaRPr lang="en-GB" sz="2200" b="1" dirty="0"/>
          </a:p>
          <a:p>
            <a:pPr algn="just">
              <a:buFont typeface="Wingdings" panose="05000000000000000000" pitchFamily="2" charset="2"/>
              <a:buChar char="Ø"/>
            </a:pPr>
            <a:r>
              <a:rPr lang="en-GB" sz="2200" b="1" dirty="0" smtClean="0"/>
              <a:t>Interaction of complex weather systems.</a:t>
            </a:r>
          </a:p>
          <a:p>
            <a:pPr algn="just">
              <a:buFont typeface="Wingdings" panose="05000000000000000000" pitchFamily="2" charset="2"/>
              <a:buChar char="Ø"/>
            </a:pPr>
            <a:endParaRPr lang="en-GB" sz="2200" b="1" dirty="0" smtClean="0"/>
          </a:p>
          <a:p>
            <a:pPr algn="just">
              <a:buFont typeface="Wingdings" panose="05000000000000000000" pitchFamily="2" charset="2"/>
              <a:buChar char="Ø"/>
            </a:pPr>
            <a:r>
              <a:rPr lang="en-GB" sz="2200" b="1" dirty="0" smtClean="0"/>
              <a:t>Sparse observation network</a:t>
            </a:r>
            <a:r>
              <a:rPr lang="en-GB" sz="2200" b="1" dirty="0"/>
              <a:t>, especially the upper air network</a:t>
            </a:r>
            <a:r>
              <a:rPr lang="en-GB" sz="2200" b="1" dirty="0" smtClean="0"/>
              <a:t>.</a:t>
            </a:r>
          </a:p>
          <a:p>
            <a:pPr algn="just">
              <a:buFont typeface="Wingdings" panose="05000000000000000000" pitchFamily="2" charset="2"/>
              <a:buChar char="Ø"/>
            </a:pPr>
            <a:endParaRPr lang="en-GB" sz="2200" b="1" dirty="0"/>
          </a:p>
          <a:p>
            <a:pPr algn="just">
              <a:buFont typeface="Wingdings" panose="05000000000000000000" pitchFamily="2" charset="2"/>
              <a:buChar char="Ø"/>
            </a:pPr>
            <a:r>
              <a:rPr lang="en-GB" sz="2200" b="1" dirty="0" smtClean="0"/>
              <a:t>Computational expensiveness of numerical </a:t>
            </a:r>
            <a:r>
              <a:rPr lang="en-GB" sz="2200" b="1" dirty="0"/>
              <a:t>weather prediction </a:t>
            </a:r>
            <a:r>
              <a:rPr lang="en-GB" sz="2200" b="1" dirty="0" smtClean="0"/>
              <a:t>models.</a:t>
            </a:r>
          </a:p>
          <a:p>
            <a:pPr algn="just">
              <a:buFont typeface="Wingdings" panose="05000000000000000000" pitchFamily="2" charset="2"/>
              <a:buChar char="Ø"/>
            </a:pPr>
            <a:endParaRPr lang="en-GB" sz="2200" b="1" dirty="0" smtClean="0"/>
          </a:p>
          <a:p>
            <a:pPr algn="just">
              <a:buFont typeface="Wingdings" panose="05000000000000000000" pitchFamily="2" charset="2"/>
              <a:buChar char="Ø"/>
            </a:pPr>
            <a:r>
              <a:rPr lang="en-GB" sz="2200" b="1" dirty="0" smtClean="0"/>
              <a:t>Climate change makes some aspect of weather forecasting increasingly difficult</a:t>
            </a:r>
            <a:r>
              <a:rPr lang="en-GB" sz="2200" b="1" dirty="0"/>
              <a:t>.</a:t>
            </a:r>
            <a:endParaRPr lang="en-GB" sz="2200" b="1" dirty="0" smtClean="0"/>
          </a:p>
        </p:txBody>
      </p:sp>
      <p:sp>
        <p:nvSpPr>
          <p:cNvPr id="4" name="Footer Placeholder 3"/>
          <p:cNvSpPr>
            <a:spLocks noGrp="1"/>
          </p:cNvSpPr>
          <p:nvPr>
            <p:ph type="ftr" sz="quarter" idx="11"/>
          </p:nvPr>
        </p:nvSpPr>
        <p:spPr/>
        <p:txBody>
          <a:bodyPr/>
          <a:lstStyle/>
          <a:p>
            <a:r>
              <a:rPr lang="en-GB" dirty="0" smtClean="0"/>
              <a:t>MET256: WEATHER FORECASTING AND OBSERVATION</a:t>
            </a:r>
            <a:endParaRPr lang="en-GB" dirty="0"/>
          </a:p>
        </p:txBody>
      </p:sp>
      <p:sp>
        <p:nvSpPr>
          <p:cNvPr id="5" name="Slide Number Placeholder 4"/>
          <p:cNvSpPr>
            <a:spLocks noGrp="1"/>
          </p:cNvSpPr>
          <p:nvPr>
            <p:ph type="sldNum" sz="quarter" idx="12"/>
          </p:nvPr>
        </p:nvSpPr>
        <p:spPr/>
        <p:txBody>
          <a:bodyPr/>
          <a:lstStyle/>
          <a:p>
            <a:fld id="{46CBDAFF-6F72-4DEC-A76B-3A5A3345B25A}" type="slidenum">
              <a:rPr lang="en-GB" smtClean="0"/>
              <a:t>10</a:t>
            </a:fld>
            <a:endParaRPr lang="en-GB"/>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r="18381"/>
          <a:stretch/>
        </p:blipFill>
        <p:spPr>
          <a:xfrm>
            <a:off x="8004313" y="1538468"/>
            <a:ext cx="4265040" cy="3876255"/>
          </a:xfrm>
          <a:prstGeom prst="rect">
            <a:avLst/>
          </a:prstGeom>
        </p:spPr>
      </p:pic>
    </p:spTree>
    <p:extLst>
      <p:ext uri="{BB962C8B-B14F-4D97-AF65-F5344CB8AC3E}">
        <p14:creationId xmlns:p14="http://schemas.microsoft.com/office/powerpoint/2010/main" val="157269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5" y="2024743"/>
            <a:ext cx="10998925" cy="2194560"/>
          </a:xfrm>
        </p:spPr>
        <p:txBody>
          <a:bodyPr>
            <a:normAutofit/>
          </a:bodyPr>
          <a:lstStyle/>
          <a:p>
            <a:r>
              <a:rPr lang="en-US" sz="4800" b="1" dirty="0">
                <a:solidFill>
                  <a:srgbClr val="FF0000"/>
                </a:solidFill>
                <a:ea typeface="Times New Roman" panose="02020603050405020304" pitchFamily="18" charset="0"/>
                <a:cs typeface="Times New Roman" panose="02020603050405020304" pitchFamily="18" charset="0"/>
              </a:rPr>
              <a:t>Meteorological </a:t>
            </a:r>
            <a:r>
              <a:rPr lang="en-US" sz="4800" b="1" dirty="0" smtClean="0">
                <a:solidFill>
                  <a:srgbClr val="FF0000"/>
                </a:solidFill>
                <a:ea typeface="Times New Roman" panose="02020603050405020304" pitchFamily="18" charset="0"/>
                <a:cs typeface="Times New Roman" panose="02020603050405020304" pitchFamily="18" charset="0"/>
              </a:rPr>
              <a:t>Observations </a:t>
            </a:r>
            <a:endParaRPr lang="en-US" sz="4800" b="1" dirty="0">
              <a:solidFill>
                <a:srgbClr val="FF0000"/>
              </a:solidFill>
            </a:endParaRPr>
          </a:p>
        </p:txBody>
      </p:sp>
    </p:spTree>
    <p:extLst>
      <p:ext uri="{BB962C8B-B14F-4D97-AF65-F5344CB8AC3E}">
        <p14:creationId xmlns:p14="http://schemas.microsoft.com/office/powerpoint/2010/main" val="13772848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600" y="6447791"/>
            <a:ext cx="4114800" cy="365125"/>
          </a:xfrm>
        </p:spPr>
        <p:txBody>
          <a:bodyPr/>
          <a:lstStyle/>
          <a:p>
            <a:r>
              <a:rPr lang="en-GB" smtClean="0">
                <a:solidFill>
                  <a:prstClr val="black">
                    <a:tint val="75000"/>
                  </a:prstClr>
                </a:solidFill>
              </a:rPr>
              <a:t>MET256: WEATHER FORECASTING AND OBSERVATION</a:t>
            </a:r>
            <a:endParaRPr lang="en-GB" dirty="0">
              <a:solidFill>
                <a:prstClr val="black">
                  <a:tint val="75000"/>
                </a:prstClr>
              </a:solidFill>
            </a:endParaRPr>
          </a:p>
        </p:txBody>
      </p:sp>
      <p:sp>
        <p:nvSpPr>
          <p:cNvPr id="5" name="Slide Number Placeholder 4"/>
          <p:cNvSpPr>
            <a:spLocks noGrp="1"/>
          </p:cNvSpPr>
          <p:nvPr>
            <p:ph type="sldNum" sz="quarter" idx="12"/>
          </p:nvPr>
        </p:nvSpPr>
        <p:spPr>
          <a:xfrm>
            <a:off x="9067802" y="6473917"/>
            <a:ext cx="2743200" cy="365125"/>
          </a:xfrm>
        </p:spPr>
        <p:txBody>
          <a:bodyPr/>
          <a:lstStyle/>
          <a:p>
            <a:fld id="{46CBDAFF-6F72-4DEC-A76B-3A5A3345B25A}" type="slidenum">
              <a:rPr lang="en-GB">
                <a:solidFill>
                  <a:prstClr val="black">
                    <a:tint val="75000"/>
                  </a:prstClr>
                </a:solidFill>
              </a:rPr>
              <a:pPr/>
              <a:t>12</a:t>
            </a:fld>
            <a:endParaRPr lang="en-GB" dirty="0">
              <a:solidFill>
                <a:prstClr val="black">
                  <a:tint val="75000"/>
                </a:prstClr>
              </a:solidFill>
            </a:endParaRPr>
          </a:p>
        </p:txBody>
      </p:sp>
      <p:sp>
        <p:nvSpPr>
          <p:cNvPr id="10" name="Rectangle 9"/>
          <p:cNvSpPr/>
          <p:nvPr/>
        </p:nvSpPr>
        <p:spPr>
          <a:xfrm>
            <a:off x="5617028" y="1330373"/>
            <a:ext cx="6178730" cy="3596369"/>
          </a:xfrm>
          <a:prstGeom prst="rect">
            <a:avLst/>
          </a:prstGeom>
        </p:spPr>
        <p:txBody>
          <a:bodyPr wrap="square">
            <a:spAutoFit/>
          </a:bodyPr>
          <a:lstStyle/>
          <a:p>
            <a:pPr marL="457200" indent="-457200" algn="just">
              <a:lnSpc>
                <a:spcPct val="115000"/>
              </a:lnSpc>
              <a:buFont typeface="Wingdings" panose="05000000000000000000" pitchFamily="2" charset="2"/>
              <a:buChar char="Ø"/>
            </a:pPr>
            <a:r>
              <a:rPr lang="en-US" sz="2200" dirty="0" smtClean="0">
                <a:ea typeface="Times New Roman" panose="02020603050405020304" pitchFamily="18" charset="0"/>
                <a:cs typeface="Times New Roman" panose="02020603050405020304" pitchFamily="18" charset="0"/>
              </a:rPr>
              <a:t>real-time </a:t>
            </a:r>
            <a:r>
              <a:rPr lang="en-US" sz="2200" dirty="0">
                <a:ea typeface="Times New Roman" panose="02020603050405020304" pitchFamily="18" charset="0"/>
                <a:cs typeface="Times New Roman" panose="02020603050405020304" pitchFamily="18" charset="0"/>
              </a:rPr>
              <a:t>preparation of weather analyses, forecasts and severe weather warnings</a:t>
            </a:r>
          </a:p>
          <a:p>
            <a:pPr marL="457200" indent="-457200" algn="just">
              <a:lnSpc>
                <a:spcPct val="115000"/>
              </a:lnSpc>
              <a:buFont typeface="Wingdings" panose="05000000000000000000" pitchFamily="2" charset="2"/>
              <a:buChar char="Ø"/>
            </a:pPr>
            <a:r>
              <a:rPr lang="en-US" sz="2200" dirty="0" smtClean="0">
                <a:ea typeface="Times New Roman" panose="02020603050405020304" pitchFamily="18" charset="0"/>
                <a:cs typeface="Times New Roman" panose="02020603050405020304" pitchFamily="18" charset="0"/>
              </a:rPr>
              <a:t>the </a:t>
            </a:r>
            <a:r>
              <a:rPr lang="en-US" sz="2200" dirty="0">
                <a:ea typeface="Times New Roman" panose="02020603050405020304" pitchFamily="18" charset="0"/>
                <a:cs typeface="Times New Roman" panose="02020603050405020304" pitchFamily="18" charset="0"/>
              </a:rPr>
              <a:t>study of climate</a:t>
            </a:r>
          </a:p>
          <a:p>
            <a:pPr marL="457200" indent="-457200" algn="just">
              <a:lnSpc>
                <a:spcPct val="115000"/>
              </a:lnSpc>
              <a:buFont typeface="Wingdings" panose="05000000000000000000" pitchFamily="2" charset="2"/>
              <a:buChar char="Ø"/>
            </a:pPr>
            <a:r>
              <a:rPr lang="en-US" sz="2200" dirty="0" smtClean="0">
                <a:ea typeface="Times New Roman" panose="02020603050405020304" pitchFamily="18" charset="0"/>
                <a:cs typeface="Times New Roman" panose="02020603050405020304" pitchFamily="18" charset="0"/>
              </a:rPr>
              <a:t>local </a:t>
            </a:r>
            <a:r>
              <a:rPr lang="en-US" sz="2200" dirty="0">
                <a:ea typeface="Times New Roman" panose="02020603050405020304" pitchFamily="18" charset="0"/>
                <a:cs typeface="Times New Roman" panose="02020603050405020304" pitchFamily="18" charset="0"/>
              </a:rPr>
              <a:t>weather-dependent operations (local aerodrome flying operations, construction work on land and at sea)</a:t>
            </a:r>
          </a:p>
          <a:p>
            <a:pPr marL="457200" indent="-457200" algn="just">
              <a:lnSpc>
                <a:spcPct val="115000"/>
              </a:lnSpc>
              <a:buFont typeface="Wingdings" panose="05000000000000000000" pitchFamily="2" charset="2"/>
              <a:buChar char="Ø"/>
            </a:pPr>
            <a:r>
              <a:rPr lang="en-US" sz="2200" dirty="0" smtClean="0">
                <a:ea typeface="Times New Roman" panose="02020603050405020304" pitchFamily="18" charset="0"/>
                <a:cs typeface="Times New Roman" panose="02020603050405020304" pitchFamily="18" charset="0"/>
              </a:rPr>
              <a:t>climatological</a:t>
            </a:r>
            <a:r>
              <a:rPr lang="en-US" sz="2200" dirty="0">
                <a:ea typeface="Times New Roman" panose="02020603050405020304" pitchFamily="18" charset="0"/>
                <a:cs typeface="Times New Roman" panose="02020603050405020304" pitchFamily="18" charset="0"/>
              </a:rPr>
              <a:t>, hydrological and agricultural </a:t>
            </a:r>
            <a:r>
              <a:rPr lang="en-US" sz="2200" dirty="0" smtClean="0">
                <a:ea typeface="Times New Roman" panose="02020603050405020304" pitchFamily="18" charset="0"/>
                <a:cs typeface="Times New Roman" panose="02020603050405020304" pitchFamily="18" charset="0"/>
              </a:rPr>
              <a:t>meteorology</a:t>
            </a:r>
            <a:endParaRPr lang="en-US" sz="2200" dirty="0">
              <a:ea typeface="Times New Roman" panose="02020603050405020304" pitchFamily="18" charset="0"/>
              <a:cs typeface="Times New Roman" panose="02020603050405020304" pitchFamily="18" charset="0"/>
            </a:endParaRPr>
          </a:p>
          <a:p>
            <a:pPr marL="457200" indent="-457200" algn="just">
              <a:lnSpc>
                <a:spcPct val="115000"/>
              </a:lnSpc>
              <a:buFont typeface="Wingdings" panose="05000000000000000000" pitchFamily="2" charset="2"/>
              <a:buChar char="Ø"/>
            </a:pPr>
            <a:r>
              <a:rPr lang="en-US" sz="2200" dirty="0" smtClean="0">
                <a:ea typeface="Times New Roman" panose="02020603050405020304" pitchFamily="18" charset="0"/>
                <a:cs typeface="Times New Roman" panose="02020603050405020304" pitchFamily="18" charset="0"/>
              </a:rPr>
              <a:t>research </a:t>
            </a:r>
            <a:r>
              <a:rPr lang="en-US" sz="2200" dirty="0">
                <a:ea typeface="Times New Roman" panose="02020603050405020304" pitchFamily="18" charset="0"/>
                <a:cs typeface="Times New Roman" panose="02020603050405020304" pitchFamily="18" charset="0"/>
              </a:rPr>
              <a:t>in meteorology and climatology</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05" y="1341394"/>
            <a:ext cx="5388971" cy="3439611"/>
          </a:xfrm>
          <a:prstGeom prst="rect">
            <a:avLst/>
          </a:prstGeom>
        </p:spPr>
      </p:pic>
      <p:sp>
        <p:nvSpPr>
          <p:cNvPr id="13" name="Rectangle 12"/>
          <p:cNvSpPr/>
          <p:nvPr/>
        </p:nvSpPr>
        <p:spPr>
          <a:xfrm>
            <a:off x="156482" y="152259"/>
            <a:ext cx="11879036" cy="916854"/>
          </a:xfrm>
          <a:prstGeom prst="rect">
            <a:avLst/>
          </a:prstGeom>
        </p:spPr>
        <p:txBody>
          <a:bodyPr wrap="square">
            <a:spAutoFit/>
          </a:bodyPr>
          <a:lstStyle/>
          <a:p>
            <a:pPr algn="just">
              <a:lnSpc>
                <a:spcPct val="115000"/>
              </a:lnSpc>
            </a:pPr>
            <a:r>
              <a:rPr lang="en-US" sz="2400" dirty="0">
                <a:ea typeface="Times New Roman" panose="02020603050405020304" pitchFamily="18" charset="0"/>
                <a:cs typeface="Times New Roman" panose="02020603050405020304" pitchFamily="18" charset="0"/>
              </a:rPr>
              <a:t>Meteorological (and related environmental and geophysical) observations are made for various reasons. These include, but are not limited to:</a:t>
            </a:r>
          </a:p>
        </p:txBody>
      </p:sp>
      <p:sp>
        <p:nvSpPr>
          <p:cNvPr id="14" name="Rectangle 13"/>
          <p:cNvSpPr/>
          <p:nvPr/>
        </p:nvSpPr>
        <p:spPr>
          <a:xfrm>
            <a:off x="156482" y="4961845"/>
            <a:ext cx="11879036" cy="1477328"/>
          </a:xfrm>
          <a:prstGeom prst="rect">
            <a:avLst/>
          </a:prstGeom>
          <a:solidFill>
            <a:schemeClr val="accent1">
              <a:lumMod val="40000"/>
              <a:lumOff val="60000"/>
            </a:schemeClr>
          </a:solidFill>
        </p:spPr>
        <p:txBody>
          <a:bodyPr wrap="square">
            <a:spAutoFit/>
          </a:bodyPr>
          <a:lstStyle/>
          <a:p>
            <a:pPr algn="just">
              <a:lnSpc>
                <a:spcPct val="150000"/>
              </a:lnSpc>
            </a:pPr>
            <a:r>
              <a:rPr lang="en-US" sz="2000" b="1" dirty="0">
                <a:cs typeface="Times New Roman" panose="02020603050405020304" pitchFamily="18" charset="0"/>
              </a:rPr>
              <a:t>Advice on good practices for meteorological measurements and observations reports are published by the World Meteorological Organization (WMO) for the Commission for Instruments and Methods of Observation (CIMO) on technical conferences, instrumentation, and international comparisons of instruments.</a:t>
            </a:r>
          </a:p>
        </p:txBody>
      </p:sp>
    </p:spTree>
    <p:extLst>
      <p:ext uri="{BB962C8B-B14F-4D97-AF65-F5344CB8AC3E}">
        <p14:creationId xmlns:p14="http://schemas.microsoft.com/office/powerpoint/2010/main" val="296857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600" y="6552295"/>
            <a:ext cx="4114800" cy="365125"/>
          </a:xfrm>
        </p:spPr>
        <p:txBody>
          <a:bodyPr/>
          <a:lstStyle/>
          <a:p>
            <a:r>
              <a:rPr lang="en-GB" smtClean="0"/>
              <a:t>MET256: WEATHER FORECASTING AND OBSERVATION</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13</a:t>
            </a:fld>
            <a:endParaRPr lang="en-GB"/>
          </a:p>
        </p:txBody>
      </p:sp>
      <p:sp>
        <p:nvSpPr>
          <p:cNvPr id="6" name="Rectangle 5"/>
          <p:cNvSpPr/>
          <p:nvPr/>
        </p:nvSpPr>
        <p:spPr>
          <a:xfrm>
            <a:off x="204585" y="64191"/>
            <a:ext cx="6096000" cy="830997"/>
          </a:xfrm>
          <a:prstGeom prst="rect">
            <a:avLst/>
          </a:prstGeom>
        </p:spPr>
        <p:txBody>
          <a:bodyPr>
            <a:spAutoFit/>
          </a:bodyPr>
          <a:lstStyle/>
          <a:p>
            <a:pPr algn="just"/>
            <a:r>
              <a:rPr lang="en-US" sz="4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Metadata</a:t>
            </a:r>
            <a:endParaRPr lang="en-US" sz="4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19386" t="6689" r="37665"/>
          <a:stretch/>
        </p:blipFill>
        <p:spPr>
          <a:xfrm>
            <a:off x="8026989" y="235130"/>
            <a:ext cx="4097522" cy="3056710"/>
          </a:xfrm>
          <a:prstGeom prst="rect">
            <a:avLst/>
          </a:prstGeom>
        </p:spPr>
      </p:pic>
      <p:sp>
        <p:nvSpPr>
          <p:cNvPr id="8" name="Rectangle 7"/>
          <p:cNvSpPr/>
          <p:nvPr/>
        </p:nvSpPr>
        <p:spPr>
          <a:xfrm>
            <a:off x="178458" y="790684"/>
            <a:ext cx="7685381" cy="335906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rgbClr val="1A171B"/>
                </a:solidFill>
                <a:ea typeface="Calibri" panose="020F0502020204030204" pitchFamily="34" charset="0"/>
                <a:cs typeface="Times New Roman" panose="02020603050405020304" pitchFamily="18" charset="0"/>
              </a:rPr>
              <a:t>Users of meteorological observations often need to know the actual exposure, type and condition of the equipment and its operation; and perhaps the circumstances of the observations. This is now particularly significant in the study of climate, in which detailed station histories have to be examined. </a:t>
            </a:r>
          </a:p>
        </p:txBody>
      </p:sp>
      <p:sp>
        <p:nvSpPr>
          <p:cNvPr id="9" name="Rectangle 8"/>
          <p:cNvSpPr/>
          <p:nvPr/>
        </p:nvSpPr>
        <p:spPr>
          <a:xfrm>
            <a:off x="204585" y="4518573"/>
            <a:ext cx="11864376" cy="1697068"/>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rgbClr val="1A171B"/>
                </a:solidFill>
                <a:ea typeface="Calibri" panose="020F0502020204030204" pitchFamily="34" charset="0"/>
                <a:cs typeface="Times New Roman" panose="02020603050405020304" pitchFamily="18" charset="0"/>
              </a:rPr>
              <a:t>Metadata should be kept concerning all of the station establishment and maintenance </a:t>
            </a:r>
            <a:r>
              <a:rPr lang="en-US" sz="2400" dirty="0" smtClean="0">
                <a:solidFill>
                  <a:srgbClr val="1A171B"/>
                </a:solidFill>
                <a:ea typeface="Calibri" panose="020F0502020204030204" pitchFamily="34" charset="0"/>
                <a:cs typeface="Times New Roman" panose="02020603050405020304" pitchFamily="18" charset="0"/>
              </a:rPr>
              <a:t>schedule, changes </a:t>
            </a:r>
            <a:r>
              <a:rPr lang="en-US" sz="2400" dirty="0">
                <a:solidFill>
                  <a:srgbClr val="1A171B"/>
                </a:solidFill>
                <a:ea typeface="Calibri" panose="020F0502020204030204" pitchFamily="34" charset="0"/>
                <a:cs typeface="Times New Roman" panose="02020603050405020304" pitchFamily="18" charset="0"/>
              </a:rPr>
              <a:t>which occur, including calibration and maintenance history and the changes in terms of exposure and staff. </a:t>
            </a:r>
            <a:endParaRPr lang="en-US" sz="2400" dirty="0" smtClean="0">
              <a:solidFill>
                <a:srgbClr val="1A171B"/>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587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36" y="1452215"/>
            <a:ext cx="11470264" cy="5434216"/>
          </a:xfrm>
          <a:prstGeom prst="rect">
            <a:avLst/>
          </a:prstGeom>
        </p:spPr>
      </p:pic>
      <p:sp>
        <p:nvSpPr>
          <p:cNvPr id="4" name="Footer Placeholder 3"/>
          <p:cNvSpPr>
            <a:spLocks noGrp="1"/>
          </p:cNvSpPr>
          <p:nvPr>
            <p:ph type="ftr" sz="quarter" idx="11"/>
          </p:nvPr>
        </p:nvSpPr>
        <p:spPr/>
        <p:txBody>
          <a:bodyPr/>
          <a:lstStyle/>
          <a:p>
            <a:r>
              <a:rPr lang="en-GB" smtClean="0"/>
              <a:t>MET256: WEATHER FORECASTING AND OBSERVATION</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14</a:t>
            </a:fld>
            <a:endParaRPr lang="en-GB"/>
          </a:p>
        </p:txBody>
      </p:sp>
      <p:sp>
        <p:nvSpPr>
          <p:cNvPr id="3" name="Rectangle 2"/>
          <p:cNvSpPr/>
          <p:nvPr/>
        </p:nvSpPr>
        <p:spPr>
          <a:xfrm>
            <a:off x="212036" y="-136276"/>
            <a:ext cx="11820938" cy="1754326"/>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rgbClr val="1A171B"/>
                </a:solidFill>
                <a:ea typeface="Calibri" panose="020F0502020204030204" pitchFamily="34" charset="0"/>
                <a:cs typeface="Times New Roman" panose="02020603050405020304" pitchFamily="18" charset="0"/>
              </a:rPr>
              <a:t>Metadata are especially important for elements which are particularly sensitive to exposure, such as precipitation, wind and temperature. One very basic form of metadata is information on the existence, availability and quality of meteorological data.</a:t>
            </a:r>
            <a:endParaRPr lang="en-US"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334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266" y="227170"/>
            <a:ext cx="11744325" cy="5478423"/>
          </a:xfrm>
          <a:prstGeom prst="rect">
            <a:avLst/>
          </a:prstGeom>
        </p:spPr>
        <p:txBody>
          <a:bodyPr wrap="square">
            <a:spAutoFit/>
          </a:bodyPr>
          <a:lstStyle/>
          <a:p>
            <a:pPr algn="just"/>
            <a:r>
              <a:rPr lang="en-US" sz="2000" dirty="0">
                <a:solidFill>
                  <a:srgbClr val="1A171B"/>
                </a:solidFill>
                <a:cs typeface="Times New Roman" panose="02020603050405020304" pitchFamily="18" charset="0"/>
              </a:rPr>
              <a:t>Station metadata should contain the </a:t>
            </a:r>
            <a:r>
              <a:rPr lang="en-US" sz="2000" dirty="0" smtClean="0">
                <a:solidFill>
                  <a:srgbClr val="1A171B"/>
                </a:solidFill>
                <a:cs typeface="Times New Roman" panose="02020603050405020304" pitchFamily="18" charset="0"/>
              </a:rPr>
              <a:t>following aspects </a:t>
            </a:r>
            <a:r>
              <a:rPr lang="en-US" sz="2000" dirty="0">
                <a:solidFill>
                  <a:srgbClr val="1A171B"/>
                </a:solidFill>
                <a:cs typeface="Times New Roman" panose="02020603050405020304" pitchFamily="18" charset="0"/>
              </a:rPr>
              <a:t>of instrument exposure</a:t>
            </a:r>
            <a:r>
              <a:rPr lang="en-US" sz="2000" dirty="0" smtClean="0">
                <a:solidFill>
                  <a:srgbClr val="1A171B"/>
                </a:solidFill>
                <a:cs typeface="Times New Roman" panose="02020603050405020304" pitchFamily="18" charset="0"/>
              </a:rPr>
              <a:t>:</a:t>
            </a:r>
          </a:p>
          <a:p>
            <a:pPr algn="just"/>
            <a:endParaRPr lang="en-US" sz="2000" dirty="0">
              <a:solidFill>
                <a:srgbClr val="1A171B"/>
              </a:solidFill>
              <a:cs typeface="Times New Roman" panose="02020603050405020304" pitchFamily="18" charset="0"/>
            </a:endParaRPr>
          </a:p>
          <a:p>
            <a:pPr lvl="1" algn="just">
              <a:lnSpc>
                <a:spcPct val="150000"/>
              </a:lnSpc>
            </a:pPr>
            <a:r>
              <a:rPr lang="en-US" sz="2000" dirty="0">
                <a:solidFill>
                  <a:srgbClr val="1A171B"/>
                </a:solidFill>
                <a:cs typeface="Times New Roman" panose="02020603050405020304" pitchFamily="18" charset="0"/>
              </a:rPr>
              <a:t>(a) Height of the instruments above the </a:t>
            </a:r>
            <a:r>
              <a:rPr lang="en-US" sz="2000" dirty="0" smtClean="0">
                <a:solidFill>
                  <a:srgbClr val="1A171B"/>
                </a:solidFill>
                <a:cs typeface="Times New Roman" panose="02020603050405020304" pitchFamily="18" charset="0"/>
              </a:rPr>
              <a:t>surface (or </a:t>
            </a:r>
            <a:r>
              <a:rPr lang="en-US" sz="2000" dirty="0">
                <a:solidFill>
                  <a:srgbClr val="1A171B"/>
                </a:solidFill>
                <a:cs typeface="Times New Roman" panose="02020603050405020304" pitchFamily="18" charset="0"/>
              </a:rPr>
              <a:t>below it, for soil temperature);</a:t>
            </a:r>
          </a:p>
          <a:p>
            <a:pPr lvl="1" algn="just">
              <a:lnSpc>
                <a:spcPct val="150000"/>
              </a:lnSpc>
            </a:pPr>
            <a:r>
              <a:rPr lang="en-US" sz="2000" dirty="0">
                <a:solidFill>
                  <a:srgbClr val="1A171B"/>
                </a:solidFill>
                <a:cs typeface="Times New Roman" panose="02020603050405020304" pitchFamily="18" charset="0"/>
              </a:rPr>
              <a:t>(b) Type of sheltering and degree of </a:t>
            </a:r>
            <a:r>
              <a:rPr lang="en-US" sz="2000" dirty="0" smtClean="0">
                <a:solidFill>
                  <a:srgbClr val="1A171B"/>
                </a:solidFill>
                <a:cs typeface="Times New Roman" panose="02020603050405020304" pitchFamily="18" charset="0"/>
              </a:rPr>
              <a:t>ventilation for </a:t>
            </a:r>
            <a:r>
              <a:rPr lang="en-US" sz="2000" dirty="0">
                <a:solidFill>
                  <a:srgbClr val="1A171B"/>
                </a:solidFill>
                <a:cs typeface="Times New Roman" panose="02020603050405020304" pitchFamily="18" charset="0"/>
              </a:rPr>
              <a:t>temperature and humidity;</a:t>
            </a:r>
          </a:p>
          <a:p>
            <a:pPr lvl="1" algn="just">
              <a:lnSpc>
                <a:spcPct val="150000"/>
              </a:lnSpc>
            </a:pPr>
            <a:r>
              <a:rPr lang="en-US" sz="2000" dirty="0">
                <a:solidFill>
                  <a:srgbClr val="1A171B"/>
                </a:solidFill>
                <a:cs typeface="Times New Roman" panose="02020603050405020304" pitchFamily="18" charset="0"/>
              </a:rPr>
              <a:t>(c) Degree of interference from other </a:t>
            </a:r>
            <a:r>
              <a:rPr lang="en-US" sz="2000" dirty="0" smtClean="0">
                <a:solidFill>
                  <a:srgbClr val="1A171B"/>
                </a:solidFill>
                <a:cs typeface="Times New Roman" panose="02020603050405020304" pitchFamily="18" charset="0"/>
              </a:rPr>
              <a:t>instruments or </a:t>
            </a:r>
            <a:r>
              <a:rPr lang="en-US" sz="2000" dirty="0">
                <a:solidFill>
                  <a:srgbClr val="1A171B"/>
                </a:solidFill>
                <a:cs typeface="Times New Roman" panose="02020603050405020304" pitchFamily="18" charset="0"/>
              </a:rPr>
              <a:t>objects (masts, ventilators);</a:t>
            </a:r>
          </a:p>
          <a:p>
            <a:pPr lvl="1" algn="just">
              <a:lnSpc>
                <a:spcPct val="150000"/>
              </a:lnSpc>
            </a:pPr>
            <a:r>
              <a:rPr lang="en-US" sz="2000" dirty="0">
                <a:solidFill>
                  <a:srgbClr val="1A171B"/>
                </a:solidFill>
                <a:cs typeface="Times New Roman" panose="02020603050405020304" pitchFamily="18" charset="0"/>
              </a:rPr>
              <a:t>(d) Microscale and </a:t>
            </a:r>
            <a:r>
              <a:rPr lang="en-US" sz="2000" dirty="0" err="1">
                <a:solidFill>
                  <a:srgbClr val="1A171B"/>
                </a:solidFill>
                <a:cs typeface="Times New Roman" panose="02020603050405020304" pitchFamily="18" charset="0"/>
              </a:rPr>
              <a:t>toposcale</a:t>
            </a:r>
            <a:r>
              <a:rPr lang="en-US" sz="2000" dirty="0">
                <a:solidFill>
                  <a:srgbClr val="1A171B"/>
                </a:solidFill>
                <a:cs typeface="Times New Roman" panose="02020603050405020304" pitchFamily="18" charset="0"/>
              </a:rPr>
              <a:t> surroundings of </a:t>
            </a:r>
            <a:r>
              <a:rPr lang="en-US" sz="2000" dirty="0" smtClean="0">
                <a:solidFill>
                  <a:srgbClr val="1A171B"/>
                </a:solidFill>
                <a:cs typeface="Times New Roman" panose="02020603050405020304" pitchFamily="18" charset="0"/>
              </a:rPr>
              <a:t>the instrument</a:t>
            </a:r>
            <a:r>
              <a:rPr lang="en-US" sz="2000" dirty="0">
                <a:solidFill>
                  <a:srgbClr val="1A171B"/>
                </a:solidFill>
                <a:cs typeface="Times New Roman" panose="02020603050405020304" pitchFamily="18" charset="0"/>
              </a:rPr>
              <a:t>, in </a:t>
            </a:r>
            <a:r>
              <a:rPr lang="en-US" sz="2000" dirty="0" smtClean="0">
                <a:solidFill>
                  <a:srgbClr val="1A171B"/>
                </a:solidFill>
                <a:cs typeface="Times New Roman" panose="02020603050405020304" pitchFamily="18" charset="0"/>
              </a:rPr>
              <a:t>particular:</a:t>
            </a:r>
          </a:p>
          <a:p>
            <a:pPr marL="1885950" lvl="3" indent="-514350" algn="just">
              <a:lnSpc>
                <a:spcPct val="150000"/>
              </a:lnSpc>
              <a:buFont typeface="+mj-lt"/>
              <a:buAutoNum type="romanLcPeriod"/>
            </a:pPr>
            <a:r>
              <a:rPr lang="en-US" sz="2000" dirty="0" smtClean="0">
                <a:solidFill>
                  <a:srgbClr val="1A171B"/>
                </a:solidFill>
                <a:cs typeface="Times New Roman" panose="02020603050405020304" pitchFamily="18" charset="0"/>
              </a:rPr>
              <a:t>The </a:t>
            </a:r>
            <a:r>
              <a:rPr lang="en-US" sz="2000" dirty="0">
                <a:solidFill>
                  <a:srgbClr val="1A171B"/>
                </a:solidFill>
                <a:cs typeface="Times New Roman" panose="02020603050405020304" pitchFamily="18" charset="0"/>
              </a:rPr>
              <a:t>state of the enclosure’s surface, </a:t>
            </a:r>
            <a:r>
              <a:rPr lang="en-US" sz="2000" dirty="0" smtClean="0">
                <a:solidFill>
                  <a:srgbClr val="1A171B"/>
                </a:solidFill>
                <a:cs typeface="Times New Roman" panose="02020603050405020304" pitchFamily="18" charset="0"/>
              </a:rPr>
              <a:t>influencing temperature </a:t>
            </a:r>
            <a:r>
              <a:rPr lang="en-US" sz="2000" dirty="0">
                <a:solidFill>
                  <a:srgbClr val="1A171B"/>
                </a:solidFill>
                <a:cs typeface="Times New Roman" panose="02020603050405020304" pitchFamily="18" charset="0"/>
              </a:rPr>
              <a:t>and humidity; </a:t>
            </a:r>
            <a:r>
              <a:rPr lang="en-US" sz="2000" dirty="0" smtClean="0">
                <a:solidFill>
                  <a:srgbClr val="1A171B"/>
                </a:solidFill>
                <a:cs typeface="Times New Roman" panose="02020603050405020304" pitchFamily="18" charset="0"/>
              </a:rPr>
              <a:t>nearby major </a:t>
            </a:r>
            <a:r>
              <a:rPr lang="en-US" sz="2000" dirty="0">
                <a:solidFill>
                  <a:srgbClr val="1A171B"/>
                </a:solidFill>
                <a:cs typeface="Times New Roman" panose="02020603050405020304" pitchFamily="18" charset="0"/>
              </a:rPr>
              <a:t>obstacles (buildings, fences, </a:t>
            </a:r>
            <a:r>
              <a:rPr lang="en-US" sz="2000" dirty="0" smtClean="0">
                <a:solidFill>
                  <a:srgbClr val="1A171B"/>
                </a:solidFill>
                <a:cs typeface="Times New Roman" panose="02020603050405020304" pitchFamily="18" charset="0"/>
              </a:rPr>
              <a:t>trees) and </a:t>
            </a:r>
            <a:r>
              <a:rPr lang="en-US" sz="2000" dirty="0">
                <a:solidFill>
                  <a:srgbClr val="1A171B"/>
                </a:solidFill>
                <a:cs typeface="Times New Roman" panose="02020603050405020304" pitchFamily="18" charset="0"/>
              </a:rPr>
              <a:t>their size;</a:t>
            </a:r>
          </a:p>
          <a:p>
            <a:pPr marL="1885950" lvl="3" indent="-514350" algn="just">
              <a:lnSpc>
                <a:spcPct val="150000"/>
              </a:lnSpc>
              <a:buFont typeface="+mj-lt"/>
              <a:buAutoNum type="romanLcPeriod"/>
            </a:pPr>
            <a:r>
              <a:rPr lang="en-US" sz="2000" dirty="0" smtClean="0">
                <a:solidFill>
                  <a:srgbClr val="1A171B"/>
                </a:solidFill>
                <a:cs typeface="Times New Roman" panose="02020603050405020304" pitchFamily="18" charset="0"/>
              </a:rPr>
              <a:t>The </a:t>
            </a:r>
            <a:r>
              <a:rPr lang="en-US" sz="2000" dirty="0">
                <a:solidFill>
                  <a:srgbClr val="1A171B"/>
                </a:solidFill>
                <a:cs typeface="Times New Roman" panose="02020603050405020304" pitchFamily="18" charset="0"/>
              </a:rPr>
              <a:t>degree of horizon obstruction </a:t>
            </a:r>
            <a:r>
              <a:rPr lang="en-US" sz="2000" dirty="0" smtClean="0">
                <a:solidFill>
                  <a:srgbClr val="1A171B"/>
                </a:solidFill>
                <a:cs typeface="Times New Roman" panose="02020603050405020304" pitchFamily="18" charset="0"/>
              </a:rPr>
              <a:t>for sunshine </a:t>
            </a:r>
            <a:r>
              <a:rPr lang="en-US" sz="2000" dirty="0">
                <a:solidFill>
                  <a:srgbClr val="1A171B"/>
                </a:solidFill>
                <a:cs typeface="Times New Roman" panose="02020603050405020304" pitchFamily="18" charset="0"/>
              </a:rPr>
              <a:t>and radiation observations;</a:t>
            </a:r>
          </a:p>
          <a:p>
            <a:pPr marL="1885950" lvl="3" indent="-514350" algn="just">
              <a:lnSpc>
                <a:spcPct val="150000"/>
              </a:lnSpc>
              <a:buFont typeface="+mj-lt"/>
              <a:buAutoNum type="romanLcPeriod"/>
            </a:pPr>
            <a:r>
              <a:rPr lang="en-US" sz="2000" dirty="0" smtClean="0">
                <a:solidFill>
                  <a:srgbClr val="1A171B"/>
                </a:solidFill>
                <a:cs typeface="Times New Roman" panose="02020603050405020304" pitchFamily="18" charset="0"/>
              </a:rPr>
              <a:t>Surrounding </a:t>
            </a:r>
            <a:r>
              <a:rPr lang="en-US" sz="2000" dirty="0">
                <a:solidFill>
                  <a:srgbClr val="1A171B"/>
                </a:solidFill>
                <a:cs typeface="Times New Roman" panose="02020603050405020304" pitchFamily="18" charset="0"/>
              </a:rPr>
              <a:t>terrain roughness and </a:t>
            </a:r>
            <a:r>
              <a:rPr lang="en-US" sz="2000" dirty="0" smtClean="0">
                <a:solidFill>
                  <a:srgbClr val="1A171B"/>
                </a:solidFill>
                <a:cs typeface="Times New Roman" panose="02020603050405020304" pitchFamily="18" charset="0"/>
              </a:rPr>
              <a:t>major vegetation</a:t>
            </a:r>
            <a:r>
              <a:rPr lang="en-US" sz="2000" dirty="0">
                <a:solidFill>
                  <a:srgbClr val="1A171B"/>
                </a:solidFill>
                <a:cs typeface="Times New Roman" panose="02020603050405020304" pitchFamily="18" charset="0"/>
              </a:rPr>
              <a:t>, influencing the wind;</a:t>
            </a:r>
          </a:p>
          <a:p>
            <a:pPr marL="1885950" lvl="3" indent="-514350" algn="just">
              <a:lnSpc>
                <a:spcPct val="150000"/>
              </a:lnSpc>
              <a:buFont typeface="+mj-lt"/>
              <a:buAutoNum type="romanLcPeriod"/>
            </a:pPr>
            <a:r>
              <a:rPr lang="en-US" sz="2000" dirty="0" smtClean="0">
                <a:solidFill>
                  <a:srgbClr val="1A171B"/>
                </a:solidFill>
                <a:cs typeface="Times New Roman" panose="02020603050405020304" pitchFamily="18" charset="0"/>
              </a:rPr>
              <a:t>All </a:t>
            </a:r>
            <a:r>
              <a:rPr lang="en-US" sz="2000" dirty="0" err="1">
                <a:solidFill>
                  <a:srgbClr val="1A171B"/>
                </a:solidFill>
                <a:cs typeface="Times New Roman" panose="02020603050405020304" pitchFamily="18" charset="0"/>
              </a:rPr>
              <a:t>toposcale</a:t>
            </a:r>
            <a:r>
              <a:rPr lang="en-US" sz="2000" dirty="0">
                <a:solidFill>
                  <a:srgbClr val="1A171B"/>
                </a:solidFill>
                <a:cs typeface="Times New Roman" panose="02020603050405020304" pitchFamily="18" charset="0"/>
              </a:rPr>
              <a:t> terrain features such </a:t>
            </a:r>
            <a:r>
              <a:rPr lang="en-US" sz="2000" dirty="0" smtClean="0">
                <a:solidFill>
                  <a:srgbClr val="1A171B"/>
                </a:solidFill>
                <a:cs typeface="Times New Roman" panose="02020603050405020304" pitchFamily="18" charset="0"/>
              </a:rPr>
              <a:t>as small </a:t>
            </a:r>
            <a:r>
              <a:rPr lang="en-US" sz="2000" dirty="0">
                <a:solidFill>
                  <a:srgbClr val="1A171B"/>
                </a:solidFill>
                <a:cs typeface="Times New Roman" panose="02020603050405020304" pitchFamily="18" charset="0"/>
              </a:rPr>
              <a:t>slopes, pavements, water surfaces</a:t>
            </a:r>
            <a:r>
              <a:rPr lang="en-US" sz="2000" dirty="0" smtClean="0">
                <a:solidFill>
                  <a:srgbClr val="1A171B"/>
                </a:solidFill>
                <a:cs typeface="Times New Roman" panose="02020603050405020304" pitchFamily="18" charset="0"/>
              </a:rPr>
              <a:t>;</a:t>
            </a:r>
          </a:p>
          <a:p>
            <a:pPr marL="1885950" lvl="3" indent="-514350" algn="just">
              <a:lnSpc>
                <a:spcPct val="200000"/>
              </a:lnSpc>
              <a:buFont typeface="+mj-lt"/>
              <a:buAutoNum type="romanLcPeriod"/>
            </a:pPr>
            <a:r>
              <a:rPr lang="en-US" sz="2000" dirty="0" smtClean="0">
                <a:cs typeface="Times New Roman" panose="02020603050405020304" pitchFamily="18" charset="0"/>
              </a:rPr>
              <a:t>Major </a:t>
            </a:r>
            <a:r>
              <a:rPr lang="en-US" sz="2000" dirty="0">
                <a:cs typeface="Times New Roman" panose="02020603050405020304" pitchFamily="18" charset="0"/>
              </a:rPr>
              <a:t>mesoscale terrain features, such </a:t>
            </a:r>
            <a:r>
              <a:rPr lang="en-US" sz="2000" dirty="0" smtClean="0">
                <a:cs typeface="Times New Roman" panose="02020603050405020304" pitchFamily="18" charset="0"/>
              </a:rPr>
              <a:t>as coasts</a:t>
            </a:r>
            <a:r>
              <a:rPr lang="en-US" sz="2000" dirty="0">
                <a:cs typeface="Times New Roman" panose="02020603050405020304" pitchFamily="18" charset="0"/>
              </a:rPr>
              <a:t>, mountains or urbanization</a:t>
            </a:r>
            <a:r>
              <a:rPr lang="en-US" sz="2000" dirty="0" smtClean="0">
                <a:cs typeface="Times New Roman" panose="02020603050405020304" pitchFamily="18" charset="0"/>
              </a:rPr>
              <a:t>.</a:t>
            </a:r>
          </a:p>
        </p:txBody>
      </p:sp>
      <p:sp>
        <p:nvSpPr>
          <p:cNvPr id="3" name="Slide Number Placeholder 2"/>
          <p:cNvSpPr>
            <a:spLocks noGrp="1"/>
          </p:cNvSpPr>
          <p:nvPr>
            <p:ph type="sldNum" sz="quarter" idx="12"/>
          </p:nvPr>
        </p:nvSpPr>
        <p:spPr>
          <a:xfrm>
            <a:off x="9175391" y="6492875"/>
            <a:ext cx="2743200" cy="365125"/>
          </a:xfrm>
        </p:spPr>
        <p:txBody>
          <a:bodyPr/>
          <a:lstStyle/>
          <a:p>
            <a:fld id="{D5E8931E-3325-4133-8C01-1A2B53BD362A}" type="slidenum">
              <a:rPr lang="en-US" smtClean="0"/>
              <a:t>15</a:t>
            </a:fld>
            <a:endParaRPr lang="en-US" dirty="0"/>
          </a:p>
        </p:txBody>
      </p:sp>
      <p:sp>
        <p:nvSpPr>
          <p:cNvPr id="4" name="Footer Placeholder 3"/>
          <p:cNvSpPr>
            <a:spLocks noGrp="1"/>
          </p:cNvSpPr>
          <p:nvPr>
            <p:ph type="ftr" sz="quarter" idx="11"/>
          </p:nvPr>
        </p:nvSpPr>
        <p:spPr>
          <a:xfrm>
            <a:off x="4038600" y="6502122"/>
            <a:ext cx="4114800" cy="365125"/>
          </a:xfrm>
        </p:spPr>
        <p:txBody>
          <a:bodyPr/>
          <a:lstStyle/>
          <a:p>
            <a:r>
              <a:rPr lang="en-GB" smtClean="0"/>
              <a:t>MET256: WEATHER FORECASTING AND OBSERVATION</a:t>
            </a:r>
            <a:endParaRPr lang="en-GB"/>
          </a:p>
        </p:txBody>
      </p:sp>
      <p:sp>
        <p:nvSpPr>
          <p:cNvPr id="5" name="Rectangle 4"/>
          <p:cNvSpPr/>
          <p:nvPr/>
        </p:nvSpPr>
        <p:spPr>
          <a:xfrm>
            <a:off x="132519" y="5681948"/>
            <a:ext cx="11918591" cy="830997"/>
          </a:xfrm>
          <a:prstGeom prst="rect">
            <a:avLst/>
          </a:prstGeom>
          <a:solidFill>
            <a:schemeClr val="accent1">
              <a:lumMod val="60000"/>
              <a:lumOff val="40000"/>
            </a:schemeClr>
          </a:solidFill>
          <a:ln>
            <a:solidFill>
              <a:schemeClr val="tx1"/>
            </a:solidFill>
          </a:ln>
        </p:spPr>
        <p:txBody>
          <a:bodyPr wrap="square">
            <a:spAutoFit/>
          </a:bodyPr>
          <a:lstStyle/>
          <a:p>
            <a:pPr algn="just"/>
            <a:r>
              <a:rPr lang="en-US" sz="2400" dirty="0">
                <a:cs typeface="Times New Roman" panose="02020603050405020304" pitchFamily="18" charset="0"/>
              </a:rPr>
              <a:t>Most of these matters will be semi-permanent, but any significant changes (growth of vegetation, new buildings) should be recorded in the station logbook, and dated.</a:t>
            </a:r>
          </a:p>
        </p:txBody>
      </p:sp>
    </p:spTree>
    <p:extLst>
      <p:ext uri="{BB962C8B-B14F-4D97-AF65-F5344CB8AC3E}">
        <p14:creationId xmlns:p14="http://schemas.microsoft.com/office/powerpoint/2010/main" val="31721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8061" y="735941"/>
            <a:ext cx="7871076" cy="3935538"/>
          </a:xfrm>
          <a:prstGeom prst="rect">
            <a:avLst/>
          </a:prstGeom>
        </p:spPr>
      </p:pic>
      <p:sp>
        <p:nvSpPr>
          <p:cNvPr id="2" name="Rectangle 1"/>
          <p:cNvSpPr/>
          <p:nvPr/>
        </p:nvSpPr>
        <p:spPr>
          <a:xfrm>
            <a:off x="219075" y="4290813"/>
            <a:ext cx="11753850" cy="2251065"/>
          </a:xfrm>
          <a:prstGeom prst="rect">
            <a:avLst/>
          </a:prstGeom>
          <a:solidFill>
            <a:schemeClr val="accent1">
              <a:lumMod val="60000"/>
              <a:lumOff val="40000"/>
            </a:schemeClr>
          </a:solidFill>
          <a:ln>
            <a:solidFill>
              <a:schemeClr val="tx1"/>
            </a:solidFill>
          </a:ln>
        </p:spPr>
        <p:txBody>
          <a:bodyPr wrap="square">
            <a:spAutoFit/>
          </a:bodyPr>
          <a:lstStyle/>
          <a:p>
            <a:pPr algn="just">
              <a:lnSpc>
                <a:spcPct val="150000"/>
              </a:lnSpc>
            </a:pPr>
            <a:r>
              <a:rPr lang="en-US" sz="2400" dirty="0" smtClean="0">
                <a:solidFill>
                  <a:srgbClr val="1A171B"/>
                </a:solidFill>
                <a:effectLst/>
                <a:ea typeface="Calibri" panose="020F0502020204030204" pitchFamily="34" charset="0"/>
                <a:cs typeface="StoneSerif"/>
              </a:rPr>
              <a:t>All synoptic land stations and principal climatological stations should be inspected no less than once every two years. Agricultural meteorological and special stations should be inspected at intervals sufficiently short to ensure the maintenance of a high standard of observations and the correct functioning of instruments.</a:t>
            </a:r>
            <a:endParaRPr lang="en-US" sz="2400" dirty="0" smtClean="0">
              <a:effectLst/>
              <a:ea typeface="Calibri" panose="020F0502020204030204" pitchFamily="34" charset="0"/>
              <a:cs typeface="Times New Roman" panose="02020603050405020304" pitchFamily="18" charset="0"/>
            </a:endParaRPr>
          </a:p>
        </p:txBody>
      </p:sp>
      <p:sp>
        <p:nvSpPr>
          <p:cNvPr id="3" name="Slide Number Placeholder 2"/>
          <p:cNvSpPr>
            <a:spLocks noGrp="1"/>
          </p:cNvSpPr>
          <p:nvPr>
            <p:ph type="sldNum" sz="quarter" idx="12"/>
          </p:nvPr>
        </p:nvSpPr>
        <p:spPr>
          <a:xfrm>
            <a:off x="8610600" y="6502122"/>
            <a:ext cx="2743200" cy="365125"/>
          </a:xfrm>
        </p:spPr>
        <p:txBody>
          <a:bodyPr/>
          <a:lstStyle/>
          <a:p>
            <a:fld id="{D5E8931E-3325-4133-8C01-1A2B53BD362A}" type="slidenum">
              <a:rPr lang="en-US" smtClean="0"/>
              <a:t>16</a:t>
            </a:fld>
            <a:endParaRPr lang="en-US" dirty="0"/>
          </a:p>
        </p:txBody>
      </p:sp>
      <p:sp>
        <p:nvSpPr>
          <p:cNvPr id="5" name="Rectangle 4"/>
          <p:cNvSpPr/>
          <p:nvPr/>
        </p:nvSpPr>
        <p:spPr>
          <a:xfrm>
            <a:off x="204584" y="-79502"/>
            <a:ext cx="8913657" cy="830997"/>
          </a:xfrm>
          <a:prstGeom prst="rect">
            <a:avLst/>
          </a:prstGeom>
        </p:spPr>
        <p:txBody>
          <a:bodyPr wrap="square">
            <a:spAutoFit/>
          </a:bodyPr>
          <a:lstStyle/>
          <a:p>
            <a:pPr algn="just"/>
            <a:r>
              <a:rPr lang="en-US" sz="4800" b="1" dirty="0">
                <a:solidFill>
                  <a:srgbClr val="FF0000"/>
                </a:solidFill>
                <a:latin typeface="StoneSans-Bold"/>
                <a:ea typeface="Calibri" panose="020F0502020204030204" pitchFamily="34" charset="0"/>
                <a:cs typeface="StoneSans-Bold"/>
              </a:rPr>
              <a:t>Inspection and maintenance</a:t>
            </a:r>
            <a:endParaRPr lang="en-US" sz="4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Footer Placeholder 3"/>
          <p:cNvSpPr>
            <a:spLocks noGrp="1"/>
          </p:cNvSpPr>
          <p:nvPr>
            <p:ph type="ftr" sz="quarter" idx="11"/>
          </p:nvPr>
        </p:nvSpPr>
        <p:spPr>
          <a:xfrm>
            <a:off x="4038600" y="6502122"/>
            <a:ext cx="4114800" cy="365125"/>
          </a:xfrm>
        </p:spPr>
        <p:txBody>
          <a:bodyPr/>
          <a:lstStyle/>
          <a:p>
            <a:r>
              <a:rPr lang="en-GB" smtClean="0"/>
              <a:t>MET256: WEATHER FORECASTING AND OBSERVATION</a:t>
            </a:r>
            <a:endParaRPr lang="en-GB"/>
          </a:p>
        </p:txBody>
      </p:sp>
    </p:spTree>
    <p:extLst>
      <p:ext uri="{BB962C8B-B14F-4D97-AF65-F5344CB8AC3E}">
        <p14:creationId xmlns:p14="http://schemas.microsoft.com/office/powerpoint/2010/main" val="214987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5E8931E-3325-4133-8C01-1A2B53BD362A}" type="slidenum">
              <a:rPr lang="en-US" smtClean="0"/>
              <a:t>17</a:t>
            </a:fld>
            <a:endParaRPr lang="en-US"/>
          </a:p>
        </p:txBody>
      </p:sp>
      <p:sp>
        <p:nvSpPr>
          <p:cNvPr id="5" name="Rectangle 4"/>
          <p:cNvSpPr/>
          <p:nvPr/>
        </p:nvSpPr>
        <p:spPr>
          <a:xfrm>
            <a:off x="204584" y="64191"/>
            <a:ext cx="8913657" cy="830997"/>
          </a:xfrm>
          <a:prstGeom prst="rect">
            <a:avLst/>
          </a:prstGeom>
        </p:spPr>
        <p:txBody>
          <a:bodyPr wrap="square">
            <a:spAutoFit/>
          </a:bodyPr>
          <a:lstStyle/>
          <a:p>
            <a:pPr algn="just"/>
            <a:r>
              <a:rPr lang="en-US" sz="4800" b="1" dirty="0">
                <a:solidFill>
                  <a:srgbClr val="FF0000"/>
                </a:solidFill>
                <a:latin typeface="StoneSans-Bold"/>
                <a:ea typeface="Calibri" panose="020F0502020204030204" pitchFamily="34" charset="0"/>
                <a:cs typeface="StoneSans-Bold"/>
              </a:rPr>
              <a:t>Inspection and maintenance</a:t>
            </a:r>
            <a:endParaRPr lang="en-US" sz="4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GB" smtClean="0"/>
              <a:t>MET256: WEATHER FORECASTING AND OBSERVATION</a:t>
            </a:r>
            <a:endParaRPr lang="en-GB"/>
          </a:p>
        </p:txBody>
      </p:sp>
      <p:sp>
        <p:nvSpPr>
          <p:cNvPr id="6" name="Rectangle 5"/>
          <p:cNvSpPr/>
          <p:nvPr/>
        </p:nvSpPr>
        <p:spPr>
          <a:xfrm>
            <a:off x="111821" y="834823"/>
            <a:ext cx="7948815" cy="5724644"/>
          </a:xfrm>
          <a:prstGeom prst="rect">
            <a:avLst/>
          </a:prstGeom>
        </p:spPr>
        <p:txBody>
          <a:bodyPr wrap="square">
            <a:spAutoFit/>
          </a:bodyPr>
          <a:lstStyle/>
          <a:p>
            <a:pPr algn="just">
              <a:lnSpc>
                <a:spcPct val="150000"/>
              </a:lnSpc>
            </a:pPr>
            <a:r>
              <a:rPr lang="en-US" sz="2400" dirty="0">
                <a:solidFill>
                  <a:srgbClr val="1A171B"/>
                </a:solidFill>
                <a:ea typeface="Calibri" panose="020F0502020204030204" pitchFamily="34" charset="0"/>
                <a:cs typeface="StoneSerif"/>
              </a:rPr>
              <a:t>The principal objective of such inspections is to ascertain that:</a:t>
            </a:r>
            <a:endParaRPr lang="en-US" sz="2400" dirty="0">
              <a:ea typeface="Calibri" panose="020F0502020204030204" pitchFamily="34" charset="0"/>
              <a:cs typeface="Times New Roman" panose="02020603050405020304" pitchFamily="18" charset="0"/>
            </a:endParaRPr>
          </a:p>
          <a:p>
            <a:pPr lvl="2" algn="just">
              <a:lnSpc>
                <a:spcPct val="150000"/>
              </a:lnSpc>
            </a:pPr>
            <a:endParaRPr lang="en-US" sz="2200" dirty="0" smtClean="0">
              <a:solidFill>
                <a:srgbClr val="1A171B"/>
              </a:solidFill>
              <a:ea typeface="Calibri" panose="020F0502020204030204" pitchFamily="34" charset="0"/>
              <a:cs typeface="StoneSerif"/>
            </a:endParaRPr>
          </a:p>
          <a:p>
            <a:pPr lvl="2" algn="just">
              <a:lnSpc>
                <a:spcPct val="150000"/>
              </a:lnSpc>
            </a:pPr>
            <a:r>
              <a:rPr lang="en-US" sz="2200" dirty="0" smtClean="0">
                <a:solidFill>
                  <a:srgbClr val="1A171B"/>
                </a:solidFill>
                <a:ea typeface="Calibri" panose="020F0502020204030204" pitchFamily="34" charset="0"/>
                <a:cs typeface="StoneSerif"/>
              </a:rPr>
              <a:t>(</a:t>
            </a:r>
            <a:r>
              <a:rPr lang="en-US" sz="2200" dirty="0">
                <a:solidFill>
                  <a:srgbClr val="1A171B"/>
                </a:solidFill>
                <a:ea typeface="Calibri" panose="020F0502020204030204" pitchFamily="34" charset="0"/>
                <a:cs typeface="StoneSerif"/>
              </a:rPr>
              <a:t>a) The siting and exposure of instruments are known, acceptable and adequately documented;</a:t>
            </a:r>
            <a:endParaRPr lang="en-US" sz="2200" dirty="0">
              <a:ea typeface="Calibri" panose="020F0502020204030204" pitchFamily="34" charset="0"/>
              <a:cs typeface="Times New Roman" panose="02020603050405020304" pitchFamily="18" charset="0"/>
            </a:endParaRPr>
          </a:p>
          <a:p>
            <a:pPr lvl="2" algn="just">
              <a:lnSpc>
                <a:spcPct val="150000"/>
              </a:lnSpc>
            </a:pPr>
            <a:r>
              <a:rPr lang="en-US" sz="2200" dirty="0">
                <a:solidFill>
                  <a:srgbClr val="1A171B"/>
                </a:solidFill>
                <a:ea typeface="Calibri" panose="020F0502020204030204" pitchFamily="34" charset="0"/>
                <a:cs typeface="StoneSerif"/>
              </a:rPr>
              <a:t>(b) Instruments are of the approved type, in good order, and regularly verified against standards, as necessary;</a:t>
            </a:r>
            <a:endParaRPr lang="en-US" sz="2200" dirty="0">
              <a:ea typeface="Calibri" panose="020F0502020204030204" pitchFamily="34" charset="0"/>
              <a:cs typeface="Times New Roman" panose="02020603050405020304" pitchFamily="18" charset="0"/>
            </a:endParaRPr>
          </a:p>
          <a:p>
            <a:pPr lvl="2" algn="just">
              <a:lnSpc>
                <a:spcPct val="150000"/>
              </a:lnSpc>
            </a:pPr>
            <a:r>
              <a:rPr lang="en-US" sz="2200" dirty="0">
                <a:solidFill>
                  <a:srgbClr val="1A171B"/>
                </a:solidFill>
                <a:ea typeface="Calibri" panose="020F0502020204030204" pitchFamily="34" charset="0"/>
                <a:cs typeface="StoneSerif"/>
              </a:rPr>
              <a:t>(c) There is uniformity in the methods of observation and the procedures for calculating derived quantities from the observations;</a:t>
            </a:r>
            <a:endParaRPr lang="en-US" sz="2200" dirty="0">
              <a:ea typeface="Calibri" panose="020F0502020204030204" pitchFamily="34" charset="0"/>
              <a:cs typeface="Times New Roman" panose="02020603050405020304" pitchFamily="18" charset="0"/>
            </a:endParaRPr>
          </a:p>
          <a:p>
            <a:pPr lvl="2" algn="just">
              <a:lnSpc>
                <a:spcPct val="150000"/>
              </a:lnSpc>
            </a:pPr>
            <a:r>
              <a:rPr lang="en-US" sz="2200" dirty="0">
                <a:solidFill>
                  <a:srgbClr val="1A171B"/>
                </a:solidFill>
                <a:ea typeface="Calibri" panose="020F0502020204030204" pitchFamily="34" charset="0"/>
                <a:cs typeface="StoneSerif"/>
              </a:rPr>
              <a:t>(d) The observers are competent to carry out their duties;</a:t>
            </a:r>
            <a:endParaRPr lang="en-US" sz="2200" dirty="0">
              <a:ea typeface="Calibri" panose="020F0502020204030204" pitchFamily="34" charset="0"/>
              <a:cs typeface="Times New Roman" panose="02020603050405020304" pitchFamily="18" charset="0"/>
            </a:endParaRPr>
          </a:p>
          <a:p>
            <a:pPr lvl="2" algn="just">
              <a:lnSpc>
                <a:spcPct val="150000"/>
              </a:lnSpc>
            </a:pPr>
            <a:r>
              <a:rPr lang="en-US" sz="2200" dirty="0">
                <a:solidFill>
                  <a:srgbClr val="1A171B"/>
                </a:solidFill>
                <a:ea typeface="Calibri" panose="020F0502020204030204" pitchFamily="34" charset="0"/>
                <a:cs typeface="StoneSerif"/>
              </a:rPr>
              <a:t>(e) The metadata information is up to date.</a:t>
            </a:r>
            <a:endParaRPr lang="en-US" sz="2200" dirty="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9827" y="1322109"/>
            <a:ext cx="4669287" cy="2905334"/>
          </a:xfrm>
          <a:prstGeom prst="rect">
            <a:avLst/>
          </a:prstGeom>
        </p:spPr>
      </p:pic>
    </p:spTree>
    <p:extLst>
      <p:ext uri="{BB962C8B-B14F-4D97-AF65-F5344CB8AC3E}">
        <p14:creationId xmlns:p14="http://schemas.microsoft.com/office/powerpoint/2010/main" val="172112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554" y="2014335"/>
            <a:ext cx="3609620" cy="4023966"/>
          </a:xfrm>
          <a:prstGeom prst="rect">
            <a:avLst/>
          </a:prstGeom>
        </p:spPr>
      </p:pic>
      <p:sp>
        <p:nvSpPr>
          <p:cNvPr id="3" name="Rectangle 2"/>
          <p:cNvSpPr/>
          <p:nvPr/>
        </p:nvSpPr>
        <p:spPr>
          <a:xfrm>
            <a:off x="197679" y="645187"/>
            <a:ext cx="11839575" cy="6186309"/>
          </a:xfrm>
          <a:prstGeom prst="rect">
            <a:avLst/>
          </a:prstGeom>
        </p:spPr>
        <p:txBody>
          <a:bodyPr wrap="square">
            <a:spAutoFit/>
          </a:bodyPr>
          <a:lstStyle/>
          <a:p>
            <a:pPr algn="just">
              <a:lnSpc>
                <a:spcPct val="150000"/>
              </a:lnSpc>
            </a:pPr>
            <a:r>
              <a:rPr lang="en-US" sz="2200" dirty="0" smtClean="0">
                <a:solidFill>
                  <a:srgbClr val="1A171B"/>
                </a:solidFill>
                <a:effectLst/>
                <a:ea typeface="Calibri" panose="020F0502020204030204" pitchFamily="34" charset="0"/>
                <a:cs typeface="Times New Roman" panose="02020603050405020304" pitchFamily="18" charset="0"/>
              </a:rPr>
              <a:t>Observing sites and instruments should be maintained regularly so that the quality of observations does not deteriorate significantly between station inspections. </a:t>
            </a:r>
          </a:p>
          <a:p>
            <a:pPr marL="2571750" lvl="5" indent="-285750" algn="just">
              <a:lnSpc>
                <a:spcPct val="150000"/>
              </a:lnSpc>
              <a:buFont typeface="Wingdings" panose="05000000000000000000" pitchFamily="2" charset="2"/>
              <a:buChar char="Ø"/>
            </a:pPr>
            <a:r>
              <a:rPr lang="en-US" sz="2200" dirty="0" smtClean="0">
                <a:solidFill>
                  <a:srgbClr val="1A171B"/>
                </a:solidFill>
                <a:effectLst/>
                <a:ea typeface="Calibri" panose="020F0502020204030204" pitchFamily="34" charset="0"/>
                <a:cs typeface="Times New Roman" panose="02020603050405020304" pitchFamily="18" charset="0"/>
              </a:rPr>
              <a:t>Routine maintenance schedules include regular “housekeeping” at observing sites (for example, grass cutting and cleaning of exposed instrument surfaces) and manufacturers’ recommended checks on automatic instruments. </a:t>
            </a:r>
          </a:p>
          <a:p>
            <a:pPr marL="2571750" lvl="5" indent="-285750" algn="just">
              <a:lnSpc>
                <a:spcPct val="150000"/>
              </a:lnSpc>
              <a:buFont typeface="Wingdings" panose="05000000000000000000" pitchFamily="2" charset="2"/>
              <a:buChar char="Ø"/>
            </a:pPr>
            <a:r>
              <a:rPr lang="en-US" sz="2200" dirty="0" smtClean="0">
                <a:solidFill>
                  <a:srgbClr val="1A171B"/>
                </a:solidFill>
                <a:effectLst/>
                <a:ea typeface="Calibri" panose="020F0502020204030204" pitchFamily="34" charset="0"/>
                <a:cs typeface="Times New Roman" panose="02020603050405020304" pitchFamily="18" charset="0"/>
              </a:rPr>
              <a:t>Routine quality control checks carried out at the station or at a central point should be designed to detect equipment faults at the earliest possible stage. </a:t>
            </a:r>
          </a:p>
          <a:p>
            <a:pPr marL="2571750" lvl="5" indent="-285750" algn="just">
              <a:lnSpc>
                <a:spcPct val="150000"/>
              </a:lnSpc>
              <a:buFont typeface="Wingdings" panose="05000000000000000000" pitchFamily="2" charset="2"/>
              <a:buChar char="Ø"/>
            </a:pPr>
            <a:r>
              <a:rPr lang="en-US" sz="2200" dirty="0" smtClean="0">
                <a:solidFill>
                  <a:srgbClr val="1A171B"/>
                </a:solidFill>
                <a:effectLst/>
                <a:ea typeface="Calibri" panose="020F0502020204030204" pitchFamily="34" charset="0"/>
                <a:cs typeface="Times New Roman" panose="02020603050405020304" pitchFamily="18" charset="0"/>
              </a:rPr>
              <a:t>Depending on the nature of the fault and the type of station, the equipment should be replaced</a:t>
            </a:r>
            <a:r>
              <a:rPr lang="en-US" sz="2200" dirty="0">
                <a:ea typeface="Calibri" panose="020F0502020204030204" pitchFamily="34" charset="0"/>
                <a:cs typeface="Times New Roman" panose="02020603050405020304" pitchFamily="18" charset="0"/>
              </a:rPr>
              <a:t> </a:t>
            </a:r>
            <a:r>
              <a:rPr lang="en-US" sz="2200" dirty="0" smtClean="0">
                <a:ea typeface="Calibri" panose="020F0502020204030204" pitchFamily="34" charset="0"/>
                <a:cs typeface="Times New Roman" panose="02020603050405020304" pitchFamily="18" charset="0"/>
              </a:rPr>
              <a:t>o</a:t>
            </a:r>
            <a:r>
              <a:rPr lang="en-US" sz="2200" dirty="0" smtClean="0">
                <a:solidFill>
                  <a:srgbClr val="1A171B"/>
                </a:solidFill>
                <a:effectLst/>
                <a:cs typeface="Times New Roman" panose="02020603050405020304" pitchFamily="18" charset="0"/>
              </a:rPr>
              <a:t>r repaired according to agreed priorities and timescales. </a:t>
            </a:r>
          </a:p>
          <a:p>
            <a:pPr marL="2571750" lvl="5" indent="-285750" algn="just">
              <a:lnSpc>
                <a:spcPct val="150000"/>
              </a:lnSpc>
              <a:buFont typeface="Wingdings" panose="05000000000000000000" pitchFamily="2" charset="2"/>
              <a:buChar char="Ø"/>
            </a:pPr>
            <a:r>
              <a:rPr lang="en-US" sz="2200" dirty="0" smtClean="0">
                <a:solidFill>
                  <a:srgbClr val="1A171B"/>
                </a:solidFill>
                <a:effectLst/>
                <a:cs typeface="Times New Roman" panose="02020603050405020304" pitchFamily="18" charset="0"/>
              </a:rPr>
              <a:t>As part of the metadata, it is especially important that a log be kept of instrument faults, exposure changes, and remedial action taken where data are used for climatological purposes.</a:t>
            </a:r>
            <a:endParaRPr lang="en-US" sz="2200" dirty="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5E8931E-3325-4133-8C01-1A2B53BD362A}" type="slidenum">
              <a:rPr lang="en-US" smtClean="0"/>
              <a:t>18</a:t>
            </a:fld>
            <a:endParaRPr lang="en-US"/>
          </a:p>
        </p:txBody>
      </p:sp>
      <p:sp>
        <p:nvSpPr>
          <p:cNvPr id="6" name="Rectangle 5"/>
          <p:cNvSpPr/>
          <p:nvPr/>
        </p:nvSpPr>
        <p:spPr>
          <a:xfrm>
            <a:off x="204584" y="-28573"/>
            <a:ext cx="8913657" cy="830997"/>
          </a:xfrm>
          <a:prstGeom prst="rect">
            <a:avLst/>
          </a:prstGeom>
        </p:spPr>
        <p:txBody>
          <a:bodyPr wrap="square">
            <a:spAutoFit/>
          </a:bodyPr>
          <a:lstStyle/>
          <a:p>
            <a:pPr algn="just"/>
            <a:r>
              <a:rPr lang="en-US" sz="4800" b="1" dirty="0" smtClean="0">
                <a:solidFill>
                  <a:srgbClr val="FF0000"/>
                </a:solidFill>
                <a:latin typeface="StoneSans-Bold"/>
                <a:ea typeface="Calibri" panose="020F0502020204030204" pitchFamily="34" charset="0"/>
                <a:cs typeface="StoneSans-Bold"/>
              </a:rPr>
              <a:t>Maintenance</a:t>
            </a:r>
            <a:endParaRPr lang="en-US" sz="4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218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805" y="895437"/>
            <a:ext cx="6435001" cy="4154984"/>
          </a:xfrm>
          <a:prstGeom prst="rect">
            <a:avLst/>
          </a:prstGeom>
        </p:spPr>
        <p:txBody>
          <a:bodyPr wrap="square">
            <a:spAutoFit/>
          </a:bodyPr>
          <a:lstStyle/>
          <a:p>
            <a:pPr algn="just">
              <a:lnSpc>
                <a:spcPct val="150000"/>
              </a:lnSpc>
            </a:pPr>
            <a:r>
              <a:rPr lang="en-US" sz="2200" dirty="0" smtClean="0">
                <a:solidFill>
                  <a:srgbClr val="1A171B"/>
                </a:solidFill>
                <a:effectLst/>
                <a:ea typeface="Calibri" panose="020F0502020204030204" pitchFamily="34" charset="0"/>
                <a:cs typeface="Times New Roman" panose="02020603050405020304" pitchFamily="18" charset="0"/>
              </a:rPr>
              <a:t>The characteristics of an observing site will generally change over time, for example, through the growth of trees or erection of buildings on adjacent plots. Sites should be chosen to minimize these effects, if possible. </a:t>
            </a:r>
          </a:p>
          <a:p>
            <a:pPr algn="just">
              <a:lnSpc>
                <a:spcPct val="150000"/>
              </a:lnSpc>
            </a:pPr>
            <a:endParaRPr lang="en-US" sz="2200" dirty="0">
              <a:solidFill>
                <a:srgbClr val="1A171B"/>
              </a:solidFill>
              <a:ea typeface="Calibri" panose="020F0502020204030204" pitchFamily="34" charset="0"/>
              <a:cs typeface="Times New Roman" panose="02020603050405020304" pitchFamily="18" charset="0"/>
            </a:endParaRPr>
          </a:p>
          <a:p>
            <a:pPr algn="just">
              <a:lnSpc>
                <a:spcPct val="150000"/>
              </a:lnSpc>
            </a:pPr>
            <a:r>
              <a:rPr lang="en-US" sz="2200" dirty="0" smtClean="0">
                <a:solidFill>
                  <a:srgbClr val="1A171B"/>
                </a:solidFill>
                <a:effectLst/>
                <a:ea typeface="Calibri" panose="020F0502020204030204" pitchFamily="34" charset="0"/>
                <a:cs typeface="Times New Roman" panose="02020603050405020304" pitchFamily="18" charset="0"/>
              </a:rPr>
              <a:t>Documentation of the geography of the site and its exposure should be kept and regularly updated as a component of the metadata (WMO, 2003</a:t>
            </a:r>
            <a:r>
              <a:rPr lang="en-US" sz="2200" i="1" dirty="0" smtClean="0">
                <a:solidFill>
                  <a:srgbClr val="1A171B"/>
                </a:solidFill>
                <a:effectLst/>
                <a:ea typeface="Calibri" panose="020F0502020204030204" pitchFamily="34" charset="0"/>
                <a:cs typeface="Times New Roman" panose="02020603050405020304" pitchFamily="18" charset="0"/>
              </a:rPr>
              <a:t>b</a:t>
            </a:r>
            <a:r>
              <a:rPr lang="en-US" sz="2200" dirty="0" smtClean="0">
                <a:solidFill>
                  <a:srgbClr val="1A171B"/>
                </a:solidFill>
                <a:effectLst/>
                <a:ea typeface="Calibri" panose="020F0502020204030204" pitchFamily="34" charset="0"/>
                <a:cs typeface="Times New Roman" panose="02020603050405020304" pitchFamily="18" charset="0"/>
              </a:rPr>
              <a:t>).</a:t>
            </a:r>
          </a:p>
        </p:txBody>
      </p:sp>
      <p:sp>
        <p:nvSpPr>
          <p:cNvPr id="3" name="Slide Number Placeholder 2"/>
          <p:cNvSpPr>
            <a:spLocks noGrp="1"/>
          </p:cNvSpPr>
          <p:nvPr>
            <p:ph type="sldNum" sz="quarter" idx="12"/>
          </p:nvPr>
        </p:nvSpPr>
        <p:spPr/>
        <p:txBody>
          <a:bodyPr/>
          <a:lstStyle/>
          <a:p>
            <a:fld id="{D5E8931E-3325-4133-8C01-1A2B53BD362A}" type="slidenum">
              <a:rPr lang="en-US" smtClean="0"/>
              <a:t>19</a:t>
            </a:fld>
            <a:endParaRPr lang="en-US"/>
          </a:p>
        </p:txBody>
      </p:sp>
      <p:sp>
        <p:nvSpPr>
          <p:cNvPr id="5" name="Rectangle 4"/>
          <p:cNvSpPr/>
          <p:nvPr/>
        </p:nvSpPr>
        <p:spPr>
          <a:xfrm>
            <a:off x="191705" y="180102"/>
            <a:ext cx="8913657" cy="584775"/>
          </a:xfrm>
          <a:prstGeom prst="rect">
            <a:avLst/>
          </a:prstGeom>
        </p:spPr>
        <p:txBody>
          <a:bodyPr wrap="square">
            <a:spAutoFit/>
          </a:bodyPr>
          <a:lstStyle/>
          <a:p>
            <a:pPr algn="just"/>
            <a:r>
              <a:rPr lang="en-US" sz="3200" b="1" dirty="0" smtClean="0">
                <a:solidFill>
                  <a:srgbClr val="FF0000"/>
                </a:solidFill>
                <a:latin typeface="StoneSans-Bold"/>
                <a:ea typeface="Calibri" panose="020F0502020204030204" pitchFamily="34" charset="0"/>
                <a:cs typeface="StoneSans-Bold"/>
              </a:rPr>
              <a:t>Instrumentation Changes and Homogeneity</a:t>
            </a:r>
            <a:endParaRPr lang="en-US" sz="32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GB" smtClean="0"/>
              <a:t>MET256: WEATHER FORECASTING AND OBSERVATION</a:t>
            </a:r>
            <a:endParaRPr lang="en-GB"/>
          </a:p>
        </p:txBody>
      </p:sp>
      <p:sp>
        <p:nvSpPr>
          <p:cNvPr id="6" name="Rectangle 5"/>
          <p:cNvSpPr/>
          <p:nvPr/>
        </p:nvSpPr>
        <p:spPr>
          <a:xfrm>
            <a:off x="191705" y="5180774"/>
            <a:ext cx="11686903" cy="1055545"/>
          </a:xfrm>
          <a:prstGeom prst="rect">
            <a:avLst/>
          </a:prstGeom>
        </p:spPr>
        <p:txBody>
          <a:bodyPr wrap="square">
            <a:spAutoFit/>
          </a:bodyPr>
          <a:lstStyle/>
          <a:p>
            <a:pPr algn="just">
              <a:lnSpc>
                <a:spcPct val="150000"/>
              </a:lnSpc>
            </a:pPr>
            <a:r>
              <a:rPr lang="en-US" sz="2200" dirty="0" smtClean="0">
                <a:solidFill>
                  <a:srgbClr val="1A171B"/>
                </a:solidFill>
                <a:ea typeface="Calibri" panose="020F0502020204030204" pitchFamily="34" charset="0"/>
                <a:cs typeface="Times New Roman" panose="02020603050405020304" pitchFamily="18" charset="0"/>
              </a:rPr>
              <a:t>It </a:t>
            </a:r>
            <a:r>
              <a:rPr lang="en-US" sz="2200" dirty="0">
                <a:solidFill>
                  <a:srgbClr val="1A171B"/>
                </a:solidFill>
                <a:ea typeface="Calibri" panose="020F0502020204030204" pitchFamily="34" charset="0"/>
                <a:cs typeface="Times New Roman" panose="02020603050405020304" pitchFamily="18" charset="0"/>
              </a:rPr>
              <a:t>is especially important to minimize the effects of changes of instrument and/or changes in the siting of specific instruments. </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5575"/>
          <a:stretch/>
        </p:blipFill>
        <p:spPr>
          <a:xfrm>
            <a:off x="6725749" y="1712324"/>
            <a:ext cx="5342949" cy="2598419"/>
          </a:xfrm>
          <a:prstGeom prst="rect">
            <a:avLst/>
          </a:prstGeom>
        </p:spPr>
      </p:pic>
    </p:spTree>
    <p:extLst>
      <p:ext uri="{BB962C8B-B14F-4D97-AF65-F5344CB8AC3E}">
        <p14:creationId xmlns:p14="http://schemas.microsoft.com/office/powerpoint/2010/main" val="292733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solidFill>
                  <a:prstClr val="black"/>
                </a:solidFill>
              </a:rPr>
              <a:t>MET256: WEATHER FORECASTING AND OBSERVATION</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2</a:t>
            </a:fld>
            <a:endParaRPr lang="en-GB">
              <a:solidFill>
                <a:prstClr val="black"/>
              </a:solidFill>
            </a:endParaRPr>
          </a:p>
        </p:txBody>
      </p:sp>
      <p:sp>
        <p:nvSpPr>
          <p:cNvPr id="2" name="Title 1"/>
          <p:cNvSpPr txBox="1">
            <a:spLocks noGrp="1"/>
          </p:cNvSpPr>
          <p:nvPr>
            <p:ph type="title" idx="4294967295"/>
          </p:nvPr>
        </p:nvSpPr>
        <p:spPr>
          <a:xfrm>
            <a:off x="343999" y="59998"/>
            <a:ext cx="8062175" cy="665217"/>
          </a:xfrm>
          <a:solidFill>
            <a:schemeClr val="tx2"/>
          </a:solidFill>
        </p:spPr>
        <p:txBody>
          <a:bodyPr>
            <a:normAutofit fontScale="90000"/>
          </a:bodyPr>
          <a:lstStyle/>
          <a:p>
            <a:pPr lvl="0"/>
            <a:r>
              <a:rPr lang="en-US" b="1" dirty="0">
                <a:solidFill>
                  <a:srgbClr val="FF0000"/>
                </a:solidFill>
              </a:rPr>
              <a:t>Course Content (Overview)</a:t>
            </a:r>
          </a:p>
        </p:txBody>
      </p:sp>
      <p:sp>
        <p:nvSpPr>
          <p:cNvPr id="3" name="Subtitle 2"/>
          <p:cNvSpPr txBox="1">
            <a:spLocks noGrp="1"/>
          </p:cNvSpPr>
          <p:nvPr>
            <p:ph type="subTitle" idx="4294967295"/>
          </p:nvPr>
        </p:nvSpPr>
        <p:spPr>
          <a:xfrm>
            <a:off x="334851" y="721174"/>
            <a:ext cx="11590986" cy="5251543"/>
          </a:xfrm>
          <a:solidFill>
            <a:schemeClr val="accent2">
              <a:lumMod val="60000"/>
              <a:lumOff val="40000"/>
            </a:schemeClr>
          </a:solidFill>
          <a:ln>
            <a:solidFill>
              <a:schemeClr val="tx1"/>
            </a:solidFill>
          </a:ln>
        </p:spPr>
        <p:txBody>
          <a:bodyPr anchor="ctr">
            <a:noAutofit/>
          </a:bodyPr>
          <a:lstStyle/>
          <a:p>
            <a:pPr>
              <a:lnSpc>
                <a:spcPct val="150000"/>
              </a:lnSpc>
              <a:spcAft>
                <a:spcPts val="80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Fundamentals of Weather Forecasting and Observation</a:t>
            </a:r>
          </a:p>
          <a:p>
            <a:pPr>
              <a:lnSpc>
                <a:spcPct val="150000"/>
              </a:lnSpc>
              <a:spcAft>
                <a:spcPts val="80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Atmospheric </a:t>
            </a:r>
            <a:r>
              <a:rPr lang="en-US" sz="2400" dirty="0">
                <a:latin typeface="Calibri" panose="020F0502020204030204" pitchFamily="34" charset="0"/>
                <a:ea typeface="Calibri" panose="020F0502020204030204" pitchFamily="34" charset="0"/>
                <a:cs typeface="Times New Roman" panose="02020603050405020304" pitchFamily="18" charset="0"/>
              </a:rPr>
              <a:t>Motion; Thermal Processes; Moist Processes; Clouds: Frontal cirrus associated with  mid-latitude meteorology, </a:t>
            </a:r>
          </a:p>
          <a:p>
            <a:pPr>
              <a:lnSpc>
                <a:spcPct val="150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Observations: Meteorological instruments: Looking at instruments at the Meteorological Synoptic Station, understand how they work, understand how to take observations from the instruments; Map reading, </a:t>
            </a:r>
            <a:endParaRPr lang="en-US" sz="24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Plotting </a:t>
            </a:r>
            <a:r>
              <a:rPr lang="en-US" sz="2400" dirty="0">
                <a:latin typeface="Calibri" panose="020F0502020204030204" pitchFamily="34" charset="0"/>
                <a:ea typeface="Calibri" panose="020F0502020204030204" pitchFamily="34" charset="0"/>
                <a:cs typeface="Times New Roman" panose="02020603050405020304" pitchFamily="18" charset="0"/>
              </a:rPr>
              <a:t>practice: codes, charts, </a:t>
            </a:r>
            <a:r>
              <a:rPr lang="en-US" sz="2400" dirty="0" err="1">
                <a:latin typeface="Calibri" panose="020F0502020204030204" pitchFamily="34" charset="0"/>
                <a:ea typeface="Calibri" panose="020F0502020204030204" pitchFamily="34" charset="0"/>
                <a:cs typeface="Times New Roman" panose="02020603050405020304" pitchFamily="18" charset="0"/>
              </a:rPr>
              <a:t>tephigrams</a:t>
            </a: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US" sz="24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Simple Forecasting exercises.</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5838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809" y="339636"/>
            <a:ext cx="11396869" cy="2631490"/>
          </a:xfrm>
          <a:prstGeom prst="rect">
            <a:avLst/>
          </a:prstGeom>
        </p:spPr>
        <p:txBody>
          <a:bodyPr wrap="square">
            <a:spAutoFit/>
          </a:bodyPr>
          <a:lstStyle/>
          <a:p>
            <a:pPr algn="just">
              <a:lnSpc>
                <a:spcPct val="150000"/>
              </a:lnSpc>
            </a:pPr>
            <a:r>
              <a:rPr lang="en-US" sz="2200" dirty="0" smtClean="0">
                <a:solidFill>
                  <a:srgbClr val="1A171B"/>
                </a:solidFill>
                <a:effectLst/>
                <a:latin typeface="Calibri "/>
                <a:ea typeface="Calibri" panose="020F0502020204030204" pitchFamily="34" charset="0"/>
                <a:cs typeface="Times New Roman" panose="02020603050405020304" pitchFamily="18" charset="0"/>
              </a:rPr>
              <a:t>Although the static characteristics of new instruments might be well understood, when they are deployed operationally, they can introduce apparent changes in site climatology. In order to guard against this eventuality, observations from new instruments should be compared over an extended interval (at</a:t>
            </a:r>
            <a:r>
              <a:rPr lang="en-US" sz="2200" dirty="0" smtClean="0">
                <a:latin typeface="Calibri "/>
                <a:ea typeface="Calibri" panose="020F0502020204030204" pitchFamily="34" charset="0"/>
                <a:cs typeface="Times New Roman" panose="02020603050405020304" pitchFamily="18" charset="0"/>
              </a:rPr>
              <a:t> </a:t>
            </a:r>
            <a:r>
              <a:rPr lang="en-US" sz="2200" dirty="0" smtClean="0">
                <a:solidFill>
                  <a:srgbClr val="1A171B"/>
                </a:solidFill>
                <a:effectLst/>
                <a:latin typeface="Calibri "/>
                <a:ea typeface="Calibri" panose="020F0502020204030204" pitchFamily="34" charset="0"/>
                <a:cs typeface="Times New Roman" panose="02020603050405020304" pitchFamily="18" charset="0"/>
              </a:rPr>
              <a:t>least one year) before the old measurement</a:t>
            </a:r>
            <a:r>
              <a:rPr lang="en-US" sz="2200" i="1" dirty="0" smtClean="0">
                <a:solidFill>
                  <a:srgbClr val="1A171B"/>
                </a:solidFill>
                <a:effectLst/>
                <a:latin typeface="Calibri "/>
                <a:ea typeface="Calibri" panose="020F0502020204030204" pitchFamily="34" charset="0"/>
                <a:cs typeface="Times New Roman" panose="02020603050405020304" pitchFamily="18" charset="0"/>
              </a:rPr>
              <a:t> </a:t>
            </a:r>
            <a:r>
              <a:rPr lang="en-US" sz="2200" dirty="0" smtClean="0">
                <a:solidFill>
                  <a:srgbClr val="1A171B"/>
                </a:solidFill>
                <a:effectLst/>
                <a:latin typeface="Calibri "/>
                <a:ea typeface="Calibri" panose="020F0502020204030204" pitchFamily="34" charset="0"/>
                <a:cs typeface="Times New Roman" panose="02020603050405020304" pitchFamily="18" charset="0"/>
              </a:rPr>
              <a:t>system is taken out of service. </a:t>
            </a:r>
          </a:p>
        </p:txBody>
      </p:sp>
      <p:sp>
        <p:nvSpPr>
          <p:cNvPr id="3" name="Slide Number Placeholder 2"/>
          <p:cNvSpPr>
            <a:spLocks noGrp="1"/>
          </p:cNvSpPr>
          <p:nvPr>
            <p:ph type="sldNum" sz="quarter" idx="12"/>
          </p:nvPr>
        </p:nvSpPr>
        <p:spPr>
          <a:xfrm>
            <a:off x="9159245" y="6539232"/>
            <a:ext cx="2743200" cy="365125"/>
          </a:xfrm>
        </p:spPr>
        <p:txBody>
          <a:bodyPr/>
          <a:lstStyle/>
          <a:p>
            <a:fld id="{D5E8931E-3325-4133-8C01-1A2B53BD362A}" type="slidenum">
              <a:rPr lang="en-US" smtClean="0"/>
              <a:t>20</a:t>
            </a:fld>
            <a:endParaRPr lang="en-US" dirty="0"/>
          </a:p>
        </p:txBody>
      </p:sp>
      <p:sp>
        <p:nvSpPr>
          <p:cNvPr id="4" name="Footer Placeholder 3"/>
          <p:cNvSpPr>
            <a:spLocks noGrp="1"/>
          </p:cNvSpPr>
          <p:nvPr>
            <p:ph type="ftr" sz="quarter" idx="11"/>
          </p:nvPr>
        </p:nvSpPr>
        <p:spPr>
          <a:xfrm>
            <a:off x="4038600" y="6500043"/>
            <a:ext cx="4114800" cy="365125"/>
          </a:xfrm>
        </p:spPr>
        <p:txBody>
          <a:bodyPr/>
          <a:lstStyle/>
          <a:p>
            <a:r>
              <a:rPr lang="en-GB" dirty="0" smtClean="0"/>
              <a:t>MET256: WEATHER FORECASTING AND OBSERVATION</a:t>
            </a:r>
            <a:endParaRPr lang="en-GB" dirty="0"/>
          </a:p>
        </p:txBody>
      </p:sp>
      <p:sp>
        <p:nvSpPr>
          <p:cNvPr id="6" name="Rectangle 5"/>
          <p:cNvSpPr/>
          <p:nvPr/>
        </p:nvSpPr>
        <p:spPr>
          <a:xfrm>
            <a:off x="357808" y="3486894"/>
            <a:ext cx="11396869" cy="2123658"/>
          </a:xfrm>
          <a:prstGeom prst="rect">
            <a:avLst/>
          </a:prstGeom>
        </p:spPr>
        <p:txBody>
          <a:bodyPr wrap="square">
            <a:spAutoFit/>
          </a:bodyPr>
          <a:lstStyle/>
          <a:p>
            <a:pPr algn="just">
              <a:lnSpc>
                <a:spcPct val="150000"/>
              </a:lnSpc>
            </a:pPr>
            <a:r>
              <a:rPr lang="en-US" sz="2200" dirty="0">
                <a:solidFill>
                  <a:srgbClr val="1A171B"/>
                </a:solidFill>
                <a:latin typeface="Calibri "/>
                <a:ea typeface="Calibri" panose="020F0502020204030204" pitchFamily="34" charset="0"/>
                <a:cs typeface="Times New Roman" panose="02020603050405020304" pitchFamily="18" charset="0"/>
              </a:rPr>
              <a:t>The same applies</a:t>
            </a:r>
            <a:r>
              <a:rPr lang="en-US" sz="2200" i="1" dirty="0">
                <a:solidFill>
                  <a:srgbClr val="1A171B"/>
                </a:solidFill>
                <a:latin typeface="Calibri "/>
                <a:ea typeface="Calibri" panose="020F0502020204030204" pitchFamily="34" charset="0"/>
                <a:cs typeface="Times New Roman" panose="02020603050405020304" pitchFamily="18" charset="0"/>
              </a:rPr>
              <a:t> </a:t>
            </a:r>
            <a:r>
              <a:rPr lang="en-US" sz="2200" dirty="0">
                <a:solidFill>
                  <a:srgbClr val="1A171B"/>
                </a:solidFill>
                <a:latin typeface="Calibri "/>
                <a:ea typeface="Calibri" panose="020F0502020204030204" pitchFamily="34" charset="0"/>
                <a:cs typeface="Times New Roman" panose="02020603050405020304" pitchFamily="18" charset="0"/>
              </a:rPr>
              <a:t>when there has been a change of site. Where this</a:t>
            </a:r>
            <a:r>
              <a:rPr lang="en-US" sz="2200" i="1" dirty="0">
                <a:solidFill>
                  <a:srgbClr val="1A171B"/>
                </a:solidFill>
                <a:latin typeface="Calibri "/>
                <a:ea typeface="Calibri" panose="020F0502020204030204" pitchFamily="34" charset="0"/>
                <a:cs typeface="Times New Roman" panose="02020603050405020304" pitchFamily="18" charset="0"/>
              </a:rPr>
              <a:t> </a:t>
            </a:r>
            <a:r>
              <a:rPr lang="en-US" sz="2200" dirty="0">
                <a:solidFill>
                  <a:srgbClr val="1A171B"/>
                </a:solidFill>
                <a:latin typeface="Calibri "/>
                <a:ea typeface="Calibri" panose="020F0502020204030204" pitchFamily="34" charset="0"/>
                <a:cs typeface="Times New Roman" panose="02020603050405020304" pitchFamily="18" charset="0"/>
              </a:rPr>
              <a:t>procedure is impractical at all sites, it is essential</a:t>
            </a:r>
            <a:r>
              <a:rPr lang="en-US" sz="2200" i="1" dirty="0">
                <a:solidFill>
                  <a:srgbClr val="1A171B"/>
                </a:solidFill>
                <a:latin typeface="Calibri "/>
                <a:ea typeface="Calibri" panose="020F0502020204030204" pitchFamily="34" charset="0"/>
                <a:cs typeface="Times New Roman" panose="02020603050405020304" pitchFamily="18" charset="0"/>
              </a:rPr>
              <a:t> </a:t>
            </a:r>
            <a:r>
              <a:rPr lang="en-US" sz="2200" dirty="0">
                <a:solidFill>
                  <a:srgbClr val="1A171B"/>
                </a:solidFill>
                <a:latin typeface="Calibri "/>
                <a:ea typeface="Calibri" panose="020F0502020204030204" pitchFamily="34" charset="0"/>
                <a:cs typeface="Times New Roman" panose="02020603050405020304" pitchFamily="18" charset="0"/>
              </a:rPr>
              <a:t>to carry out comparisons at selected representative</a:t>
            </a:r>
            <a:r>
              <a:rPr lang="en-US" sz="2200" i="1" dirty="0">
                <a:solidFill>
                  <a:srgbClr val="1A171B"/>
                </a:solidFill>
                <a:latin typeface="Calibri "/>
                <a:ea typeface="Calibri" panose="020F0502020204030204" pitchFamily="34" charset="0"/>
                <a:cs typeface="Times New Roman" panose="02020603050405020304" pitchFamily="18" charset="0"/>
              </a:rPr>
              <a:t> </a:t>
            </a:r>
            <a:r>
              <a:rPr lang="en-US" sz="2200" dirty="0">
                <a:solidFill>
                  <a:srgbClr val="1A171B"/>
                </a:solidFill>
                <a:latin typeface="Calibri "/>
                <a:ea typeface="Calibri" panose="020F0502020204030204" pitchFamily="34" charset="0"/>
                <a:cs typeface="Times New Roman" panose="02020603050405020304" pitchFamily="18" charset="0"/>
              </a:rPr>
              <a:t>sites to attempt to deduce changes in measurement</a:t>
            </a:r>
            <a:r>
              <a:rPr lang="en-US" sz="2200" i="1" dirty="0">
                <a:solidFill>
                  <a:srgbClr val="1A171B"/>
                </a:solidFill>
                <a:latin typeface="Calibri "/>
                <a:ea typeface="Calibri" panose="020F0502020204030204" pitchFamily="34" charset="0"/>
                <a:cs typeface="Times New Roman" panose="02020603050405020304" pitchFamily="18" charset="0"/>
              </a:rPr>
              <a:t> </a:t>
            </a:r>
            <a:r>
              <a:rPr lang="en-US" sz="2200" dirty="0">
                <a:solidFill>
                  <a:srgbClr val="1A171B"/>
                </a:solidFill>
                <a:latin typeface="Calibri "/>
                <a:ea typeface="Calibri" panose="020F0502020204030204" pitchFamily="34" charset="0"/>
                <a:cs typeface="Times New Roman" panose="02020603050405020304" pitchFamily="18" charset="0"/>
              </a:rPr>
              <a:t>data which might be a result of changing</a:t>
            </a:r>
            <a:r>
              <a:rPr lang="en-US" sz="2200" i="1" dirty="0">
                <a:solidFill>
                  <a:srgbClr val="1A171B"/>
                </a:solidFill>
                <a:latin typeface="Calibri "/>
                <a:ea typeface="Calibri" panose="020F0502020204030204" pitchFamily="34" charset="0"/>
                <a:cs typeface="Times New Roman" panose="02020603050405020304" pitchFamily="18" charset="0"/>
              </a:rPr>
              <a:t> </a:t>
            </a:r>
            <a:r>
              <a:rPr lang="en-US" sz="2200" dirty="0">
                <a:solidFill>
                  <a:srgbClr val="1A171B"/>
                </a:solidFill>
                <a:latin typeface="Calibri "/>
                <a:ea typeface="Calibri" panose="020F0502020204030204" pitchFamily="34" charset="0"/>
                <a:cs typeface="Times New Roman" panose="02020603050405020304" pitchFamily="18" charset="0"/>
              </a:rPr>
              <a:t>technology or enforced site changes.</a:t>
            </a:r>
            <a:endParaRPr lang="en-US" sz="2200" dirty="0">
              <a:latin typeface="Calibri "/>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61421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MET256: WEATHER FORECASTING AND OBSERVATION</a:t>
            </a:r>
            <a:endParaRPr lang="en-GB"/>
          </a:p>
        </p:txBody>
      </p:sp>
      <p:sp>
        <p:nvSpPr>
          <p:cNvPr id="3" name="Slide Number Placeholder 2"/>
          <p:cNvSpPr>
            <a:spLocks noGrp="1"/>
          </p:cNvSpPr>
          <p:nvPr>
            <p:ph type="sldNum" sz="quarter" idx="12"/>
          </p:nvPr>
        </p:nvSpPr>
        <p:spPr/>
        <p:txBody>
          <a:bodyPr/>
          <a:lstStyle/>
          <a:p>
            <a:fld id="{46CBDAFF-6F72-4DEC-A76B-3A5A3345B25A}" type="slidenum">
              <a:rPr lang="en-GB" smtClean="0"/>
              <a:t>21</a:t>
            </a:fld>
            <a:endParaRPr lang="en-GB"/>
          </a:p>
        </p:txBody>
      </p:sp>
      <p:pic>
        <p:nvPicPr>
          <p:cNvPr id="4" name="Picture 3"/>
          <p:cNvPicPr>
            <a:picLocks noChangeAspect="1"/>
          </p:cNvPicPr>
          <p:nvPr/>
        </p:nvPicPr>
        <p:blipFill>
          <a:blip r:embed="rId2">
            <a:lum contrast="-40000"/>
          </a:blip>
          <a:stretch>
            <a:fillRect/>
          </a:stretch>
        </p:blipFill>
        <p:spPr>
          <a:xfrm>
            <a:off x="326571" y="313510"/>
            <a:ext cx="11521440" cy="5729482"/>
          </a:xfrm>
          <a:prstGeom prst="rect">
            <a:avLst/>
          </a:prstGeom>
        </p:spPr>
      </p:pic>
      <p:sp>
        <p:nvSpPr>
          <p:cNvPr id="5" name="Oval 4"/>
          <p:cNvSpPr/>
          <p:nvPr/>
        </p:nvSpPr>
        <p:spPr>
          <a:xfrm>
            <a:off x="5590903" y="1371601"/>
            <a:ext cx="888274" cy="1815736"/>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8610600" y="6042992"/>
            <a:ext cx="3631095" cy="369332"/>
          </a:xfrm>
          <a:prstGeom prst="rect">
            <a:avLst/>
          </a:prstGeom>
          <a:noFill/>
        </p:spPr>
        <p:txBody>
          <a:bodyPr wrap="square" rtlCol="0">
            <a:spAutoFit/>
          </a:bodyPr>
          <a:lstStyle/>
          <a:p>
            <a:r>
              <a:rPr lang="en-GB" b="1" dirty="0" smtClean="0"/>
              <a:t>Source: Aryee et al., 2018</a:t>
            </a:r>
            <a:endParaRPr lang="en-GB" b="1" dirty="0"/>
          </a:p>
        </p:txBody>
      </p:sp>
    </p:spTree>
    <p:extLst>
      <p:ext uri="{BB962C8B-B14F-4D97-AF65-F5344CB8AC3E}">
        <p14:creationId xmlns:p14="http://schemas.microsoft.com/office/powerpoint/2010/main" val="13737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solidFill>
                  <a:prstClr val="black"/>
                </a:solidFill>
              </a:rPr>
              <a:t>MET256: WEATHER FORECASTING AND OBSERVATION</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22</a:t>
            </a:fld>
            <a:endParaRPr lang="en-GB">
              <a:solidFill>
                <a:prstClr val="black"/>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1" y="261257"/>
            <a:ext cx="11260182" cy="6102914"/>
          </a:xfrm>
          <a:prstGeom prst="rect">
            <a:avLst/>
          </a:prstGeom>
        </p:spPr>
      </p:pic>
    </p:spTree>
    <p:extLst>
      <p:ext uri="{BB962C8B-B14F-4D97-AF65-F5344CB8AC3E}">
        <p14:creationId xmlns:p14="http://schemas.microsoft.com/office/powerpoint/2010/main" val="4199833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58677" y="477190"/>
            <a:ext cx="8229627" cy="671786"/>
          </a:xfrm>
          <a:solidFill>
            <a:schemeClr val="tx1"/>
          </a:solidFill>
        </p:spPr>
        <p:txBody>
          <a:bodyPr>
            <a:normAutofit fontScale="90000"/>
          </a:bodyPr>
          <a:lstStyle/>
          <a:p>
            <a:pPr lvl="0"/>
            <a:r>
              <a:rPr lang="en-US" b="1" dirty="0" smtClean="0">
                <a:solidFill>
                  <a:srgbClr val="FF0000"/>
                </a:solidFill>
                <a:latin typeface="+mn-lt"/>
              </a:rPr>
              <a:t>RECAP OF </a:t>
            </a:r>
            <a:r>
              <a:rPr lang="en-US" b="1" dirty="0" smtClean="0">
                <a:solidFill>
                  <a:srgbClr val="FF0000"/>
                </a:solidFill>
                <a:latin typeface="+mn-lt"/>
              </a:rPr>
              <a:t>LECTURE 1</a:t>
            </a:r>
            <a:endParaRPr lang="en-US" b="1" dirty="0">
              <a:solidFill>
                <a:srgbClr val="FF0000"/>
              </a:solidFill>
              <a:latin typeface="+mn-lt"/>
            </a:endParaRPr>
          </a:p>
        </p:txBody>
      </p:sp>
      <p:sp>
        <p:nvSpPr>
          <p:cNvPr id="4" name="Footer Placeholder 3"/>
          <p:cNvSpPr>
            <a:spLocks noGrp="1"/>
          </p:cNvSpPr>
          <p:nvPr>
            <p:ph type="ftr" sz="quarter" idx="11"/>
          </p:nvPr>
        </p:nvSpPr>
        <p:spPr/>
        <p:txBody>
          <a:bodyPr/>
          <a:lstStyle/>
          <a:p>
            <a:r>
              <a:rPr lang="en-GB" smtClean="0">
                <a:solidFill>
                  <a:prstClr val="black"/>
                </a:solidFill>
              </a:rPr>
              <a:t>MET256: WEATHER FORECASTING AND OBSERVATION</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23</a:t>
            </a:fld>
            <a:endParaRPr lang="en-GB">
              <a:solidFill>
                <a:prstClr val="black"/>
              </a:solidFill>
            </a:endParaRPr>
          </a:p>
        </p:txBody>
      </p:sp>
      <p:sp>
        <p:nvSpPr>
          <p:cNvPr id="3" name="TextBox 2"/>
          <p:cNvSpPr txBox="1"/>
          <p:nvPr/>
        </p:nvSpPr>
        <p:spPr>
          <a:xfrm>
            <a:off x="648789" y="1136467"/>
            <a:ext cx="10972800" cy="3108543"/>
          </a:xfrm>
          <a:prstGeom prst="rect">
            <a:avLst/>
          </a:prstGeom>
          <a:solidFill>
            <a:schemeClr val="accent2">
              <a:lumMod val="60000"/>
              <a:lumOff val="40000"/>
            </a:schemeClr>
          </a:solidFill>
          <a:ln>
            <a:solidFill>
              <a:schemeClr val="tx1"/>
            </a:solidFill>
          </a:ln>
        </p:spPr>
        <p:txBody>
          <a:bodyPr wrap="square" rtlCol="0">
            <a:spAutoFit/>
          </a:bodyPr>
          <a:lstStyle/>
          <a:p>
            <a:pPr marL="514350" indent="-514350">
              <a:buAutoNum type="arabicPeriod"/>
            </a:pPr>
            <a:r>
              <a:rPr lang="en-GB" sz="2800" dirty="0" smtClean="0"/>
              <a:t>Fundamentals of Weather Forecasting and Observation</a:t>
            </a:r>
          </a:p>
          <a:p>
            <a:pPr marL="514350" indent="-514350">
              <a:buAutoNum type="arabicPeriod"/>
            </a:pPr>
            <a:r>
              <a:rPr lang="en-GB" sz="2800" dirty="0" smtClean="0"/>
              <a:t>Ranges of </a:t>
            </a:r>
            <a:r>
              <a:rPr lang="en-GB" sz="2800" dirty="0"/>
              <a:t>Weather Forecasting</a:t>
            </a:r>
            <a:endParaRPr lang="en-GB" sz="2800" dirty="0" smtClean="0"/>
          </a:p>
          <a:p>
            <a:pPr marL="514350" indent="-514350">
              <a:buAutoNum type="arabicPeriod"/>
            </a:pPr>
            <a:r>
              <a:rPr lang="en-GB" sz="2800" dirty="0" smtClean="0"/>
              <a:t>Relevance </a:t>
            </a:r>
            <a:r>
              <a:rPr lang="en-GB" sz="2800" dirty="0"/>
              <a:t>and Challenges of Weather </a:t>
            </a:r>
            <a:r>
              <a:rPr lang="en-GB" sz="2800" dirty="0" smtClean="0"/>
              <a:t>Forecasting</a:t>
            </a:r>
          </a:p>
          <a:p>
            <a:pPr marL="514350" indent="-514350">
              <a:buAutoNum type="arabicPeriod"/>
            </a:pPr>
            <a:r>
              <a:rPr lang="en-GB" sz="2800" dirty="0" smtClean="0"/>
              <a:t>Meteorological Observations</a:t>
            </a:r>
          </a:p>
          <a:p>
            <a:pPr marL="514350" indent="-514350">
              <a:buAutoNum type="arabicPeriod"/>
            </a:pPr>
            <a:r>
              <a:rPr lang="en-GB" sz="2800" dirty="0" smtClean="0"/>
              <a:t>Metadata</a:t>
            </a:r>
          </a:p>
          <a:p>
            <a:pPr marL="514350" indent="-514350">
              <a:buAutoNum type="arabicPeriod"/>
            </a:pPr>
            <a:r>
              <a:rPr lang="en-GB" sz="2800" dirty="0" smtClean="0"/>
              <a:t>Inspection and Maintenance</a:t>
            </a:r>
          </a:p>
          <a:p>
            <a:pPr marL="514350" indent="-514350">
              <a:buAutoNum type="arabicPeriod"/>
            </a:pPr>
            <a:r>
              <a:rPr lang="en-GB" sz="2800" dirty="0" smtClean="0"/>
              <a:t>Data Homogeneity</a:t>
            </a:r>
            <a:endParaRPr lang="en-GB" sz="2800" dirty="0"/>
          </a:p>
        </p:txBody>
      </p:sp>
    </p:spTree>
    <p:extLst>
      <p:ext uri="{BB962C8B-B14F-4D97-AF65-F5344CB8AC3E}">
        <p14:creationId xmlns:p14="http://schemas.microsoft.com/office/powerpoint/2010/main" val="2427201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solidFill>
                  <a:prstClr val="black"/>
                </a:solidFill>
              </a:rPr>
              <a:t>MET256: WEATHER FORECASTING AND OBSERVATION</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3</a:t>
            </a:fld>
            <a:endParaRPr lang="en-GB">
              <a:solidFill>
                <a:prstClr val="black"/>
              </a:solidFill>
            </a:endParaRPr>
          </a:p>
        </p:txBody>
      </p:sp>
      <p:sp>
        <p:nvSpPr>
          <p:cNvPr id="2" name="Title 1"/>
          <p:cNvSpPr txBox="1">
            <a:spLocks noGrp="1"/>
          </p:cNvSpPr>
          <p:nvPr>
            <p:ph type="title" idx="4294967295"/>
          </p:nvPr>
        </p:nvSpPr>
        <p:spPr>
          <a:xfrm>
            <a:off x="138722" y="65000"/>
            <a:ext cx="7881870" cy="671513"/>
          </a:xfrm>
          <a:solidFill>
            <a:schemeClr val="tx2"/>
          </a:solidFill>
        </p:spPr>
        <p:txBody>
          <a:bodyPr>
            <a:normAutofit fontScale="90000"/>
          </a:bodyPr>
          <a:lstStyle/>
          <a:p>
            <a:pPr lvl="0"/>
            <a:r>
              <a:rPr lang="en-US" b="1" dirty="0">
                <a:solidFill>
                  <a:srgbClr val="FF0000"/>
                </a:solidFill>
              </a:rPr>
              <a:t>Recommended Literature</a:t>
            </a:r>
          </a:p>
        </p:txBody>
      </p:sp>
      <p:sp>
        <p:nvSpPr>
          <p:cNvPr id="3" name="Subtitle 2"/>
          <p:cNvSpPr txBox="1">
            <a:spLocks noGrp="1"/>
          </p:cNvSpPr>
          <p:nvPr>
            <p:ph type="subTitle" idx="4294967295"/>
          </p:nvPr>
        </p:nvSpPr>
        <p:spPr>
          <a:xfrm>
            <a:off x="143691" y="736513"/>
            <a:ext cx="11782697" cy="5427804"/>
          </a:xfrm>
          <a:solidFill>
            <a:schemeClr val="accent2">
              <a:lumMod val="60000"/>
              <a:lumOff val="40000"/>
            </a:schemeClr>
          </a:solidFill>
          <a:ln>
            <a:solidFill>
              <a:schemeClr val="tx1"/>
            </a:solidFill>
          </a:ln>
        </p:spPr>
        <p:txBody>
          <a:bodyPr anchor="ctr">
            <a:noAutofit/>
          </a:bodyPr>
          <a:lstStyle/>
          <a:p>
            <a:pPr marL="457200" lvl="0" indent="-457200" algn="just">
              <a:buFont typeface="+mj-lt"/>
              <a:buAutoNum type="arabicPeriod"/>
            </a:pPr>
            <a:r>
              <a:rPr lang="en-US" dirty="0" smtClean="0">
                <a:latin typeface="Arial" panose="020B0604020202020204" pitchFamily="34" charset="0"/>
                <a:cs typeface="Arial" panose="020B0604020202020204" pitchFamily="34" charset="0"/>
              </a:rPr>
              <a:t>Meteorology </a:t>
            </a:r>
            <a:r>
              <a:rPr lang="en-US" dirty="0">
                <a:latin typeface="Arial" panose="020B0604020202020204" pitchFamily="34" charset="0"/>
                <a:cs typeface="Arial" panose="020B0604020202020204" pitchFamily="34" charset="0"/>
              </a:rPr>
              <a:t>of Tropical West Africa; The Forecasters’ Handbook. Edited by Douglas J. Parker and </a:t>
            </a:r>
            <a:r>
              <a:rPr lang="en-US" dirty="0" err="1">
                <a:latin typeface="Arial" panose="020B0604020202020204" pitchFamily="34" charset="0"/>
                <a:cs typeface="Arial" panose="020B0604020202020204" pitchFamily="34" charset="0"/>
              </a:rPr>
              <a:t>Mariane</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Diop</a:t>
            </a:r>
            <a:r>
              <a:rPr lang="en-US" dirty="0" smtClean="0">
                <a:latin typeface="Arial" panose="020B0604020202020204" pitchFamily="34" charset="0"/>
                <a:cs typeface="Arial" panose="020B0604020202020204" pitchFamily="34" charset="0"/>
              </a:rPr>
              <a:t>-Kane.</a:t>
            </a:r>
          </a:p>
          <a:p>
            <a:pPr marL="457200" lvl="0" indent="-457200" algn="just">
              <a:buFont typeface="+mj-lt"/>
              <a:buAutoNum type="arabicPeriod"/>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4951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solidFill>
                  <a:prstClr val="black"/>
                </a:solidFill>
              </a:rPr>
              <a:t>MET256: WEATHER FORECASTING AND OBSERVATION</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4</a:t>
            </a:fld>
            <a:endParaRPr lang="en-GB">
              <a:solidFill>
                <a:prstClr val="black"/>
              </a:solidFill>
            </a:endParaRPr>
          </a:p>
        </p:txBody>
      </p:sp>
      <p:sp>
        <p:nvSpPr>
          <p:cNvPr id="2" name="Title 1"/>
          <p:cNvSpPr txBox="1">
            <a:spLocks noGrp="1"/>
          </p:cNvSpPr>
          <p:nvPr>
            <p:ph type="title" idx="4294967295"/>
          </p:nvPr>
        </p:nvSpPr>
        <p:spPr>
          <a:xfrm>
            <a:off x="347730" y="65000"/>
            <a:ext cx="8615966" cy="671513"/>
          </a:xfrm>
          <a:solidFill>
            <a:schemeClr val="tx2"/>
          </a:solidFill>
        </p:spPr>
        <p:txBody>
          <a:bodyPr>
            <a:normAutofit fontScale="90000"/>
          </a:bodyPr>
          <a:lstStyle/>
          <a:p>
            <a:pPr lvl="0" algn="l"/>
            <a:r>
              <a:rPr lang="en-US" b="1" dirty="0" smtClean="0">
                <a:solidFill>
                  <a:srgbClr val="FF0000"/>
                </a:solidFill>
              </a:rPr>
              <a:t>Second Semester Highlights </a:t>
            </a:r>
            <a:endParaRPr lang="en-US" b="1" dirty="0">
              <a:solidFill>
                <a:srgbClr val="FF0000"/>
              </a:solidFill>
            </a:endParaRPr>
          </a:p>
        </p:txBody>
      </p:sp>
      <p:sp>
        <p:nvSpPr>
          <p:cNvPr id="3" name="Subtitle 2"/>
          <p:cNvSpPr txBox="1">
            <a:spLocks noGrp="1"/>
          </p:cNvSpPr>
          <p:nvPr>
            <p:ph type="subTitle" idx="4294967295"/>
          </p:nvPr>
        </p:nvSpPr>
        <p:spPr>
          <a:xfrm>
            <a:off x="347730" y="703596"/>
            <a:ext cx="11733906" cy="3358954"/>
          </a:xfrm>
          <a:solidFill>
            <a:schemeClr val="accent2">
              <a:lumMod val="60000"/>
              <a:lumOff val="40000"/>
            </a:schemeClr>
          </a:solidFill>
          <a:ln w="38100">
            <a:solidFill>
              <a:schemeClr val="tx1"/>
            </a:solidFill>
          </a:ln>
        </p:spPr>
        <p:txBody>
          <a:bodyPr anchor="ctr">
            <a:noAutofit/>
          </a:bodyPr>
          <a:lstStyle/>
          <a:p>
            <a:pPr lvl="0" algn="just">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February 24 </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28, 2020  	 	-   Quiz 1</a:t>
            </a:r>
          </a:p>
          <a:p>
            <a:pPr lvl="0" algn="just">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March 16 – 20, 2020    		-   Mid-Semester Examination Week</a:t>
            </a:r>
          </a:p>
          <a:p>
            <a:pPr lvl="0" algn="just">
              <a:buFont typeface="Wingdings" panose="05000000000000000000" pitchFamily="2" charset="2"/>
              <a:buChar char="Ø"/>
            </a:pPr>
            <a:r>
              <a:rPr lang="en-US" sz="2400" dirty="0">
                <a:latin typeface="Arial" panose="020B0604020202020204" pitchFamily="34" charset="0"/>
                <a:cs typeface="Arial" panose="020B0604020202020204" pitchFamily="34" charset="0"/>
              </a:rPr>
              <a:t>March </a:t>
            </a:r>
            <a:r>
              <a:rPr lang="en-US" sz="2400" dirty="0" smtClean="0">
                <a:latin typeface="Arial" panose="020B0604020202020204" pitchFamily="34" charset="0"/>
                <a:cs typeface="Arial" panose="020B0604020202020204" pitchFamily="34" charset="0"/>
              </a:rPr>
              <a:t>23 </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27, </a:t>
            </a:r>
            <a:r>
              <a:rPr lang="en-US" sz="2400" dirty="0">
                <a:latin typeface="Arial" panose="020B0604020202020204" pitchFamily="34" charset="0"/>
                <a:cs typeface="Arial" panose="020B0604020202020204" pitchFamily="34" charset="0"/>
              </a:rPr>
              <a:t>2020 </a:t>
            </a:r>
            <a:r>
              <a:rPr lang="en-US" sz="2400" dirty="0" smtClean="0">
                <a:latin typeface="Arial" panose="020B0604020202020204" pitchFamily="34" charset="0"/>
                <a:cs typeface="Arial" panose="020B0604020202020204" pitchFamily="34" charset="0"/>
              </a:rPr>
              <a:t>		-   Mid-Semester Break</a:t>
            </a:r>
          </a:p>
          <a:p>
            <a:pPr lvl="0" algn="just">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April 20 </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24, </a:t>
            </a:r>
            <a:r>
              <a:rPr lang="en-US" sz="2400" dirty="0">
                <a:latin typeface="Arial" panose="020B0604020202020204" pitchFamily="34" charset="0"/>
                <a:cs typeface="Arial" panose="020B0604020202020204" pitchFamily="34" charset="0"/>
              </a:rPr>
              <a:t>2020 </a:t>
            </a:r>
            <a:r>
              <a:rPr lang="en-US" sz="2400" dirty="0" smtClean="0">
                <a:latin typeface="Arial" panose="020B0604020202020204" pitchFamily="34" charset="0"/>
                <a:cs typeface="Arial" panose="020B0604020202020204" pitchFamily="34" charset="0"/>
              </a:rPr>
              <a:t>		-   Quiz 2</a:t>
            </a:r>
          </a:p>
          <a:p>
            <a:pPr lvl="0" algn="just">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May 4 </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15, </a:t>
            </a:r>
            <a:r>
              <a:rPr lang="en-US" sz="2400" dirty="0">
                <a:latin typeface="Arial" panose="020B0604020202020204" pitchFamily="34" charset="0"/>
                <a:cs typeface="Arial" panose="020B0604020202020204" pitchFamily="34" charset="0"/>
              </a:rPr>
              <a:t>2020 </a:t>
            </a:r>
            <a:r>
              <a:rPr lang="en-US" sz="2400" dirty="0" smtClean="0">
                <a:latin typeface="Arial" panose="020B0604020202020204" pitchFamily="34" charset="0"/>
                <a:cs typeface="Arial" panose="020B0604020202020204" pitchFamily="34" charset="0"/>
              </a:rPr>
              <a:t>			-   Second Semester Examinations</a:t>
            </a:r>
          </a:p>
          <a:p>
            <a:pPr lvl="0" algn="just">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May 16, </a:t>
            </a:r>
            <a:r>
              <a:rPr lang="en-US" sz="2400" dirty="0">
                <a:latin typeface="Arial" panose="020B0604020202020204" pitchFamily="34" charset="0"/>
                <a:cs typeface="Arial" panose="020B0604020202020204" pitchFamily="34" charset="0"/>
              </a:rPr>
              <a:t>2020 </a:t>
            </a:r>
            <a:r>
              <a:rPr lang="en-US" sz="2400" dirty="0" smtClean="0">
                <a:latin typeface="Arial" panose="020B0604020202020204" pitchFamily="34" charset="0"/>
                <a:cs typeface="Arial" panose="020B0604020202020204" pitchFamily="34" charset="0"/>
              </a:rPr>
              <a:t>			-   End of Second Semester</a:t>
            </a:r>
          </a:p>
        </p:txBody>
      </p:sp>
      <p:sp>
        <p:nvSpPr>
          <p:cNvPr id="6" name="TextBox 5"/>
          <p:cNvSpPr txBox="1"/>
          <p:nvPr/>
        </p:nvSpPr>
        <p:spPr>
          <a:xfrm>
            <a:off x="347730" y="4442556"/>
            <a:ext cx="10006884" cy="1569660"/>
          </a:xfrm>
          <a:prstGeom prst="rect">
            <a:avLst/>
          </a:prstGeom>
          <a:solidFill>
            <a:schemeClr val="accent6">
              <a:lumMod val="60000"/>
              <a:lumOff val="40000"/>
            </a:schemeClr>
          </a:solidFill>
          <a:ln>
            <a:solidFill>
              <a:schemeClr val="tx1"/>
            </a:solidFill>
          </a:ln>
        </p:spPr>
        <p:txBody>
          <a:bodyPr wrap="square" rtlCol="0">
            <a:spAutoFit/>
          </a:bodyPr>
          <a:lstStyle/>
          <a:p>
            <a:pPr marL="342900" indent="-342900">
              <a:buFont typeface="Wingdings" panose="05000000000000000000" pitchFamily="2" charset="2"/>
              <a:buChar char="§"/>
            </a:pPr>
            <a:r>
              <a:rPr lang="en-GB" sz="2400" b="1" dirty="0" smtClean="0"/>
              <a:t>7 Lecture Series     (1 Field Observation Practical Class)</a:t>
            </a:r>
          </a:p>
          <a:p>
            <a:pPr marL="342900" indent="-342900">
              <a:buFont typeface="Wingdings" panose="05000000000000000000" pitchFamily="2" charset="2"/>
              <a:buChar char="§"/>
            </a:pPr>
            <a:r>
              <a:rPr lang="en-GB" sz="2400" b="1" dirty="0" smtClean="0"/>
              <a:t>6 or 7 Assignments  (To Be Given After Every Lecture Series &amp; Submitted At Start of Next Lecture or As Specified by Lecturer)</a:t>
            </a:r>
          </a:p>
          <a:p>
            <a:pPr marL="342900" indent="-342900">
              <a:buFont typeface="Wingdings" panose="05000000000000000000" pitchFamily="2" charset="2"/>
              <a:buChar char="§"/>
            </a:pPr>
            <a:r>
              <a:rPr lang="en-GB" sz="2400" b="1" dirty="0" smtClean="0"/>
              <a:t>2 Quizzes</a:t>
            </a:r>
          </a:p>
        </p:txBody>
      </p:sp>
    </p:spTree>
    <p:extLst>
      <p:ext uri="{BB962C8B-B14F-4D97-AF65-F5344CB8AC3E}">
        <p14:creationId xmlns:p14="http://schemas.microsoft.com/office/powerpoint/2010/main" val="3327178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986" y="1532585"/>
            <a:ext cx="10515600" cy="2202286"/>
          </a:xfrm>
        </p:spPr>
        <p:txBody>
          <a:bodyPr>
            <a:normAutofit fontScale="90000"/>
          </a:bodyPr>
          <a:lstStyle/>
          <a:p>
            <a:pPr algn="ctr"/>
            <a:r>
              <a:rPr lang="en-GB" sz="6000" b="1" dirty="0" smtClean="0">
                <a:solidFill>
                  <a:srgbClr val="FF0000"/>
                </a:solidFill>
                <a:latin typeface="Arial Black" panose="020B0A04020102020204" pitchFamily="34" charset="0"/>
              </a:rPr>
              <a:t>LECTURE 1</a:t>
            </a:r>
            <a:r>
              <a:rPr lang="en-GB" sz="4000" b="1" dirty="0" smtClean="0">
                <a:solidFill>
                  <a:srgbClr val="FF0000"/>
                </a:solidFill>
                <a:latin typeface="Arial Black" panose="020B0A04020102020204" pitchFamily="34" charset="0"/>
              </a:rPr>
              <a:t/>
            </a:r>
            <a:br>
              <a:rPr lang="en-GB" sz="4000" b="1" dirty="0" smtClean="0">
                <a:solidFill>
                  <a:srgbClr val="FF0000"/>
                </a:solidFill>
                <a:latin typeface="Arial Black" panose="020B0A04020102020204" pitchFamily="34" charset="0"/>
              </a:rPr>
            </a:br>
            <a:r>
              <a:rPr lang="en-GB" sz="4000" b="1" dirty="0" smtClean="0">
                <a:solidFill>
                  <a:schemeClr val="tx1"/>
                </a:solidFill>
                <a:latin typeface="Arial Black" panose="020B0A04020102020204" pitchFamily="34" charset="0"/>
              </a:rPr>
              <a:t>(FUNDAMENTALS OF WEATHER FORECASTING AND OBSERVATION)</a:t>
            </a:r>
            <a:endParaRPr lang="en-GB" sz="4000" b="1"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056370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1606" y="737104"/>
            <a:ext cx="5229896" cy="3408885"/>
          </a:xfrm>
          <a:prstGeom prst="rect">
            <a:avLst/>
          </a:prstGeom>
        </p:spPr>
      </p:pic>
      <p:sp>
        <p:nvSpPr>
          <p:cNvPr id="3" name="Subtitle 2"/>
          <p:cNvSpPr>
            <a:spLocks noGrp="1"/>
          </p:cNvSpPr>
          <p:nvPr>
            <p:ph type="subTitle" idx="1"/>
          </p:nvPr>
        </p:nvSpPr>
        <p:spPr>
          <a:xfrm>
            <a:off x="643945" y="93475"/>
            <a:ext cx="4932609" cy="480565"/>
          </a:xfrm>
        </p:spPr>
        <p:txBody>
          <a:bodyPr>
            <a:noAutofit/>
          </a:bodyPr>
          <a:lstStyle/>
          <a:p>
            <a:pPr algn="just"/>
            <a:r>
              <a:rPr lang="en-GB" sz="3600" b="1" dirty="0" smtClean="0">
                <a:solidFill>
                  <a:srgbClr val="FF0000"/>
                </a:solidFill>
              </a:rPr>
              <a:t>Brainstorm Questions</a:t>
            </a:r>
            <a:endParaRPr lang="en-GB" sz="3600" b="1" dirty="0">
              <a:solidFill>
                <a:srgbClr val="FF0000"/>
              </a:solidFill>
            </a:endParaRPr>
          </a:p>
        </p:txBody>
      </p:sp>
      <p:sp>
        <p:nvSpPr>
          <p:cNvPr id="9" name="TextBox 8"/>
          <p:cNvSpPr txBox="1"/>
          <p:nvPr/>
        </p:nvSpPr>
        <p:spPr>
          <a:xfrm>
            <a:off x="759856" y="3864235"/>
            <a:ext cx="10560675" cy="2062103"/>
          </a:xfrm>
          <a:prstGeom prst="rect">
            <a:avLst/>
          </a:prstGeom>
          <a:solidFill>
            <a:schemeClr val="accent2">
              <a:lumMod val="60000"/>
              <a:lumOff val="40000"/>
            </a:schemeClr>
          </a:solidFill>
          <a:ln w="28575">
            <a:solidFill>
              <a:schemeClr val="accent6">
                <a:lumMod val="50000"/>
              </a:schemeClr>
            </a:solidFill>
          </a:ln>
        </p:spPr>
        <p:txBody>
          <a:bodyPr wrap="square" rtlCol="0">
            <a:spAutoFit/>
          </a:bodyPr>
          <a:lstStyle/>
          <a:p>
            <a:pPr marL="342900" indent="-342900">
              <a:buFont typeface="Wingdings" panose="05000000000000000000" pitchFamily="2" charset="2"/>
              <a:buChar char="Ø"/>
            </a:pPr>
            <a:r>
              <a:rPr lang="en-GB" sz="3200" b="1" i="1" dirty="0" smtClean="0"/>
              <a:t>Weather  &amp;  Climate</a:t>
            </a:r>
          </a:p>
          <a:p>
            <a:pPr marL="342900" indent="-342900">
              <a:buFont typeface="Wingdings" panose="05000000000000000000" pitchFamily="2" charset="2"/>
              <a:buChar char="Ø"/>
            </a:pPr>
            <a:r>
              <a:rPr lang="en-GB" sz="3200" b="1" i="1" dirty="0" smtClean="0"/>
              <a:t>Meteorology</a:t>
            </a:r>
          </a:p>
          <a:p>
            <a:pPr marL="342900" indent="-342900">
              <a:buFont typeface="Wingdings" panose="05000000000000000000" pitchFamily="2" charset="2"/>
              <a:buChar char="Ø"/>
            </a:pPr>
            <a:r>
              <a:rPr lang="en-GB" sz="3200" b="1" i="1" dirty="0" smtClean="0"/>
              <a:t>Weather Forecasting</a:t>
            </a:r>
          </a:p>
          <a:p>
            <a:pPr marL="342900" indent="-342900">
              <a:buFont typeface="Wingdings" panose="05000000000000000000" pitchFamily="2" charset="2"/>
              <a:buChar char="Ø"/>
            </a:pPr>
            <a:r>
              <a:rPr lang="en-GB" sz="3200" b="1" i="1" dirty="0" smtClean="0"/>
              <a:t>Meteorological Weather Observation</a:t>
            </a:r>
            <a:endParaRPr lang="en-GB" sz="3200" dirty="0"/>
          </a:p>
        </p:txBody>
      </p:sp>
      <p:sp>
        <p:nvSpPr>
          <p:cNvPr id="11" name="Footer Placeholder 3"/>
          <p:cNvSpPr>
            <a:spLocks noGrp="1"/>
          </p:cNvSpPr>
          <p:nvPr>
            <p:ph type="ftr" sz="quarter" idx="11"/>
          </p:nvPr>
        </p:nvSpPr>
        <p:spPr>
          <a:xfrm>
            <a:off x="4038600" y="6356350"/>
            <a:ext cx="4114800" cy="365125"/>
          </a:xfrm>
        </p:spPr>
        <p:txBody>
          <a:bodyPr/>
          <a:lstStyle/>
          <a:p>
            <a:r>
              <a:rPr lang="en-GB" dirty="0" smtClean="0"/>
              <a:t>MET256: WEATHER FORECASTING AND OBSERVATION</a:t>
            </a:r>
            <a:endParaRPr lang="en-GB" dirty="0"/>
          </a:p>
        </p:txBody>
      </p:sp>
      <p:sp>
        <p:nvSpPr>
          <p:cNvPr id="12" name="Slide Number Placeholder 4"/>
          <p:cNvSpPr>
            <a:spLocks noGrp="1"/>
          </p:cNvSpPr>
          <p:nvPr>
            <p:ph type="sldNum" sz="quarter" idx="12"/>
          </p:nvPr>
        </p:nvSpPr>
        <p:spPr>
          <a:xfrm>
            <a:off x="8610600" y="6356350"/>
            <a:ext cx="2743200" cy="365125"/>
          </a:xfrm>
        </p:spPr>
        <p:txBody>
          <a:bodyPr/>
          <a:lstStyle/>
          <a:p>
            <a:r>
              <a:rPr lang="en-GB" dirty="0" smtClean="0"/>
              <a:t>7</a:t>
            </a:r>
            <a:endParaRPr lang="en-GB" dirty="0"/>
          </a:p>
        </p:txBody>
      </p:sp>
    </p:spTree>
    <p:extLst>
      <p:ext uri="{BB962C8B-B14F-4D97-AF65-F5344CB8AC3E}">
        <p14:creationId xmlns:p14="http://schemas.microsoft.com/office/powerpoint/2010/main" val="191965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855335" y="127265"/>
            <a:ext cx="7070502" cy="1569660"/>
          </a:xfrm>
          <a:prstGeom prst="rect">
            <a:avLst/>
          </a:prstGeom>
          <a:solidFill>
            <a:schemeClr val="accent2">
              <a:lumMod val="60000"/>
              <a:lumOff val="40000"/>
            </a:schemeClr>
          </a:solidFill>
          <a:ln w="28575">
            <a:solidFill>
              <a:schemeClr val="accent6">
                <a:lumMod val="50000"/>
              </a:schemeClr>
            </a:solidFill>
          </a:ln>
        </p:spPr>
        <p:txBody>
          <a:bodyPr wrap="square" rtlCol="0">
            <a:spAutoFit/>
          </a:bodyPr>
          <a:lstStyle/>
          <a:p>
            <a:r>
              <a:rPr lang="en-GB" sz="2400" b="1" i="1" u="sng" dirty="0"/>
              <a:t>Weather</a:t>
            </a:r>
            <a:r>
              <a:rPr lang="en-GB" sz="2400" dirty="0"/>
              <a:t> </a:t>
            </a:r>
            <a:endParaRPr lang="en-GB" sz="2400" dirty="0" smtClean="0"/>
          </a:p>
          <a:p>
            <a:pPr marL="342900" indent="-342900">
              <a:buFont typeface="Wingdings" panose="05000000000000000000" pitchFamily="2" charset="2"/>
              <a:buChar char="Ø"/>
            </a:pPr>
            <a:r>
              <a:rPr lang="en-GB" sz="2400" dirty="0"/>
              <a:t>T</a:t>
            </a:r>
            <a:r>
              <a:rPr lang="en-GB" sz="2400" dirty="0" smtClean="0"/>
              <a:t>he </a:t>
            </a:r>
            <a:r>
              <a:rPr lang="en-GB" sz="2400" dirty="0"/>
              <a:t>atmospheric </a:t>
            </a:r>
            <a:r>
              <a:rPr lang="en-GB" sz="2400" dirty="0" smtClean="0"/>
              <a:t>condition of a particular place at a particular time. This includes </a:t>
            </a:r>
            <a:r>
              <a:rPr lang="en-GB" sz="2400" dirty="0"/>
              <a:t>the temperature, wind, snow, rain, or anything else happening outside.</a:t>
            </a:r>
            <a:r>
              <a:rPr lang="en-GB" sz="2400" dirty="0" smtClean="0"/>
              <a:t>.</a:t>
            </a:r>
            <a:endParaRPr lang="en-GB"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305" y="100925"/>
            <a:ext cx="4353058" cy="2616518"/>
          </a:xfrm>
          <a:prstGeom prst="rect">
            <a:avLst/>
          </a:prstGeom>
        </p:spPr>
      </p:pic>
      <p:sp>
        <p:nvSpPr>
          <p:cNvPr id="8" name="Rectangle 7"/>
          <p:cNvSpPr/>
          <p:nvPr/>
        </p:nvSpPr>
        <p:spPr>
          <a:xfrm>
            <a:off x="180305" y="2905167"/>
            <a:ext cx="11745532" cy="2308324"/>
          </a:xfrm>
          <a:prstGeom prst="rect">
            <a:avLst/>
          </a:prstGeom>
          <a:solidFill>
            <a:schemeClr val="accent2">
              <a:lumMod val="60000"/>
              <a:lumOff val="40000"/>
            </a:schemeClr>
          </a:solidFill>
          <a:ln>
            <a:solidFill>
              <a:schemeClr val="tx1"/>
            </a:solidFill>
          </a:ln>
        </p:spPr>
        <p:txBody>
          <a:bodyPr wrap="square">
            <a:spAutoFit/>
          </a:bodyPr>
          <a:lstStyle/>
          <a:p>
            <a:pPr algn="just"/>
            <a:r>
              <a:rPr lang="en-GB" sz="2400" b="1" u="sng" dirty="0" smtClean="0"/>
              <a:t>Weather Forecasting</a:t>
            </a:r>
            <a:endParaRPr lang="en-GB" b="1" u="sng" dirty="0" smtClean="0"/>
          </a:p>
          <a:p>
            <a:pPr marL="285750" indent="-285750" algn="just">
              <a:buFont typeface="Wingdings" panose="05000000000000000000" pitchFamily="2" charset="2"/>
              <a:buChar char="Ø"/>
            </a:pPr>
            <a:r>
              <a:rPr lang="en-GB" sz="2000" dirty="0" smtClean="0"/>
              <a:t>Prediction </a:t>
            </a:r>
            <a:r>
              <a:rPr lang="en-GB" sz="2000" dirty="0"/>
              <a:t>of the weather through application of </a:t>
            </a:r>
            <a:r>
              <a:rPr lang="en-GB" sz="2000" dirty="0" smtClean="0"/>
              <a:t>the physics principles, </a:t>
            </a:r>
            <a:r>
              <a:rPr lang="en-GB" sz="2000" dirty="0"/>
              <a:t>supplemented by a variety of statistical and empirical techniques. In </a:t>
            </a:r>
            <a:r>
              <a:rPr lang="en-GB" sz="2000" dirty="0" smtClean="0"/>
              <a:t>addition, </a:t>
            </a:r>
            <a:r>
              <a:rPr lang="en-GB" sz="2000" dirty="0"/>
              <a:t>weather forecasting includes predictions of changes on Earth’s surface caused by atmospheric conditions—e.g., snow and ice cover, storm tides, and </a:t>
            </a:r>
            <a:r>
              <a:rPr lang="en-GB" sz="2000" dirty="0" smtClean="0"/>
              <a:t>floods.</a:t>
            </a:r>
          </a:p>
          <a:p>
            <a:pPr marL="285750" indent="-285750" algn="just">
              <a:buFont typeface="Wingdings" panose="05000000000000000000" pitchFamily="2" charset="2"/>
              <a:buChar char="Ø"/>
            </a:pPr>
            <a:endParaRPr lang="en-GB" sz="2000" dirty="0" smtClean="0"/>
          </a:p>
          <a:p>
            <a:pPr marL="285750" indent="-285750" algn="just">
              <a:buFont typeface="Wingdings" panose="05000000000000000000" pitchFamily="2" charset="2"/>
              <a:buChar char="Ø"/>
            </a:pPr>
            <a:r>
              <a:rPr lang="en-GB" sz="2000" dirty="0" smtClean="0"/>
              <a:t>Application </a:t>
            </a:r>
            <a:r>
              <a:rPr lang="en-GB" sz="2000" dirty="0"/>
              <a:t>of current technology and science to predict the state of the atmosphere for a future time and a given location</a:t>
            </a:r>
            <a:r>
              <a:rPr lang="en-GB" sz="2000" dirty="0" smtClean="0"/>
              <a:t>.</a:t>
            </a:r>
            <a:endParaRPr lang="en-GB" sz="2000" dirty="0"/>
          </a:p>
        </p:txBody>
      </p:sp>
      <p:sp>
        <p:nvSpPr>
          <p:cNvPr id="7" name="Rectangle 6"/>
          <p:cNvSpPr/>
          <p:nvPr/>
        </p:nvSpPr>
        <p:spPr>
          <a:xfrm>
            <a:off x="180305" y="5556497"/>
            <a:ext cx="11745532" cy="707886"/>
          </a:xfrm>
          <a:prstGeom prst="rect">
            <a:avLst/>
          </a:prstGeom>
          <a:solidFill>
            <a:schemeClr val="accent1">
              <a:lumMod val="40000"/>
              <a:lumOff val="60000"/>
            </a:schemeClr>
          </a:solidFill>
        </p:spPr>
        <p:txBody>
          <a:bodyPr wrap="square">
            <a:spAutoFit/>
          </a:bodyPr>
          <a:lstStyle/>
          <a:p>
            <a:pPr algn="just"/>
            <a:r>
              <a:rPr lang="en-GB" sz="2000" dirty="0"/>
              <a:t>Weather forecasts are made by collecting as much data as possible about the current state of the </a:t>
            </a:r>
            <a:r>
              <a:rPr lang="en-GB" sz="2000" dirty="0" smtClean="0"/>
              <a:t>atmosphere and </a:t>
            </a:r>
            <a:r>
              <a:rPr lang="en-GB" sz="2000" dirty="0"/>
              <a:t>using understanding of atmospheric </a:t>
            </a:r>
            <a:r>
              <a:rPr lang="en-GB" sz="2000" dirty="0" smtClean="0"/>
              <a:t>processes to </a:t>
            </a:r>
            <a:r>
              <a:rPr lang="en-GB" sz="2000" dirty="0"/>
              <a:t>determine </a:t>
            </a:r>
            <a:r>
              <a:rPr lang="en-GB" sz="2000" dirty="0" smtClean="0"/>
              <a:t>future atmospheric evolution.</a:t>
            </a:r>
            <a:endParaRPr lang="en-GB" sz="2000" dirty="0"/>
          </a:p>
        </p:txBody>
      </p:sp>
      <p:sp>
        <p:nvSpPr>
          <p:cNvPr id="10" name="Footer Placeholder 3"/>
          <p:cNvSpPr>
            <a:spLocks noGrp="1"/>
          </p:cNvSpPr>
          <p:nvPr>
            <p:ph type="ftr" sz="quarter" idx="11"/>
          </p:nvPr>
        </p:nvSpPr>
        <p:spPr>
          <a:xfrm>
            <a:off x="4038600" y="6356350"/>
            <a:ext cx="4114800" cy="365125"/>
          </a:xfrm>
        </p:spPr>
        <p:txBody>
          <a:bodyPr/>
          <a:lstStyle/>
          <a:p>
            <a:r>
              <a:rPr lang="en-GB" dirty="0" smtClean="0"/>
              <a:t>MET256: WEATHER FORECASTING AND OBSERVATION</a:t>
            </a:r>
            <a:endParaRPr lang="en-GB" dirty="0"/>
          </a:p>
        </p:txBody>
      </p:sp>
      <p:sp>
        <p:nvSpPr>
          <p:cNvPr id="11" name="Slide Number Placeholder 4"/>
          <p:cNvSpPr>
            <a:spLocks noGrp="1"/>
          </p:cNvSpPr>
          <p:nvPr>
            <p:ph type="sldNum" sz="quarter" idx="12"/>
          </p:nvPr>
        </p:nvSpPr>
        <p:spPr>
          <a:xfrm>
            <a:off x="8610600" y="6356350"/>
            <a:ext cx="2743200" cy="365125"/>
          </a:xfrm>
        </p:spPr>
        <p:txBody>
          <a:bodyPr/>
          <a:lstStyle/>
          <a:p>
            <a:r>
              <a:rPr lang="en-GB" dirty="0" smtClean="0"/>
              <a:t>8</a:t>
            </a:r>
            <a:endParaRPr lang="en-GB" dirty="0"/>
          </a:p>
        </p:txBody>
      </p:sp>
    </p:spTree>
    <p:extLst>
      <p:ext uri="{BB962C8B-B14F-4D97-AF65-F5344CB8AC3E}">
        <p14:creationId xmlns:p14="http://schemas.microsoft.com/office/powerpoint/2010/main" val="424543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403532" y="150530"/>
            <a:ext cx="8022011" cy="4805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GB" sz="3600" b="1" dirty="0" smtClean="0">
                <a:solidFill>
                  <a:srgbClr val="FF0000"/>
                </a:solidFill>
              </a:rPr>
              <a:t>Scales / Ranges of Weather Forecasting</a:t>
            </a:r>
            <a:endParaRPr lang="en-GB" sz="3600" b="1" dirty="0">
              <a:solidFill>
                <a:srgbClr val="FF0000"/>
              </a:solidFill>
            </a:endParaRPr>
          </a:p>
        </p:txBody>
      </p:sp>
      <p:pic>
        <p:nvPicPr>
          <p:cNvPr id="5" name="Picture 4"/>
          <p:cNvPicPr>
            <a:picLocks noChangeAspect="1"/>
          </p:cNvPicPr>
          <p:nvPr/>
        </p:nvPicPr>
        <p:blipFill rotWithShape="1">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3901" t="12077" r="2732" b="12394"/>
          <a:stretch/>
        </p:blipFill>
        <p:spPr>
          <a:xfrm>
            <a:off x="187726" y="848142"/>
            <a:ext cx="11878067" cy="5322679"/>
          </a:xfrm>
          <a:prstGeom prst="rect">
            <a:avLst/>
          </a:prstGeom>
        </p:spPr>
      </p:pic>
      <p:sp>
        <p:nvSpPr>
          <p:cNvPr id="12" name="Footer Placeholder 3"/>
          <p:cNvSpPr>
            <a:spLocks noGrp="1"/>
          </p:cNvSpPr>
          <p:nvPr>
            <p:ph type="ftr" sz="quarter" idx="11"/>
          </p:nvPr>
        </p:nvSpPr>
        <p:spPr>
          <a:xfrm>
            <a:off x="4038600" y="6343287"/>
            <a:ext cx="4114800" cy="365125"/>
          </a:xfrm>
        </p:spPr>
        <p:txBody>
          <a:bodyPr/>
          <a:lstStyle/>
          <a:p>
            <a:r>
              <a:rPr lang="en-GB" dirty="0" smtClean="0"/>
              <a:t>MET256: WEATHER FORECASTING AND OBSERVATION</a:t>
            </a:r>
            <a:endParaRPr lang="en-GB" dirty="0"/>
          </a:p>
        </p:txBody>
      </p:sp>
      <p:sp>
        <p:nvSpPr>
          <p:cNvPr id="13" name="Slide Number Placeholder 4"/>
          <p:cNvSpPr>
            <a:spLocks noGrp="1"/>
          </p:cNvSpPr>
          <p:nvPr>
            <p:ph type="sldNum" sz="quarter" idx="12"/>
          </p:nvPr>
        </p:nvSpPr>
        <p:spPr>
          <a:xfrm>
            <a:off x="8610600" y="6356350"/>
            <a:ext cx="2743200" cy="365125"/>
          </a:xfrm>
        </p:spPr>
        <p:txBody>
          <a:bodyPr/>
          <a:lstStyle/>
          <a:p>
            <a:r>
              <a:rPr lang="en-GB" dirty="0" smtClean="0"/>
              <a:t>9</a:t>
            </a:r>
            <a:endParaRPr lang="en-GB" dirty="0"/>
          </a:p>
        </p:txBody>
      </p:sp>
    </p:spTree>
    <p:extLst>
      <p:ext uri="{BB962C8B-B14F-4D97-AF65-F5344CB8AC3E}">
        <p14:creationId xmlns:p14="http://schemas.microsoft.com/office/powerpoint/2010/main" val="4076701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19" y="68909"/>
            <a:ext cx="10122795" cy="622816"/>
          </a:xfrm>
        </p:spPr>
        <p:txBody>
          <a:bodyPr>
            <a:normAutofit fontScale="90000"/>
          </a:bodyPr>
          <a:lstStyle/>
          <a:p>
            <a:pPr algn="ctr"/>
            <a:r>
              <a:rPr lang="en-GB" sz="4000" b="1" dirty="0" smtClean="0">
                <a:solidFill>
                  <a:srgbClr val="FF0000"/>
                </a:solidFill>
                <a:latin typeface="Arial Black" panose="020B0A04020102020204" pitchFamily="34" charset="0"/>
              </a:rPr>
              <a:t>Relevance of Weather Forecasting</a:t>
            </a:r>
            <a:endParaRPr lang="en-GB" sz="4000" b="1" dirty="0">
              <a:solidFill>
                <a:srgbClr val="FF0000"/>
              </a:solidFill>
              <a:latin typeface="Arial Black" panose="020B0A04020102020204" pitchFamily="34"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6234" y="746134"/>
            <a:ext cx="8434589" cy="2790612"/>
          </a:xfrm>
        </p:spPr>
      </p:pic>
      <p:sp>
        <p:nvSpPr>
          <p:cNvPr id="4" name="Footer Placeholder 3"/>
          <p:cNvSpPr>
            <a:spLocks noGrp="1"/>
          </p:cNvSpPr>
          <p:nvPr>
            <p:ph type="ftr" sz="quarter" idx="11"/>
          </p:nvPr>
        </p:nvSpPr>
        <p:spPr/>
        <p:txBody>
          <a:bodyPr/>
          <a:lstStyle/>
          <a:p>
            <a:r>
              <a:rPr lang="en-GB" dirty="0" smtClean="0"/>
              <a:t>MET256: WEATHER FORECASTING AND OBSERVATION</a:t>
            </a:r>
            <a:endParaRPr lang="en-GB" dirty="0"/>
          </a:p>
        </p:txBody>
      </p:sp>
      <p:sp>
        <p:nvSpPr>
          <p:cNvPr id="5" name="Slide Number Placeholder 4"/>
          <p:cNvSpPr>
            <a:spLocks noGrp="1"/>
          </p:cNvSpPr>
          <p:nvPr>
            <p:ph type="sldNum" sz="quarter" idx="12"/>
          </p:nvPr>
        </p:nvSpPr>
        <p:spPr/>
        <p:txBody>
          <a:bodyPr/>
          <a:lstStyle/>
          <a:p>
            <a:fld id="{46CBDAFF-6F72-4DEC-A76B-3A5A3345B25A}" type="slidenum">
              <a:rPr lang="en-GB" smtClean="0"/>
              <a:t>9</a:t>
            </a:fld>
            <a:endParaRPr lang="en-GB" dirty="0"/>
          </a:p>
        </p:txBody>
      </p:sp>
      <p:sp>
        <p:nvSpPr>
          <p:cNvPr id="3" name="TextBox 2"/>
          <p:cNvSpPr txBox="1"/>
          <p:nvPr/>
        </p:nvSpPr>
        <p:spPr>
          <a:xfrm>
            <a:off x="141668" y="3550296"/>
            <a:ext cx="11938715" cy="2554545"/>
          </a:xfrm>
          <a:prstGeom prst="rect">
            <a:avLst/>
          </a:prstGeom>
          <a:solidFill>
            <a:schemeClr val="accent2"/>
          </a:solidFill>
          <a:ln w="57150">
            <a:solidFill>
              <a:schemeClr val="tx1"/>
            </a:solidFill>
          </a:ln>
        </p:spPr>
        <p:txBody>
          <a:bodyPr wrap="square" rtlCol="0" anchor="ctr">
            <a:spAutoFit/>
          </a:bodyPr>
          <a:lstStyle/>
          <a:p>
            <a:pPr marL="457200" indent="-457200" algn="ctr">
              <a:buFont typeface="Wingdings" panose="05000000000000000000" pitchFamily="2" charset="2"/>
              <a:buChar char="Ø"/>
            </a:pPr>
            <a:endParaRPr lang="en-GB" sz="4000" b="1" dirty="0" smtClean="0"/>
          </a:p>
          <a:p>
            <a:pPr algn="ctr"/>
            <a:r>
              <a:rPr lang="en-GB" sz="4000" b="1" dirty="0" smtClean="0"/>
              <a:t>Reliable weather forecasts aid in deploying effective preparedness and rapid response actions in all facets of life.</a:t>
            </a:r>
          </a:p>
        </p:txBody>
      </p:sp>
    </p:spTree>
    <p:extLst>
      <p:ext uri="{BB962C8B-B14F-4D97-AF65-F5344CB8AC3E}">
        <p14:creationId xmlns:p14="http://schemas.microsoft.com/office/powerpoint/2010/main" val="352830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3.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5572</TotalTime>
  <Words>1464</Words>
  <Application>Microsoft Office PowerPoint</Application>
  <PresentationFormat>Widescreen</PresentationFormat>
  <Paragraphs>156</Paragraphs>
  <Slides>23</Slides>
  <Notes>9</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23</vt:i4>
      </vt:variant>
    </vt:vector>
  </HeadingPairs>
  <TitlesOfParts>
    <vt:vector size="38" baseType="lpstr">
      <vt:lpstr>Arial</vt:lpstr>
      <vt:lpstr>Arial Black</vt:lpstr>
      <vt:lpstr>Calibri</vt:lpstr>
      <vt:lpstr>Calibri </vt:lpstr>
      <vt:lpstr>Calibri Light</vt:lpstr>
      <vt:lpstr>Century Schoolbook</vt:lpstr>
      <vt:lpstr>Corbel</vt:lpstr>
      <vt:lpstr>Garamond</vt:lpstr>
      <vt:lpstr>StoneSans-Bold</vt:lpstr>
      <vt:lpstr>StoneSerif</vt:lpstr>
      <vt:lpstr>Times New Roman</vt:lpstr>
      <vt:lpstr>Wingdings</vt:lpstr>
      <vt:lpstr>Office Theme</vt:lpstr>
      <vt:lpstr>Headlines</vt:lpstr>
      <vt:lpstr>Organic</vt:lpstr>
      <vt:lpstr>PowerPoint Presentation</vt:lpstr>
      <vt:lpstr>Course Content (Overview)</vt:lpstr>
      <vt:lpstr>Recommended Literature</vt:lpstr>
      <vt:lpstr>Second Semester Highlights </vt:lpstr>
      <vt:lpstr>LECTURE 1 (FUNDAMENTALS OF WEATHER FORECASTING AND OBSERVATION)</vt:lpstr>
      <vt:lpstr>PowerPoint Presentation</vt:lpstr>
      <vt:lpstr>PowerPoint Presentation</vt:lpstr>
      <vt:lpstr>PowerPoint Presentation</vt:lpstr>
      <vt:lpstr>Relevance of Weather Forecasting</vt:lpstr>
      <vt:lpstr>Challenges of Weather Forecasting</vt:lpstr>
      <vt:lpstr>Meteorological Observations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RECAP OF LECTURE 1</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 361: Tropical Meteorology</dc:title>
  <dc:creator>HP</dc:creator>
  <cp:lastModifiedBy>HP</cp:lastModifiedBy>
  <cp:revision>176</cp:revision>
  <dcterms:created xsi:type="dcterms:W3CDTF">2019-09-04T12:24:24Z</dcterms:created>
  <dcterms:modified xsi:type="dcterms:W3CDTF">2020-01-22T16:01:51Z</dcterms:modified>
</cp:coreProperties>
</file>