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8"/>
  </p:notesMasterIdLst>
  <p:sldIdLst>
    <p:sldId id="256" r:id="rId3"/>
    <p:sldId id="266" r:id="rId4"/>
    <p:sldId id="317" r:id="rId5"/>
    <p:sldId id="289" r:id="rId6"/>
    <p:sldId id="318" r:id="rId7"/>
    <p:sldId id="327" r:id="rId8"/>
    <p:sldId id="319" r:id="rId9"/>
    <p:sldId id="328" r:id="rId10"/>
    <p:sldId id="320" r:id="rId11"/>
    <p:sldId id="329" r:id="rId12"/>
    <p:sldId id="330" r:id="rId13"/>
    <p:sldId id="321" r:id="rId14"/>
    <p:sldId id="262" r:id="rId15"/>
    <p:sldId id="285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B455E-C356-46EF-99EC-C2148143F4C9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67CF2-8C7A-4A94-9656-A2E87E927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3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59FE-A825-4406-AE65-22A22B08A5B0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706-0E3D-4D01-A790-51D25B9CD7D9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126-C991-4A35-A641-6BAC411EFD23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6359FE-A825-4406-AE65-22A22B08A5B0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2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E9C-1454-4C57-9246-19D74164D39A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0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71F7-C62C-4471-9CA1-8A4E1AA5E5EA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5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96F8-7E6E-4949-B4BF-56ABDBA51D09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3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4D-F586-4055-983B-D453EC704140}" type="datetime1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285E-9074-48E5-A460-C0AB64A2666D}" type="datetime1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74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52A0-FC51-4C47-85F5-88934D95D315}" type="datetime1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69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2E7-C6FC-4F9C-9BCB-849DE85EE683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E9C-1454-4C57-9246-19D74164D39A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9DE-FD94-43BD-89E9-CCD9AF63E901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75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5318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5079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0111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46136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3822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37920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706-0E3D-4D01-A790-51D25B9CD7D9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6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126-C991-4A35-A641-6BAC411EFD23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71F7-C62C-4471-9CA1-8A4E1AA5E5EA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5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96F8-7E6E-4949-B4BF-56ABDBA51D09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4D-F586-4055-983B-D453EC704140}" type="datetime1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285E-9074-48E5-A460-C0AB64A2666D}" type="datetime1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52A0-FC51-4C47-85F5-88934D95D315}" type="datetime1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2E7-C6FC-4F9C-9BCB-849DE85EE683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9DE-FD94-43BD-89E9-CCD9AF63E901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9D5864-3412-493D-9AF0-1F962D63655E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-mailjeff.jay8845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1476704" y="3314759"/>
            <a:ext cx="9144000" cy="1572552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Jeffrey N. A. Aryee  (PhD)</a:t>
            </a:r>
            <a:endParaRPr lang="en-US" dirty="0" smtClean="0"/>
          </a:p>
          <a:p>
            <a:pPr lvl="0"/>
            <a:r>
              <a:rPr lang="en-US" i="1" dirty="0" smtClean="0"/>
              <a:t>Meteorology &amp; Climate Science Programme</a:t>
            </a:r>
          </a:p>
          <a:p>
            <a:pPr lvl="0"/>
            <a:r>
              <a:rPr lang="en-US" i="1" dirty="0" smtClean="0"/>
              <a:t>Department of Physics, KNUST, Ghana</a:t>
            </a:r>
            <a:endParaRPr lang="en-US" i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3690" y="206059"/>
            <a:ext cx="11204620" cy="2332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MET 361: Tropical Meteorology</a:t>
            </a:r>
            <a:endParaRPr lang="en-US" sz="6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" y="5812414"/>
            <a:ext cx="1179607" cy="656823"/>
          </a:xfrm>
          <a:prstGeom prst="rect">
            <a:avLst/>
          </a:prstGeom>
        </p:spPr>
      </p:pic>
      <p:sp>
        <p:nvSpPr>
          <p:cNvPr id="22" name="Subtitle 15"/>
          <p:cNvSpPr txBox="1">
            <a:spLocks/>
          </p:cNvSpPr>
          <p:nvPr/>
        </p:nvSpPr>
        <p:spPr>
          <a:xfrm>
            <a:off x="835698" y="5434882"/>
            <a:ext cx="10961350" cy="96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i="1" dirty="0"/>
              <a:t>e</a:t>
            </a:r>
            <a:r>
              <a:rPr lang="en-US" i="1" dirty="0" smtClean="0"/>
              <a:t>-mail:</a:t>
            </a:r>
            <a:r>
              <a:rPr lang="en-US" dirty="0" smtClean="0"/>
              <a:t>	     </a:t>
            </a:r>
            <a:r>
              <a:rPr lang="en-US" dirty="0" smtClean="0">
                <a:hlinkClick r:id="rId4"/>
              </a:rPr>
              <a:t>jeff.jay8845@gmail.com</a:t>
            </a:r>
            <a:endParaRPr lang="en-US" b="1" dirty="0" smtClean="0"/>
          </a:p>
          <a:p>
            <a:pPr algn="l"/>
            <a:r>
              <a:rPr lang="en-US" b="1" dirty="0" smtClean="0"/>
              <a:t>	     </a:t>
            </a:r>
            <a:r>
              <a:rPr lang="en-US" sz="1900" b="1" dirty="0" smtClean="0"/>
              <a:t>https</a:t>
            </a:r>
            <a:r>
              <a:rPr lang="en-US" sz="1900" b="1" dirty="0"/>
              <a:t>://github.com/jeffjay88/MET361-TROPICAL_METEOROLOGY_LECTURE_SERIES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9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581104" y="376000"/>
            <a:ext cx="5417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ITCZ is usually south of the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ITB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where vigorous tropical disturbances really occur. On satellite images, ITCZ is clearly identified by large convective clouds or cluster of clouds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ITB is the zone where the hot dry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harmattan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air mass from the Sahara in the north converges with the warm, moist monsoon air from the South Atlantic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710" y="5543113"/>
            <a:ext cx="11311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Its movement controls the amount, temporal and spatial distribution of rainfall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6" y="549702"/>
            <a:ext cx="6440658" cy="4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349" y="486222"/>
            <a:ext cx="10515600" cy="55153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surface position of the ITD is located by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GB" baseline="4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dew-point limit on the synoptic weather chart.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ITB/ITD </a:t>
            </a:r>
            <a:r>
              <a:rPr lang="en-GB" dirty="0"/>
              <a:t>is a surface of discontinuity in the trade winds systems where there is an abrupt change in the </a:t>
            </a:r>
            <a:r>
              <a:rPr lang="en-GB" dirty="0" smtClean="0"/>
              <a:t>variable </a:t>
            </a:r>
            <a:r>
              <a:rPr lang="en-GB" dirty="0"/>
              <a:t>wind; hence the name Inter Tropical Discontinuity</a:t>
            </a:r>
            <a:r>
              <a:rPr lang="en-GB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It has almost a zonal orientation and oscillates in the N-S direction in response to the relative position of the apparent movement of the sun.</a:t>
            </a:r>
          </a:p>
        </p:txBody>
      </p:sp>
    </p:spTree>
    <p:extLst>
      <p:ext uri="{BB962C8B-B14F-4D97-AF65-F5344CB8AC3E}">
        <p14:creationId xmlns:p14="http://schemas.microsoft.com/office/powerpoint/2010/main" val="6192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CEB50-A2BD-47DC-BCBC-A6E61099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670"/>
            <a:ext cx="10515600" cy="867734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Black" panose="020B0A04020102020204" pitchFamily="34" charset="0"/>
              </a:rPr>
              <a:t>Equatorial Waves</a:t>
            </a:r>
            <a:endParaRPr lang="en-GB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DA778-1B84-4D29-9A78-96881BAD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9" y="630582"/>
            <a:ext cx="11642502" cy="5821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In the 1980s and 1990s, technology finally enabled us to detect these waves in our atmosphere:</a:t>
            </a:r>
          </a:p>
          <a:p>
            <a:pPr marL="0" indent="0" algn="just">
              <a:buNone/>
            </a:pP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Hovmöller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diagrams constructed from infrared satellite imagery reveal well defined bands of cloudiness associated with westward moving disturbances in the equatorial region (~10°S- 10°N) and Selective filtering of precipitable water and infrared satellite data, aimed at identifying these waves, was successful. 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equatorial waves are observed to be coupled to convection while other waves are not, and waves that are not coupled propagate much more quickly than coupled waves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Recent analyses of satellite data have linked equatorial waves on the scale of 3,000–4,000 km, period range of 4–5 days, moving with speeds of ~8–10 m s-1 to initiation of tropical cyclones.</a:t>
            </a:r>
          </a:p>
          <a:p>
            <a:pPr marL="0" indent="0" algn="just">
              <a:buNone/>
            </a:pP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waves result from a disturbance or instability that creates a perturbation on an initially balanced flow. Overshooting of the restoring force acting to eliminate the perturbation creates the wave oscillation.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69E372-BD8F-4BA9-9F75-793D765F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MET361: TROPICAL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261257"/>
            <a:ext cx="11260182" cy="61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RECAP OF LECTURE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MET361: TROPICAL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36467"/>
            <a:ext cx="10972800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3"/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Inter-tropical Convergence Zone (ITCZ)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Inter-tropical Discontinuity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Their Identification, Differences, etc.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ASSESSMENT ON LECTURE 4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MET361: TROPICAL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36467"/>
            <a:ext cx="10972800" cy="21852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pPr marL="514350" indent="-514350">
              <a:buAutoNum type="arabicPeriod"/>
            </a:pPr>
            <a:r>
              <a:rPr lang="en-GB" sz="2800" dirty="0" smtClean="0"/>
              <a:t>Detail the differences between the ITCZ and ITB.</a:t>
            </a:r>
          </a:p>
          <a:p>
            <a:pPr marL="514350" indent="-514350">
              <a:buAutoNum type="arabicPeriod"/>
            </a:pPr>
            <a:endParaRPr lang="en-GB" sz="2800" dirty="0"/>
          </a:p>
          <a:p>
            <a:pPr marL="514350" indent="-514350">
              <a:buAutoNum type="arabicPeriod"/>
            </a:pPr>
            <a:endParaRPr lang="en-GB" sz="2800" dirty="0" smtClean="0"/>
          </a:p>
          <a:p>
            <a:pPr algn="r"/>
            <a:r>
              <a:rPr lang="en-GB" sz="2400" b="1" dirty="0" smtClean="0"/>
              <a:t>Deadline: </a:t>
            </a:r>
            <a:r>
              <a:rPr lang="en-GB" sz="2400" b="1" dirty="0" smtClean="0"/>
              <a:t>November  19, </a:t>
            </a:r>
            <a:r>
              <a:rPr lang="en-GB" sz="2400" b="1" dirty="0" smtClean="0"/>
              <a:t>2019     (1100 GMT)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224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2799231"/>
            <a:ext cx="10515600" cy="742458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LECTURE    4</a:t>
            </a:r>
            <a:endParaRPr lang="en-GB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39" y="1575738"/>
            <a:ext cx="10985678" cy="742458"/>
          </a:xfrm>
        </p:spPr>
        <p:txBody>
          <a:bodyPr>
            <a:noAutofit/>
          </a:bodyPr>
          <a:lstStyle/>
          <a:p>
            <a:pPr algn="l"/>
            <a:r>
              <a:rPr lang="en-GB" sz="4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Recommended Links and Materials</a:t>
            </a:r>
            <a:endParaRPr lang="en-GB" sz="4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640169"/>
            <a:ext cx="10457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www.youtube.com/watch?v=Lc-75bi61KE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www.youtube.com/watch?v=Z0yQuq4QdwM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www.youtube.com/watch?v=ZQSzzh0gX0Q</a:t>
            </a: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2724" y="1058644"/>
            <a:ext cx="10866552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Discussion</a:t>
            </a:r>
          </a:p>
          <a:p>
            <a:endParaRPr lang="en-GB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there any differences between ITCZ and ITB?  Discuss</a:t>
            </a:r>
          </a:p>
          <a:p>
            <a:pPr lvl="1"/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A8900-7B04-48B0-ACC8-AD75FF18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1" y="159061"/>
            <a:ext cx="11552349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Black" panose="020B0A04020102020204" pitchFamily="34" charset="0"/>
              </a:rPr>
              <a:t>Inter-tropical convergence zone (ITCZ</a:t>
            </a:r>
            <a:r>
              <a:rPr lang="en-GB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  <a:endParaRPr lang="en-GB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E368090-D62E-4AC9-AB15-2718013D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40000" contrast="-40000"/>
          </a:blip>
          <a:stretch>
            <a:fillRect/>
          </a:stretch>
        </p:blipFill>
        <p:spPr>
          <a:xfrm>
            <a:off x="643375" y="1532582"/>
            <a:ext cx="10710425" cy="31424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1B2E65-3108-4D88-AA02-C8E0F1C9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MET361: TROPICAL METEOROLOGY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12D2A9-ADAD-4F6B-AD3F-5249252C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4793382"/>
            <a:ext cx="11006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NewRomanPSMT"/>
              </a:rPr>
              <a:t>The ITCZ is predominantly an oceanic feature where it tends to be located over the warmest surface waters. Hence, small differences of sea-surface temperature may cause considerable changes in the location of the ITCZ.</a:t>
            </a:r>
          </a:p>
        </p:txBody>
      </p:sp>
    </p:spTree>
    <p:extLst>
      <p:ext uri="{BB962C8B-B14F-4D97-AF65-F5344CB8AC3E}">
        <p14:creationId xmlns:p14="http://schemas.microsoft.com/office/powerpoint/2010/main" val="19802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1B2E65-3108-4D88-AA02-C8E0F1C9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MET361: TROPICAL METEOROLOGY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12D2A9-ADAD-4F6B-AD3F-5249252C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6" y="1203728"/>
            <a:ext cx="4584879" cy="281077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Sea-surface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temperature of at least 27.5°C seems to provide a threshold for organized convective activity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3" y="144303"/>
            <a:ext cx="7228983" cy="43012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4270" y="4708451"/>
            <a:ext cx="113634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ITCZ is broadly regarded as confluence region for the trade winds of the two hemispheres although there are local departures and deviations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A66E64-B3D6-40A8-8178-35D7FBB1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MET361: TROPICAL METEOROLOGY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DEA4DC-B08A-4377-9B6A-A801D699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92E338-FC88-46F6-BFD6-D1C8A5BE4687}"/>
              </a:ext>
            </a:extLst>
          </p:cNvPr>
          <p:cNvSpPr/>
          <p:nvPr/>
        </p:nvSpPr>
        <p:spPr>
          <a:xfrm>
            <a:off x="373490" y="4540468"/>
            <a:ext cx="112174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NewRomanPSMT"/>
              </a:rPr>
              <a:t>The </a:t>
            </a:r>
            <a:r>
              <a:rPr lang="en-GB" sz="2800" dirty="0">
                <a:latin typeface="TimesNewRomanPSMT"/>
              </a:rPr>
              <a:t>convective rainfall belt of the ITCZ has very sharply defined latitudinal limits. In other words, moving southwards into the ITCZ, precipitation increases by 440 per cent in a meridional distance of only 330 km</a:t>
            </a:r>
            <a:r>
              <a:rPr lang="en-GB" sz="2800" dirty="0" smtClean="0">
                <a:latin typeface="TimesNewRomanPSM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" y="156767"/>
            <a:ext cx="11578104" cy="42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8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32704" y="4202779"/>
            <a:ext cx="11526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Symbol" panose="05050102010706020507" pitchFamily="18" charset="2"/>
              </a:rPr>
              <a:t> </a:t>
            </a:r>
            <a:r>
              <a:rPr lang="en-GB" sz="2800" dirty="0">
                <a:latin typeface="TimesNewRomanPSMT"/>
              </a:rPr>
              <a:t>As climatic features, the equatorial trough and the ITCZ are asymmetric about the equator, lying </a:t>
            </a:r>
            <a:r>
              <a:rPr lang="en-GB" sz="2800" b="1" dirty="0">
                <a:latin typeface="TimesNewRomanPSMT"/>
              </a:rPr>
              <a:t>on average</a:t>
            </a:r>
            <a:r>
              <a:rPr lang="en-GB" sz="2800" dirty="0">
                <a:latin typeface="TimesNewRomanPSMT"/>
              </a:rPr>
              <a:t> to the north. They also move seasonally away from the equator in association with the thermal equator (zone of seasonal maximum temperature).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7" y="141669"/>
            <a:ext cx="6629766" cy="3865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9" y="568100"/>
            <a:ext cx="5022888" cy="32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F980A4F-8833-476D-A454-E5870B5C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1974"/>
            <a:ext cx="10515600" cy="1330082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Inter-Tropical </a:t>
            </a:r>
            <a:r>
              <a:rPr lang="en-GB" b="1" dirty="0">
                <a:solidFill>
                  <a:srgbClr val="FF0000"/>
                </a:solidFill>
                <a:latin typeface="Arial Black" panose="020B0A04020102020204" pitchFamily="34" charset="0"/>
              </a:rPr>
              <a:t>Boundary (ITB).</a:t>
            </a:r>
            <a:endParaRPr lang="en-GB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CEA26EE-5BA8-445E-B17B-663C0976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54" y="3328359"/>
            <a:ext cx="11359165" cy="31239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West Africa, the ITCZ is locally termed the Inter-Tropical Boundary (ITB) as in Ghana or Inter Tropical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Discontinuity (ITD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in Nigeria or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(ITF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as in the French countries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Unlike the ITCZ, the zones of active weather are usually located about 1</a:t>
            </a:r>
            <a:r>
              <a:rPr lang="en-GB" baseline="40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(about 110 km) south of the surface position of the ITD with clear or dusty weather on the northern side.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11C552-7A71-4BD1-80B1-B042EE22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9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E368090-D62E-4AC9-AB15-2718013D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5" y="525129"/>
            <a:ext cx="10710425" cy="26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6483</TotalTime>
  <Words>714</Words>
  <Application>Microsoft Office PowerPoint</Application>
  <PresentationFormat>Widescreen</PresentationFormat>
  <Paragraphs>83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Garamond</vt:lpstr>
      <vt:lpstr>Symbol</vt:lpstr>
      <vt:lpstr>TimesNewRomanPSMT</vt:lpstr>
      <vt:lpstr>Wingdings</vt:lpstr>
      <vt:lpstr>Office Theme</vt:lpstr>
      <vt:lpstr>Organic</vt:lpstr>
      <vt:lpstr>PowerPoint Presentation</vt:lpstr>
      <vt:lpstr>LECTURE    4</vt:lpstr>
      <vt:lpstr>Recommended Links and Materials</vt:lpstr>
      <vt:lpstr>PowerPoint Presentation</vt:lpstr>
      <vt:lpstr>Inter-tropical convergence zone (ITCZ)</vt:lpstr>
      <vt:lpstr>PowerPoint Presentation</vt:lpstr>
      <vt:lpstr>PowerPoint Presentation</vt:lpstr>
      <vt:lpstr>PowerPoint Presentation</vt:lpstr>
      <vt:lpstr>Inter-Tropical Boundary (ITB).</vt:lpstr>
      <vt:lpstr>PowerPoint Presentation</vt:lpstr>
      <vt:lpstr>PowerPoint Presentation</vt:lpstr>
      <vt:lpstr>Equatorial Waves</vt:lpstr>
      <vt:lpstr>PowerPoint Presentation</vt:lpstr>
      <vt:lpstr>RECAP OF LECTURE</vt:lpstr>
      <vt:lpstr>ASSESSMENT ON LECTURE 4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361: Tropical Meteorology</dc:title>
  <dc:creator>HP</dc:creator>
  <cp:lastModifiedBy>HP</cp:lastModifiedBy>
  <cp:revision>238</cp:revision>
  <dcterms:created xsi:type="dcterms:W3CDTF">2019-09-04T12:24:24Z</dcterms:created>
  <dcterms:modified xsi:type="dcterms:W3CDTF">2019-10-28T20:06:59Z</dcterms:modified>
</cp:coreProperties>
</file>