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22" r:id="rId3"/>
    <p:sldId id="317" r:id="rId4"/>
    <p:sldId id="320" r:id="rId5"/>
    <p:sldId id="310" r:id="rId6"/>
    <p:sldId id="306" r:id="rId7"/>
    <p:sldId id="307" r:id="rId8"/>
    <p:sldId id="309" r:id="rId9"/>
    <p:sldId id="308" r:id="rId10"/>
    <p:sldId id="323" r:id="rId11"/>
    <p:sldId id="32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18/11/2019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11</a:t>
            </a:fld>
            <a:endParaRPr lang="en-GB"/>
          </a:p>
        </p:txBody>
      </p:sp>
    </p:spTree>
    <p:extLst>
      <p:ext uri="{BB962C8B-B14F-4D97-AF65-F5344CB8AC3E}">
        <p14:creationId xmlns:p14="http://schemas.microsoft.com/office/powerpoint/2010/main" val="342673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12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9742B98-8273-4725-BDFB-2E27DE3BE8A9}"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A61133-D567-4ECD-A241-66A634AB24AA}"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352F02-3E34-42E4-868A-97ED56C095FF}"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CC5D27-D808-4007-8B04-4117CDC15383}"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C3E9E-DD54-4132-BC68-CFB16FBDFDC9}"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61B3CD-CF3E-4239-BA38-DBEA7F0D7786}"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AEEC503-0A34-4DBF-9CC4-0B15EED11E51}" type="datetime1">
              <a:rPr lang="en-GB" smtClean="0"/>
              <a:t>18/11/2019</a:t>
            </a:fld>
            <a:endParaRPr lang="en-GB"/>
          </a:p>
        </p:txBody>
      </p:sp>
      <p:sp>
        <p:nvSpPr>
          <p:cNvPr id="8" name="Footer Placeholder 7"/>
          <p:cNvSpPr>
            <a:spLocks noGrp="1"/>
          </p:cNvSpPr>
          <p:nvPr>
            <p:ph type="ftr" sz="quarter" idx="11"/>
          </p:nvPr>
        </p:nvSpPr>
        <p:spPr/>
        <p:txBody>
          <a:bodyPr/>
          <a:lstStyle/>
          <a:p>
            <a:r>
              <a:rPr lang="en-GB" smtClean="0"/>
              <a:t>MET459: TROPICAL CLIMATOLOGY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A0FAE8D-9B98-4248-84FF-84E45CDBE8F6}" type="datetime1">
              <a:rPr lang="en-GB" smtClean="0"/>
              <a:t>18/11/2019</a:t>
            </a:fld>
            <a:endParaRPr lang="en-GB"/>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D1CD2-79CD-45E0-8D21-D09B9E4D2A86}" type="datetime1">
              <a:rPr lang="en-GB" smtClean="0"/>
              <a:t>18/11/2019</a:t>
            </a:fld>
            <a:endParaRPr lang="en-GB"/>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4C96F-8246-4F0B-8BA7-FE519F750ECC}"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30CFBB-6867-4B9D-9F2A-A157B6D9C736}"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A1C85-8638-42F0-B2DD-996D0D545D3B}" type="datetime1">
              <a:rPr lang="en-GB" smtClean="0"/>
              <a:t>18/11/2019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MET459: TROPICAL CLIMATOLOGY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homepages.see.leeds.ac.uk/~earajr/SWIFT/Summer_Schoo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734281" y="3477296"/>
            <a:ext cx="9144000" cy="2343955"/>
          </a:xfrm>
          <a:solidFill>
            <a:schemeClr val="accent2"/>
          </a:solidFill>
        </p:spPr>
        <p:txBody>
          <a:bodyPr anchor="ctr">
            <a:normAutofit/>
          </a:bodyPr>
          <a:lstStyle/>
          <a:p>
            <a:pPr lvl="0"/>
            <a:r>
              <a:rPr lang="en-US" sz="5000" b="1" dirty="0" smtClean="0">
                <a:latin typeface="Arial Black" panose="020B0A04020102020204" pitchFamily="34" charset="0"/>
              </a:rPr>
              <a:t>ALL FACILITATORS</a:t>
            </a:r>
          </a:p>
          <a:p>
            <a:pPr lvl="0"/>
            <a:r>
              <a:rPr lang="en-US" i="1" dirty="0" smtClean="0"/>
              <a:t>Meteorology </a:t>
            </a:r>
            <a:r>
              <a:rPr lang="en-US" i="1" dirty="0" smtClean="0"/>
              <a:t>&amp; Climate Science Programme</a:t>
            </a:r>
          </a:p>
          <a:p>
            <a:pPr lvl="0"/>
            <a:r>
              <a:rPr lang="en-US" i="1" dirty="0" smtClean="0"/>
              <a:t>Department of Physics, KNUST, Ghana</a:t>
            </a:r>
            <a:endParaRPr lang="en-US" i="1" dirty="0"/>
          </a:p>
        </p:txBody>
      </p:sp>
      <p:sp>
        <p:nvSpPr>
          <p:cNvPr id="18" name="Title 1"/>
          <p:cNvSpPr txBox="1">
            <a:spLocks/>
          </p:cNvSpPr>
          <p:nvPr/>
        </p:nvSpPr>
        <p:spPr>
          <a:xfrm>
            <a:off x="669701" y="489394"/>
            <a:ext cx="10702344"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smtClean="0">
                <a:solidFill>
                  <a:srgbClr val="FF0000"/>
                </a:solidFill>
                <a:latin typeface="Arial Black" panose="020B0A04020102020204" pitchFamily="34" charset="0"/>
              </a:rPr>
              <a:t>West African Monsoon (WAM)</a:t>
            </a:r>
            <a:endParaRPr lang="en-US" sz="54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CBDAFF-6F72-4DEC-A76B-3A5A3345B25A}" type="slidenum">
              <a:rPr lang="en-GB" smtClean="0"/>
              <a:t>10</a:t>
            </a:fld>
            <a:endParaRPr lang="en-GB"/>
          </a:p>
        </p:txBody>
      </p:sp>
      <p:pic>
        <p:nvPicPr>
          <p:cNvPr id="3" name="Picture 2"/>
          <p:cNvPicPr>
            <a:picLocks noChangeAspect="1"/>
          </p:cNvPicPr>
          <p:nvPr/>
        </p:nvPicPr>
        <p:blipFill>
          <a:blip r:embed="rId2"/>
          <a:stretch>
            <a:fillRect/>
          </a:stretch>
        </p:blipFill>
        <p:spPr>
          <a:xfrm>
            <a:off x="1003822" y="1171977"/>
            <a:ext cx="10476962" cy="3940935"/>
          </a:xfrm>
          <a:prstGeom prst="rect">
            <a:avLst/>
          </a:prstGeom>
        </p:spPr>
      </p:pic>
    </p:spTree>
    <p:extLst>
      <p:ext uri="{BB962C8B-B14F-4D97-AF65-F5344CB8AC3E}">
        <p14:creationId xmlns:p14="http://schemas.microsoft.com/office/powerpoint/2010/main" val="37011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6CBDAFF-6F72-4DEC-A76B-3A5A3345B25A}" type="slidenum">
              <a:rPr lang="en-GB" smtClean="0"/>
              <a:t>11</a:t>
            </a:fld>
            <a:endParaRPr lang="en-GB"/>
          </a:p>
        </p:txBody>
      </p:sp>
      <p:sp>
        <p:nvSpPr>
          <p:cNvPr id="4" name="TextBox 3"/>
          <p:cNvSpPr txBox="1"/>
          <p:nvPr/>
        </p:nvSpPr>
        <p:spPr>
          <a:xfrm>
            <a:off x="253285" y="229492"/>
            <a:ext cx="11938715" cy="6309420"/>
          </a:xfrm>
          <a:prstGeom prst="rect">
            <a:avLst/>
          </a:prstGeom>
          <a:solidFill>
            <a:schemeClr val="accent2">
              <a:lumMod val="60000"/>
              <a:lumOff val="40000"/>
            </a:schemeClr>
          </a:solidFill>
        </p:spPr>
        <p:txBody>
          <a:bodyPr wrap="square" rtlCol="0">
            <a:spAutoFit/>
          </a:bodyPr>
          <a:lstStyle/>
          <a:p>
            <a:pPr algn="ctr"/>
            <a:endParaRPr lang="en-GB" sz="4800" dirty="0" smtClean="0">
              <a:latin typeface="Arial Black" panose="020B0A04020102020204" pitchFamily="34" charset="0"/>
            </a:endParaRPr>
          </a:p>
          <a:p>
            <a:pPr algn="ctr"/>
            <a:r>
              <a:rPr lang="en-GB" sz="4400" dirty="0" smtClean="0">
                <a:latin typeface="Arial Black" panose="020B0A04020102020204" pitchFamily="34" charset="0"/>
              </a:rPr>
              <a:t>EVERY STUDENT SHOULD DOWNLOAD THE MARTIN SOFTWARE </a:t>
            </a:r>
            <a:r>
              <a:rPr lang="en-GB" sz="4400" dirty="0" smtClean="0">
                <a:latin typeface="Arial Black" panose="020B0A04020102020204" pitchFamily="34" charset="0"/>
              </a:rPr>
              <a:t>AND DEVELOP A WASA/WASF FOR 24</a:t>
            </a:r>
            <a:r>
              <a:rPr lang="en-GB" sz="4400" baseline="30000" dirty="0" smtClean="0">
                <a:latin typeface="Arial Black" panose="020B0A04020102020204" pitchFamily="34" charset="0"/>
              </a:rPr>
              <a:t>TH</a:t>
            </a:r>
            <a:r>
              <a:rPr lang="en-GB" sz="4400" dirty="0" smtClean="0">
                <a:latin typeface="Arial Black" panose="020B0A04020102020204" pitchFamily="34" charset="0"/>
              </a:rPr>
              <a:t> NOVEMBER 2019 (1800 UTC) TO 26</a:t>
            </a:r>
            <a:r>
              <a:rPr lang="en-GB" sz="4400" baseline="30000" dirty="0" smtClean="0">
                <a:latin typeface="Arial Black" panose="020B0A04020102020204" pitchFamily="34" charset="0"/>
              </a:rPr>
              <a:t>TH</a:t>
            </a:r>
            <a:r>
              <a:rPr lang="en-GB" sz="4400" dirty="0" smtClean="0">
                <a:latin typeface="Arial Black" panose="020B0A04020102020204" pitchFamily="34" charset="0"/>
              </a:rPr>
              <a:t> NOVEMBER 2019 (1800 UTC).</a:t>
            </a:r>
            <a:endParaRPr lang="en-GB" sz="4400" dirty="0" smtClean="0">
              <a:latin typeface="Arial Black" panose="020B0A04020102020204" pitchFamily="34" charset="0"/>
            </a:endParaRPr>
          </a:p>
          <a:p>
            <a:pPr algn="ctr"/>
            <a:endParaRPr lang="en-GB" sz="4000" dirty="0" smtClean="0">
              <a:latin typeface="Arial Black" panose="020B0A04020102020204" pitchFamily="34" charset="0"/>
            </a:endParaRPr>
          </a:p>
          <a:p>
            <a:pPr algn="ctr"/>
            <a:r>
              <a:rPr lang="en-GB" sz="2400" dirty="0">
                <a:latin typeface="Arial Black" panose="020B0A04020102020204" pitchFamily="34" charset="0"/>
                <a:hlinkClick r:id="rId3"/>
              </a:rPr>
              <a:t>http://homepages.see.leeds.ac.uk/~earajr/SWIFT/Summer_School</a:t>
            </a:r>
            <a:r>
              <a:rPr lang="en-GB" sz="2400" dirty="0" smtClean="0">
                <a:latin typeface="Arial Black" panose="020B0A04020102020204" pitchFamily="34" charset="0"/>
                <a:hlinkClick r:id="rId3"/>
              </a:rPr>
              <a:t>/</a:t>
            </a:r>
            <a:endParaRPr lang="en-GB" sz="2400" dirty="0" smtClean="0">
              <a:latin typeface="Arial Black" panose="020B0A04020102020204" pitchFamily="34" charset="0"/>
            </a:endParaRPr>
          </a:p>
          <a:p>
            <a:pPr algn="ctr"/>
            <a:endParaRPr lang="en-GB" sz="2400" dirty="0">
              <a:latin typeface="Arial Black" panose="020B0A04020102020204" pitchFamily="34" charset="0"/>
            </a:endParaRPr>
          </a:p>
          <a:p>
            <a:pPr algn="ctr"/>
            <a:r>
              <a:rPr lang="en-GB" sz="2400" dirty="0" smtClean="0">
                <a:latin typeface="Arial Black" panose="020B0A04020102020204" pitchFamily="34" charset="0"/>
              </a:rPr>
              <a:t>For Windows Users: </a:t>
            </a:r>
            <a:r>
              <a:rPr lang="en-GB" sz="2400" dirty="0" smtClean="0">
                <a:solidFill>
                  <a:srgbClr val="FF0000"/>
                </a:solidFill>
                <a:latin typeface="Arial Black" panose="020B0A04020102020204" pitchFamily="34" charset="0"/>
              </a:rPr>
              <a:t>select MARTIN_Windows.exe</a:t>
            </a:r>
          </a:p>
          <a:p>
            <a:pPr algn="ctr"/>
            <a:r>
              <a:rPr lang="en-GB" sz="2400" dirty="0" smtClean="0">
                <a:latin typeface="Arial Black" panose="020B0A04020102020204" pitchFamily="34" charset="0"/>
              </a:rPr>
              <a:t>For Linux Users: </a:t>
            </a:r>
            <a:r>
              <a:rPr lang="en-GB" sz="2400" dirty="0" smtClean="0">
                <a:solidFill>
                  <a:srgbClr val="FF0000"/>
                </a:solidFill>
                <a:latin typeface="Arial Black" panose="020B0A04020102020204" pitchFamily="34" charset="0"/>
              </a:rPr>
              <a:t>select </a:t>
            </a:r>
            <a:r>
              <a:rPr lang="en-GB" sz="2400" dirty="0" err="1" smtClean="0">
                <a:solidFill>
                  <a:srgbClr val="FF0000"/>
                </a:solidFill>
                <a:latin typeface="Arial Black" panose="020B0A04020102020204" pitchFamily="34" charset="0"/>
              </a:rPr>
              <a:t>MARTIN_Linux</a:t>
            </a:r>
            <a:endParaRPr lang="en-GB" sz="24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000445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12</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Arial Black" panose="020B0A04020102020204" pitchFamily="34" charset="0"/>
              </a:rPr>
              <a:t>RECOMMENDED LINKS AND LITERATURE</a:t>
            </a:r>
            <a:endParaRPr lang="en-GB"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838200" y="2187574"/>
            <a:ext cx="10515600" cy="4351338"/>
          </a:xfrm>
        </p:spPr>
        <p:txBody>
          <a:bodyPr/>
          <a:lstStyle/>
          <a:p>
            <a:r>
              <a:rPr lang="en-GB" dirty="0"/>
              <a:t>http://www.acmad.net/new/sites/default/files/WASA_WASF_BULLETIN_2019_01_07.pdf</a:t>
            </a:r>
          </a:p>
        </p:txBody>
      </p:sp>
      <p:sp>
        <p:nvSpPr>
          <p:cNvPr id="4" name="Slide Number Placeholder 3"/>
          <p:cNvSpPr>
            <a:spLocks noGrp="1"/>
          </p:cNvSpPr>
          <p:nvPr>
            <p:ph type="sldNum" sz="quarter" idx="12"/>
          </p:nvPr>
        </p:nvSpPr>
        <p:spPr/>
        <p:txBody>
          <a:bodyPr/>
          <a:lstStyle/>
          <a:p>
            <a:fld id="{46CBDAFF-6F72-4DEC-A76B-3A5A3345B25A}" type="slidenum">
              <a:rPr lang="en-GB" smtClean="0"/>
              <a:t>2</a:t>
            </a:fld>
            <a:endParaRPr lang="en-GB"/>
          </a:p>
        </p:txBody>
      </p:sp>
    </p:spTree>
    <p:extLst>
      <p:ext uri="{BB962C8B-B14F-4D97-AF65-F5344CB8AC3E}">
        <p14:creationId xmlns:p14="http://schemas.microsoft.com/office/powerpoint/2010/main" val="378933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3284" y="-148320"/>
            <a:ext cx="11567652" cy="6924973"/>
          </a:xfrm>
          <a:prstGeom prst="rect">
            <a:avLst/>
          </a:prstGeom>
        </p:spPr>
        <p:txBody>
          <a:bodyPr wrap="square">
            <a:spAutoFit/>
          </a:bodyPr>
          <a:lstStyle/>
          <a:p>
            <a:pPr algn="just">
              <a:lnSpc>
                <a:spcPct val="150000"/>
              </a:lnSpc>
            </a:pPr>
            <a:r>
              <a:rPr lang="en-US" sz="40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The West African </a:t>
            </a:r>
            <a:r>
              <a:rPr lang="en-US" sz="4000" b="1"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Monsoon</a:t>
            </a:r>
            <a:endParaRPr lang="en-US" sz="40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The West African summer monsoon is characterized by a large-scale inflow of warm, very humid, conditionally and convectively unstable airstreams from the equatorial Atlantic across the entire sub region from March to October/November. It is generally a period of widespread and prolonged precipitation.</a:t>
            </a:r>
          </a:p>
          <a:p>
            <a:pPr marL="342900" indent="-342900" algn="just">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The winter monsoon is a similar large-scale flow but in the reverse direction i.e. from land to the ocean from the subtropical (Sahara) high-pressure system. Unlike the summer component, the winter monsoon is a period of near total dryness. It is also the period of the harmattan </a:t>
            </a:r>
          </a:p>
          <a:p>
            <a:endParaRPr lang="en-US" sz="2200" b="1" dirty="0">
              <a:latin typeface="Times New Roman" panose="02020603050405020304" pitchFamily="18" charset="0"/>
            </a:endParaRPr>
          </a:p>
          <a:p>
            <a:r>
              <a:rPr lang="en-US" sz="2200" b="1" dirty="0">
                <a:solidFill>
                  <a:srgbClr val="FF0000"/>
                </a:solidFill>
                <a:latin typeface="Times New Roman" panose="02020603050405020304" pitchFamily="18" charset="0"/>
                <a:cs typeface="Times New Roman" panose="02020603050405020304" pitchFamily="18" charset="0"/>
              </a:rPr>
              <a:t>Important </a:t>
            </a:r>
            <a:r>
              <a:rPr lang="en-US" sz="2200" b="1" dirty="0" smtClean="0">
                <a:solidFill>
                  <a:srgbClr val="FF0000"/>
                </a:solidFill>
                <a:latin typeface="Times New Roman" panose="02020603050405020304" pitchFamily="18" charset="0"/>
                <a:cs typeface="Times New Roman" panose="02020603050405020304" pitchFamily="18" charset="0"/>
              </a:rPr>
              <a:t>components </a:t>
            </a:r>
            <a:r>
              <a:rPr lang="en-US" sz="2200" b="1" dirty="0">
                <a:solidFill>
                  <a:srgbClr val="FF0000"/>
                </a:solidFill>
                <a:latin typeface="Times New Roman" panose="02020603050405020304" pitchFamily="18" charset="0"/>
                <a:cs typeface="Times New Roman" panose="02020603050405020304" pitchFamily="18" charset="0"/>
              </a:rPr>
              <a:t>of the West African monsoon flow include: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Inter- Tropical Discontinuity (ITD),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Subtropical anticyclones and their associated heat lows</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Subtropical Jet (STJ)</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Troughs extending from mid-latitudes (MLT)</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African Easterly Jet (AEJ),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Tropical Easterly Jet (TEJ),</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African Easterly Waves (AEW),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and distribution of vegetation cover and </a:t>
            </a: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soil types. </a:t>
            </a:r>
          </a:p>
          <a:p>
            <a:pPr marL="342900" lvl="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Orography</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472" y="3616062"/>
            <a:ext cx="4945486" cy="2880338"/>
          </a:xfrm>
          <a:prstGeom prst="rect">
            <a:avLst/>
          </a:prstGeom>
        </p:spPr>
      </p:pic>
      <p:sp>
        <p:nvSpPr>
          <p:cNvPr id="5" name="Slide Number Placeholder 4"/>
          <p:cNvSpPr>
            <a:spLocks noGrp="1"/>
          </p:cNvSpPr>
          <p:nvPr>
            <p:ph type="sldNum" sz="quarter" idx="12"/>
          </p:nvPr>
        </p:nvSpPr>
        <p:spPr/>
        <p:txBody>
          <a:bodyPr/>
          <a:lstStyle/>
          <a:p>
            <a:fld id="{46CBDAFF-6F72-4DEC-A76B-3A5A3345B25A}" type="slidenum">
              <a:rPr lang="en-GB" smtClean="0"/>
              <a:t>3</a:t>
            </a:fld>
            <a:endParaRPr lang="en-GB"/>
          </a:p>
        </p:txBody>
      </p:sp>
    </p:spTree>
    <p:extLst>
      <p:ext uri="{BB962C8B-B14F-4D97-AF65-F5344CB8AC3E}">
        <p14:creationId xmlns:p14="http://schemas.microsoft.com/office/powerpoint/2010/main" val="392971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6CBDAFF-6F72-4DEC-A76B-3A5A3345B25A}" type="slidenum">
              <a:rPr lang="en-GB" smtClean="0"/>
              <a:t>4</a:t>
            </a:fld>
            <a:endParaRPr lang="en-GB"/>
          </a:p>
        </p:txBody>
      </p:sp>
      <p:sp>
        <p:nvSpPr>
          <p:cNvPr id="4" name="TextBox 3"/>
          <p:cNvSpPr txBox="1"/>
          <p:nvPr/>
        </p:nvSpPr>
        <p:spPr>
          <a:xfrm>
            <a:off x="442174" y="1674254"/>
            <a:ext cx="11307651" cy="2462213"/>
          </a:xfrm>
          <a:prstGeom prst="rect">
            <a:avLst/>
          </a:prstGeom>
          <a:solidFill>
            <a:schemeClr val="accent6">
              <a:lumMod val="60000"/>
              <a:lumOff val="40000"/>
            </a:schemeClr>
          </a:solidFill>
        </p:spPr>
        <p:txBody>
          <a:bodyPr wrap="square" rtlCol="0">
            <a:spAutoFit/>
          </a:bodyPr>
          <a:lstStyle/>
          <a:p>
            <a:endParaRPr lang="en-GB" sz="4400" b="1" dirty="0" smtClean="0">
              <a:solidFill>
                <a:srgbClr val="FF0000"/>
              </a:solidFill>
              <a:latin typeface="Arial Black" panose="020B0A04020102020204" pitchFamily="34" charset="0"/>
            </a:endParaRPr>
          </a:p>
          <a:p>
            <a:r>
              <a:rPr lang="en-GB" sz="4400" b="1" dirty="0" smtClean="0">
                <a:solidFill>
                  <a:srgbClr val="FF0000"/>
                </a:solidFill>
                <a:latin typeface="Arial Black" panose="020B0A04020102020204" pitchFamily="34" charset="0"/>
              </a:rPr>
              <a:t>Class Discussion</a:t>
            </a:r>
          </a:p>
          <a:p>
            <a:endParaRPr lang="en-GB" b="1" dirty="0"/>
          </a:p>
          <a:p>
            <a:r>
              <a:rPr lang="en-GB" sz="2400" b="1" dirty="0" smtClean="0">
                <a:latin typeface="Arial" panose="020B0604020202020204" pitchFamily="34" charset="0"/>
                <a:cs typeface="Arial" panose="020B0604020202020204" pitchFamily="34" charset="0"/>
              </a:rPr>
              <a:t>Differentiate between West African summer monsoon and winter monsoon.</a:t>
            </a:r>
          </a:p>
          <a:p>
            <a:endParaRPr lang="en-GB"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844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05" y="0"/>
            <a:ext cx="12297213" cy="707886"/>
          </a:xfrm>
          <a:prstGeom prst="rect">
            <a:avLst/>
          </a:prstGeom>
        </p:spPr>
        <p:txBody>
          <a:bodyPr wrap="none">
            <a:spAutoFit/>
          </a:bodyPr>
          <a:lstStyle/>
          <a:p>
            <a:r>
              <a:rPr lang="en-GB" sz="4000" b="1" dirty="0">
                <a:solidFill>
                  <a:srgbClr val="FF0000"/>
                </a:solidFill>
                <a:latin typeface="Arial Black" panose="020B0A04020102020204" pitchFamily="34" charset="0"/>
              </a:rPr>
              <a:t>Key Features of the West African Monsoon </a:t>
            </a:r>
          </a:p>
        </p:txBody>
      </p:sp>
      <p:pic>
        <p:nvPicPr>
          <p:cNvPr id="10242" name="Picture 2" descr="C:\Users\gmet\Pictures\3d_cm_afr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3" y="1356351"/>
            <a:ext cx="5800032" cy="446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01828" y="741663"/>
            <a:ext cx="5328747" cy="5847755"/>
          </a:xfrm>
          <a:prstGeom prst="rect">
            <a:avLst/>
          </a:prstGeom>
        </p:spPr>
        <p:txBody>
          <a:bodyPr wrap="square">
            <a:spAutoFit/>
          </a:bodyPr>
          <a:lstStyle/>
          <a:p>
            <a:pPr algn="just"/>
            <a:r>
              <a:rPr lang="en-GB" sz="2200" b="1" dirty="0">
                <a:solidFill>
                  <a:srgbClr val="FF0000"/>
                </a:solidFill>
                <a:latin typeface="Arial" panose="020B0604020202020204" pitchFamily="34" charset="0"/>
                <a:cs typeface="Arial" panose="020B0604020202020204" pitchFamily="34" charset="0"/>
              </a:rPr>
              <a:t>Monsoon</a:t>
            </a:r>
            <a:r>
              <a:rPr lang="en-GB" sz="2200" dirty="0">
                <a:solidFill>
                  <a:srgbClr val="FF0000"/>
                </a:solidFill>
                <a:latin typeface="Arial" panose="020B0604020202020204" pitchFamily="34" charset="0"/>
                <a:cs typeface="Arial" panose="020B0604020202020204" pitchFamily="34" charset="0"/>
              </a:rPr>
              <a:t>: </a:t>
            </a:r>
            <a:r>
              <a:rPr lang="en-GB" sz="2200" dirty="0">
                <a:latin typeface="Arial" panose="020B0604020202020204" pitchFamily="34" charset="0"/>
                <a:cs typeface="Arial" panose="020B0604020202020204" pitchFamily="34" charset="0"/>
              </a:rPr>
              <a:t>The humid and relatively cool southwest monsoon (green arrow) forms when </a:t>
            </a:r>
            <a:r>
              <a:rPr lang="en-GB" sz="2200" dirty="0" err="1">
                <a:latin typeface="Arial" panose="020B0604020202020204" pitchFamily="34" charset="0"/>
                <a:cs typeface="Arial" panose="020B0604020202020204" pitchFamily="34" charset="0"/>
              </a:rPr>
              <a:t>southeasterly</a:t>
            </a:r>
            <a:r>
              <a:rPr lang="en-GB" sz="2200" dirty="0">
                <a:latin typeface="Arial" panose="020B0604020202020204" pitchFamily="34" charset="0"/>
                <a:cs typeface="Arial" panose="020B0604020202020204" pitchFamily="34" charset="0"/>
              </a:rPr>
              <a:t> flow from the St. Helena High veers to the right after crossing the equator. </a:t>
            </a:r>
            <a:endParaRPr lang="en-GB" sz="2200" dirty="0" smtClean="0">
              <a:latin typeface="Arial" panose="020B0604020202020204" pitchFamily="34" charset="0"/>
              <a:cs typeface="Arial" panose="020B0604020202020204" pitchFamily="34" charset="0"/>
            </a:endParaRPr>
          </a:p>
          <a:p>
            <a:pPr algn="just"/>
            <a:endParaRPr lang="en-GB"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200" b="1" dirty="0" smtClean="0">
                <a:latin typeface="Arial" panose="020B0604020202020204" pitchFamily="34" charset="0"/>
                <a:cs typeface="Arial" panose="020B0604020202020204" pitchFamily="34" charset="0"/>
              </a:rPr>
              <a:t>The </a:t>
            </a:r>
            <a:r>
              <a:rPr lang="en-GB" sz="2200" b="1" dirty="0">
                <a:latin typeface="Arial" panose="020B0604020202020204" pitchFamily="34" charset="0"/>
                <a:cs typeface="Arial" panose="020B0604020202020204" pitchFamily="34" charset="0"/>
              </a:rPr>
              <a:t>monsoon flow </a:t>
            </a:r>
            <a:r>
              <a:rPr lang="en-GB" sz="2200" dirty="0">
                <a:latin typeface="Arial" panose="020B0604020202020204" pitchFamily="34" charset="0"/>
                <a:cs typeface="Arial" panose="020B0604020202020204" pitchFamily="34" charset="0"/>
              </a:rPr>
              <a:t>is the main source of moisture for the development of convection over West and part of Central Africa during the rainy season. </a:t>
            </a:r>
            <a:endParaRPr lang="en-GB" sz="2200" dirty="0" smtClean="0">
              <a:latin typeface="Arial" panose="020B0604020202020204" pitchFamily="34" charset="0"/>
              <a:cs typeface="Arial" panose="020B0604020202020204" pitchFamily="34" charset="0"/>
            </a:endParaRPr>
          </a:p>
          <a:p>
            <a:pPr algn="just"/>
            <a:endParaRPr lang="en-GB"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200" dirty="0" smtClean="0">
                <a:latin typeface="Arial" panose="020B0604020202020204" pitchFamily="34" charset="0"/>
                <a:cs typeface="Arial" panose="020B0604020202020204" pitchFamily="34" charset="0"/>
              </a:rPr>
              <a:t>Note </a:t>
            </a:r>
            <a:r>
              <a:rPr lang="en-GB" sz="2200" dirty="0">
                <a:latin typeface="Arial" panose="020B0604020202020204" pitchFamily="34" charset="0"/>
                <a:cs typeface="Arial" panose="020B0604020202020204" pitchFamily="34" charset="0"/>
              </a:rPr>
              <a:t>that a monsoon depth of 1000 to 2000m is required for the initiation of deep convection. The monsoon converges with the Saharan dry air around the intertropical front.  </a:t>
            </a:r>
          </a:p>
        </p:txBody>
      </p:sp>
      <p:sp>
        <p:nvSpPr>
          <p:cNvPr id="5" name="Slide Number Placeholder 4"/>
          <p:cNvSpPr>
            <a:spLocks noGrp="1"/>
          </p:cNvSpPr>
          <p:nvPr>
            <p:ph type="sldNum" sz="quarter" idx="12"/>
          </p:nvPr>
        </p:nvSpPr>
        <p:spPr/>
        <p:txBody>
          <a:bodyPr/>
          <a:lstStyle/>
          <a:p>
            <a:fld id="{46CBDAFF-6F72-4DEC-A76B-3A5A3345B25A}" type="slidenum">
              <a:rPr lang="en-GB" smtClean="0"/>
              <a:t>5</a:t>
            </a:fld>
            <a:endParaRPr lang="en-GB"/>
          </a:p>
        </p:txBody>
      </p:sp>
    </p:spTree>
    <p:extLst>
      <p:ext uri="{BB962C8B-B14F-4D97-AF65-F5344CB8AC3E}">
        <p14:creationId xmlns:p14="http://schemas.microsoft.com/office/powerpoint/2010/main" val="339543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943" y="88121"/>
            <a:ext cx="11729884" cy="6633354"/>
          </a:xfrm>
          <a:prstGeom prst="rect">
            <a:avLst/>
          </a:prstGeom>
        </p:spPr>
        <p:txBody>
          <a:bodyPr wrap="square">
            <a:spAutoFit/>
          </a:bodyPr>
          <a:lstStyle/>
          <a:p>
            <a:pPr algn="just">
              <a:lnSpc>
                <a:spcPct val="150000"/>
              </a:lnSpc>
            </a:pPr>
            <a:r>
              <a:rPr lang="en-US" sz="2200" b="1" dirty="0">
                <a:solidFill>
                  <a:srgbClr val="FF0000"/>
                </a:solidFill>
                <a:latin typeface="Times New Roman" panose="02020603050405020304" pitchFamily="18" charset="0"/>
                <a:cs typeface="Times New Roman" panose="02020603050405020304" pitchFamily="18" charset="0"/>
              </a:rPr>
              <a:t>Warm Saharan Air</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is the dry, hot wind (the yellow arrow) from the north that crosses the Sahara and converges with the monsoon over West and part of Central Africa. The dry air forms a dome 4 to 5 km high over the Sahara desert, creating the Saharan heat low. The intensity and location of the heat low affects water vapor transport and convection in West Africa. For example, as the low becomes more intense, the pressure gradient increases between the heat low and the cool Atlantic. This leads to enhanced moisture convergence inland (northward) and more favorable conditions for moist convection. </a:t>
            </a:r>
          </a:p>
          <a:p>
            <a:pPr algn="just">
              <a:lnSpc>
                <a:spcPct val="150000"/>
              </a:lnSpc>
            </a:pP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200" b="1" dirty="0" smtClean="0">
                <a:solidFill>
                  <a:srgbClr val="FF0000"/>
                </a:solidFill>
                <a:latin typeface="Times New Roman" panose="02020603050405020304" pitchFamily="18" charset="0"/>
                <a:cs typeface="Times New Roman" panose="02020603050405020304" pitchFamily="18" charset="0"/>
              </a:rPr>
              <a:t>Intertropical </a:t>
            </a:r>
            <a:r>
              <a:rPr lang="en-US" sz="2200" b="1" dirty="0">
                <a:solidFill>
                  <a:srgbClr val="FF0000"/>
                </a:solidFill>
                <a:latin typeface="Times New Roman" panose="02020603050405020304" pitchFamily="18" charset="0"/>
                <a:cs typeface="Times New Roman" panose="02020603050405020304" pitchFamily="18" charset="0"/>
              </a:rPr>
              <a:t>Front (ITF): </a:t>
            </a:r>
            <a:r>
              <a:rPr lang="en-US" sz="2200" dirty="0">
                <a:latin typeface="Times New Roman" panose="02020603050405020304" pitchFamily="18" charset="0"/>
                <a:cs typeface="Times New Roman" panose="02020603050405020304" pitchFamily="18" charset="0"/>
              </a:rPr>
              <a:t>The ITF, also known as the Intertropical Discontinuity, is the separation zone between the dry Saharan air and the monsoon flow over West Africa. It is generally associated with Saharan heat lows. Convective systems do not develop along the convergence line due to the weak thickness of the monsoon layer in the zone and subsidence in the mid-troposphere. Deep convection is found 3 to 5 degrees south of the </a:t>
            </a:r>
            <a:r>
              <a:rPr lang="en-US" sz="2200" dirty="0" smtClean="0">
                <a:latin typeface="Times New Roman" panose="02020603050405020304" pitchFamily="18" charset="0"/>
                <a:cs typeface="Times New Roman" panose="02020603050405020304" pitchFamily="18" charset="0"/>
              </a:rPr>
              <a:t>ITF</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t>6</a:t>
            </a:fld>
            <a:endParaRPr lang="en-GB"/>
          </a:p>
        </p:txBody>
      </p:sp>
    </p:spTree>
    <p:extLst>
      <p:ext uri="{BB962C8B-B14F-4D97-AF65-F5344CB8AC3E}">
        <p14:creationId xmlns:p14="http://schemas.microsoft.com/office/powerpoint/2010/main" val="812312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20" y="0"/>
            <a:ext cx="11719774" cy="6633354"/>
          </a:xfrm>
          <a:prstGeom prst="rect">
            <a:avLst/>
          </a:prstGeom>
        </p:spPr>
        <p:txBody>
          <a:bodyPr wrap="square">
            <a:spAutoFit/>
          </a:bodyPr>
          <a:lstStyle/>
          <a:p>
            <a:pPr algn="just">
              <a:lnSpc>
                <a:spcPct val="150000"/>
              </a:lnSpc>
            </a:pPr>
            <a:r>
              <a:rPr lang="en-GB" sz="2200" b="1" dirty="0">
                <a:solidFill>
                  <a:srgbClr val="FF0000"/>
                </a:solidFill>
                <a:latin typeface="Times New Roman" panose="02020603050405020304" pitchFamily="18" charset="0"/>
                <a:cs typeface="Times New Roman" panose="02020603050405020304" pitchFamily="18" charset="0"/>
              </a:rPr>
              <a:t>Heat Low</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A heat low is an area of high surface temperatures and low surface pressures. (Note that the threshold for pressure values varies throughout the day due to the intense diurnal heat cycle.) Heat lows exist throughout the year and occur where insolation is high and evaporation is low. During the summer, the West African heat low is generally positioned over the Sahara and is often referred to as the Saharan heat low. During this period, the heat low is one of the major dynamic elements of the West African monsoon system. </a:t>
            </a:r>
          </a:p>
          <a:p>
            <a:pPr algn="just">
              <a:lnSpc>
                <a:spcPct val="150000"/>
              </a:lnSpc>
            </a:pPr>
            <a:endParaRPr lang="en-GB" sz="22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GB" sz="2200" b="1" dirty="0" smtClean="0">
                <a:solidFill>
                  <a:srgbClr val="FF0000"/>
                </a:solidFill>
                <a:latin typeface="Times New Roman" panose="02020603050405020304" pitchFamily="18" charset="0"/>
                <a:cs typeface="Times New Roman" panose="02020603050405020304" pitchFamily="18" charset="0"/>
              </a:rPr>
              <a:t>African </a:t>
            </a:r>
            <a:r>
              <a:rPr lang="en-GB" sz="2200" b="1" dirty="0">
                <a:solidFill>
                  <a:srgbClr val="FF0000"/>
                </a:solidFill>
                <a:latin typeface="Times New Roman" panose="02020603050405020304" pitchFamily="18" charset="0"/>
                <a:cs typeface="Times New Roman" panose="02020603050405020304" pitchFamily="18" charset="0"/>
              </a:rPr>
              <a:t>Easterly Jet (AEJ): </a:t>
            </a:r>
            <a:r>
              <a:rPr lang="en-GB" sz="2200" dirty="0">
                <a:latin typeface="Times New Roman" panose="02020603050405020304" pitchFamily="18" charset="0"/>
                <a:cs typeface="Times New Roman" panose="02020603050405020304" pitchFamily="18" charset="0"/>
              </a:rPr>
              <a:t>The AEJ is a mid-tropospheric easterly wind maximum located between 700 and 600 </a:t>
            </a:r>
            <a:r>
              <a:rPr lang="en-GB" sz="2200" dirty="0" err="1">
                <a:latin typeface="Times New Roman" panose="02020603050405020304" pitchFamily="18" charset="0"/>
                <a:cs typeface="Times New Roman" panose="02020603050405020304" pitchFamily="18" charset="0"/>
              </a:rPr>
              <a:t>hPa</a:t>
            </a:r>
            <a:r>
              <a:rPr lang="en-GB" sz="2200" dirty="0">
                <a:latin typeface="Times New Roman" panose="02020603050405020304" pitchFamily="18" charset="0"/>
                <a:cs typeface="Times New Roman" panose="02020603050405020304" pitchFamily="18" charset="0"/>
              </a:rPr>
              <a:t> over </a:t>
            </a:r>
            <a:r>
              <a:rPr lang="en-GB" sz="2200" dirty="0" err="1">
                <a:latin typeface="Times New Roman" panose="02020603050405020304" pitchFamily="18" charset="0"/>
                <a:cs typeface="Times New Roman" panose="02020603050405020304" pitchFamily="18" charset="0"/>
              </a:rPr>
              <a:t>Sahelian</a:t>
            </a:r>
            <a:r>
              <a:rPr lang="en-GB" sz="2200" dirty="0">
                <a:latin typeface="Times New Roman" panose="02020603050405020304" pitchFamily="18" charset="0"/>
                <a:cs typeface="Times New Roman" panose="02020603050405020304" pitchFamily="18" charset="0"/>
              </a:rPr>
              <a:t> Africa during the northern hemispheric summer.  The AEJ has mean maximum speeds of 10-13 m/s.  The jet is the easterly geostrophic flow response to the strong temperature gradient between warm Saharan air layer and cool monsoon air to the south.  African easterly waves, which produce severe thunderstorms, have their maximum amplitude close to the level of the AEJ but south of the AEJ. </a:t>
            </a:r>
          </a:p>
        </p:txBody>
      </p:sp>
      <p:sp>
        <p:nvSpPr>
          <p:cNvPr id="4" name="Slide Number Placeholder 3"/>
          <p:cNvSpPr>
            <a:spLocks noGrp="1"/>
          </p:cNvSpPr>
          <p:nvPr>
            <p:ph type="sldNum" sz="quarter" idx="12"/>
          </p:nvPr>
        </p:nvSpPr>
        <p:spPr/>
        <p:txBody>
          <a:bodyPr/>
          <a:lstStyle/>
          <a:p>
            <a:fld id="{46CBDAFF-6F72-4DEC-A76B-3A5A3345B25A}" type="slidenum">
              <a:rPr lang="en-GB" smtClean="0"/>
              <a:t>7</a:t>
            </a:fld>
            <a:endParaRPr lang="en-GB"/>
          </a:p>
        </p:txBody>
      </p:sp>
    </p:spTree>
    <p:extLst>
      <p:ext uri="{BB962C8B-B14F-4D97-AF65-F5344CB8AC3E}">
        <p14:creationId xmlns:p14="http://schemas.microsoft.com/office/powerpoint/2010/main" val="2640399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77" y="68551"/>
            <a:ext cx="11668259" cy="6740307"/>
          </a:xfrm>
          <a:prstGeom prst="rect">
            <a:avLst/>
          </a:prstGeom>
        </p:spPr>
        <p:txBody>
          <a:bodyPr wrap="square">
            <a:sp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African Easterly Waves (AEWs):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These are the dominant synoptic weather systems of the summertime West African Monsoon. AEWs are associated with convective heating in the Intertropical Convergence Zone (ITCZ) and instabilities in the AEJ. Africa easterly waves commonly have two </a:t>
            </a:r>
            <a:r>
              <a:rPr lang="en-US" sz="2400" dirty="0" err="1">
                <a:latin typeface="Times New Roman" panose="02020603050405020304" pitchFamily="18" charset="0"/>
                <a:cs typeface="Times New Roman" panose="02020603050405020304" pitchFamily="18" charset="0"/>
              </a:rPr>
              <a:t>vorticity</a:t>
            </a:r>
            <a:r>
              <a:rPr lang="en-US" sz="2400" dirty="0">
                <a:latin typeface="Times New Roman" panose="02020603050405020304" pitchFamily="18" charset="0"/>
                <a:cs typeface="Times New Roman" panose="02020603050405020304" pitchFamily="18" charset="0"/>
              </a:rPr>
              <a:t> maxima, one at the low-levels in the vicinity of the ITF and one at the AEJ level in the rainy zone south of the jet. Easterly waves are often identified by </a:t>
            </a:r>
            <a:r>
              <a:rPr lang="en-US" sz="2400" dirty="0" err="1">
                <a:latin typeface="Times New Roman" panose="02020603050405020304" pitchFamily="18" charset="0"/>
                <a:cs typeface="Times New Roman" panose="02020603050405020304" pitchFamily="18" charset="0"/>
              </a:rPr>
              <a:t>meridional</a:t>
            </a:r>
            <a:r>
              <a:rPr lang="en-US" sz="2400" dirty="0">
                <a:latin typeface="Times New Roman" panose="02020603050405020304" pitchFamily="18" charset="0"/>
                <a:cs typeface="Times New Roman" panose="02020603050405020304" pitchFamily="18" charset="0"/>
              </a:rPr>
              <a:t> oscillations in the AEJ.</a:t>
            </a:r>
          </a:p>
          <a:p>
            <a:pPr>
              <a:lnSpc>
                <a:spcPct val="150000"/>
              </a:lnSpc>
            </a:pPr>
            <a:endParaRPr lang="en-US" sz="24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rgbClr val="FF0000"/>
                </a:solidFill>
                <a:latin typeface="Times New Roman" panose="02020603050405020304" pitchFamily="18" charset="0"/>
                <a:cs typeface="Times New Roman" panose="02020603050405020304" pitchFamily="18" charset="0"/>
              </a:rPr>
              <a:t>Tropical </a:t>
            </a:r>
            <a:r>
              <a:rPr lang="en-US" sz="2400" b="1" dirty="0">
                <a:solidFill>
                  <a:srgbClr val="FF0000"/>
                </a:solidFill>
                <a:latin typeface="Times New Roman" panose="02020603050405020304" pitchFamily="18" charset="0"/>
                <a:cs typeface="Times New Roman" panose="02020603050405020304" pitchFamily="18" charset="0"/>
              </a:rPr>
              <a:t>Easterly Jet (TEJ): </a:t>
            </a:r>
            <a:r>
              <a:rPr lang="en-US" sz="2400" dirty="0">
                <a:latin typeface="Times New Roman" panose="02020603050405020304" pitchFamily="18" charset="0"/>
                <a:cs typeface="Times New Roman" panose="02020603050405020304" pitchFamily="18" charset="0"/>
              </a:rPr>
              <a:t>The TEJ is a strong easterly wind flow between 200 and 100 </a:t>
            </a:r>
            <a:r>
              <a:rPr lang="en-US" sz="2400" dirty="0" err="1">
                <a:latin typeface="Times New Roman" panose="02020603050405020304" pitchFamily="18" charset="0"/>
                <a:cs typeface="Times New Roman" panose="02020603050405020304" pitchFamily="18" charset="0"/>
              </a:rPr>
              <a:t>hPa</a:t>
            </a:r>
            <a:r>
              <a:rPr lang="en-US" sz="2400" dirty="0">
                <a:latin typeface="Times New Roman" panose="02020603050405020304" pitchFamily="18" charset="0"/>
                <a:cs typeface="Times New Roman" panose="02020603050405020304" pitchFamily="18" charset="0"/>
              </a:rPr>
              <a:t> that extends from the Tibetan mountains to Africa and generally exits over the Gulf of Guinea. During the rainy season, it helps reinforce deep convection in the southern branch of the diverging </a:t>
            </a:r>
            <a:r>
              <a:rPr lang="en-US" sz="2400" dirty="0" err="1">
                <a:latin typeface="Times New Roman" panose="02020603050405020304" pitchFamily="18" charset="0"/>
                <a:cs typeface="Times New Roman" panose="02020603050405020304" pitchFamily="18" charset="0"/>
              </a:rPr>
              <a:t>anticyclonic</a:t>
            </a:r>
            <a:r>
              <a:rPr lang="en-US" sz="2400" dirty="0">
                <a:latin typeface="Times New Roman" panose="02020603050405020304" pitchFamily="18" charset="0"/>
                <a:cs typeface="Times New Roman" panose="02020603050405020304" pitchFamily="18" charset="0"/>
              </a:rPr>
              <a:t> flow on top of MCSs over West and part of Central Africa. When the jet is weak, it can inhibit deep convection.</a:t>
            </a:r>
          </a:p>
        </p:txBody>
      </p:sp>
      <p:sp>
        <p:nvSpPr>
          <p:cNvPr id="4" name="Slide Number Placeholder 3"/>
          <p:cNvSpPr>
            <a:spLocks noGrp="1"/>
          </p:cNvSpPr>
          <p:nvPr>
            <p:ph type="sldNum" sz="quarter" idx="12"/>
          </p:nvPr>
        </p:nvSpPr>
        <p:spPr/>
        <p:txBody>
          <a:bodyPr/>
          <a:lstStyle/>
          <a:p>
            <a:fld id="{46CBDAFF-6F72-4DEC-A76B-3A5A3345B25A}" type="slidenum">
              <a:rPr lang="en-GB" smtClean="0"/>
              <a:t>8</a:t>
            </a:fld>
            <a:endParaRPr lang="en-GB"/>
          </a:p>
        </p:txBody>
      </p:sp>
    </p:spTree>
    <p:extLst>
      <p:ext uri="{BB962C8B-B14F-4D97-AF65-F5344CB8AC3E}">
        <p14:creationId xmlns:p14="http://schemas.microsoft.com/office/powerpoint/2010/main" val="1882261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62105"/>
            <a:ext cx="11732653" cy="6694140"/>
          </a:xfrm>
          <a:prstGeom prst="rect">
            <a:avLst/>
          </a:prstGeom>
        </p:spPr>
        <p:txBody>
          <a:bodyPr wrap="square">
            <a:spAutoFit/>
          </a:bodyPr>
          <a:lstStyle/>
          <a:p>
            <a:pPr algn="just">
              <a:lnSpc>
                <a:spcPct val="150000"/>
              </a:lnSpc>
            </a:pPr>
            <a:r>
              <a:rPr lang="en-GB" sz="2200" b="1" dirty="0" smtClean="0">
                <a:solidFill>
                  <a:srgbClr val="FF0000"/>
                </a:solidFill>
                <a:latin typeface="Times New Roman" panose="02020603050405020304" pitchFamily="18" charset="0"/>
                <a:cs typeface="Times New Roman" panose="02020603050405020304" pitchFamily="18" charset="0"/>
              </a:rPr>
              <a:t>Subtropical </a:t>
            </a:r>
            <a:r>
              <a:rPr lang="en-GB" sz="2200" b="1" dirty="0">
                <a:solidFill>
                  <a:srgbClr val="FF0000"/>
                </a:solidFill>
                <a:latin typeface="Times New Roman" panose="02020603050405020304" pitchFamily="18" charset="0"/>
                <a:cs typeface="Times New Roman" panose="02020603050405020304" pitchFamily="18" charset="0"/>
              </a:rPr>
              <a:t>Jet (STJ):</a:t>
            </a:r>
            <a:r>
              <a:rPr lang="en-GB" sz="2200" b="1"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This jet, sometimes called the subtropical westerly jet, is a strong westerly wind over the Sahara desert between 200 and 300 </a:t>
            </a:r>
            <a:r>
              <a:rPr lang="en-GB" sz="2200" dirty="0" err="1">
                <a:latin typeface="Times New Roman" panose="02020603050405020304" pitchFamily="18" charset="0"/>
                <a:cs typeface="Times New Roman" panose="02020603050405020304" pitchFamily="18" charset="0"/>
              </a:rPr>
              <a:t>hPa</a:t>
            </a:r>
            <a:r>
              <a:rPr lang="en-GB" sz="2200" dirty="0">
                <a:latin typeface="Times New Roman" panose="02020603050405020304" pitchFamily="18" charset="0"/>
                <a:cs typeface="Times New Roman" panose="02020603050405020304" pitchFamily="18" charset="0"/>
              </a:rPr>
              <a:t>. When the STJ is strong, it helps reinforce deep convection in the northern branch of the diverging </a:t>
            </a:r>
            <a:r>
              <a:rPr lang="en-GB" sz="2200" dirty="0" err="1">
                <a:latin typeface="Times New Roman" panose="02020603050405020304" pitchFamily="18" charset="0"/>
                <a:cs typeface="Times New Roman" panose="02020603050405020304" pitchFamily="18" charset="0"/>
              </a:rPr>
              <a:t>anticyclonic</a:t>
            </a:r>
            <a:r>
              <a:rPr lang="en-GB" sz="2200" dirty="0">
                <a:latin typeface="Times New Roman" panose="02020603050405020304" pitchFamily="18" charset="0"/>
                <a:cs typeface="Times New Roman" panose="02020603050405020304" pitchFamily="18" charset="0"/>
              </a:rPr>
              <a:t> flow at the top of MCSs over West and part of Central Africa during the rainy season. On the equatorial side of the jet, there’s an area of dry stratospheric subsiding air, which maintains strong stability over the Sahara desert in the mid-troposphere.</a:t>
            </a:r>
          </a:p>
          <a:p>
            <a:pPr algn="just">
              <a:lnSpc>
                <a:spcPct val="150000"/>
              </a:lnSpc>
            </a:pPr>
            <a:endParaRPr lang="en-GB" sz="2200" dirty="0">
              <a:latin typeface="Times New Roman" panose="02020603050405020304" pitchFamily="18" charset="0"/>
              <a:cs typeface="Times New Roman" panose="02020603050405020304" pitchFamily="18" charset="0"/>
            </a:endParaRPr>
          </a:p>
          <a:p>
            <a:pPr algn="just">
              <a:lnSpc>
                <a:spcPct val="150000"/>
              </a:lnSpc>
            </a:pPr>
            <a:r>
              <a:rPr lang="en-GB" sz="2200" b="1" dirty="0">
                <a:solidFill>
                  <a:srgbClr val="FF0000"/>
                </a:solidFill>
                <a:latin typeface="Times New Roman" panose="02020603050405020304" pitchFamily="18" charset="0"/>
                <a:cs typeface="Times New Roman" panose="02020603050405020304" pitchFamily="18" charset="0"/>
              </a:rPr>
              <a:t>Subsidence or Dry Air Intrusion: </a:t>
            </a:r>
            <a:r>
              <a:rPr lang="en-GB" sz="2200" dirty="0">
                <a:latin typeface="Times New Roman" panose="02020603050405020304" pitchFamily="18" charset="0"/>
                <a:cs typeface="Times New Roman" panose="02020603050405020304" pitchFamily="18" charset="0"/>
              </a:rPr>
              <a:t>This is a dry, cold air mass, known as a dry air intrusion in West Africa, which originates from the polar jet. It is transported eastward up to around 0 degrees longitude where it starts to subside and feed into the mid-troposphere over West Africa. A dry air intrusion is identified as a cold air trough that sometimes forms over the northern part of the continent and the Sahara desert. The dry, cold air flow accelerates monsoon inflow into West Africa and plays a key role in the development of strong convective systems in the region. </a:t>
            </a:r>
          </a:p>
        </p:txBody>
      </p:sp>
      <p:sp>
        <p:nvSpPr>
          <p:cNvPr id="4" name="Slide Number Placeholder 3"/>
          <p:cNvSpPr>
            <a:spLocks noGrp="1"/>
          </p:cNvSpPr>
          <p:nvPr>
            <p:ph type="sldNum" sz="quarter" idx="12"/>
          </p:nvPr>
        </p:nvSpPr>
        <p:spPr/>
        <p:txBody>
          <a:bodyPr/>
          <a:lstStyle/>
          <a:p>
            <a:fld id="{46CBDAFF-6F72-4DEC-A76B-3A5A3345B25A}" type="slidenum">
              <a:rPr lang="en-GB" smtClean="0"/>
              <a:t>9</a:t>
            </a:fld>
            <a:endParaRPr lang="en-GB"/>
          </a:p>
        </p:txBody>
      </p:sp>
    </p:spTree>
    <p:extLst>
      <p:ext uri="{BB962C8B-B14F-4D97-AF65-F5344CB8AC3E}">
        <p14:creationId xmlns:p14="http://schemas.microsoft.com/office/powerpoint/2010/main" val="3085763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8949</TotalTime>
  <Words>1126</Words>
  <Application>Microsoft Office PowerPoint</Application>
  <PresentationFormat>Widescreen</PresentationFormat>
  <Paragraphs>65</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Times New Roman</vt:lpstr>
      <vt:lpstr>Wingdings</vt:lpstr>
      <vt:lpstr>Office Theme</vt:lpstr>
      <vt:lpstr>PowerPoint Presentation</vt:lpstr>
      <vt:lpstr>RECOMMENDED LINKS AND LITERATURE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293</cp:revision>
  <dcterms:created xsi:type="dcterms:W3CDTF">2019-09-04T12:24:24Z</dcterms:created>
  <dcterms:modified xsi:type="dcterms:W3CDTF">2019-11-18T07:23:16Z</dcterms:modified>
</cp:coreProperties>
</file>