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notesMasterIdLst>
    <p:notesMasterId r:id="rId26"/>
  </p:notesMasterIdLst>
  <p:sldIdLst>
    <p:sldId id="256" r:id="rId3"/>
    <p:sldId id="266" r:id="rId4"/>
    <p:sldId id="317" r:id="rId5"/>
    <p:sldId id="289" r:id="rId6"/>
    <p:sldId id="300" r:id="rId7"/>
    <p:sldId id="301" r:id="rId8"/>
    <p:sldId id="302" r:id="rId9"/>
    <p:sldId id="303" r:id="rId10"/>
    <p:sldId id="305" r:id="rId11"/>
    <p:sldId id="304" r:id="rId12"/>
    <p:sldId id="306" r:id="rId13"/>
    <p:sldId id="307" r:id="rId14"/>
    <p:sldId id="308" r:id="rId15"/>
    <p:sldId id="309" r:id="rId16"/>
    <p:sldId id="310" r:id="rId17"/>
    <p:sldId id="311" r:id="rId18"/>
    <p:sldId id="312" r:id="rId19"/>
    <p:sldId id="314" r:id="rId20"/>
    <p:sldId id="315" r:id="rId21"/>
    <p:sldId id="316" r:id="rId22"/>
    <p:sldId id="262" r:id="rId23"/>
    <p:sldId id="285" r:id="rId24"/>
    <p:sldId id="2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08/10/2019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21</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7683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96359FE-A825-4406-AE65-22A22B08A5B0}"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0C5706-0E3D-4D01-A790-51D25B9CD7D9}"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BE3126-C991-4A35-A641-6BAC411EFD23}"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6359FE-A825-4406-AE65-22A22B08A5B0}" type="datetime1">
              <a:rPr lang="en-GB" smtClean="0"/>
              <a:t>08/10/2019</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MET361: TROPICAL METEOROLOGY</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D0E9C-1454-4C57-9246-19D74164D39A}"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996F8-7E6E-4949-B4BF-56ABDBA51D09}"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BE324D-F586-4055-983B-D453EC704140}" type="datetime1">
              <a:rPr lang="en-GB" smtClean="0"/>
              <a:t>08/10/2019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6B285E-9074-48E5-A460-C0AB64A2666D}" type="datetime1">
              <a:rPr lang="en-GB" smtClean="0"/>
              <a:t>08/10/2019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08/10/2019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FD0E9C-1454-4C57-9246-19D74164D39A}"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5864-3412-493D-9AF0-1F962D63655E}"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0C5706-0E3D-4D01-A790-51D25B9CD7D9}"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E3126-C991-4A35-A641-6BAC411EFD23}"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08/10/2019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A996F8-7E6E-4949-B4BF-56ABDBA51D09}"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BE324D-F586-4055-983B-D453EC704140}" type="datetime1">
              <a:rPr lang="en-GB" smtClean="0"/>
              <a:t>08/10/2019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F6B285E-9074-48E5-A460-C0AB64A2666D}" type="datetime1">
              <a:rPr lang="en-GB" smtClean="0"/>
              <a:t>08/10/2019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08/10/2019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08/10/2019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5864-3412-493D-9AF0-1F962D63655E}" type="datetime1">
              <a:rPr lang="en-GB" smtClean="0"/>
              <a:t>08/10/2019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D5864-3412-493D-9AF0-1F962D63655E}" type="datetime1">
              <a:rPr lang="en-GB" smtClean="0"/>
              <a:t>08/10/2019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2UDbDXXYGE" TargetMode="External"/><Relationship Id="rId2" Type="http://schemas.openxmlformats.org/officeDocument/2006/relationships/hyperlink" Target="http://www-das.uwyo.edu/~geerts/cwx/notes/chap13/trop_cyclogenesis.html" TargetMode="External"/><Relationship Id="rId1" Type="http://schemas.openxmlformats.org/officeDocument/2006/relationships/slideLayout" Target="../slideLayouts/slideLayout13.xml"/><Relationship Id="rId4" Type="http://schemas.openxmlformats.org/officeDocument/2006/relationships/hyperlink" Target="https://www.youtube.com/watch?v=YtvaX4AE54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solidFill>
                  <a:srgbClr val="FF0000"/>
                </a:solidFill>
                <a:latin typeface="Arial Black" panose="020B0A04020102020204" pitchFamily="34" charset="0"/>
              </a:rPr>
              <a:t>MET 361: Tropical Meteorology</a:t>
            </a:r>
            <a:endParaRPr lang="en-US" sz="60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812414"/>
            <a:ext cx="1179607" cy="656823"/>
          </a:xfrm>
          <a:prstGeom prst="rect">
            <a:avLst/>
          </a:prstGeom>
        </p:spPr>
      </p:pic>
      <p:sp>
        <p:nvSpPr>
          <p:cNvPr id="22" name="Subtitle 15"/>
          <p:cNvSpPr txBox="1">
            <a:spLocks/>
          </p:cNvSpPr>
          <p:nvPr/>
        </p:nvSpPr>
        <p:spPr>
          <a:xfrm>
            <a:off x="835698" y="5434882"/>
            <a:ext cx="10961350" cy="9699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dirty="0" smtClean="0">
                <a:hlinkClick r:id="rId4"/>
              </a:rPr>
              <a:t>jeff.jay8845@gmail.com</a:t>
            </a:r>
            <a:endParaRPr lang="en-US" b="1" dirty="0" smtClean="0"/>
          </a:p>
          <a:p>
            <a:pPr algn="l"/>
            <a:r>
              <a:rPr lang="en-US" b="1" dirty="0" smtClean="0"/>
              <a:t>	     </a:t>
            </a:r>
            <a:r>
              <a:rPr lang="en-US" sz="1900" b="1" dirty="0" smtClean="0"/>
              <a:t>https</a:t>
            </a:r>
            <a:r>
              <a:rPr lang="en-US" sz="1900" b="1" dirty="0"/>
              <a:t>://github.com/jeffjay88/MET361-TROPICAL_METEOROLOGY_LECTURE_SERIES</a:t>
            </a:r>
            <a:endParaRPr lang="en-US" sz="1900" dirty="0"/>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D4E3A45-862F-48D1-90C4-873FDE2EA4D5}"/>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183FC143-58F8-47FA-BCC4-BBEDDEE44239}"/>
              </a:ext>
            </a:extLst>
          </p:cNvPr>
          <p:cNvSpPr>
            <a:spLocks noGrp="1"/>
          </p:cNvSpPr>
          <p:nvPr>
            <p:ph type="sldNum" sz="quarter" idx="12"/>
          </p:nvPr>
        </p:nvSpPr>
        <p:spPr/>
        <p:txBody>
          <a:bodyPr/>
          <a:lstStyle/>
          <a:p>
            <a:fld id="{46CBDAFF-6F72-4DEC-A76B-3A5A3345B25A}" type="slidenum">
              <a:rPr lang="en-GB" smtClean="0"/>
              <a:t>10</a:t>
            </a:fld>
            <a:endParaRPr lang="en-GB"/>
          </a:p>
        </p:txBody>
      </p:sp>
      <p:sp>
        <p:nvSpPr>
          <p:cNvPr id="4" name="Rectangle 3">
            <a:extLst>
              <a:ext uri="{FF2B5EF4-FFF2-40B4-BE49-F238E27FC236}">
                <a16:creationId xmlns:a16="http://schemas.microsoft.com/office/drawing/2014/main" xmlns="" id="{F70E522E-37CA-48CB-A728-9FC6DAF750FF}"/>
              </a:ext>
            </a:extLst>
          </p:cNvPr>
          <p:cNvSpPr/>
          <p:nvPr/>
        </p:nvSpPr>
        <p:spPr>
          <a:xfrm>
            <a:off x="244698" y="549975"/>
            <a:ext cx="6774287" cy="3785652"/>
          </a:xfrm>
          <a:prstGeom prst="rect">
            <a:avLst/>
          </a:prstGeom>
        </p:spPr>
        <p:txBody>
          <a:bodyPr wrap="square">
            <a:spAutoFit/>
          </a:bodyPr>
          <a:lstStyle/>
          <a:p>
            <a:pPr algn="just"/>
            <a:r>
              <a:rPr lang="en-GB" sz="2000" dirty="0">
                <a:latin typeface="Arial" panose="020B0604020202020204" pitchFamily="34" charset="0"/>
                <a:cs typeface="Arial" panose="020B0604020202020204" pitchFamily="34" charset="0"/>
              </a:rPr>
              <a:t>Given a favourable environment, an incipient disturbance may organize into a tropical storm. Maintenance of these favourable environmental conditions for tropical cyclogenesis is ideal for further intensification to the tropical storm stage</a:t>
            </a:r>
          </a:p>
          <a:p>
            <a:pPr marL="285750" indent="-285750" algn="just">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warm ocean waters of the tropics provide the energy source for the tropical cyclone</a:t>
            </a:r>
            <a:r>
              <a:rPr lang="en-GB" sz="2000" dirty="0" smtClean="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 Evaporation (latent heat flux) and heat transfer (sensible heat flux) from the ocean surface warm and moisten the tropical storm boundary layer</a:t>
            </a:r>
            <a:r>
              <a:rPr lang="en-GB" sz="2000" dirty="0" smtClean="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p:txBody>
      </p:sp>
      <p:sp>
        <p:nvSpPr>
          <p:cNvPr id="5" name="Rectangle 4"/>
          <p:cNvSpPr/>
          <p:nvPr/>
        </p:nvSpPr>
        <p:spPr>
          <a:xfrm>
            <a:off x="244698" y="4661294"/>
            <a:ext cx="11294772" cy="1015663"/>
          </a:xfrm>
          <a:prstGeom prst="rect">
            <a:avLst/>
          </a:prstGeom>
        </p:spPr>
        <p:txBody>
          <a:bodyPr wrap="square">
            <a:spAutoFit/>
          </a:bodyPr>
          <a:lstStyle/>
          <a:p>
            <a:pPr algn="just"/>
            <a:r>
              <a:rPr lang="en-GB" sz="2000" dirty="0">
                <a:latin typeface="Arial" panose="020B0604020202020204" pitchFamily="34" charset="0"/>
                <a:cs typeface="Arial" panose="020B0604020202020204" pitchFamily="34" charset="0"/>
              </a:rPr>
              <a:t>The heat and moisture fluxes and the potential energy comprise the moist static energy of the air.  Conversion of this moist static energy into kinetic energy via convection is the mechanism by which a tropical cyclone intensifies.</a:t>
            </a:r>
            <a:endParaRPr lang="en-GB"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9137" y="811368"/>
            <a:ext cx="4971988" cy="3262867"/>
          </a:xfrm>
          <a:prstGeom prst="rect">
            <a:avLst/>
          </a:prstGeom>
        </p:spPr>
      </p:pic>
    </p:spTree>
    <p:extLst>
      <p:ext uri="{BB962C8B-B14F-4D97-AF65-F5344CB8AC3E}">
        <p14:creationId xmlns:p14="http://schemas.microsoft.com/office/powerpoint/2010/main" val="2626473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EF82135-B656-4F1E-ADA0-FF15C158FEBB}"/>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E0DFCBF1-1F70-4B04-B12C-61A2EE4E6867}"/>
              </a:ext>
            </a:extLst>
          </p:cNvPr>
          <p:cNvSpPr>
            <a:spLocks noGrp="1"/>
          </p:cNvSpPr>
          <p:nvPr>
            <p:ph type="sldNum" sz="quarter" idx="12"/>
          </p:nvPr>
        </p:nvSpPr>
        <p:spPr/>
        <p:txBody>
          <a:bodyPr/>
          <a:lstStyle/>
          <a:p>
            <a:fld id="{46CBDAFF-6F72-4DEC-A76B-3A5A3345B25A}" type="slidenum">
              <a:rPr lang="en-GB" smtClean="0"/>
              <a:t>11</a:t>
            </a:fld>
            <a:endParaRPr lang="en-GB"/>
          </a:p>
        </p:txBody>
      </p:sp>
      <p:pic>
        <p:nvPicPr>
          <p:cNvPr id="4" name="Picture 3">
            <a:extLst>
              <a:ext uri="{FF2B5EF4-FFF2-40B4-BE49-F238E27FC236}">
                <a16:creationId xmlns:a16="http://schemas.microsoft.com/office/drawing/2014/main" xmlns="" id="{578DB958-03A7-4457-8436-2D799EE1BFD4}"/>
              </a:ext>
            </a:extLst>
          </p:cNvPr>
          <p:cNvPicPr>
            <a:picLocks noChangeAspect="1"/>
          </p:cNvPicPr>
          <p:nvPr/>
        </p:nvPicPr>
        <p:blipFill>
          <a:blip r:embed="rId2"/>
          <a:stretch>
            <a:fillRect/>
          </a:stretch>
        </p:blipFill>
        <p:spPr>
          <a:xfrm>
            <a:off x="984250" y="70884"/>
            <a:ext cx="10223500" cy="6787116"/>
          </a:xfrm>
          <a:prstGeom prst="rect">
            <a:avLst/>
          </a:prstGeom>
        </p:spPr>
      </p:pic>
      <p:cxnSp>
        <p:nvCxnSpPr>
          <p:cNvPr id="6" name="Straight Connector 5"/>
          <p:cNvCxnSpPr/>
          <p:nvPr/>
        </p:nvCxnSpPr>
        <p:spPr>
          <a:xfrm flipH="1" flipV="1">
            <a:off x="425003" y="3232597"/>
            <a:ext cx="10928797" cy="257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6519" y="3292655"/>
            <a:ext cx="1197735" cy="369332"/>
          </a:xfrm>
          <a:prstGeom prst="rect">
            <a:avLst/>
          </a:prstGeom>
          <a:solidFill>
            <a:schemeClr val="bg2">
              <a:lumMod val="90000"/>
            </a:schemeClr>
          </a:solidFill>
          <a:ln w="28575">
            <a:solidFill>
              <a:schemeClr val="tx1"/>
            </a:solidFill>
          </a:ln>
        </p:spPr>
        <p:txBody>
          <a:bodyPr wrap="square" rtlCol="0">
            <a:spAutoFit/>
          </a:bodyPr>
          <a:lstStyle/>
          <a:p>
            <a:r>
              <a:rPr lang="en-GB" b="1" dirty="0" smtClean="0">
                <a:solidFill>
                  <a:srgbClr val="FF0000"/>
                </a:solidFill>
              </a:rPr>
              <a:t>EQUATOR</a:t>
            </a:r>
            <a:endParaRPr lang="en-GB" b="1" dirty="0">
              <a:solidFill>
                <a:srgbClr val="FF0000"/>
              </a:solidFill>
            </a:endParaRPr>
          </a:p>
        </p:txBody>
      </p:sp>
    </p:spTree>
    <p:extLst>
      <p:ext uri="{BB962C8B-B14F-4D97-AF65-F5344CB8AC3E}">
        <p14:creationId xmlns:p14="http://schemas.microsoft.com/office/powerpoint/2010/main" val="2796662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F5D517-39D1-4555-B8BA-C84658036BCE}"/>
              </a:ext>
            </a:extLst>
          </p:cNvPr>
          <p:cNvSpPr>
            <a:spLocks noGrp="1"/>
          </p:cNvSpPr>
          <p:nvPr>
            <p:ph type="title"/>
          </p:nvPr>
        </p:nvSpPr>
        <p:spPr>
          <a:xfrm>
            <a:off x="450761" y="365125"/>
            <a:ext cx="11204619" cy="1325563"/>
          </a:xfrm>
        </p:spPr>
        <p:txBody>
          <a:bodyPr/>
          <a:lstStyle/>
          <a:p>
            <a:pPr algn="ctr"/>
            <a:r>
              <a:rPr lang="en-GB" b="1" dirty="0">
                <a:solidFill>
                  <a:srgbClr val="FF0000"/>
                </a:solidFill>
                <a:latin typeface="Arial Black" panose="020B0A04020102020204" pitchFamily="34" charset="0"/>
              </a:rPr>
              <a:t>Global Distribution and Monitoring of Tropical Cyclones</a:t>
            </a:r>
            <a:endParaRPr lang="en-GB" dirty="0">
              <a:solidFill>
                <a:srgbClr val="FF0000"/>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xmlns="" id="{251D8530-4D12-4CF8-A2C5-1F2AB5CE4496}"/>
              </a:ext>
            </a:extLst>
          </p:cNvPr>
          <p:cNvSpPr>
            <a:spLocks noGrp="1"/>
          </p:cNvSpPr>
          <p:nvPr>
            <p:ph idx="1"/>
          </p:nvPr>
        </p:nvSpPr>
        <p:spPr>
          <a:xfrm>
            <a:off x="1159099" y="1825625"/>
            <a:ext cx="10496281" cy="4291840"/>
          </a:xfrm>
        </p:spPr>
        <p:txBody>
          <a:bodyPr>
            <a:noAutofit/>
          </a:bodyPr>
          <a:lstStyle/>
          <a:p>
            <a:pPr marL="0" indent="0" algn="just">
              <a:buNone/>
            </a:pPr>
            <a:r>
              <a:rPr lang="en-GB" sz="2000" dirty="0">
                <a:latin typeface="Arial" panose="020B0604020202020204" pitchFamily="34" charset="0"/>
                <a:cs typeface="Arial" panose="020B0604020202020204" pitchFamily="34" charset="0"/>
              </a:rPr>
              <a:t>The 20th century tropical cyclones bring devastation to all of the continents with footholds in the tropics: names such as Tracy (Australia), Bhola (Bangladesh), Mitch and Katrina (the Caribbean, Mexico, Central America and the United States) bring to mind tragedy to millions around the world.</a:t>
            </a:r>
          </a:p>
          <a:p>
            <a:pPr lvl="2" algn="just">
              <a:buFont typeface="Wingdings" panose="05000000000000000000" pitchFamily="2" charset="2"/>
              <a:buChar char="Ø"/>
            </a:pPr>
            <a:endParaRPr lang="en-GB" dirty="0" smtClean="0">
              <a:latin typeface="Arial" panose="020B0604020202020204" pitchFamily="34" charset="0"/>
              <a:cs typeface="Arial" panose="020B0604020202020204" pitchFamily="34" charset="0"/>
            </a:endParaRPr>
          </a:p>
          <a:p>
            <a:pPr lvl="2" algn="just">
              <a:buFont typeface="Wingdings" panose="05000000000000000000" pitchFamily="2" charset="2"/>
              <a:buChar char="Ø"/>
            </a:pPr>
            <a:r>
              <a:rPr lang="en-GB" dirty="0" smtClean="0">
                <a:latin typeface="Arial" panose="020B0604020202020204" pitchFamily="34" charset="0"/>
                <a:cs typeface="Arial" panose="020B0604020202020204" pitchFamily="34" charset="0"/>
              </a:rPr>
              <a:t>Tropical </a:t>
            </a:r>
            <a:r>
              <a:rPr lang="en-GB" dirty="0">
                <a:latin typeface="Arial" panose="020B0604020202020204" pitchFamily="34" charset="0"/>
                <a:cs typeface="Arial" panose="020B0604020202020204" pitchFamily="34" charset="0"/>
              </a:rPr>
              <a:t>cyclones do not form very close to the equator and do not ever cross the equator;</a:t>
            </a:r>
          </a:p>
          <a:p>
            <a:pPr lvl="2" algn="just">
              <a:buFont typeface="Wingdings" panose="05000000000000000000" pitchFamily="2" charset="2"/>
              <a:buChar char="Ø"/>
            </a:pPr>
            <a:endParaRPr lang="en-GB" dirty="0" smtClean="0">
              <a:latin typeface="Arial" panose="020B0604020202020204" pitchFamily="34" charset="0"/>
              <a:cs typeface="Arial" panose="020B0604020202020204" pitchFamily="34" charset="0"/>
            </a:endParaRPr>
          </a:p>
          <a:p>
            <a:pPr lvl="2" algn="just">
              <a:buFont typeface="Wingdings" panose="05000000000000000000" pitchFamily="2" charset="2"/>
              <a:buChar char="Ø"/>
            </a:pP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western North Pacific is the most active tropical cyclone region. It is also the region with the largest number of intense tropical cyclones (orange through red tracks);</a:t>
            </a:r>
          </a:p>
          <a:p>
            <a:pPr lvl="2" algn="just">
              <a:buFont typeface="Wingdings" panose="05000000000000000000" pitchFamily="2" charset="2"/>
              <a:buChar char="Ø"/>
            </a:pPr>
            <a:endParaRPr lang="en-GB" dirty="0" smtClean="0">
              <a:latin typeface="Arial" panose="020B0604020202020204" pitchFamily="34" charset="0"/>
              <a:cs typeface="Arial" panose="020B0604020202020204" pitchFamily="34" charset="0"/>
            </a:endParaRPr>
          </a:p>
          <a:p>
            <a:pPr lvl="2" algn="just">
              <a:buFont typeface="Wingdings" panose="05000000000000000000" pitchFamily="2" charset="2"/>
              <a:buChar char="Ø"/>
            </a:pPr>
            <a:r>
              <a:rPr lang="en-GB" dirty="0" smtClean="0">
                <a:latin typeface="Arial" panose="020B0604020202020204" pitchFamily="34" charset="0"/>
                <a:cs typeface="Arial" panose="020B0604020202020204" pitchFamily="34" charset="0"/>
              </a:rPr>
              <a:t>Tropical </a:t>
            </a:r>
            <a:r>
              <a:rPr lang="en-GB" dirty="0">
                <a:latin typeface="Arial" panose="020B0604020202020204" pitchFamily="34" charset="0"/>
                <a:cs typeface="Arial" panose="020B0604020202020204" pitchFamily="34" charset="0"/>
              </a:rPr>
              <a:t>cyclones in the western North Pacific and the North Atlantic can have tracks that extend to very high latitudes. Storms following these long tracks generally undergo extratropical transition;</a:t>
            </a:r>
          </a:p>
        </p:txBody>
      </p:sp>
      <p:sp>
        <p:nvSpPr>
          <p:cNvPr id="2" name="Footer Placeholder 1">
            <a:extLst>
              <a:ext uri="{FF2B5EF4-FFF2-40B4-BE49-F238E27FC236}">
                <a16:creationId xmlns:a16="http://schemas.microsoft.com/office/drawing/2014/main" xmlns="" id="{41594AB7-AB17-4381-AFEC-85C58D187886}"/>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A0545F17-E4C1-4D5F-9240-5064C5778436}"/>
              </a:ext>
            </a:extLst>
          </p:cNvPr>
          <p:cNvSpPr>
            <a:spLocks noGrp="1"/>
          </p:cNvSpPr>
          <p:nvPr>
            <p:ph type="sldNum" sz="quarter" idx="12"/>
          </p:nvPr>
        </p:nvSpPr>
        <p:spPr/>
        <p:txBody>
          <a:bodyPr/>
          <a:lstStyle/>
          <a:p>
            <a:fld id="{46CBDAFF-6F72-4DEC-A76B-3A5A3345B25A}" type="slidenum">
              <a:rPr lang="en-GB" smtClean="0"/>
              <a:t>12</a:t>
            </a:fld>
            <a:endParaRPr lang="en-GB"/>
          </a:p>
        </p:txBody>
      </p:sp>
    </p:spTree>
    <p:extLst>
      <p:ext uri="{BB962C8B-B14F-4D97-AF65-F5344CB8AC3E}">
        <p14:creationId xmlns:p14="http://schemas.microsoft.com/office/powerpoint/2010/main" val="298200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AA161D8-F64A-4FF8-89BF-A3E9B503EC63}"/>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281FAAF8-98C9-43F2-BFB8-C3BB7716E0E0}"/>
              </a:ext>
            </a:extLst>
          </p:cNvPr>
          <p:cNvSpPr>
            <a:spLocks noGrp="1"/>
          </p:cNvSpPr>
          <p:nvPr>
            <p:ph type="sldNum" sz="quarter" idx="12"/>
          </p:nvPr>
        </p:nvSpPr>
        <p:spPr/>
        <p:txBody>
          <a:bodyPr/>
          <a:lstStyle/>
          <a:p>
            <a:fld id="{46CBDAFF-6F72-4DEC-A76B-3A5A3345B25A}" type="slidenum">
              <a:rPr lang="en-GB" smtClean="0"/>
              <a:t>13</a:t>
            </a:fld>
            <a:endParaRPr lang="en-GB"/>
          </a:p>
        </p:txBody>
      </p:sp>
      <p:sp>
        <p:nvSpPr>
          <p:cNvPr id="4" name="Rectangle 3">
            <a:extLst>
              <a:ext uri="{FF2B5EF4-FFF2-40B4-BE49-F238E27FC236}">
                <a16:creationId xmlns:a16="http://schemas.microsoft.com/office/drawing/2014/main" xmlns="" id="{DA242911-ECFE-4451-890A-BAEBF1B21CF9}"/>
              </a:ext>
            </a:extLst>
          </p:cNvPr>
          <p:cNvSpPr/>
          <p:nvPr/>
        </p:nvSpPr>
        <p:spPr>
          <a:xfrm>
            <a:off x="279400" y="326747"/>
            <a:ext cx="11391900" cy="5632311"/>
          </a:xfrm>
          <a:prstGeom prst="rect">
            <a:avLst/>
          </a:prstGeom>
        </p:spPr>
        <p:txBody>
          <a:bodyPr wrap="square">
            <a:spAutoFit/>
          </a:bodyPr>
          <a:lstStyle/>
          <a:p>
            <a:pPr marL="457200" indent="-45720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The North Indian Ocean (Bay of Bengal and Arabian Sea) is bounded by land to the north and the eastern North Pacific is bounded by cold water to the north. These environmental features limit the lifetimes of storms in these regions</a:t>
            </a:r>
            <a:r>
              <a:rPr lang="en-GB" sz="2000" dirty="0" smtClean="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The Bay of Bengal has about five times as many tropical cyclones as the Arabian Sea. The high mountain ranges and low-lying coastal plains and river deltas of the Bay of Bengal combine to make this region extremely vulnerable to tropical cyclones. Indeed, the two most devastating tropical cyclones on record occurred in this region</a:t>
            </a:r>
          </a:p>
          <a:p>
            <a:pPr marL="457200" indent="-457200" algn="just">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Southern Hemisphere tropical cyclones are generally weaker than storms in the North Pacific and Atlantic basins;</a:t>
            </a:r>
          </a:p>
          <a:p>
            <a:pPr marL="457200" indent="-457200" algn="just">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extension of the subtropical jet into tropical latitudes in the Southern Hemisphere acts to constrain the tracks of tropical cyclones. Even so, a few Southern Hemisphere tropical cyclones undergo extratropical transition;</a:t>
            </a:r>
          </a:p>
          <a:p>
            <a:pPr marL="457200" indent="-457200" algn="just">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Although </a:t>
            </a:r>
            <a:r>
              <a:rPr lang="en-GB" sz="2000" dirty="0">
                <a:latin typeface="Arial" panose="020B0604020202020204" pitchFamily="34" charset="0"/>
                <a:cs typeface="Arial" panose="020B0604020202020204" pitchFamily="34" charset="0"/>
              </a:rPr>
              <a:t>rare, systems resembling tropical cyclones can occur in the South Atlantic Ocean and off the subtropical east coasts of Australia and southern Africa.</a:t>
            </a:r>
          </a:p>
        </p:txBody>
      </p:sp>
    </p:spTree>
    <p:extLst>
      <p:ext uri="{BB962C8B-B14F-4D97-AF65-F5344CB8AC3E}">
        <p14:creationId xmlns:p14="http://schemas.microsoft.com/office/powerpoint/2010/main" val="3802157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2853BE0-897F-4D7A-9DD5-FF2BC30506A1}"/>
              </a:ext>
            </a:extLst>
          </p:cNvPr>
          <p:cNvSpPr>
            <a:spLocks noGrp="1"/>
          </p:cNvSpPr>
          <p:nvPr>
            <p:ph type="title"/>
          </p:nvPr>
        </p:nvSpPr>
        <p:spPr>
          <a:xfrm>
            <a:off x="206062" y="0"/>
            <a:ext cx="11147738" cy="1325563"/>
          </a:xfrm>
        </p:spPr>
        <p:txBody>
          <a:bodyPr>
            <a:normAutofit/>
          </a:bodyPr>
          <a:lstStyle/>
          <a:p>
            <a:pPr algn="ctr"/>
            <a:r>
              <a:rPr lang="en-GB" sz="4000" b="1" dirty="0">
                <a:solidFill>
                  <a:srgbClr val="FF0000"/>
                </a:solidFill>
                <a:latin typeface="Arial Black" panose="020B0A04020102020204" pitchFamily="34" charset="0"/>
              </a:rPr>
              <a:t>Tropical cyclone classification schemes for the different regions.</a:t>
            </a:r>
            <a:endParaRPr lang="en-GB" sz="4000" dirty="0">
              <a:solidFill>
                <a:srgbClr val="FF0000"/>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xmlns="" id="{A19CA48D-09D4-422B-99EE-E870DC54895B}"/>
              </a:ext>
            </a:extLst>
          </p:cNvPr>
          <p:cNvSpPr>
            <a:spLocks noGrp="1"/>
          </p:cNvSpPr>
          <p:nvPr>
            <p:ph idx="1"/>
          </p:nvPr>
        </p:nvSpPr>
        <p:spPr>
          <a:xfrm>
            <a:off x="373487" y="1325563"/>
            <a:ext cx="11590985" cy="4351338"/>
          </a:xfrm>
        </p:spPr>
        <p:txBody>
          <a:bodyPr>
            <a:noAutofit/>
          </a:bodyPr>
          <a:lstStyle/>
          <a:p>
            <a:pPr marL="0" indent="0" algn="just">
              <a:buNone/>
            </a:pPr>
            <a:r>
              <a:rPr lang="en-GB" dirty="0"/>
              <a:t>The associated damage of cyclones refers to the expected damage in the maximum wind zone. Damage will vary depending upon</a:t>
            </a:r>
            <a:r>
              <a:rPr lang="en-GB" dirty="0" smtClean="0"/>
              <a:t>:</a:t>
            </a:r>
          </a:p>
          <a:p>
            <a:pPr marL="0" indent="0" algn="just">
              <a:buNone/>
            </a:pPr>
            <a:endParaRPr lang="en-GB" dirty="0"/>
          </a:p>
          <a:p>
            <a:pPr marL="1428750" lvl="2" indent="-514350" algn="just">
              <a:buFont typeface="+mj-lt"/>
              <a:buAutoNum type="arabicPeriod"/>
            </a:pPr>
            <a:r>
              <a:rPr lang="en-GB" sz="2200" dirty="0"/>
              <a:t> Distance from the zone of maximum winds;</a:t>
            </a:r>
          </a:p>
          <a:p>
            <a:pPr marL="1428750" lvl="2" indent="-514350" algn="just">
              <a:buFont typeface="+mj-lt"/>
              <a:buAutoNum type="arabicPeriod"/>
            </a:pPr>
            <a:r>
              <a:rPr lang="en-GB" sz="2200" dirty="0"/>
              <a:t> Exposure of the location (i.e., sheltered or not);</a:t>
            </a:r>
          </a:p>
          <a:p>
            <a:pPr marL="1428750" lvl="2" indent="-514350" algn="just">
              <a:buFont typeface="+mj-lt"/>
              <a:buAutoNum type="arabicPeriod"/>
            </a:pPr>
            <a:r>
              <a:rPr lang="en-GB" sz="2200" dirty="0"/>
              <a:t> Building standards;</a:t>
            </a:r>
          </a:p>
          <a:p>
            <a:pPr marL="1428750" lvl="2" indent="-514350" algn="just">
              <a:buFont typeface="+mj-lt"/>
              <a:buAutoNum type="arabicPeriod"/>
            </a:pPr>
            <a:r>
              <a:rPr lang="en-GB" sz="2200" dirty="0"/>
              <a:t> Vegetation type; and</a:t>
            </a:r>
          </a:p>
          <a:p>
            <a:pPr marL="1428750" lvl="2" indent="-514350" algn="just">
              <a:buFont typeface="+mj-lt"/>
              <a:buAutoNum type="arabicPeriod"/>
            </a:pPr>
            <a:r>
              <a:rPr lang="en-GB" sz="2200" dirty="0"/>
              <a:t> Resultant flooding and wave action.</a:t>
            </a:r>
          </a:p>
          <a:p>
            <a:pPr marL="0" indent="0" algn="just">
              <a:buNone/>
            </a:pPr>
            <a:endParaRPr lang="en-GB" dirty="0" smtClean="0"/>
          </a:p>
          <a:p>
            <a:pPr marL="0" indent="0" algn="just">
              <a:buNone/>
            </a:pPr>
            <a:r>
              <a:rPr lang="en-GB" dirty="0" smtClean="0"/>
              <a:t>The </a:t>
            </a:r>
            <a:r>
              <a:rPr lang="en-GB" dirty="0"/>
              <a:t>effects of storm surge, tide, or wave action are not explicitly included in the classifications.</a:t>
            </a:r>
          </a:p>
        </p:txBody>
      </p:sp>
      <p:sp>
        <p:nvSpPr>
          <p:cNvPr id="2" name="Footer Placeholder 1">
            <a:extLst>
              <a:ext uri="{FF2B5EF4-FFF2-40B4-BE49-F238E27FC236}">
                <a16:creationId xmlns:a16="http://schemas.microsoft.com/office/drawing/2014/main" xmlns="" id="{B758CC99-FA79-48C2-9BFD-18216A099B69}"/>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001F21F8-481A-4C06-9225-D5E835AF703E}"/>
              </a:ext>
            </a:extLst>
          </p:cNvPr>
          <p:cNvSpPr>
            <a:spLocks noGrp="1"/>
          </p:cNvSpPr>
          <p:nvPr>
            <p:ph type="sldNum" sz="quarter" idx="12"/>
          </p:nvPr>
        </p:nvSpPr>
        <p:spPr/>
        <p:txBody>
          <a:bodyPr/>
          <a:lstStyle/>
          <a:p>
            <a:fld id="{46CBDAFF-6F72-4DEC-A76B-3A5A3345B25A}" type="slidenum">
              <a:rPr lang="en-GB" smtClean="0"/>
              <a:t>14</a:t>
            </a:fld>
            <a:endParaRPr lang="en-GB"/>
          </a:p>
        </p:txBody>
      </p:sp>
    </p:spTree>
    <p:extLst>
      <p:ext uri="{BB962C8B-B14F-4D97-AF65-F5344CB8AC3E}">
        <p14:creationId xmlns:p14="http://schemas.microsoft.com/office/powerpoint/2010/main" val="1351185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D1F0896-AE34-42A7-BB86-AD6C21045EDB}"/>
              </a:ext>
            </a:extLst>
          </p:cNvPr>
          <p:cNvSpPr>
            <a:spLocks noGrp="1"/>
          </p:cNvSpPr>
          <p:nvPr>
            <p:ph type="title"/>
          </p:nvPr>
        </p:nvSpPr>
        <p:spPr>
          <a:xfrm>
            <a:off x="193183" y="365125"/>
            <a:ext cx="11784169" cy="1325563"/>
          </a:xfrm>
        </p:spPr>
        <p:txBody>
          <a:bodyPr>
            <a:normAutofit/>
          </a:bodyPr>
          <a:lstStyle/>
          <a:p>
            <a:pPr algn="ctr"/>
            <a:r>
              <a:rPr lang="en-GB" sz="3600" b="1" dirty="0">
                <a:solidFill>
                  <a:srgbClr val="FF0000"/>
                </a:solidFill>
                <a:latin typeface="Arial Black" panose="020B0A04020102020204" pitchFamily="34" charset="0"/>
              </a:rPr>
              <a:t>The End of the Tropical Cyclone Lifecycle: Decay or Extratropical Transition (ET)</a:t>
            </a:r>
            <a:endParaRPr lang="en-GB" sz="3600" dirty="0">
              <a:solidFill>
                <a:srgbClr val="FF0000"/>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xmlns="" id="{74208112-C3A3-4565-B8F4-5E0BE127A1AE}"/>
              </a:ext>
            </a:extLst>
          </p:cNvPr>
          <p:cNvSpPr>
            <a:spLocks noGrp="1"/>
          </p:cNvSpPr>
          <p:nvPr>
            <p:ph idx="1"/>
          </p:nvPr>
        </p:nvSpPr>
        <p:spPr>
          <a:xfrm>
            <a:off x="838200" y="1952625"/>
            <a:ext cx="10515600" cy="4295775"/>
          </a:xfrm>
        </p:spPr>
        <p:txBody>
          <a:bodyPr>
            <a:noAutofit/>
          </a:bodyPr>
          <a:lstStyle/>
          <a:p>
            <a:pPr marL="0" indent="0">
              <a:buNone/>
            </a:pPr>
            <a:r>
              <a:rPr lang="en-GB" sz="2400" dirty="0"/>
              <a:t>When a tropical cyclone moves into a hostile environment it will either decay or undergo extratropical transition. As might be expected, a hostile environment includes at least one of the following:</a:t>
            </a:r>
          </a:p>
          <a:p>
            <a:pPr lvl="1">
              <a:buFont typeface="Wingdings" panose="05000000000000000000" pitchFamily="2" charset="2"/>
              <a:buChar char="Ø"/>
            </a:pPr>
            <a:r>
              <a:rPr lang="en-GB" dirty="0"/>
              <a:t>strong vertical wind shear (in excess of 10-15 m s-1 over a deep layer),</a:t>
            </a:r>
          </a:p>
          <a:p>
            <a:pPr lvl="1">
              <a:buFont typeface="Wingdings" panose="05000000000000000000" pitchFamily="2" charset="2"/>
              <a:buChar char="Ø"/>
            </a:pPr>
            <a:r>
              <a:rPr lang="en-GB" dirty="0"/>
              <a:t>cool ocean temperatures under the storm core (less than 26°C),</a:t>
            </a:r>
          </a:p>
          <a:p>
            <a:pPr lvl="1">
              <a:buFont typeface="Wingdings" panose="05000000000000000000" pitchFamily="2" charset="2"/>
              <a:buChar char="Ø"/>
            </a:pPr>
            <a:r>
              <a:rPr lang="en-GB" dirty="0"/>
              <a:t>dry air intrusion, or landfall</a:t>
            </a:r>
            <a:r>
              <a:rPr lang="en-GB" dirty="0" smtClean="0"/>
              <a:t>.</a:t>
            </a:r>
          </a:p>
          <a:p>
            <a:pPr lvl="1">
              <a:buFont typeface="Wingdings" panose="05000000000000000000" pitchFamily="2" charset="2"/>
              <a:buChar char="Ø"/>
            </a:pPr>
            <a:endParaRPr lang="en-GB" dirty="0"/>
          </a:p>
          <a:p>
            <a:pPr marL="0" indent="0">
              <a:buNone/>
            </a:pPr>
            <a:r>
              <a:rPr lang="en-GB" sz="2400" dirty="0"/>
              <a:t>Cool SST and strong shear are typical of a mid-latitude environment, explaining why this region is generally thought to be a </a:t>
            </a:r>
            <a:r>
              <a:rPr lang="en-GB" sz="2400" b="1" dirty="0"/>
              <a:t>tropical cyclone graveyard</a:t>
            </a:r>
            <a:r>
              <a:rPr lang="en-GB" sz="2400" dirty="0"/>
              <a:t>. The hostile environment may unbalance the storm so that it ceases to be self-sustaining—and will decay—but intense storms may instead undergo transition into an extratropical cyclone.</a:t>
            </a:r>
          </a:p>
        </p:txBody>
      </p:sp>
      <p:sp>
        <p:nvSpPr>
          <p:cNvPr id="2" name="Footer Placeholder 1">
            <a:extLst>
              <a:ext uri="{FF2B5EF4-FFF2-40B4-BE49-F238E27FC236}">
                <a16:creationId xmlns:a16="http://schemas.microsoft.com/office/drawing/2014/main" xmlns="" id="{A9784913-9B6B-40BC-9688-B9319165054E}"/>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197CCB4B-ED29-422D-B834-D1C0F98E3552}"/>
              </a:ext>
            </a:extLst>
          </p:cNvPr>
          <p:cNvSpPr>
            <a:spLocks noGrp="1"/>
          </p:cNvSpPr>
          <p:nvPr>
            <p:ph type="sldNum" sz="quarter" idx="12"/>
          </p:nvPr>
        </p:nvSpPr>
        <p:spPr/>
        <p:txBody>
          <a:bodyPr/>
          <a:lstStyle/>
          <a:p>
            <a:fld id="{46CBDAFF-6F72-4DEC-A76B-3A5A3345B25A}" type="slidenum">
              <a:rPr lang="en-GB" smtClean="0"/>
              <a:t>15</a:t>
            </a:fld>
            <a:endParaRPr lang="en-GB"/>
          </a:p>
        </p:txBody>
      </p:sp>
    </p:spTree>
    <p:extLst>
      <p:ext uri="{BB962C8B-B14F-4D97-AF65-F5344CB8AC3E}">
        <p14:creationId xmlns:p14="http://schemas.microsoft.com/office/powerpoint/2010/main" val="1275041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F94F4-495C-4E42-B945-082477AE766A}"/>
              </a:ext>
            </a:extLst>
          </p:cNvPr>
          <p:cNvSpPr>
            <a:spLocks noGrp="1"/>
          </p:cNvSpPr>
          <p:nvPr>
            <p:ph type="title"/>
          </p:nvPr>
        </p:nvSpPr>
        <p:spPr>
          <a:xfrm>
            <a:off x="838200" y="-162913"/>
            <a:ext cx="10515600" cy="1325563"/>
          </a:xfrm>
        </p:spPr>
        <p:txBody>
          <a:bodyPr/>
          <a:lstStyle/>
          <a:p>
            <a:pPr algn="ctr"/>
            <a:r>
              <a:rPr lang="en-GB" b="1" dirty="0">
                <a:solidFill>
                  <a:srgbClr val="FF0000"/>
                </a:solidFill>
                <a:latin typeface="Arial Black" panose="020B0A04020102020204" pitchFamily="34" charset="0"/>
              </a:rPr>
              <a:t>Extratropical Transition (ET)</a:t>
            </a:r>
            <a:endParaRPr lang="en-GB"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D44FFB11-DD3C-4D47-AE83-92E45FB95878}"/>
              </a:ext>
            </a:extLst>
          </p:cNvPr>
          <p:cNvSpPr>
            <a:spLocks noGrp="1"/>
          </p:cNvSpPr>
          <p:nvPr>
            <p:ph idx="1"/>
          </p:nvPr>
        </p:nvSpPr>
        <p:spPr>
          <a:xfrm>
            <a:off x="748046" y="1233196"/>
            <a:ext cx="10765665" cy="5123153"/>
          </a:xfrm>
        </p:spPr>
        <p:txBody>
          <a:bodyPr>
            <a:noAutofit/>
          </a:bodyPr>
          <a:lstStyle/>
          <a:p>
            <a:pPr marL="0" indent="0" algn="just">
              <a:buNone/>
            </a:pPr>
            <a:r>
              <a:rPr lang="en-GB" dirty="0"/>
              <a:t>Poleward movement of a tropical cyclone is generally expected to lead to the decay of the system as it encounters the hostile, strongly sheared environment and cooler waters (or land) of the midlatitudes.</a:t>
            </a:r>
          </a:p>
          <a:p>
            <a:pPr marL="0" indent="0" algn="just">
              <a:buNone/>
            </a:pPr>
            <a:r>
              <a:rPr lang="en-GB" i="1" dirty="0"/>
              <a:t>The exceptions to this rule are </a:t>
            </a:r>
            <a:r>
              <a:rPr lang="en-GB" b="1" i="1" dirty="0" err="1">
                <a:solidFill>
                  <a:srgbClr val="FF0000"/>
                </a:solidFill>
              </a:rPr>
              <a:t>extratropically</a:t>
            </a:r>
            <a:r>
              <a:rPr lang="en-GB" b="1" i="1" dirty="0">
                <a:solidFill>
                  <a:srgbClr val="FF0000"/>
                </a:solidFill>
              </a:rPr>
              <a:t> transitioning tropical cyclones</a:t>
            </a:r>
            <a:r>
              <a:rPr lang="en-GB" i="1" dirty="0"/>
              <a:t>. </a:t>
            </a:r>
            <a:r>
              <a:rPr lang="en-GB" b="1" dirty="0"/>
              <a:t>The process by which an initially tropical cyclone is transformed into an extratropical cyclone is known as </a:t>
            </a:r>
            <a:r>
              <a:rPr lang="en-GB" b="1" i="1" dirty="0"/>
              <a:t>Extratropical Transition</a:t>
            </a:r>
            <a:r>
              <a:rPr lang="en-GB" dirty="0"/>
              <a:t>. Tropical cyclones typically weaken as they recurve, but as they move into the </a:t>
            </a:r>
            <a:r>
              <a:rPr lang="en-GB" dirty="0" err="1"/>
              <a:t>extratropics</a:t>
            </a:r>
            <a:r>
              <a:rPr lang="en-GB" dirty="0"/>
              <a:t> these systems can re-intensify into intense midlatitude storms with extensive regions of intense rain and larger gale (and even hurricane) force wind areas than their tropical antecedents. The remnant tropical cyclone can also provide a region of enhanced thermal contrast for the later development of an intense midlatitude storm.</a:t>
            </a:r>
          </a:p>
        </p:txBody>
      </p:sp>
      <p:sp>
        <p:nvSpPr>
          <p:cNvPr id="4" name="Footer Placeholder 3">
            <a:extLst>
              <a:ext uri="{FF2B5EF4-FFF2-40B4-BE49-F238E27FC236}">
                <a16:creationId xmlns:a16="http://schemas.microsoft.com/office/drawing/2014/main" xmlns="" id="{71806509-B5B5-4058-8C5F-AFFC6D6EABC8}"/>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478C6724-07D8-437C-8199-C3B0348D0BF7}"/>
              </a:ext>
            </a:extLst>
          </p:cNvPr>
          <p:cNvSpPr>
            <a:spLocks noGrp="1"/>
          </p:cNvSpPr>
          <p:nvPr>
            <p:ph type="sldNum" sz="quarter" idx="12"/>
          </p:nvPr>
        </p:nvSpPr>
        <p:spPr/>
        <p:txBody>
          <a:bodyPr/>
          <a:lstStyle/>
          <a:p>
            <a:fld id="{46CBDAFF-6F72-4DEC-A76B-3A5A3345B25A}" type="slidenum">
              <a:rPr lang="en-GB" smtClean="0"/>
              <a:t>16</a:t>
            </a:fld>
            <a:endParaRPr lang="en-GB"/>
          </a:p>
        </p:txBody>
      </p:sp>
    </p:spTree>
    <p:extLst>
      <p:ext uri="{BB962C8B-B14F-4D97-AF65-F5344CB8AC3E}">
        <p14:creationId xmlns:p14="http://schemas.microsoft.com/office/powerpoint/2010/main" val="2246278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E4AD54D-942F-4F7C-8116-8BB5F611690F}"/>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260460BB-E48E-4F07-A449-783E0082F4DF}"/>
              </a:ext>
            </a:extLst>
          </p:cNvPr>
          <p:cNvSpPr>
            <a:spLocks noGrp="1"/>
          </p:cNvSpPr>
          <p:nvPr>
            <p:ph type="sldNum" sz="quarter" idx="12"/>
          </p:nvPr>
        </p:nvSpPr>
        <p:spPr/>
        <p:txBody>
          <a:bodyPr/>
          <a:lstStyle/>
          <a:p>
            <a:fld id="{46CBDAFF-6F72-4DEC-A76B-3A5A3345B25A}" type="slidenum">
              <a:rPr lang="en-GB" smtClean="0"/>
              <a:t>17</a:t>
            </a:fld>
            <a:endParaRPr lang="en-GB"/>
          </a:p>
        </p:txBody>
      </p:sp>
      <p:sp>
        <p:nvSpPr>
          <p:cNvPr id="6" name="Rectangle 5">
            <a:extLst>
              <a:ext uri="{FF2B5EF4-FFF2-40B4-BE49-F238E27FC236}">
                <a16:creationId xmlns:a16="http://schemas.microsoft.com/office/drawing/2014/main" xmlns="" id="{4A1EB8F1-A273-4297-B852-DBC8724A1E13}"/>
              </a:ext>
            </a:extLst>
          </p:cNvPr>
          <p:cNvSpPr/>
          <p:nvPr/>
        </p:nvSpPr>
        <p:spPr>
          <a:xfrm>
            <a:off x="185530" y="195111"/>
            <a:ext cx="11820940" cy="1785104"/>
          </a:xfrm>
          <a:prstGeom prst="rect">
            <a:avLst/>
          </a:prstGeom>
        </p:spPr>
        <p:txBody>
          <a:bodyPr wrap="square">
            <a:spAutoFit/>
          </a:bodyPr>
          <a:lstStyle/>
          <a:p>
            <a:pPr algn="just"/>
            <a:r>
              <a:rPr lang="en-GB" sz="2200" dirty="0">
                <a:latin typeface="TimesNewRomanPSMT"/>
              </a:rPr>
              <a:t>The rapid forward speed, the large size of their gale force wind area and intense rainfall region, and extraordinarily large ocean waves created by an ET event can persist long after its "tropical storm" status has been discontinued</a:t>
            </a:r>
            <a:r>
              <a:rPr lang="en-GB" sz="2200" dirty="0" smtClean="0">
                <a:latin typeface="TimesNewRomanPSMT"/>
              </a:rPr>
              <a:t>.</a:t>
            </a:r>
          </a:p>
          <a:p>
            <a:pPr algn="just"/>
            <a:endParaRPr lang="en-GB" sz="2200" dirty="0">
              <a:latin typeface="TimesNewRomanPSMT"/>
            </a:endParaRPr>
          </a:p>
          <a:p>
            <a:pPr algn="just"/>
            <a:r>
              <a:rPr lang="en-GB" sz="2200" dirty="0">
                <a:latin typeface="TimesNewRomanPSMT"/>
              </a:rPr>
              <a:t>The likelihood of ET for an individual storm depends </a:t>
            </a:r>
            <a:r>
              <a:rPr lang="en-GB" sz="2200" dirty="0" smtClean="0">
                <a:latin typeface="TimesNewRomanPSMT"/>
              </a:rPr>
              <a:t>on</a:t>
            </a:r>
            <a:endParaRPr lang="en-GB" sz="2200" dirty="0">
              <a:latin typeface="TimesNewRomanPSMT"/>
            </a:endParaRPr>
          </a:p>
        </p:txBody>
      </p:sp>
      <p:pic>
        <p:nvPicPr>
          <p:cNvPr id="7" name="Picture 6">
            <a:extLst>
              <a:ext uri="{FF2B5EF4-FFF2-40B4-BE49-F238E27FC236}">
                <a16:creationId xmlns:a16="http://schemas.microsoft.com/office/drawing/2014/main" xmlns="" id="{BA7E5741-7309-4E6E-BC29-05A70C905B50}"/>
              </a:ext>
            </a:extLst>
          </p:cNvPr>
          <p:cNvPicPr>
            <a:picLocks noChangeAspect="1"/>
          </p:cNvPicPr>
          <p:nvPr/>
        </p:nvPicPr>
        <p:blipFill>
          <a:blip r:embed="rId2"/>
          <a:stretch>
            <a:fillRect/>
          </a:stretch>
        </p:blipFill>
        <p:spPr>
          <a:xfrm>
            <a:off x="6508828" y="2134103"/>
            <a:ext cx="5979386" cy="3803058"/>
          </a:xfrm>
          <a:prstGeom prst="rect">
            <a:avLst/>
          </a:prstGeom>
        </p:spPr>
      </p:pic>
      <p:sp>
        <p:nvSpPr>
          <p:cNvPr id="2" name="Rectangle 1"/>
          <p:cNvSpPr/>
          <p:nvPr/>
        </p:nvSpPr>
        <p:spPr>
          <a:xfrm>
            <a:off x="296214" y="2134103"/>
            <a:ext cx="6104587" cy="4093428"/>
          </a:xfrm>
          <a:prstGeom prst="rect">
            <a:avLst/>
          </a:prstGeom>
        </p:spPr>
        <p:txBody>
          <a:bodyPr wrap="square">
            <a:spAutoFit/>
          </a:bodyPr>
          <a:lstStyle/>
          <a:p>
            <a:pPr marL="571500" indent="-571500">
              <a:buFont typeface="+mj-lt"/>
              <a:buAutoNum type="romanLcPeriod"/>
            </a:pPr>
            <a:r>
              <a:rPr lang="en-GB" sz="2000" dirty="0" smtClean="0">
                <a:latin typeface="TimesNewRomanPSMT"/>
              </a:rPr>
              <a:t>the </a:t>
            </a:r>
            <a:r>
              <a:rPr lang="en-GB" sz="2000" dirty="0">
                <a:latin typeface="TimesNewRomanPSMT"/>
              </a:rPr>
              <a:t>structure and intensity of the tropical cyclone itself</a:t>
            </a:r>
            <a:r>
              <a:rPr lang="en-GB" sz="2000" dirty="0" smtClean="0">
                <a:latin typeface="TimesNewRomanPSMT"/>
              </a:rPr>
              <a:t>,</a:t>
            </a:r>
          </a:p>
          <a:p>
            <a:pPr marL="571500" indent="-571500">
              <a:buFont typeface="+mj-lt"/>
              <a:buAutoNum type="romanLcPeriod"/>
            </a:pPr>
            <a:endParaRPr lang="en-GB" sz="2000" dirty="0">
              <a:latin typeface="TimesNewRomanPSMT"/>
            </a:endParaRPr>
          </a:p>
          <a:p>
            <a:pPr marL="571500" indent="-571500">
              <a:buFont typeface="+mj-lt"/>
              <a:buAutoNum type="romanLcPeriod"/>
            </a:pPr>
            <a:r>
              <a:rPr lang="en-GB" sz="2000" dirty="0">
                <a:latin typeface="TimesNewRomanPSMT"/>
              </a:rPr>
              <a:t>its thermodynamic environment (convective forcing),</a:t>
            </a:r>
          </a:p>
          <a:p>
            <a:pPr marL="571500" indent="-571500">
              <a:buFont typeface="+mj-lt"/>
              <a:buAutoNum type="romanLcPeriod"/>
            </a:pPr>
            <a:endParaRPr lang="en-GB" sz="2000" dirty="0" smtClean="0">
              <a:latin typeface="TimesNewRomanPSMT"/>
            </a:endParaRPr>
          </a:p>
          <a:p>
            <a:pPr marL="571500" indent="-571500">
              <a:buFont typeface="+mj-lt"/>
              <a:buAutoNum type="romanLcPeriod"/>
            </a:pPr>
            <a:r>
              <a:rPr lang="en-GB" sz="2000" dirty="0" smtClean="0">
                <a:latin typeface="TimesNewRomanPSMT"/>
              </a:rPr>
              <a:t>the </a:t>
            </a:r>
            <a:r>
              <a:rPr lang="en-GB" sz="2000" dirty="0">
                <a:latin typeface="TimesNewRomanPSMT"/>
              </a:rPr>
              <a:t>structure of the </a:t>
            </a:r>
            <a:r>
              <a:rPr lang="en-GB" sz="2000" dirty="0" smtClean="0">
                <a:latin typeface="TimesNewRomanPSMT"/>
              </a:rPr>
              <a:t>mid-latitude </a:t>
            </a:r>
            <a:r>
              <a:rPr lang="en-GB" sz="2000" dirty="0">
                <a:latin typeface="TimesNewRomanPSMT"/>
              </a:rPr>
              <a:t>trough (especially the spatial extent and strength of its associated vertical wind shear) interacting with the tropical cyclone, and</a:t>
            </a:r>
          </a:p>
          <a:p>
            <a:pPr marL="571500" indent="-571500">
              <a:buFont typeface="+mj-lt"/>
              <a:buAutoNum type="romanLcPeriod"/>
            </a:pPr>
            <a:endParaRPr lang="en-GB" sz="2000" dirty="0" smtClean="0">
              <a:latin typeface="TimesNewRomanPSMT"/>
            </a:endParaRPr>
          </a:p>
          <a:p>
            <a:pPr marL="571500" indent="-571500">
              <a:buFont typeface="+mj-lt"/>
              <a:buAutoNum type="romanLcPeriod"/>
            </a:pPr>
            <a:r>
              <a:rPr lang="en-GB" sz="2000" dirty="0" smtClean="0">
                <a:latin typeface="TimesNewRomanPSMT"/>
              </a:rPr>
              <a:t>the </a:t>
            </a:r>
            <a:r>
              <a:rPr lang="en-GB" sz="2000" dirty="0">
                <a:latin typeface="TimesNewRomanPSMT"/>
              </a:rPr>
              <a:t>relative location of the tropical cyclone in the trough.</a:t>
            </a:r>
            <a:endParaRPr lang="en-GB" sz="2000" dirty="0"/>
          </a:p>
        </p:txBody>
      </p:sp>
    </p:spTree>
    <p:extLst>
      <p:ext uri="{BB962C8B-B14F-4D97-AF65-F5344CB8AC3E}">
        <p14:creationId xmlns:p14="http://schemas.microsoft.com/office/powerpoint/2010/main" val="32443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5BA50BB-80A6-41B1-B6CC-62C3FF11C1FD}"/>
              </a:ext>
            </a:extLst>
          </p:cNvPr>
          <p:cNvSpPr>
            <a:spLocks noGrp="1"/>
          </p:cNvSpPr>
          <p:nvPr>
            <p:ph type="title"/>
          </p:nvPr>
        </p:nvSpPr>
        <p:spPr>
          <a:xfrm>
            <a:off x="838200" y="-257575"/>
            <a:ext cx="10515600" cy="1342958"/>
          </a:xfrm>
        </p:spPr>
        <p:txBody>
          <a:bodyPr/>
          <a:lstStyle/>
          <a:p>
            <a:r>
              <a:rPr lang="en-GB" b="1" dirty="0">
                <a:solidFill>
                  <a:srgbClr val="FF0000"/>
                </a:solidFill>
              </a:rPr>
              <a:t>Post-landfall Structure</a:t>
            </a:r>
            <a:endParaRPr lang="en-GB" dirty="0">
              <a:solidFill>
                <a:srgbClr val="FF0000"/>
              </a:solidFill>
            </a:endParaRPr>
          </a:p>
        </p:txBody>
      </p:sp>
      <p:pic>
        <p:nvPicPr>
          <p:cNvPr id="6" name="Content Placeholder 5">
            <a:extLst>
              <a:ext uri="{FF2B5EF4-FFF2-40B4-BE49-F238E27FC236}">
                <a16:creationId xmlns:a16="http://schemas.microsoft.com/office/drawing/2014/main" xmlns="" id="{635F9656-5009-4B2F-9695-74A5DF3199E9}"/>
              </a:ext>
            </a:extLst>
          </p:cNvPr>
          <p:cNvPicPr>
            <a:picLocks noGrp="1" noChangeAspect="1"/>
          </p:cNvPicPr>
          <p:nvPr>
            <p:ph idx="1"/>
          </p:nvPr>
        </p:nvPicPr>
        <p:blipFill>
          <a:blip r:embed="rId2"/>
          <a:stretch>
            <a:fillRect/>
          </a:stretch>
        </p:blipFill>
        <p:spPr>
          <a:xfrm>
            <a:off x="1828801" y="1085383"/>
            <a:ext cx="7573837" cy="3035037"/>
          </a:xfrm>
          <a:prstGeom prst="rect">
            <a:avLst/>
          </a:prstGeom>
        </p:spPr>
      </p:pic>
      <p:sp>
        <p:nvSpPr>
          <p:cNvPr id="2" name="Footer Placeholder 1">
            <a:extLst>
              <a:ext uri="{FF2B5EF4-FFF2-40B4-BE49-F238E27FC236}">
                <a16:creationId xmlns:a16="http://schemas.microsoft.com/office/drawing/2014/main" xmlns="" id="{EE398208-E999-40DA-8728-C42CD387C8FB}"/>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93CF9CD2-7D56-44EB-B952-0FFF669A5F6C}"/>
              </a:ext>
            </a:extLst>
          </p:cNvPr>
          <p:cNvSpPr>
            <a:spLocks noGrp="1"/>
          </p:cNvSpPr>
          <p:nvPr>
            <p:ph type="sldNum" sz="quarter" idx="12"/>
          </p:nvPr>
        </p:nvSpPr>
        <p:spPr/>
        <p:txBody>
          <a:bodyPr/>
          <a:lstStyle/>
          <a:p>
            <a:fld id="{46CBDAFF-6F72-4DEC-A76B-3A5A3345B25A}" type="slidenum">
              <a:rPr lang="en-GB" smtClean="0"/>
              <a:t>18</a:t>
            </a:fld>
            <a:endParaRPr lang="en-GB"/>
          </a:p>
        </p:txBody>
      </p:sp>
      <p:sp>
        <p:nvSpPr>
          <p:cNvPr id="7" name="Rectangle 6">
            <a:extLst>
              <a:ext uri="{FF2B5EF4-FFF2-40B4-BE49-F238E27FC236}">
                <a16:creationId xmlns:a16="http://schemas.microsoft.com/office/drawing/2014/main" xmlns="" id="{B30A05CB-4F03-4CCB-AC5D-84B63ECC4CAB}"/>
              </a:ext>
            </a:extLst>
          </p:cNvPr>
          <p:cNvSpPr/>
          <p:nvPr/>
        </p:nvSpPr>
        <p:spPr>
          <a:xfrm>
            <a:off x="978793" y="4293657"/>
            <a:ext cx="9384405" cy="2308324"/>
          </a:xfrm>
          <a:prstGeom prst="rect">
            <a:avLst/>
          </a:prstGeom>
        </p:spPr>
        <p:txBody>
          <a:bodyPr wrap="square">
            <a:spAutoFit/>
          </a:bodyPr>
          <a:lstStyle/>
          <a:p>
            <a:pPr algn="just"/>
            <a:r>
              <a:rPr lang="en-GB" sz="2400" dirty="0">
                <a:latin typeface="Carlito"/>
              </a:rPr>
              <a:t>Two major changes of the storm environment at landfall cause it to weaken:</a:t>
            </a:r>
          </a:p>
          <a:p>
            <a:pPr marL="342900" indent="-342900" algn="just">
              <a:buFont typeface="Wingdings" panose="05000000000000000000" pitchFamily="2" charset="2"/>
              <a:buChar char="Ø"/>
            </a:pPr>
            <a:r>
              <a:rPr lang="en-GB" sz="2400" dirty="0">
                <a:latin typeface="Carlito"/>
              </a:rPr>
              <a:t>loss of the ocean energy source and</a:t>
            </a:r>
          </a:p>
          <a:p>
            <a:pPr marL="342900" indent="-342900" algn="just">
              <a:buFont typeface="Wingdings" panose="05000000000000000000" pitchFamily="2" charset="2"/>
              <a:buChar char="Ø"/>
            </a:pPr>
            <a:r>
              <a:rPr lang="en-GB" sz="2400" dirty="0">
                <a:latin typeface="Carlito"/>
              </a:rPr>
              <a:t>increased friction.</a:t>
            </a:r>
          </a:p>
          <a:p>
            <a:pPr algn="just"/>
            <a:r>
              <a:rPr lang="en-GB" sz="2400" dirty="0">
                <a:latin typeface="Carlito"/>
              </a:rPr>
              <a:t>The resulting changes in storm structure lead to a redistribution of the significant weather associated with the storm.</a:t>
            </a:r>
            <a:endParaRPr lang="en-GB" sz="2400" dirty="0"/>
          </a:p>
        </p:txBody>
      </p:sp>
    </p:spTree>
    <p:extLst>
      <p:ext uri="{BB962C8B-B14F-4D97-AF65-F5344CB8AC3E}">
        <p14:creationId xmlns:p14="http://schemas.microsoft.com/office/powerpoint/2010/main" val="2168554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F64D06D-9A8D-415D-931A-37413E5E9B76}"/>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C1D9C227-1926-428F-B996-B8EF9E4245C2}"/>
              </a:ext>
            </a:extLst>
          </p:cNvPr>
          <p:cNvSpPr>
            <a:spLocks noGrp="1"/>
          </p:cNvSpPr>
          <p:nvPr>
            <p:ph type="sldNum" sz="quarter" idx="12"/>
          </p:nvPr>
        </p:nvSpPr>
        <p:spPr/>
        <p:txBody>
          <a:bodyPr/>
          <a:lstStyle/>
          <a:p>
            <a:fld id="{46CBDAFF-6F72-4DEC-A76B-3A5A3345B25A}" type="slidenum">
              <a:rPr lang="en-GB" smtClean="0"/>
              <a:t>19</a:t>
            </a:fld>
            <a:endParaRPr lang="en-GB"/>
          </a:p>
        </p:txBody>
      </p:sp>
      <p:sp>
        <p:nvSpPr>
          <p:cNvPr id="6" name="Rectangle 5">
            <a:extLst>
              <a:ext uri="{FF2B5EF4-FFF2-40B4-BE49-F238E27FC236}">
                <a16:creationId xmlns:a16="http://schemas.microsoft.com/office/drawing/2014/main" xmlns="" id="{8848E658-BB19-475E-B290-07C69B04E354}"/>
              </a:ext>
            </a:extLst>
          </p:cNvPr>
          <p:cNvSpPr/>
          <p:nvPr/>
        </p:nvSpPr>
        <p:spPr>
          <a:xfrm>
            <a:off x="412123" y="187838"/>
            <a:ext cx="10779617" cy="6001643"/>
          </a:xfrm>
          <a:prstGeom prst="rect">
            <a:avLst/>
          </a:prstGeom>
        </p:spPr>
        <p:txBody>
          <a:bodyPr wrap="square">
            <a:spAutoFit/>
          </a:bodyPr>
          <a:lstStyle/>
          <a:p>
            <a:pPr marL="457200" indent="-45720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 Evaporation (latent heat flux) and heat transfer (sensible heat flux) from the ocean surface warm and moisten the tropical storm boundary layer, providing energy to feed the clouds that drive the tropical cyclone. Hence, when the storm loses this energy source it begins to weaken. The lack of a moisture source over land weakens the convection and associated subsidence in the eye weakens the upper tropospheric warm core, raising the central pressure of the storm. This increase in the central pressure leads to weaker pressure gradient and weaker gradient wind</a:t>
            </a:r>
            <a:r>
              <a:rPr lang="en-GB" sz="2400" dirty="0" smtClean="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Ø"/>
            </a:pPr>
            <a:endParaRPr lang="en-GB" sz="24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endParaRPr lang="en-GB" sz="24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Surface friction effects on the atmosphere increase significantly after landfall. The ocean surface has less drag on the air than the solid land so the storm is able to sustain stronger peak surface winds over water. Land surfaces have a greater "roughness" (due to topography and natural and man-made structures) which leads to greater frictional drag and weaker winds.</a:t>
            </a:r>
          </a:p>
        </p:txBody>
      </p:sp>
    </p:spTree>
    <p:extLst>
      <p:ext uri="{BB962C8B-B14F-4D97-AF65-F5344CB8AC3E}">
        <p14:creationId xmlns:p14="http://schemas.microsoft.com/office/powerpoint/2010/main" val="212212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799231"/>
            <a:ext cx="10515600" cy="742458"/>
          </a:xfrm>
        </p:spPr>
        <p:txBody>
          <a:bodyPr>
            <a:noAutofit/>
          </a:bodyPr>
          <a:lstStyle/>
          <a:p>
            <a:pPr algn="ctr"/>
            <a:r>
              <a:rPr lang="en-GB" sz="9600" b="1" dirty="0" smtClean="0">
                <a:solidFill>
                  <a:srgbClr val="FF0000"/>
                </a:solidFill>
                <a:latin typeface="Arial Black" panose="020B0A04020102020204" pitchFamily="34" charset="0"/>
              </a:rPr>
              <a:t>LECTURE    3</a:t>
            </a:r>
            <a:endParaRPr lang="en-GB" sz="9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E6B17-BFC6-4FF6-B845-43177C532132}"/>
              </a:ext>
            </a:extLst>
          </p:cNvPr>
          <p:cNvSpPr>
            <a:spLocks noGrp="1"/>
          </p:cNvSpPr>
          <p:nvPr>
            <p:ph type="title"/>
          </p:nvPr>
        </p:nvSpPr>
        <p:spPr>
          <a:xfrm>
            <a:off x="540913" y="133303"/>
            <a:ext cx="10812887" cy="1325563"/>
          </a:xfrm>
        </p:spPr>
        <p:txBody>
          <a:bodyPr>
            <a:normAutofit/>
          </a:bodyPr>
          <a:lstStyle/>
          <a:p>
            <a:r>
              <a:rPr lang="en-GB" sz="3600" b="1" dirty="0">
                <a:solidFill>
                  <a:srgbClr val="FF0000"/>
                </a:solidFill>
                <a:latin typeface="Arial Black" panose="020B0A04020102020204" pitchFamily="34" charset="0"/>
              </a:rPr>
              <a:t>Tropical cyclones are the most hazardous tropical weather systems</a:t>
            </a:r>
            <a:r>
              <a:rPr lang="en-GB" sz="3600" dirty="0">
                <a:solidFill>
                  <a:srgbClr val="FF0000"/>
                </a:solidFill>
                <a:latin typeface="Arial Black" panose="020B0A04020102020204" pitchFamily="34" charset="0"/>
              </a:rPr>
              <a:t>.</a:t>
            </a:r>
          </a:p>
        </p:txBody>
      </p:sp>
      <p:sp>
        <p:nvSpPr>
          <p:cNvPr id="3" name="Content Placeholder 2">
            <a:extLst>
              <a:ext uri="{FF2B5EF4-FFF2-40B4-BE49-F238E27FC236}">
                <a16:creationId xmlns:a16="http://schemas.microsoft.com/office/drawing/2014/main" xmlns="" id="{890F8047-1E7F-4B4C-8DA7-D16F689468E7}"/>
              </a:ext>
            </a:extLst>
          </p:cNvPr>
          <p:cNvSpPr>
            <a:spLocks noGrp="1"/>
          </p:cNvSpPr>
          <p:nvPr>
            <p:ph idx="1"/>
          </p:nvPr>
        </p:nvSpPr>
        <p:spPr>
          <a:xfrm>
            <a:off x="643944" y="1352283"/>
            <a:ext cx="10947042" cy="4700788"/>
          </a:xfrm>
        </p:spPr>
        <p:txBody>
          <a:bodyPr>
            <a:noAutofit/>
          </a:bodyPr>
          <a:lstStyle/>
          <a:p>
            <a:pPr marL="0" indent="0" algn="just">
              <a:buNone/>
            </a:pPr>
            <a:r>
              <a:rPr lang="en-GB" dirty="0"/>
              <a:t>Their hazards include: strong winds, storm surge, wind-driven waves, heavy rainfall and flooding, tornadoes, and lightning. The impact of tropical cyclones can be categorized as direct and indirect or secondary impact. Direct impacts include coastal erosion by storm surge and loss of infrastructure from wind stress. Examples of indirect impacts are diseases associated with water contamination, oil price increases when drilling platforms and refineries are damaged or closed, and fires started by live, downed power lines. Economic loss from damage to crops and fisheries where livelihoods are dependent on agriculture, post disaster stress, and insurance rate increases are long term indirect effects. TCs remain a serious threat to society, especially as coastal population growth accelerates—a continuing trend in many locations around the world.</a:t>
            </a:r>
          </a:p>
        </p:txBody>
      </p:sp>
      <p:sp>
        <p:nvSpPr>
          <p:cNvPr id="4" name="Footer Placeholder 3">
            <a:extLst>
              <a:ext uri="{FF2B5EF4-FFF2-40B4-BE49-F238E27FC236}">
                <a16:creationId xmlns:a16="http://schemas.microsoft.com/office/drawing/2014/main" xmlns="" id="{FFF14350-92D6-4408-BE16-59CD2C1B2299}"/>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135AEC29-CD2C-4BAB-BE16-DBB607DB5BDF}"/>
              </a:ext>
            </a:extLst>
          </p:cNvPr>
          <p:cNvSpPr>
            <a:spLocks noGrp="1"/>
          </p:cNvSpPr>
          <p:nvPr>
            <p:ph type="sldNum" sz="quarter" idx="12"/>
          </p:nvPr>
        </p:nvSpPr>
        <p:spPr/>
        <p:txBody>
          <a:bodyPr/>
          <a:lstStyle/>
          <a:p>
            <a:fld id="{46CBDAFF-6F72-4DEC-A76B-3A5A3345B25A}" type="slidenum">
              <a:rPr lang="en-GB" smtClean="0"/>
              <a:t>20</a:t>
            </a:fld>
            <a:endParaRPr lang="en-GB"/>
          </a:p>
        </p:txBody>
      </p:sp>
    </p:spTree>
    <p:extLst>
      <p:ext uri="{BB962C8B-B14F-4D97-AF65-F5344CB8AC3E}">
        <p14:creationId xmlns:p14="http://schemas.microsoft.com/office/powerpoint/2010/main" val="3251316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21</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bg1"/>
          </a:solidFill>
        </p:spPr>
        <p:txBody>
          <a:bodyPr>
            <a:normAutofit fontScale="90000"/>
          </a:bodyPr>
          <a:lstStyle/>
          <a:p>
            <a:pPr lvl="0"/>
            <a:r>
              <a:rPr lang="en-US" b="1" dirty="0" smtClean="0">
                <a:solidFill>
                  <a:srgbClr val="FF0000"/>
                </a:solidFill>
                <a:latin typeface="+mn-lt"/>
              </a:rPr>
              <a:t>RECAP OF LECTURE</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sp>
        <p:nvSpPr>
          <p:cNvPr id="3" name="TextBox 2"/>
          <p:cNvSpPr txBox="1"/>
          <p:nvPr/>
        </p:nvSpPr>
        <p:spPr>
          <a:xfrm>
            <a:off x="648789" y="1136467"/>
            <a:ext cx="10972800" cy="3108543"/>
          </a:xfrm>
          <a:prstGeom prst="rect">
            <a:avLst/>
          </a:prstGeom>
          <a:solidFill>
            <a:schemeClr val="accent2">
              <a:lumMod val="60000"/>
              <a:lumOff val="40000"/>
            </a:schemeClr>
          </a:solidFill>
          <a:ln>
            <a:solidFill>
              <a:schemeClr val="tx1"/>
            </a:solidFill>
          </a:ln>
        </p:spPr>
        <p:txBody>
          <a:bodyPr wrap="square" rtlCol="0">
            <a:spAutoFit/>
          </a:bodyPr>
          <a:lstStyle/>
          <a:p>
            <a:pPr lvl="3"/>
            <a:endParaRPr lang="en-GB" sz="2800" dirty="0" smtClean="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Tropical </a:t>
            </a:r>
            <a:r>
              <a:rPr lang="en-GB" sz="2800" dirty="0" err="1" smtClean="0">
                <a:latin typeface="Arial" panose="020B0604020202020204" pitchFamily="34" charset="0"/>
                <a:cs typeface="Arial" panose="020B0604020202020204" pitchFamily="34" charset="0"/>
              </a:rPr>
              <a:t>Cyclogenesis</a:t>
            </a:r>
            <a:endParaRPr lang="en-GB" sz="2800" dirty="0" smtClean="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Tracks and Intensities of Tropical Cyclones</a:t>
            </a: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Global Distribution and Monitoring of tropical cyclones</a:t>
            </a:r>
            <a:endParaRPr lang="en-GB" sz="2800" dirty="0" smtClean="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Tropical Cyclone Classification Schemes</a:t>
            </a:r>
            <a:endParaRPr lang="en-GB" sz="2800" dirty="0" smtClean="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End of Tropical Cyclone: Decay or Extra-tropical transition</a:t>
            </a:r>
          </a:p>
          <a:p>
            <a:pPr marL="914400" lvl="1" indent="-457200">
              <a:buFont typeface="Wingdings" panose="05000000000000000000" pitchFamily="2" charset="2"/>
              <a:buChar char="Ø"/>
            </a:pPr>
            <a:endParaRPr lang="en-GB"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bg1"/>
          </a:solidFill>
        </p:spPr>
        <p:txBody>
          <a:bodyPr>
            <a:normAutofit fontScale="90000"/>
          </a:bodyPr>
          <a:lstStyle/>
          <a:p>
            <a:pPr lvl="0"/>
            <a:r>
              <a:rPr lang="en-US" b="1" dirty="0" smtClean="0">
                <a:solidFill>
                  <a:srgbClr val="FF0000"/>
                </a:solidFill>
                <a:latin typeface="+mn-lt"/>
              </a:rPr>
              <a:t>ASSESSMENT ON LECTURE 3</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23</a:t>
            </a:fld>
            <a:endParaRPr lang="en-GB">
              <a:solidFill>
                <a:prstClr val="black"/>
              </a:solidFill>
            </a:endParaRPr>
          </a:p>
        </p:txBody>
      </p:sp>
      <p:sp>
        <p:nvSpPr>
          <p:cNvPr id="3" name="TextBox 2"/>
          <p:cNvSpPr txBox="1"/>
          <p:nvPr/>
        </p:nvSpPr>
        <p:spPr>
          <a:xfrm>
            <a:off x="648789" y="1136467"/>
            <a:ext cx="10972800" cy="3908762"/>
          </a:xfrm>
          <a:prstGeom prst="rect">
            <a:avLst/>
          </a:prstGeom>
          <a:solidFill>
            <a:schemeClr val="accent2">
              <a:lumMod val="60000"/>
              <a:lumOff val="40000"/>
            </a:schemeClr>
          </a:solidFill>
          <a:ln>
            <a:solidFill>
              <a:schemeClr val="tx1"/>
            </a:solidFill>
          </a:ln>
        </p:spPr>
        <p:txBody>
          <a:bodyPr wrap="square" rtlCol="0">
            <a:spAutoFit/>
          </a:bodyPr>
          <a:lstStyle/>
          <a:p>
            <a:endParaRPr lang="en-GB" sz="2800" dirty="0"/>
          </a:p>
          <a:p>
            <a:pPr marL="514350" indent="-514350">
              <a:buAutoNum type="arabicPeriod"/>
            </a:pPr>
            <a:r>
              <a:rPr lang="en-GB" sz="2800" dirty="0" smtClean="0"/>
              <a:t>Why do tropical cyclones not form in the equatorial regions (approximately 5 degrees away from the equator)? Explain.</a:t>
            </a:r>
          </a:p>
          <a:p>
            <a:pPr marL="514350" indent="-514350">
              <a:buAutoNum type="arabicPeriod"/>
            </a:pPr>
            <a:endParaRPr lang="en-GB" sz="2800" dirty="0"/>
          </a:p>
          <a:p>
            <a:pPr marL="514350" indent="-514350">
              <a:buAutoNum type="arabicPeriod"/>
            </a:pPr>
            <a:r>
              <a:rPr lang="en-GB" sz="2800" dirty="0" smtClean="0"/>
              <a:t>The mid-latitude</a:t>
            </a:r>
            <a:r>
              <a:rPr lang="en-GB" sz="2800" dirty="0" smtClean="0"/>
              <a:t> </a:t>
            </a:r>
            <a:r>
              <a:rPr lang="en-GB" sz="2800" dirty="0"/>
              <a:t>environment is generally thought to be a tropical cyclone </a:t>
            </a:r>
            <a:r>
              <a:rPr lang="en-GB" sz="2800" dirty="0" smtClean="0"/>
              <a:t>graveyard.   Why?</a:t>
            </a:r>
            <a:endParaRPr lang="en-GB" sz="2800" dirty="0" smtClean="0"/>
          </a:p>
          <a:p>
            <a:pPr marL="514350" indent="-514350">
              <a:buAutoNum type="arabicPeriod"/>
            </a:pPr>
            <a:endParaRPr lang="en-GB" sz="2800" dirty="0"/>
          </a:p>
          <a:p>
            <a:pPr marL="514350" indent="-514350">
              <a:buAutoNum type="arabicPeriod"/>
            </a:pPr>
            <a:endParaRPr lang="en-GB" sz="2800" dirty="0" smtClean="0"/>
          </a:p>
          <a:p>
            <a:pPr algn="r"/>
            <a:r>
              <a:rPr lang="en-GB" sz="2400" b="1" dirty="0" smtClean="0"/>
              <a:t>Deadline: October 17, 2019     (1100 GMT)</a:t>
            </a:r>
            <a:endParaRPr lang="en-GB" sz="2400" b="1" dirty="0"/>
          </a:p>
        </p:txBody>
      </p:sp>
    </p:spTree>
    <p:extLst>
      <p:ext uri="{BB962C8B-B14F-4D97-AF65-F5344CB8AC3E}">
        <p14:creationId xmlns:p14="http://schemas.microsoft.com/office/powerpoint/2010/main" val="72248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9" y="1575738"/>
            <a:ext cx="10985678" cy="742458"/>
          </a:xfrm>
        </p:spPr>
        <p:txBody>
          <a:bodyPr>
            <a:noAutofit/>
          </a:bodyPr>
          <a:lstStyle/>
          <a:p>
            <a:pPr algn="l"/>
            <a:r>
              <a:rPr lang="en-GB" sz="4200" b="1" dirty="0" smtClean="0">
                <a:solidFill>
                  <a:srgbClr val="FF0000"/>
                </a:solidFill>
                <a:latin typeface="Arial Black" panose="020B0A04020102020204" pitchFamily="34" charset="0"/>
              </a:rPr>
              <a:t>Recommended Links and Materials</a:t>
            </a:r>
            <a:endParaRPr lang="en-GB" sz="4200" b="1" dirty="0">
              <a:solidFill>
                <a:srgbClr val="FF0000"/>
              </a:solidFill>
              <a:latin typeface="Arial Black" panose="020B0A04020102020204" pitchFamily="34" charset="0"/>
            </a:endParaRPr>
          </a:p>
        </p:txBody>
      </p:sp>
      <p:sp>
        <p:nvSpPr>
          <p:cNvPr id="3" name="TextBox 2"/>
          <p:cNvSpPr txBox="1"/>
          <p:nvPr/>
        </p:nvSpPr>
        <p:spPr>
          <a:xfrm>
            <a:off x="914400" y="2640169"/>
            <a:ext cx="10457645" cy="1200329"/>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hlinkClick r:id="rId2"/>
              </a:rPr>
              <a:t>http://www-das.uwyo.edu/~</a:t>
            </a:r>
            <a:r>
              <a:rPr lang="en-GB" sz="2400" dirty="0" smtClean="0">
                <a:latin typeface="Arial" panose="020B0604020202020204" pitchFamily="34" charset="0"/>
                <a:cs typeface="Arial" panose="020B0604020202020204" pitchFamily="34" charset="0"/>
                <a:hlinkClick r:id="rId2"/>
              </a:rPr>
              <a:t>geerts/cwx/notes/chap13/trop_cyclogenesis.html</a:t>
            </a:r>
            <a:endParaRPr lang="en-GB" sz="2400" dirty="0" smtClean="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hlinkClick r:id="rId3"/>
              </a:rPr>
              <a:t>https://</a:t>
            </a:r>
            <a:r>
              <a:rPr lang="en-GB" sz="2400" dirty="0" smtClean="0">
                <a:latin typeface="Arial" panose="020B0604020202020204" pitchFamily="34" charset="0"/>
                <a:cs typeface="Arial" panose="020B0604020202020204" pitchFamily="34" charset="0"/>
                <a:hlinkClick r:id="rId3"/>
              </a:rPr>
              <a:t>www.youtube.com/watch?v=W2UDbDXXYGE</a:t>
            </a:r>
            <a:endParaRPr lang="en-GB" sz="2400" dirty="0" smtClean="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hlinkClick r:id="rId4"/>
              </a:rPr>
              <a:t>https://</a:t>
            </a:r>
            <a:r>
              <a:rPr lang="en-GB" sz="2400" dirty="0" smtClean="0">
                <a:latin typeface="Arial" panose="020B0604020202020204" pitchFamily="34" charset="0"/>
                <a:cs typeface="Arial" panose="020B0604020202020204" pitchFamily="34" charset="0"/>
                <a:hlinkClick r:id="rId4"/>
              </a:rPr>
              <a:t>www.youtube.com/watch?v=YtvaX4AE54E</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20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4</a:t>
            </a:fld>
            <a:endParaRPr lang="en-GB"/>
          </a:p>
        </p:txBody>
      </p:sp>
      <p:sp>
        <p:nvSpPr>
          <p:cNvPr id="6" name="Rectangle 5"/>
          <p:cNvSpPr/>
          <p:nvPr/>
        </p:nvSpPr>
        <p:spPr>
          <a:xfrm>
            <a:off x="662724" y="1058644"/>
            <a:ext cx="10866552" cy="1815882"/>
          </a:xfrm>
          <a:prstGeom prst="rect">
            <a:avLst/>
          </a:prstGeom>
          <a:solidFill>
            <a:schemeClr val="accent6">
              <a:lumMod val="40000"/>
              <a:lumOff val="60000"/>
            </a:schemeClr>
          </a:solidFill>
          <a:ln>
            <a:solidFill>
              <a:schemeClr val="tx1"/>
            </a:solidFill>
          </a:ln>
        </p:spPr>
        <p:txBody>
          <a:bodyPr wrap="square">
            <a:spAutoFit/>
          </a:bodyPr>
          <a:lstStyle/>
          <a:p>
            <a:r>
              <a:rPr lang="en-GB" sz="4400" b="1" dirty="0" smtClean="0">
                <a:solidFill>
                  <a:srgbClr val="FF0000"/>
                </a:solidFill>
                <a:latin typeface="Arial" panose="020B0604020202020204" pitchFamily="34" charset="0"/>
                <a:cs typeface="Arial" panose="020B0604020202020204" pitchFamily="34" charset="0"/>
              </a:rPr>
              <a:t>Class Discussion</a:t>
            </a:r>
          </a:p>
          <a:p>
            <a:endParaRPr lang="en-GB" sz="4000" b="1" dirty="0" smtClean="0">
              <a:latin typeface="Arial" panose="020B0604020202020204" pitchFamily="34" charset="0"/>
              <a:cs typeface="Arial" panose="020B0604020202020204" pitchFamily="34" charset="0"/>
            </a:endParaRPr>
          </a:p>
          <a:p>
            <a:pPr lvl="1"/>
            <a:r>
              <a:rPr lang="en-GB" sz="2800" b="1" dirty="0" smtClean="0">
                <a:latin typeface="Arial" panose="020B0604020202020204" pitchFamily="34" charset="0"/>
                <a:cs typeface="Arial" panose="020B0604020202020204" pitchFamily="34" charset="0"/>
              </a:rPr>
              <a:t>What is tropical </a:t>
            </a:r>
            <a:r>
              <a:rPr lang="en-GB" sz="2800" b="1" dirty="0" err="1" smtClean="0">
                <a:latin typeface="Arial" panose="020B0604020202020204" pitchFamily="34" charset="0"/>
                <a:cs typeface="Arial" panose="020B0604020202020204" pitchFamily="34" charset="0"/>
              </a:rPr>
              <a:t>cyclogenesis</a:t>
            </a:r>
            <a:r>
              <a:rPr lang="en-GB" sz="2800" b="1" dirty="0" smtClean="0">
                <a:latin typeface="Arial" panose="020B0604020202020204" pitchFamily="34" charset="0"/>
                <a:cs typeface="Arial" panose="020B0604020202020204" pitchFamily="34" charset="0"/>
              </a:rPr>
              <a:t>?</a:t>
            </a:r>
            <a:endParaRPr lang="en-GB"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07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90CE50B-FB29-42BC-9E3C-90FBE9FFF51C}"/>
              </a:ext>
            </a:extLst>
          </p:cNvPr>
          <p:cNvSpPr>
            <a:spLocks noGrp="1"/>
          </p:cNvSpPr>
          <p:nvPr>
            <p:ph type="ftr" sz="quarter" idx="11"/>
          </p:nvPr>
        </p:nvSpPr>
        <p:spPr>
          <a:xfrm>
            <a:off x="4038600" y="6523777"/>
            <a:ext cx="4114800" cy="365125"/>
          </a:xfrm>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BE0433C6-E59C-4CE8-AB51-D2AC4E40AA06}"/>
              </a:ext>
            </a:extLst>
          </p:cNvPr>
          <p:cNvSpPr>
            <a:spLocks noGrp="1"/>
          </p:cNvSpPr>
          <p:nvPr>
            <p:ph type="sldNum" sz="quarter" idx="12"/>
          </p:nvPr>
        </p:nvSpPr>
        <p:spPr>
          <a:xfrm>
            <a:off x="11210663" y="6399797"/>
            <a:ext cx="498737" cy="365125"/>
          </a:xfrm>
        </p:spPr>
        <p:txBody>
          <a:bodyPr/>
          <a:lstStyle/>
          <a:p>
            <a:fld id="{46CBDAFF-6F72-4DEC-A76B-3A5A3345B25A}" type="slidenum">
              <a:rPr lang="en-GB" sz="1400" smtClean="0"/>
              <a:t>5</a:t>
            </a:fld>
            <a:endParaRPr lang="en-GB" sz="1400" dirty="0"/>
          </a:p>
        </p:txBody>
      </p:sp>
      <p:sp>
        <p:nvSpPr>
          <p:cNvPr id="6" name="Rectangle 5">
            <a:extLst>
              <a:ext uri="{FF2B5EF4-FFF2-40B4-BE49-F238E27FC236}">
                <a16:creationId xmlns:a16="http://schemas.microsoft.com/office/drawing/2014/main" xmlns="" id="{4ED3700D-83B4-42A4-9FFD-5B8637820AA5}"/>
              </a:ext>
            </a:extLst>
          </p:cNvPr>
          <p:cNvSpPr/>
          <p:nvPr/>
        </p:nvSpPr>
        <p:spPr>
          <a:xfrm>
            <a:off x="419100" y="495300"/>
            <a:ext cx="11290300" cy="1384995"/>
          </a:xfrm>
          <a:prstGeom prst="rect">
            <a:avLst/>
          </a:prstGeom>
        </p:spPr>
        <p:txBody>
          <a:bodyPr wrap="square">
            <a:spAutoFit/>
          </a:bodyPr>
          <a:lstStyle/>
          <a:p>
            <a:r>
              <a:rPr lang="en-GB" sz="2800" dirty="0">
                <a:latin typeface="TimesNewRomanPSMT"/>
              </a:rPr>
              <a:t>Eastern Pacific: Tropical storms forming in the eastern North Pacific have been identified with both instabilities in the ITCZ and with moist easterly waves and equatorial waves intruding from the Atlantic.</a:t>
            </a:r>
            <a:endParaRPr lang="en-GB" sz="2800" dirty="0"/>
          </a:p>
        </p:txBody>
      </p:sp>
      <p:pic>
        <p:nvPicPr>
          <p:cNvPr id="7" name="Picture 6">
            <a:extLst>
              <a:ext uri="{FF2B5EF4-FFF2-40B4-BE49-F238E27FC236}">
                <a16:creationId xmlns:a16="http://schemas.microsoft.com/office/drawing/2014/main" xmlns="" id="{23472633-FF76-4AE3-B163-91657DF5ED66}"/>
              </a:ext>
            </a:extLst>
          </p:cNvPr>
          <p:cNvPicPr>
            <a:picLocks noChangeAspect="1"/>
          </p:cNvPicPr>
          <p:nvPr/>
        </p:nvPicPr>
        <p:blipFill>
          <a:blip r:embed="rId2"/>
          <a:stretch>
            <a:fillRect/>
          </a:stretch>
        </p:blipFill>
        <p:spPr>
          <a:xfrm>
            <a:off x="746975" y="1970062"/>
            <a:ext cx="4739425" cy="4582109"/>
          </a:xfrm>
          <a:prstGeom prst="rect">
            <a:avLst/>
          </a:prstGeom>
        </p:spPr>
      </p:pic>
      <p:pic>
        <p:nvPicPr>
          <p:cNvPr id="8" name="Picture 7">
            <a:extLst>
              <a:ext uri="{FF2B5EF4-FFF2-40B4-BE49-F238E27FC236}">
                <a16:creationId xmlns:a16="http://schemas.microsoft.com/office/drawing/2014/main" xmlns="" id="{E8A76CE7-22C9-4FC1-8A72-5421EBEEE9E2}"/>
              </a:ext>
            </a:extLst>
          </p:cNvPr>
          <p:cNvPicPr>
            <a:picLocks noChangeAspect="1"/>
          </p:cNvPicPr>
          <p:nvPr/>
        </p:nvPicPr>
        <p:blipFill>
          <a:blip r:embed="rId3"/>
          <a:stretch>
            <a:fillRect/>
          </a:stretch>
        </p:blipFill>
        <p:spPr>
          <a:xfrm>
            <a:off x="5948214" y="1970062"/>
            <a:ext cx="4754129" cy="4596325"/>
          </a:xfrm>
          <a:prstGeom prst="rect">
            <a:avLst/>
          </a:prstGeom>
        </p:spPr>
      </p:pic>
    </p:spTree>
    <p:extLst>
      <p:ext uri="{BB962C8B-B14F-4D97-AF65-F5344CB8AC3E}">
        <p14:creationId xmlns:p14="http://schemas.microsoft.com/office/powerpoint/2010/main" val="2257494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82EC19B-0CE5-4CD4-841F-E2F74D55ABD4}"/>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4F4E7FB1-EF18-4460-A00B-3E9708F9AA19}"/>
              </a:ext>
            </a:extLst>
          </p:cNvPr>
          <p:cNvSpPr>
            <a:spLocks noGrp="1"/>
          </p:cNvSpPr>
          <p:nvPr>
            <p:ph type="sldNum" sz="quarter" idx="12"/>
          </p:nvPr>
        </p:nvSpPr>
        <p:spPr/>
        <p:txBody>
          <a:bodyPr/>
          <a:lstStyle/>
          <a:p>
            <a:fld id="{46CBDAFF-6F72-4DEC-A76B-3A5A3345B25A}" type="slidenum">
              <a:rPr lang="en-GB" smtClean="0"/>
              <a:t>6</a:t>
            </a:fld>
            <a:endParaRPr lang="en-GB"/>
          </a:p>
        </p:txBody>
      </p:sp>
      <p:sp>
        <p:nvSpPr>
          <p:cNvPr id="4" name="Rectangle 3">
            <a:extLst>
              <a:ext uri="{FF2B5EF4-FFF2-40B4-BE49-F238E27FC236}">
                <a16:creationId xmlns:a16="http://schemas.microsoft.com/office/drawing/2014/main" xmlns="" id="{5CDFBB28-E0A3-41B0-959A-957CD39A32E1}"/>
              </a:ext>
            </a:extLst>
          </p:cNvPr>
          <p:cNvSpPr/>
          <p:nvPr/>
        </p:nvSpPr>
        <p:spPr>
          <a:xfrm>
            <a:off x="656822" y="140774"/>
            <a:ext cx="10882647" cy="1631216"/>
          </a:xfrm>
          <a:prstGeom prst="rect">
            <a:avLst/>
          </a:prstGeom>
        </p:spPr>
        <p:txBody>
          <a:bodyPr wrap="square">
            <a:spAutoFit/>
          </a:bodyPr>
          <a:lstStyle/>
          <a:p>
            <a:pPr algn="just"/>
            <a:r>
              <a:rPr lang="en-GB" sz="2000" dirty="0">
                <a:latin typeface="Arial" panose="020B0604020202020204" pitchFamily="34" charset="0"/>
                <a:cs typeface="Arial" panose="020B0604020202020204" pitchFamily="34" charset="0"/>
              </a:rPr>
              <a:t>Atlantic Ocean: The monsoon in the Atlantic basin is mainly confined to West Africa. Easterly waves forming here are influenced by local convection and mesoscale systems that initiate near the </a:t>
            </a:r>
            <a:r>
              <a:rPr lang="en-GB" sz="2000" dirty="0" err="1">
                <a:latin typeface="Arial" panose="020B0604020202020204" pitchFamily="34" charset="0"/>
                <a:cs typeface="Arial" panose="020B0604020202020204" pitchFamily="34" charset="0"/>
              </a:rPr>
              <a:t>Aïr</a:t>
            </a:r>
            <a:r>
              <a:rPr lang="en-GB" sz="2000" dirty="0">
                <a:latin typeface="Arial" panose="020B0604020202020204" pitchFamily="34" charset="0"/>
                <a:cs typeface="Arial" panose="020B0604020202020204" pitchFamily="34" charset="0"/>
              </a:rPr>
              <a:t> Mountains, Jos Plateau, and Guinea Highlands. Another source of Atlantic tropical cyclogenesis is subtropical cyclones which typically form at the equatorward extreme of a midlatitude frontal zone.</a:t>
            </a:r>
          </a:p>
        </p:txBody>
      </p:sp>
      <p:pic>
        <p:nvPicPr>
          <p:cNvPr id="5" name="Picture 4">
            <a:extLst>
              <a:ext uri="{FF2B5EF4-FFF2-40B4-BE49-F238E27FC236}">
                <a16:creationId xmlns:a16="http://schemas.microsoft.com/office/drawing/2014/main" xmlns="" id="{FDA90AE7-4A39-420B-9918-578B4CF91C36}"/>
              </a:ext>
            </a:extLst>
          </p:cNvPr>
          <p:cNvPicPr>
            <a:picLocks noChangeAspect="1"/>
          </p:cNvPicPr>
          <p:nvPr/>
        </p:nvPicPr>
        <p:blipFill>
          <a:blip r:embed="rId2"/>
          <a:stretch>
            <a:fillRect/>
          </a:stretch>
        </p:blipFill>
        <p:spPr>
          <a:xfrm>
            <a:off x="2343955" y="1993899"/>
            <a:ext cx="6774287" cy="4678039"/>
          </a:xfrm>
          <a:prstGeom prst="rect">
            <a:avLst/>
          </a:prstGeom>
        </p:spPr>
      </p:pic>
    </p:spTree>
    <p:extLst>
      <p:ext uri="{BB962C8B-B14F-4D97-AF65-F5344CB8AC3E}">
        <p14:creationId xmlns:p14="http://schemas.microsoft.com/office/powerpoint/2010/main" val="283909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63FCC10-5C49-44BC-8BF1-DCC21EECD1BD}"/>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8B129701-1D5F-43D6-BC3E-D0F386543849}"/>
              </a:ext>
            </a:extLst>
          </p:cNvPr>
          <p:cNvSpPr>
            <a:spLocks noGrp="1"/>
          </p:cNvSpPr>
          <p:nvPr>
            <p:ph type="sldNum" sz="quarter" idx="12"/>
          </p:nvPr>
        </p:nvSpPr>
        <p:spPr/>
        <p:txBody>
          <a:bodyPr/>
          <a:lstStyle/>
          <a:p>
            <a:fld id="{46CBDAFF-6F72-4DEC-A76B-3A5A3345B25A}" type="slidenum">
              <a:rPr lang="en-GB" smtClean="0"/>
              <a:t>7</a:t>
            </a:fld>
            <a:endParaRPr lang="en-GB"/>
          </a:p>
        </p:txBody>
      </p:sp>
      <p:pic>
        <p:nvPicPr>
          <p:cNvPr id="4" name="Picture 3">
            <a:extLst>
              <a:ext uri="{FF2B5EF4-FFF2-40B4-BE49-F238E27FC236}">
                <a16:creationId xmlns:a16="http://schemas.microsoft.com/office/drawing/2014/main" xmlns="" id="{4185685F-504C-4E04-84DF-959834549CAF}"/>
              </a:ext>
            </a:extLst>
          </p:cNvPr>
          <p:cNvPicPr>
            <a:picLocks noChangeAspect="1"/>
          </p:cNvPicPr>
          <p:nvPr/>
        </p:nvPicPr>
        <p:blipFill>
          <a:blip r:embed="rId2"/>
          <a:stretch>
            <a:fillRect/>
          </a:stretch>
        </p:blipFill>
        <p:spPr>
          <a:xfrm>
            <a:off x="973375" y="545529"/>
            <a:ext cx="9948625" cy="5944171"/>
          </a:xfrm>
          <a:prstGeom prst="rect">
            <a:avLst/>
          </a:prstGeom>
        </p:spPr>
      </p:pic>
    </p:spTree>
    <p:extLst>
      <p:ext uri="{BB962C8B-B14F-4D97-AF65-F5344CB8AC3E}">
        <p14:creationId xmlns:p14="http://schemas.microsoft.com/office/powerpoint/2010/main" val="2637885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490CB2C-A7A2-40B8-A657-DC3BA6BBF1B9}"/>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BC8290C1-C474-4AA7-AAA6-6ABF2E4647D4}"/>
              </a:ext>
            </a:extLst>
          </p:cNvPr>
          <p:cNvSpPr>
            <a:spLocks noGrp="1"/>
          </p:cNvSpPr>
          <p:nvPr>
            <p:ph type="sldNum" sz="quarter" idx="12"/>
          </p:nvPr>
        </p:nvSpPr>
        <p:spPr/>
        <p:txBody>
          <a:bodyPr/>
          <a:lstStyle/>
          <a:p>
            <a:fld id="{46CBDAFF-6F72-4DEC-A76B-3A5A3345B25A}" type="slidenum">
              <a:rPr lang="en-GB" smtClean="0"/>
              <a:t>8</a:t>
            </a:fld>
            <a:endParaRPr lang="en-GB"/>
          </a:p>
        </p:txBody>
      </p:sp>
      <p:pic>
        <p:nvPicPr>
          <p:cNvPr id="4" name="Picture 3">
            <a:extLst>
              <a:ext uri="{FF2B5EF4-FFF2-40B4-BE49-F238E27FC236}">
                <a16:creationId xmlns:a16="http://schemas.microsoft.com/office/drawing/2014/main" xmlns="" id="{044B94AD-02A4-41C2-803B-02CA62378824}"/>
              </a:ext>
            </a:extLst>
          </p:cNvPr>
          <p:cNvPicPr>
            <a:picLocks noChangeAspect="1"/>
          </p:cNvPicPr>
          <p:nvPr/>
        </p:nvPicPr>
        <p:blipFill>
          <a:blip r:embed="rId2"/>
          <a:stretch>
            <a:fillRect/>
          </a:stretch>
        </p:blipFill>
        <p:spPr>
          <a:xfrm>
            <a:off x="1143000" y="560705"/>
            <a:ext cx="9753600" cy="5827647"/>
          </a:xfrm>
          <a:prstGeom prst="rect">
            <a:avLst/>
          </a:prstGeom>
        </p:spPr>
      </p:pic>
    </p:spTree>
    <p:extLst>
      <p:ext uri="{BB962C8B-B14F-4D97-AF65-F5344CB8AC3E}">
        <p14:creationId xmlns:p14="http://schemas.microsoft.com/office/powerpoint/2010/main" val="428004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61E0F19-A275-41FC-8CA4-4674F8CCEE69}"/>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61E7B2C5-9698-4B09-9294-61758D219479}"/>
              </a:ext>
            </a:extLst>
          </p:cNvPr>
          <p:cNvSpPr>
            <a:spLocks noGrp="1"/>
          </p:cNvSpPr>
          <p:nvPr>
            <p:ph type="sldNum" sz="quarter" idx="12"/>
          </p:nvPr>
        </p:nvSpPr>
        <p:spPr/>
        <p:txBody>
          <a:bodyPr/>
          <a:lstStyle/>
          <a:p>
            <a:fld id="{46CBDAFF-6F72-4DEC-A76B-3A5A3345B25A}" type="slidenum">
              <a:rPr lang="en-GB" smtClean="0"/>
              <a:t>9</a:t>
            </a:fld>
            <a:endParaRPr lang="en-GB"/>
          </a:p>
        </p:txBody>
      </p:sp>
      <p:sp>
        <p:nvSpPr>
          <p:cNvPr id="4" name="Rectangle 3">
            <a:extLst>
              <a:ext uri="{FF2B5EF4-FFF2-40B4-BE49-F238E27FC236}">
                <a16:creationId xmlns:a16="http://schemas.microsoft.com/office/drawing/2014/main" xmlns="" id="{4F8AAF48-8B00-4BE0-8DBA-076F69CDA5F4}"/>
              </a:ext>
            </a:extLst>
          </p:cNvPr>
          <p:cNvSpPr/>
          <p:nvPr/>
        </p:nvSpPr>
        <p:spPr>
          <a:xfrm>
            <a:off x="234950" y="689781"/>
            <a:ext cx="11722100" cy="4893647"/>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The movement of energy from the tropical surface to the atmosphere is an important part of the global energy </a:t>
            </a:r>
            <a:r>
              <a:rPr lang="en-GB" sz="2400" dirty="0" smtClean="0">
                <a:latin typeface="Arial" panose="020B0604020202020204" pitchFamily="34" charset="0"/>
                <a:cs typeface="Arial" panose="020B0604020202020204" pitchFamily="34" charset="0"/>
              </a:rPr>
              <a:t>cycle</a:t>
            </a:r>
            <a:r>
              <a:rPr lang="en-GB" sz="2400" dirty="0" smtClean="0">
                <a:latin typeface="Arial" panose="020B0604020202020204" pitchFamily="34" charset="0"/>
                <a:cs typeface="Arial" panose="020B0604020202020204" pitchFamily="34" charset="0"/>
              </a:rPr>
              <a:t>. We focus here mainly on </a:t>
            </a:r>
            <a:r>
              <a:rPr lang="en-GB" sz="2400" b="1" dirty="0" smtClean="0">
                <a:latin typeface="Arial" panose="020B0604020202020204" pitchFamily="34" charset="0"/>
                <a:cs typeface="Arial" panose="020B0604020202020204" pitchFamily="34" charset="0"/>
              </a:rPr>
              <a:t>thermodynamic </a:t>
            </a:r>
            <a:r>
              <a:rPr lang="en-GB" sz="2400" b="1" dirty="0">
                <a:latin typeface="Arial" panose="020B0604020202020204" pitchFamily="34" charset="0"/>
                <a:cs typeface="Arial" panose="020B0604020202020204" pitchFamily="34" charset="0"/>
              </a:rPr>
              <a:t>or static energy</a:t>
            </a:r>
            <a:r>
              <a:rPr lang="en-GB" sz="2400" dirty="0">
                <a:latin typeface="Arial" panose="020B0604020202020204" pitchFamily="34" charset="0"/>
                <a:cs typeface="Arial" panose="020B0604020202020204" pitchFamily="34" charset="0"/>
              </a:rPr>
              <a:t>, which is a sum of the following:</a:t>
            </a:r>
          </a:p>
          <a:p>
            <a:endParaRPr lang="en-GB" sz="24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1.Potential energy</a:t>
            </a:r>
            <a:r>
              <a:rPr lang="en-GB" sz="2400" dirty="0">
                <a:latin typeface="Arial" panose="020B0604020202020204" pitchFamily="34" charset="0"/>
                <a:cs typeface="Arial" panose="020B0604020202020204" pitchFamily="34" charset="0"/>
              </a:rPr>
              <a:t>, which is associated with the gravitational force or position relative to the centre of the earth</a:t>
            </a:r>
          </a:p>
          <a:p>
            <a:r>
              <a:rPr lang="en-GB" sz="2400" b="1" dirty="0">
                <a:latin typeface="Arial" panose="020B0604020202020204" pitchFamily="34" charset="0"/>
                <a:cs typeface="Arial" panose="020B0604020202020204" pitchFamily="34" charset="0"/>
              </a:rPr>
              <a:t>2.Sensible heat or internal energy</a:t>
            </a:r>
            <a:r>
              <a:rPr lang="en-GB" sz="2400" dirty="0">
                <a:latin typeface="Arial" panose="020B0604020202020204" pitchFamily="34" charset="0"/>
                <a:cs typeface="Arial" panose="020B0604020202020204" pitchFamily="34" charset="0"/>
              </a:rPr>
              <a:t>, which depends on temperature</a:t>
            </a:r>
          </a:p>
          <a:p>
            <a:r>
              <a:rPr lang="en-GB" sz="2400" b="1" dirty="0">
                <a:latin typeface="Arial" panose="020B0604020202020204" pitchFamily="34" charset="0"/>
                <a:cs typeface="Arial" panose="020B0604020202020204" pitchFamily="34" charset="0"/>
              </a:rPr>
              <a:t>3.Latent heat</a:t>
            </a:r>
            <a:r>
              <a:rPr lang="en-GB" sz="2400" dirty="0">
                <a:latin typeface="Arial" panose="020B0604020202020204" pitchFamily="34" charset="0"/>
                <a:cs typeface="Arial" panose="020B0604020202020204" pitchFamily="34" charset="0"/>
              </a:rPr>
              <a:t>, which is absorbed or released during the phase change of water</a:t>
            </a:r>
          </a:p>
          <a:p>
            <a:endParaRPr lang="en-GB" sz="2400" dirty="0" smtClean="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Thermodynamic </a:t>
            </a:r>
            <a:r>
              <a:rPr lang="en-GB" sz="2400" dirty="0">
                <a:latin typeface="Arial" panose="020B0604020202020204" pitchFamily="34" charset="0"/>
                <a:cs typeface="Arial" panose="020B0604020202020204" pitchFamily="34" charset="0"/>
              </a:rPr>
              <a:t>energy is conserved by individual air parcels during adiabatic vertical motion and can be described in equation form as:</a:t>
            </a:r>
          </a:p>
          <a:p>
            <a:pPr lvl="2"/>
            <a:r>
              <a:rPr lang="en-GB" sz="2400" b="1" dirty="0" smtClean="0">
                <a:solidFill>
                  <a:srgbClr val="FF0000"/>
                </a:solidFill>
                <a:latin typeface="Arial" panose="020B0604020202020204" pitchFamily="34" charset="0"/>
                <a:cs typeface="Arial" panose="020B0604020202020204" pitchFamily="34" charset="0"/>
              </a:rPr>
              <a:t>Dry </a:t>
            </a:r>
            <a:r>
              <a:rPr lang="en-GB" sz="2400" b="1" dirty="0">
                <a:solidFill>
                  <a:srgbClr val="FF0000"/>
                </a:solidFill>
                <a:latin typeface="Arial" panose="020B0604020202020204" pitchFamily="34" charset="0"/>
                <a:cs typeface="Arial" panose="020B0604020202020204" pitchFamily="34" charset="0"/>
              </a:rPr>
              <a:t>static energy </a:t>
            </a:r>
            <a:r>
              <a:rPr lang="en-GB" sz="2400" dirty="0">
                <a:solidFill>
                  <a:srgbClr val="FF0000"/>
                </a:solidFill>
                <a:latin typeface="Arial" panose="020B0604020202020204" pitchFamily="34" charset="0"/>
                <a:cs typeface="Arial" panose="020B0604020202020204" pitchFamily="34" charset="0"/>
              </a:rPr>
              <a:t>= sensible heat + </a:t>
            </a:r>
            <a:r>
              <a:rPr lang="en-GB" sz="2400" dirty="0" err="1" smtClean="0">
                <a:solidFill>
                  <a:srgbClr val="FF0000"/>
                </a:solidFill>
                <a:latin typeface="Arial" panose="020B0604020202020204" pitchFamily="34" charset="0"/>
                <a:cs typeface="Arial" panose="020B0604020202020204" pitchFamily="34" charset="0"/>
              </a:rPr>
              <a:t>geopotential</a:t>
            </a:r>
            <a:endParaRPr lang="en-GB" sz="2400" i="1" dirty="0">
              <a:solidFill>
                <a:srgbClr val="FF0000"/>
              </a:solidFill>
              <a:latin typeface="Arial" panose="020B0604020202020204" pitchFamily="34" charset="0"/>
              <a:cs typeface="Arial" panose="020B0604020202020204" pitchFamily="34" charset="0"/>
            </a:endParaRPr>
          </a:p>
          <a:p>
            <a:pPr lvl="2"/>
            <a:r>
              <a:rPr lang="en-GB" sz="2400" b="1" dirty="0">
                <a:solidFill>
                  <a:srgbClr val="FF0000"/>
                </a:solidFill>
                <a:latin typeface="Arial" panose="020B0604020202020204" pitchFamily="34" charset="0"/>
                <a:cs typeface="Arial" panose="020B0604020202020204" pitchFamily="34" charset="0"/>
              </a:rPr>
              <a:t>Moist static energy </a:t>
            </a:r>
            <a:r>
              <a:rPr lang="en-GB" sz="2400" dirty="0">
                <a:solidFill>
                  <a:srgbClr val="FF0000"/>
                </a:solidFill>
                <a:latin typeface="Arial" panose="020B0604020202020204" pitchFamily="34" charset="0"/>
                <a:cs typeface="Arial" panose="020B0604020202020204" pitchFamily="34" charset="0"/>
              </a:rPr>
              <a:t>= sensible heat + geopotential + latent </a:t>
            </a:r>
            <a:r>
              <a:rPr lang="en-GB" sz="2400" dirty="0" smtClean="0">
                <a:solidFill>
                  <a:srgbClr val="FF0000"/>
                </a:solidFill>
                <a:latin typeface="Arial" panose="020B0604020202020204" pitchFamily="34" charset="0"/>
                <a:cs typeface="Arial" panose="020B0604020202020204" pitchFamily="34" charset="0"/>
              </a:rPr>
              <a:t>heat</a:t>
            </a:r>
            <a:endParaRPr lang="en-GB" sz="2400"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44908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6051</TotalTime>
  <Words>1735</Words>
  <Application>Microsoft Office PowerPoint</Application>
  <PresentationFormat>Widescreen</PresentationFormat>
  <Paragraphs>149</Paragraphs>
  <Slides>23</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Arial Black</vt:lpstr>
      <vt:lpstr>Calibri</vt:lpstr>
      <vt:lpstr>Calibri Light</vt:lpstr>
      <vt:lpstr>Carlito</vt:lpstr>
      <vt:lpstr>Garamond</vt:lpstr>
      <vt:lpstr>TimesNewRomanPSMT</vt:lpstr>
      <vt:lpstr>Wingdings</vt:lpstr>
      <vt:lpstr>Office Theme</vt:lpstr>
      <vt:lpstr>Organic</vt:lpstr>
      <vt:lpstr>PowerPoint Presentation</vt:lpstr>
      <vt:lpstr>LECTURE    3</vt:lpstr>
      <vt:lpstr>Recommended Links and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Global Distribution and Monitoring of Tropical Cyclones</vt:lpstr>
      <vt:lpstr>PowerPoint Presentation</vt:lpstr>
      <vt:lpstr>Tropical cyclone classification schemes for the different regions.</vt:lpstr>
      <vt:lpstr>The End of the Tropical Cyclone Lifecycle: Decay or Extratropical Transition (ET)</vt:lpstr>
      <vt:lpstr>Extratropical Transition (ET)</vt:lpstr>
      <vt:lpstr>PowerPoint Presentation</vt:lpstr>
      <vt:lpstr>Post-landfall Structure</vt:lpstr>
      <vt:lpstr>PowerPoint Presentation</vt:lpstr>
      <vt:lpstr>Tropical cyclones are the most hazardous tropical weather systems.</vt:lpstr>
      <vt:lpstr>PowerPoint Presentation</vt:lpstr>
      <vt:lpstr>RECAP OF LECTURE</vt:lpstr>
      <vt:lpstr>ASSESSMENT ON LECTURE 3</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212</cp:revision>
  <dcterms:created xsi:type="dcterms:W3CDTF">2019-09-04T12:24:24Z</dcterms:created>
  <dcterms:modified xsi:type="dcterms:W3CDTF">2019-10-08T14:47:22Z</dcterms:modified>
</cp:coreProperties>
</file>