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21"/>
  </p:notesMasterIdLst>
  <p:sldIdLst>
    <p:sldId id="256" r:id="rId3"/>
    <p:sldId id="266" r:id="rId4"/>
    <p:sldId id="291" r:id="rId5"/>
    <p:sldId id="263" r:id="rId6"/>
    <p:sldId id="290" r:id="rId7"/>
    <p:sldId id="288" r:id="rId8"/>
    <p:sldId id="294" r:id="rId9"/>
    <p:sldId id="286" r:id="rId10"/>
    <p:sldId id="289" r:id="rId11"/>
    <p:sldId id="287" r:id="rId12"/>
    <p:sldId id="292" r:id="rId13"/>
    <p:sldId id="293" r:id="rId14"/>
    <p:sldId id="295" r:id="rId15"/>
    <p:sldId id="296" r:id="rId16"/>
    <p:sldId id="297" r:id="rId17"/>
    <p:sldId id="262" r:id="rId18"/>
    <p:sldId id="285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455E-C356-46EF-99EC-C2148143F4C9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7CF2-8C7A-4A94-9656-A2E87E927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0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0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8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59FE-A825-4406-AE65-22A22B08A5B0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706-0E3D-4D01-A790-51D25B9CD7D9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126-C991-4A35-A641-6BAC411EFD23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6359FE-A825-4406-AE65-22A22B08A5B0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2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E9C-1454-4C57-9246-19D74164D39A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0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71F7-C62C-4471-9CA1-8A4E1AA5E5EA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5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96F8-7E6E-4949-B4BF-56ABDBA51D09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3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4D-F586-4055-983B-D453EC704140}" type="datetime1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285E-9074-48E5-A460-C0AB64A2666D}" type="datetime1">
              <a:rPr lang="en-GB" smtClean="0"/>
              <a:t>01/10/2019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7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52A0-FC51-4C47-85F5-88934D95D315}" type="datetime1">
              <a:rPr lang="en-GB" smtClean="0"/>
              <a:t>01/10/2019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69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2E7-C6FC-4F9C-9BCB-849DE85EE683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0E9C-1454-4C57-9246-19D74164D39A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9DE-FD94-43BD-89E9-CCD9AF63E901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75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5318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5079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0111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4613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3822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92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706-0E3D-4D01-A790-51D25B9CD7D9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6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126-C991-4A35-A641-6BAC411EFD23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71F7-C62C-4471-9CA1-8A4E1AA5E5EA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96F8-7E6E-4949-B4BF-56ABDBA51D09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4D-F586-4055-983B-D453EC704140}" type="datetime1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285E-9074-48E5-A460-C0AB64A2666D}" type="datetime1">
              <a:rPr lang="en-GB" smtClean="0"/>
              <a:t>01/10/2019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52A0-FC51-4C47-85F5-88934D95D315}" type="datetime1">
              <a:rPr lang="en-GB" smtClean="0"/>
              <a:t>01/10/2019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2E7-C6FC-4F9C-9BCB-849DE85EE683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9DE-FD94-43BD-89E9-CCD9AF63E901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D5864-3412-493D-9AF0-1F962D63655E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-mailjeff.jay8845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476704" y="3314759"/>
            <a:ext cx="9144000" cy="157255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Jeffrey N. A. Aryee  (PhD)</a:t>
            </a:r>
            <a:endParaRPr lang="en-US" dirty="0" smtClean="0"/>
          </a:p>
          <a:p>
            <a:pPr lvl="0"/>
            <a:r>
              <a:rPr lang="en-US" i="1" dirty="0" smtClean="0"/>
              <a:t>Meteorology &amp; Climate Science Programme</a:t>
            </a:r>
          </a:p>
          <a:p>
            <a:pPr lvl="0"/>
            <a:r>
              <a:rPr lang="en-US" i="1" dirty="0" smtClean="0"/>
              <a:t>Department of Physics, KNUST, Ghana</a:t>
            </a:r>
            <a:endParaRPr lang="en-US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3690" y="206059"/>
            <a:ext cx="11204620" cy="2332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MET 361: Tropical Meteorology</a:t>
            </a: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" y="5812414"/>
            <a:ext cx="1179607" cy="656823"/>
          </a:xfrm>
          <a:prstGeom prst="rect">
            <a:avLst/>
          </a:prstGeom>
        </p:spPr>
      </p:pic>
      <p:sp>
        <p:nvSpPr>
          <p:cNvPr id="22" name="Subtitle 15"/>
          <p:cNvSpPr txBox="1">
            <a:spLocks/>
          </p:cNvSpPr>
          <p:nvPr/>
        </p:nvSpPr>
        <p:spPr>
          <a:xfrm>
            <a:off x="835698" y="5434882"/>
            <a:ext cx="10961350" cy="96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i="1" dirty="0"/>
              <a:t>e</a:t>
            </a:r>
            <a:r>
              <a:rPr lang="en-US" i="1" dirty="0" smtClean="0"/>
              <a:t>-mail:</a:t>
            </a:r>
            <a:r>
              <a:rPr lang="en-US" dirty="0" smtClean="0"/>
              <a:t>	     </a:t>
            </a:r>
            <a:r>
              <a:rPr lang="en-US" dirty="0" smtClean="0">
                <a:hlinkClick r:id="rId4"/>
              </a:rPr>
              <a:t>jeff.jay8845@gmail.com</a:t>
            </a:r>
            <a:endParaRPr lang="en-US" b="1" dirty="0" smtClean="0"/>
          </a:p>
          <a:p>
            <a:pPr algn="l"/>
            <a:r>
              <a:rPr lang="en-US" b="1" dirty="0" smtClean="0"/>
              <a:t>	     </a:t>
            </a:r>
            <a:r>
              <a:rPr lang="en-US" sz="1900" b="1" dirty="0" smtClean="0"/>
              <a:t>https</a:t>
            </a:r>
            <a:r>
              <a:rPr lang="en-US" sz="1900" b="1" dirty="0"/>
              <a:t>://github.com/jeffjay88/MET361-TROPICAL_METEOROLOGY_LECTURE_SERIES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51" y="129994"/>
            <a:ext cx="11325498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Key Structural Features of a Mature Tropical Cyclone</a:t>
            </a:r>
            <a:endParaRPr lang="en-GB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12112"/>
            <a:ext cx="11497492" cy="46404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A few structural elements are common to all tropical cyclones. </a:t>
            </a:r>
            <a:endParaRPr lang="en-GB" dirty="0" smtClean="0"/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 err="1"/>
              <a:t>i</a:t>
            </a:r>
            <a:r>
              <a:rPr lang="en-GB" sz="2800" dirty="0"/>
              <a:t>) boundary layer inflow</a:t>
            </a:r>
            <a:r>
              <a:rPr lang="en-GB" sz="2800" dirty="0" smtClean="0"/>
              <a:t>, </a:t>
            </a:r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/>
              <a:t>ii) </a:t>
            </a:r>
            <a:r>
              <a:rPr lang="en-GB" sz="2800" dirty="0" err="1"/>
              <a:t>eyewall</a:t>
            </a:r>
            <a:r>
              <a:rPr lang="en-GB" sz="2800" dirty="0"/>
              <a:t>, </a:t>
            </a:r>
            <a:endParaRPr lang="en-GB" sz="2800" dirty="0" smtClean="0"/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/>
              <a:t>iii) cirrus shield, </a:t>
            </a:r>
            <a:endParaRPr lang="en-GB" sz="2800" dirty="0" smtClean="0"/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/>
              <a:t>iv) </a:t>
            </a:r>
            <a:r>
              <a:rPr lang="en-GB" sz="2800" dirty="0" err="1"/>
              <a:t>rainbands</a:t>
            </a:r>
            <a:r>
              <a:rPr lang="en-GB" sz="2800" dirty="0"/>
              <a:t>, and </a:t>
            </a:r>
            <a:endParaRPr lang="en-GB" sz="2800" dirty="0" smtClean="0"/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/>
              <a:t>v) upper tropospheric outflow </a:t>
            </a:r>
            <a:r>
              <a:rPr lang="en-GB" sz="2800" dirty="0" smtClean="0"/>
              <a:t>are found </a:t>
            </a:r>
            <a:r>
              <a:rPr lang="en-GB" sz="2800" dirty="0"/>
              <a:t>in all tropical depressions and tropical storms. </a:t>
            </a:r>
            <a:endParaRPr lang="en-GB" sz="2800" dirty="0" smtClean="0"/>
          </a:p>
          <a:p>
            <a:pPr marL="914400" lvl="2" indent="0" algn="just">
              <a:buNone/>
            </a:pPr>
            <a:endParaRPr lang="en-GB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As </a:t>
            </a:r>
            <a:r>
              <a:rPr lang="en-GB" dirty="0"/>
              <a:t>these storms </a:t>
            </a:r>
            <a:r>
              <a:rPr lang="en-GB" dirty="0" smtClean="0"/>
              <a:t>become more intense, a </a:t>
            </a:r>
          </a:p>
          <a:p>
            <a:pPr marL="914400" lvl="2" indent="0" algn="just">
              <a:buNone/>
            </a:pPr>
            <a:r>
              <a:rPr lang="en-GB" sz="2800" dirty="0" smtClean="0"/>
              <a:t>(</a:t>
            </a:r>
            <a:r>
              <a:rPr lang="en-GB" sz="2800" dirty="0"/>
              <a:t>vi) clear central eye becomes visible from satellite.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" y="-3143"/>
            <a:ext cx="11604569" cy="68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12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666205" y="751344"/>
            <a:ext cx="110119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clear region in the center of a mature tropical storm is known as the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eye 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relatively calm with light winds and the lowest surface pressure.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organized band of thunderstorms immediately surrounds the calm,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storm center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This region is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eyewall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the strongest winds are to be found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inner flank of this thunderstorm annulus.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Friction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slows the winds near the surface, resulting in convergence in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cyclonic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boundary layer flow which spirals into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eyewall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forcing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dynamically-driven convection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eyewall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this convergence is enhanced due to the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zone between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moist inward frictional flow and the dry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subsident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air flowing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outwards from the eye</a:t>
            </a:r>
          </a:p>
        </p:txBody>
      </p:sp>
    </p:spTree>
    <p:extLst>
      <p:ext uri="{BB962C8B-B14F-4D97-AF65-F5344CB8AC3E}">
        <p14:creationId xmlns:p14="http://schemas.microsoft.com/office/powerpoint/2010/main" val="31703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129994"/>
            <a:ext cx="11665131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Necessary Conditions for Tropical Cyclone </a:t>
            </a:r>
            <a:r>
              <a:rPr lang="en-GB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Formation</a:t>
            </a:r>
            <a:endParaRPr lang="en-GB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420672"/>
            <a:ext cx="7524205" cy="214549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sufficient </a:t>
            </a:r>
            <a:r>
              <a:rPr lang="en-GB" dirty="0"/>
              <a:t>ocean thermal energy [SST &gt; 26°C to a depth of 60 m],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enhanced </a:t>
            </a:r>
            <a:r>
              <a:rPr lang="en-GB" dirty="0"/>
              <a:t>mid-troposphere (700 </a:t>
            </a:r>
            <a:r>
              <a:rPr lang="en-GB" dirty="0" err="1"/>
              <a:t>hPa</a:t>
            </a:r>
            <a:r>
              <a:rPr lang="en-GB" dirty="0"/>
              <a:t>) relative humidity,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conditional instability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13</a:t>
            </a:fld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7883979" y="3880257"/>
            <a:ext cx="1011827" cy="227234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9261566" y="2063931"/>
            <a:ext cx="2664823" cy="80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THERMODYNAMIC</a:t>
            </a:r>
          </a:p>
          <a:p>
            <a:pPr algn="ctr"/>
            <a:r>
              <a:rPr lang="en-GB" sz="2400" b="1" dirty="0" smtClean="0"/>
              <a:t>CONDITIONS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61259" y="3886926"/>
            <a:ext cx="7511142" cy="2246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 enhanced </a:t>
            </a:r>
            <a:r>
              <a:rPr lang="en-GB" sz="2800" dirty="0"/>
              <a:t>lower troposphere relative </a:t>
            </a:r>
            <a:r>
              <a:rPr lang="en-GB" sz="2800" dirty="0" err="1"/>
              <a:t>vorticity</a:t>
            </a: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 weak </a:t>
            </a:r>
            <a:r>
              <a:rPr lang="en-GB" sz="2800" dirty="0"/>
              <a:t>vertical shear of the horizontal winds </a:t>
            </a:r>
            <a:r>
              <a:rPr lang="en-GB" sz="2800" dirty="0" smtClean="0"/>
              <a:t>at the </a:t>
            </a:r>
            <a:r>
              <a:rPr lang="en-GB" sz="2800" dirty="0"/>
              <a:t>genesis site,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 displacement </a:t>
            </a:r>
            <a:r>
              <a:rPr lang="en-GB" sz="2800" dirty="0"/>
              <a:t>by at least 5° latitude away from the equator.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261566" y="4481653"/>
            <a:ext cx="2664823" cy="80989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DYNAMIC</a:t>
            </a:r>
          </a:p>
          <a:p>
            <a:pPr algn="ctr"/>
            <a:r>
              <a:rPr lang="en-GB" sz="2400" b="1" dirty="0" smtClean="0"/>
              <a:t>CONDITIONS</a:t>
            </a:r>
            <a:endParaRPr lang="en-GB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7924256" y="1332706"/>
            <a:ext cx="1011827" cy="227234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1" build="allAtOnce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12112"/>
            <a:ext cx="11497492" cy="4640493"/>
          </a:xfrm>
        </p:spPr>
        <p:txBody>
          <a:bodyPr>
            <a:normAutofit/>
          </a:bodyPr>
          <a:lstStyle/>
          <a:p>
            <a:r>
              <a:rPr lang="en-GB" dirty="0"/>
              <a:t>The first three thermodynamic parameters measure the ability to </a:t>
            </a:r>
            <a:r>
              <a:rPr lang="en-GB" dirty="0" smtClean="0"/>
              <a:t>support deep </a:t>
            </a:r>
            <a:r>
              <a:rPr lang="en-GB" dirty="0"/>
              <a:t>convection.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latter, dynamical parameters, such as vertical wind shear measure </a:t>
            </a:r>
            <a:r>
              <a:rPr lang="en-GB" dirty="0" smtClean="0"/>
              <a:t>the daily </a:t>
            </a:r>
            <a:r>
              <a:rPr lang="en-GB" dirty="0"/>
              <a:t>likelihood of genesis.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recent years, a number of tropical cyclones have remained within </a:t>
            </a:r>
            <a:r>
              <a:rPr lang="en-GB" dirty="0" smtClean="0"/>
              <a:t>5° latitude </a:t>
            </a:r>
            <a:r>
              <a:rPr lang="en-GB" dirty="0"/>
              <a:t>of the equator, suggesting a need to relax this constraint.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7308" y="422592"/>
            <a:ext cx="11717383" cy="20621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Carlito"/>
              </a:rPr>
              <a:t>“Necessary but not sufficient” means that all of </a:t>
            </a:r>
            <a:r>
              <a:rPr lang="en-GB" sz="3200" b="1" dirty="0" smtClean="0">
                <a:latin typeface="Carlito"/>
              </a:rPr>
              <a:t>these conditions </a:t>
            </a:r>
            <a:r>
              <a:rPr lang="en-GB" sz="3200" b="1" dirty="0">
                <a:latin typeface="Carlito"/>
              </a:rPr>
              <a:t>must </a:t>
            </a:r>
            <a:r>
              <a:rPr lang="en-GB" sz="3200" b="1" dirty="0" smtClean="0">
                <a:latin typeface="Carlito"/>
              </a:rPr>
              <a:t>be present </a:t>
            </a:r>
            <a:r>
              <a:rPr lang="en-GB" sz="3200" b="1" dirty="0">
                <a:latin typeface="Carlito"/>
              </a:rPr>
              <a:t>simultaneously before tropical </a:t>
            </a:r>
            <a:r>
              <a:rPr lang="en-GB" sz="3200" b="1" dirty="0" err="1">
                <a:latin typeface="Carlito"/>
              </a:rPr>
              <a:t>cyclogenesis</a:t>
            </a:r>
            <a:r>
              <a:rPr lang="en-GB" sz="3200" b="1" dirty="0">
                <a:latin typeface="Carlito"/>
              </a:rPr>
              <a:t> can occur, but even if </a:t>
            </a:r>
            <a:r>
              <a:rPr lang="en-GB" sz="3200" b="1" dirty="0" smtClean="0">
                <a:latin typeface="Carlito"/>
              </a:rPr>
              <a:t>all of </a:t>
            </a:r>
            <a:r>
              <a:rPr lang="en-GB" sz="3200" b="1" dirty="0">
                <a:latin typeface="Carlito"/>
              </a:rPr>
              <a:t>these conditions are met, tropical </a:t>
            </a:r>
            <a:r>
              <a:rPr lang="en-GB" sz="3200" b="1" dirty="0" err="1">
                <a:latin typeface="Carlito"/>
              </a:rPr>
              <a:t>cyclogenesis</a:t>
            </a:r>
            <a:r>
              <a:rPr lang="en-GB" sz="3200" b="1" dirty="0">
                <a:latin typeface="Carlito"/>
              </a:rPr>
              <a:t> may not occur.</a:t>
            </a:r>
            <a:endParaRPr lang="en-GB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37308" y="3543359"/>
            <a:ext cx="11717383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Carlito"/>
              </a:rPr>
              <a:t>Tropical </a:t>
            </a:r>
            <a:r>
              <a:rPr lang="en-GB" sz="3200" dirty="0" err="1" smtClean="0">
                <a:latin typeface="Carlito"/>
              </a:rPr>
              <a:t>cyclogenesis</a:t>
            </a:r>
            <a:r>
              <a:rPr lang="en-GB" sz="3200" dirty="0" smtClean="0">
                <a:latin typeface="Carlito"/>
              </a:rPr>
              <a:t> </a:t>
            </a:r>
            <a:r>
              <a:rPr lang="en-GB" sz="3200" dirty="0">
                <a:latin typeface="Carlito"/>
              </a:rPr>
              <a:t>may therefore be said to have occurred when the tropical </a:t>
            </a:r>
            <a:r>
              <a:rPr lang="en-GB" sz="3200" dirty="0" smtClean="0">
                <a:latin typeface="Carlito"/>
              </a:rPr>
              <a:t>storm has </a:t>
            </a:r>
            <a:r>
              <a:rPr lang="en-GB" sz="3200" dirty="0">
                <a:latin typeface="Carlito"/>
              </a:rPr>
              <a:t>become self-sustaining and can continue to intensify without help from </a:t>
            </a:r>
            <a:r>
              <a:rPr lang="en-GB" sz="3200" dirty="0" smtClean="0">
                <a:latin typeface="Carlito"/>
              </a:rPr>
              <a:t>its environment </a:t>
            </a:r>
            <a:r>
              <a:rPr lang="en-GB" sz="3200" dirty="0">
                <a:latin typeface="Carlito"/>
              </a:rPr>
              <a:t>(external forcing).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220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61257"/>
            <a:ext cx="11260182" cy="6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RECAP OF LECTURE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Scales of Weather Systems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Cyclones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Nomenclature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Life cycle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Features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conditions for TC formation</a:t>
            </a:r>
          </a:p>
          <a:p>
            <a:pPr lvl="3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ON LECTURE 2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MET361: TROPICAL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4339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Why do tropical cyclones dissipate when traversing vast continental lands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/>
              <a:t>Differentiate between a super </a:t>
            </a:r>
            <a:r>
              <a:rPr lang="en-GB" sz="2800" dirty="0"/>
              <a:t>cyclone, super-typhoon, a major hurricane and an </a:t>
            </a:r>
            <a:r>
              <a:rPr lang="en-GB" sz="2800" dirty="0" smtClean="0"/>
              <a:t>intense </a:t>
            </a:r>
            <a:r>
              <a:rPr lang="en-GB" sz="2800" dirty="0"/>
              <a:t>hurricane</a:t>
            </a:r>
            <a:r>
              <a:rPr lang="en-GB" sz="2800" dirty="0" smtClean="0"/>
              <a:t>?</a:t>
            </a:r>
          </a:p>
          <a:p>
            <a:endParaRPr lang="en-GB" sz="2800" dirty="0"/>
          </a:p>
          <a:p>
            <a:pPr marL="514350" indent="-514350">
              <a:buAutoNum type="arabicPeriod"/>
            </a:pPr>
            <a:endParaRPr lang="en-GB" sz="2800" dirty="0" smtClean="0"/>
          </a:p>
          <a:p>
            <a:pPr marL="514350" indent="-514350">
              <a:buAutoNum type="arabicPeriod"/>
            </a:pPr>
            <a:endParaRPr lang="en-GB" sz="2800" dirty="0"/>
          </a:p>
          <a:p>
            <a:pPr marL="514350" indent="-514350">
              <a:buAutoNum type="arabicPeriod"/>
            </a:pPr>
            <a:endParaRPr lang="en-GB" sz="2800" dirty="0" smtClean="0"/>
          </a:p>
          <a:p>
            <a:pPr algn="r"/>
            <a:r>
              <a:rPr lang="en-GB" sz="2400" b="1" dirty="0" smtClean="0"/>
              <a:t>Deadline: October 10, 2019     </a:t>
            </a:r>
            <a:r>
              <a:rPr lang="en-GB" sz="2400" b="1" dirty="0" smtClean="0"/>
              <a:t>(</a:t>
            </a:r>
            <a:r>
              <a:rPr lang="en-GB" sz="2400" b="1" dirty="0" smtClean="0"/>
              <a:t>11</a:t>
            </a:r>
            <a:r>
              <a:rPr lang="en-GB" sz="2400" b="1" dirty="0" smtClean="0"/>
              <a:t>00 </a:t>
            </a:r>
            <a:r>
              <a:rPr lang="en-GB" sz="2400" b="1" dirty="0" smtClean="0"/>
              <a:t>GMT)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224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2799231"/>
            <a:ext cx="10515600" cy="742458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LECTURE    2</a:t>
            </a:r>
            <a:endParaRPr lang="en-GB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32" y="231819"/>
            <a:ext cx="9144000" cy="573580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 of Weather 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77" y="1000504"/>
            <a:ext cx="10633657" cy="4305592"/>
          </a:xfrm>
        </p:spPr>
        <p:txBody>
          <a:bodyPr numCol="2"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/>
              <a:t>Planetary </a:t>
            </a:r>
            <a:r>
              <a:rPr lang="en-GB" b="1" dirty="0" smtClean="0"/>
              <a:t>Scale     </a:t>
            </a:r>
            <a:r>
              <a:rPr lang="en-GB" b="1" dirty="0"/>
              <a:t>~10,000 km</a:t>
            </a:r>
          </a:p>
          <a:p>
            <a:pPr algn="just"/>
            <a:r>
              <a:rPr lang="en-GB" dirty="0" smtClean="0"/>
              <a:t>-   Equatorial </a:t>
            </a:r>
            <a:r>
              <a:rPr lang="en-GB" dirty="0"/>
              <a:t>waves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(</a:t>
            </a:r>
            <a:r>
              <a:rPr lang="en-GB" dirty="0"/>
              <a:t>Kelvin and </a:t>
            </a:r>
            <a:r>
              <a:rPr lang="en-GB" dirty="0" err="1"/>
              <a:t>Rossby</a:t>
            </a:r>
            <a:r>
              <a:rPr lang="en-GB" dirty="0"/>
              <a:t> waves; </a:t>
            </a:r>
            <a:endParaRPr lang="en-GB" dirty="0" smtClean="0"/>
          </a:p>
          <a:p>
            <a:pPr algn="just"/>
            <a:r>
              <a:rPr lang="en-GB" dirty="0"/>
              <a:t> </a:t>
            </a:r>
            <a:r>
              <a:rPr lang="en-GB" dirty="0" smtClean="0"/>
              <a:t>    Madden-Julian </a:t>
            </a:r>
            <a:r>
              <a:rPr lang="en-GB" dirty="0"/>
              <a:t>Oscillation</a:t>
            </a:r>
            <a:r>
              <a:rPr lang="en-GB" dirty="0" smtClean="0"/>
              <a:t>)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smtClean="0"/>
              <a:t>Synoptic </a:t>
            </a:r>
            <a:r>
              <a:rPr lang="en-GB" b="1" dirty="0"/>
              <a:t>Scale </a:t>
            </a:r>
            <a:r>
              <a:rPr lang="en-GB" b="1" dirty="0" smtClean="0"/>
              <a:t>    ~</a:t>
            </a:r>
            <a:r>
              <a:rPr lang="en-GB" b="1" dirty="0"/>
              <a:t>1000 km</a:t>
            </a:r>
          </a:p>
          <a:p>
            <a:pPr algn="just"/>
            <a:r>
              <a:rPr lang="en-GB" dirty="0"/>
              <a:t>Easterly waves, jet </a:t>
            </a:r>
            <a:r>
              <a:rPr lang="en-GB" dirty="0" smtClean="0"/>
              <a:t>streaks</a:t>
            </a:r>
          </a:p>
          <a:p>
            <a:pPr algn="just"/>
            <a:r>
              <a:rPr lang="en-GB" b="1" dirty="0">
                <a:solidFill>
                  <a:srgbClr val="FF0000"/>
                </a:solidFill>
              </a:rPr>
              <a:t>Tropical cyclones</a:t>
            </a:r>
          </a:p>
          <a:p>
            <a:pPr algn="just"/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err="1" smtClean="0"/>
              <a:t>Mesoscale</a:t>
            </a:r>
            <a:r>
              <a:rPr lang="en-GB" b="1" dirty="0" smtClean="0"/>
              <a:t>     ~</a:t>
            </a:r>
            <a:r>
              <a:rPr lang="en-GB" b="1" dirty="0"/>
              <a:t>100km</a:t>
            </a:r>
          </a:p>
          <a:p>
            <a:pPr algn="just"/>
            <a:r>
              <a:rPr lang="en-GB" dirty="0" smtClean="0"/>
              <a:t>	–MCSs</a:t>
            </a:r>
          </a:p>
          <a:p>
            <a:pPr algn="just"/>
            <a:r>
              <a:rPr lang="en-GB" dirty="0" smtClean="0"/>
              <a:t>	– </a:t>
            </a:r>
            <a:r>
              <a:rPr lang="en-GB" dirty="0"/>
              <a:t>Organized moist convection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err="1" smtClean="0"/>
              <a:t>Mesoscale</a:t>
            </a:r>
            <a:r>
              <a:rPr lang="en-GB" b="1" dirty="0" smtClean="0"/>
              <a:t>         ~</a:t>
            </a:r>
            <a:r>
              <a:rPr lang="en-GB" b="1" dirty="0"/>
              <a:t>10km</a:t>
            </a:r>
          </a:p>
          <a:p>
            <a:pPr algn="just"/>
            <a:r>
              <a:rPr lang="en-GB" dirty="0" smtClean="0"/>
              <a:t>– </a:t>
            </a:r>
            <a:r>
              <a:rPr lang="en-GB" dirty="0"/>
              <a:t>Unorganized convection, cumulus </a:t>
            </a:r>
            <a:r>
              <a:rPr lang="en-GB" dirty="0" err="1"/>
              <a:t>congestus</a:t>
            </a:r>
            <a:endParaRPr lang="en-GB" dirty="0"/>
          </a:p>
          <a:p>
            <a:pPr algn="just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000" y="5462565"/>
            <a:ext cx="10366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 smaller than 2 km defined as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micro-scale phenomena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08" y="281359"/>
            <a:ext cx="4224271" cy="480565"/>
          </a:xfrm>
        </p:spPr>
        <p:txBody>
          <a:bodyPr>
            <a:noAutofit/>
          </a:bodyPr>
          <a:lstStyle/>
          <a:p>
            <a:pPr algn="just"/>
            <a:r>
              <a:rPr lang="en-GB" sz="3600" b="1" dirty="0" smtClean="0">
                <a:solidFill>
                  <a:srgbClr val="FF0000"/>
                </a:solidFill>
              </a:rPr>
              <a:t>Tropical Cyclone ???</a:t>
            </a:r>
          </a:p>
          <a:p>
            <a:pPr algn="just"/>
            <a:endParaRPr lang="en-GB" sz="3600" b="1" dirty="0" smtClean="0">
              <a:solidFill>
                <a:srgbClr val="FF0000"/>
              </a:solidFill>
            </a:endParaRPr>
          </a:p>
          <a:p>
            <a:pPr algn="just"/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608" y="953031"/>
            <a:ext cx="11127347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A tropical cyclone is a </a:t>
            </a:r>
            <a:r>
              <a:rPr lang="en-GB" sz="2400" b="1" dirty="0" smtClean="0"/>
              <a:t>warm-core</a:t>
            </a:r>
            <a:r>
              <a:rPr lang="en-GB" sz="2400" dirty="0" smtClean="0"/>
              <a:t>, </a:t>
            </a:r>
            <a:r>
              <a:rPr lang="en-GB" sz="2400" b="1" dirty="0" smtClean="0"/>
              <a:t>non-frontal</a:t>
            </a:r>
            <a:r>
              <a:rPr lang="en-GB" sz="2400" dirty="0" smtClean="0"/>
              <a:t>, </a:t>
            </a:r>
            <a:r>
              <a:rPr lang="en-GB" sz="2400" b="1" dirty="0" smtClean="0"/>
              <a:t>synoptic scale</a:t>
            </a:r>
            <a:r>
              <a:rPr lang="en-GB" sz="2400" dirty="0" smtClean="0"/>
              <a:t> </a:t>
            </a:r>
            <a:r>
              <a:rPr lang="en-GB" sz="2400" b="1" dirty="0" smtClean="0"/>
              <a:t>low pressure system</a:t>
            </a:r>
            <a:r>
              <a:rPr lang="en-GB" sz="2400" dirty="0" smtClean="0"/>
              <a:t> that </a:t>
            </a:r>
            <a:r>
              <a:rPr lang="en-GB" sz="2400" b="1" dirty="0" smtClean="0"/>
              <a:t>develops over the ocean </a:t>
            </a:r>
            <a:r>
              <a:rPr lang="en-GB" sz="2400" dirty="0" smtClean="0"/>
              <a:t>and has a definite organized surface circulation.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/>
              <a:t>a </a:t>
            </a:r>
            <a:r>
              <a:rPr lang="en-GB" sz="2400" b="1" dirty="0"/>
              <a:t>rapidly rotating storm system </a:t>
            </a:r>
            <a:r>
              <a:rPr lang="en-GB" sz="2400" dirty="0"/>
              <a:t>characterized by a low-pressure center, a </a:t>
            </a:r>
            <a:r>
              <a:rPr lang="en-GB" sz="2400" b="1" dirty="0"/>
              <a:t>closed low-level atmospheric circulation</a:t>
            </a:r>
            <a:r>
              <a:rPr lang="en-GB" sz="2400" dirty="0"/>
              <a:t>, strong winds, and a </a:t>
            </a:r>
            <a:r>
              <a:rPr lang="en-GB" sz="2400" b="1" dirty="0"/>
              <a:t>spiral arrangement of thunderstorms</a:t>
            </a:r>
            <a:r>
              <a:rPr lang="en-GB" sz="2400" dirty="0"/>
              <a:t> that produce heavy rain or squalls.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8019"/>
            <a:ext cx="4114800" cy="365125"/>
          </a:xfrm>
        </p:spPr>
        <p:txBody>
          <a:bodyPr/>
          <a:lstStyle/>
          <a:p>
            <a:r>
              <a:rPr lang="en-GB" dirty="0" smtClean="0"/>
              <a:t>MET361: TROPICAL METEOROLOGY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30957" y="3839356"/>
            <a:ext cx="565699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/>
              <a:t>Warm-core: </a:t>
            </a:r>
            <a:r>
              <a:rPr lang="en-GB" sz="2400" dirty="0" smtClean="0"/>
              <a:t>by definition means that the formation or source region of the developing system is warm enough. This is crucial for increasing intensity of the system with height.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4" y="3420426"/>
            <a:ext cx="4536807" cy="30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1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08" y="281359"/>
            <a:ext cx="4224271" cy="480565"/>
          </a:xfrm>
        </p:spPr>
        <p:txBody>
          <a:bodyPr>
            <a:noAutofit/>
          </a:bodyPr>
          <a:lstStyle/>
          <a:p>
            <a:pPr algn="just"/>
            <a:r>
              <a:rPr lang="en-GB" sz="3600" b="1" dirty="0" smtClean="0">
                <a:solidFill>
                  <a:srgbClr val="FF0000"/>
                </a:solidFill>
              </a:rPr>
              <a:t>Tropical Cyclone ???</a:t>
            </a:r>
          </a:p>
          <a:p>
            <a:pPr algn="just"/>
            <a:endParaRPr lang="en-GB" sz="3600" b="1" dirty="0" smtClean="0">
              <a:solidFill>
                <a:srgbClr val="FF0000"/>
              </a:solidFill>
            </a:endParaRPr>
          </a:p>
          <a:p>
            <a:pPr algn="just"/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8019"/>
            <a:ext cx="4114800" cy="365125"/>
          </a:xfrm>
        </p:spPr>
        <p:txBody>
          <a:bodyPr/>
          <a:lstStyle/>
          <a:p>
            <a:r>
              <a:rPr lang="en-GB" dirty="0" smtClean="0"/>
              <a:t>MET361: TROPICAL METEOROLOGY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6538" y="1102795"/>
            <a:ext cx="5831186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/>
              <a:t>Non-frontal</a:t>
            </a:r>
            <a:r>
              <a:rPr lang="en-GB" sz="2800" b="1" dirty="0"/>
              <a:t>: </a:t>
            </a:r>
            <a:r>
              <a:rPr lang="en-GB" sz="2800" dirty="0"/>
              <a:t>they do not develop from frontal waves or systems. There are many conditions can lead to the formation of these depressions (low-pressure systems) without frontal characteristics.</a:t>
            </a:r>
          </a:p>
          <a:p>
            <a:pPr algn="just"/>
            <a:endParaRPr lang="en-GB" sz="2800" b="1" dirty="0" smtClean="0"/>
          </a:p>
          <a:p>
            <a:pPr algn="just"/>
            <a:r>
              <a:rPr lang="en-GB" sz="2800" b="1" dirty="0" smtClean="0"/>
              <a:t>Synoptic scale low pressure system: </a:t>
            </a:r>
            <a:r>
              <a:rPr lang="en-GB" sz="2800" dirty="0" smtClean="0"/>
              <a:t>the </a:t>
            </a:r>
            <a:r>
              <a:rPr lang="en-GB" sz="2800" dirty="0"/>
              <a:t>scale of the </a:t>
            </a:r>
            <a:r>
              <a:rPr lang="en-GB" sz="2800" dirty="0" smtClean="0"/>
              <a:t>low-pressure </a:t>
            </a:r>
            <a:r>
              <a:rPr lang="en-GB" sz="2800" dirty="0"/>
              <a:t>systems of the lower atmosphere; dimensions typically range from 1000 to 2500 </a:t>
            </a:r>
            <a:r>
              <a:rPr lang="en-GB" sz="2800" dirty="0" err="1" smtClean="0"/>
              <a:t>kilometers</a:t>
            </a:r>
            <a:endParaRPr lang="en-GB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62" y="1665513"/>
            <a:ext cx="5881810" cy="35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08" y="281359"/>
            <a:ext cx="4224271" cy="480565"/>
          </a:xfrm>
        </p:spPr>
        <p:txBody>
          <a:bodyPr>
            <a:noAutofit/>
          </a:bodyPr>
          <a:lstStyle/>
          <a:p>
            <a:pPr algn="just"/>
            <a:r>
              <a:rPr lang="en-GB" sz="3600" b="1" dirty="0" smtClean="0">
                <a:solidFill>
                  <a:srgbClr val="FF0000"/>
                </a:solidFill>
              </a:rPr>
              <a:t>Tropical Cyclone</a:t>
            </a:r>
          </a:p>
          <a:p>
            <a:pPr algn="just"/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8019"/>
            <a:ext cx="4114800" cy="365125"/>
          </a:xfrm>
        </p:spPr>
        <p:txBody>
          <a:bodyPr/>
          <a:lstStyle/>
          <a:p>
            <a:r>
              <a:rPr lang="en-GB" dirty="0" smtClean="0"/>
              <a:t>MET361: TROPICAL METEOROLOGY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02864" y="1215088"/>
            <a:ext cx="5316583" cy="3816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Tropical cyclones spin counter-clockwise in the Northern Hemisphere (NH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clockwise in the Southern Hemisphere (SH), with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corresponding variations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 their spiral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rainband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structure. In a tropical cyclone, the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wind flows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inward cyclonically at lower levels,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spiraling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upward in the zones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deep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convection (the central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eyewall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or the spiral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rainbands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spiralling outward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aloft, just below the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tropopause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4" y="1367013"/>
            <a:ext cx="6030127" cy="36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Names </a:t>
            </a:r>
            <a:r>
              <a:rPr lang="en-GB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of cyclones in Different country</a:t>
            </a:r>
            <a:endParaRPr lang="en-GB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26067"/>
              </p:ext>
            </p:extLst>
          </p:nvPr>
        </p:nvGraphicFramePr>
        <p:xfrm>
          <a:off x="1028998" y="1191935"/>
          <a:ext cx="9839298" cy="44896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6533"/>
                <a:gridCol w="7432765"/>
              </a:tblGrid>
              <a:tr h="53630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NAME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LOCATION</a:t>
                      </a:r>
                      <a:endParaRPr lang="en-GB" sz="3600" dirty="0"/>
                    </a:p>
                  </a:txBody>
                  <a:tcPr/>
                </a:tc>
              </a:tr>
              <a:tr h="53630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Hurricane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West Indies and the coast of </a:t>
                      </a:r>
                      <a:r>
                        <a:rPr lang="en-GB" sz="2800" dirty="0" err="1" smtClean="0"/>
                        <a:t>florida</a:t>
                      </a:r>
                      <a:endParaRPr lang="en-GB" sz="2800" dirty="0"/>
                    </a:p>
                  </a:txBody>
                  <a:tcPr/>
                </a:tc>
              </a:tr>
              <a:tr h="92566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Typhoon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Philippine Islands, The coast of China and Japan</a:t>
                      </a:r>
                      <a:endParaRPr lang="en-GB" sz="2800" dirty="0"/>
                    </a:p>
                  </a:txBody>
                  <a:tcPr/>
                </a:tc>
              </a:tr>
              <a:tr h="92566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Cyclone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Bay Of Bengal (India) and the Arabian Sea</a:t>
                      </a:r>
                      <a:endParaRPr lang="en-GB" sz="2800" dirty="0"/>
                    </a:p>
                  </a:txBody>
                  <a:tcPr/>
                </a:tc>
              </a:tr>
              <a:tr h="92566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Welly-Welly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Northeast and </a:t>
                      </a:r>
                      <a:r>
                        <a:rPr lang="en-GB" sz="2800" dirty="0" err="1" smtClean="0"/>
                        <a:t>Northwestern</a:t>
                      </a:r>
                      <a:r>
                        <a:rPr lang="en-GB" sz="2800" dirty="0" smtClean="0"/>
                        <a:t> coast of Australia</a:t>
                      </a:r>
                      <a:endParaRPr lang="en-GB" sz="2800" dirty="0"/>
                    </a:p>
                  </a:txBody>
                  <a:tcPr/>
                </a:tc>
              </a:tr>
              <a:tr h="53630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Tornado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USA and Mexico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2" y="-8366"/>
            <a:ext cx="11745532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Lifecycle Of A Typical Tropical Cyclone</a:t>
            </a:r>
            <a:endParaRPr lang="en-GB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5157" y="2793793"/>
            <a:ext cx="11114465" cy="3477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stages are associated with changes in the storm intensity and structure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 tropical cyclone will not develop instantaneously: some intermediate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weaker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disturbance is needed to provide the "seed" from which a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cyclone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develop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Having reached its peak intensity at one of these stages for storm intensity classifications,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storm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either decay or undergo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extratropical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transition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520" y="1317197"/>
            <a:ext cx="2060620" cy="949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Incipient Disturbance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0758" y="1327928"/>
            <a:ext cx="2060620" cy="949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Tropical Storm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997" y="1325780"/>
            <a:ext cx="2060620" cy="949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Tropical Cyclone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Carlito"/>
              </a:rPr>
              <a:t>(hurricane, typhoon)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79232" y="1133341"/>
            <a:ext cx="2311753" cy="1352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Severe Tropical Cyclone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  <a:latin typeface="Carlito"/>
              </a:rPr>
              <a:t>(major hurricane, </a:t>
            </a:r>
            <a:r>
              <a:rPr lang="en-GB" sz="1600" b="1" dirty="0" err="1">
                <a:solidFill>
                  <a:schemeClr val="tx1"/>
                </a:solidFill>
                <a:latin typeface="Carlito"/>
              </a:rPr>
              <a:t>supertyphoon</a:t>
            </a:r>
            <a:r>
              <a:rPr lang="en-GB" sz="1600" b="1" dirty="0">
                <a:solidFill>
                  <a:schemeClr val="tx1"/>
                </a:solidFill>
                <a:latin typeface="Carlito"/>
              </a:rPr>
              <a:t>).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37140" y="1792155"/>
            <a:ext cx="873618" cy="229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471378" y="1739524"/>
            <a:ext cx="873618" cy="229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8405615" y="1739524"/>
            <a:ext cx="873618" cy="229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MET361: TROPICAL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2724" y="1058644"/>
            <a:ext cx="10866552" cy="2185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Discussion</a:t>
            </a:r>
          </a:p>
          <a:p>
            <a:endParaRPr lang="en-GB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 do tropical cyclones form over ocean rather than on lands?</a:t>
            </a:r>
          </a:p>
          <a:p>
            <a:pPr marL="571500" indent="-571500">
              <a:buFont typeface="+mj-lt"/>
              <a:buAutoNum type="romanL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986</Words>
  <Application>Microsoft Office PowerPoint</Application>
  <PresentationFormat>Widescreen</PresentationFormat>
  <Paragraphs>159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Carlito</vt:lpstr>
      <vt:lpstr>Garamond</vt:lpstr>
      <vt:lpstr>Times New Roman</vt:lpstr>
      <vt:lpstr>Wingdings</vt:lpstr>
      <vt:lpstr>Office Theme</vt:lpstr>
      <vt:lpstr>Organic</vt:lpstr>
      <vt:lpstr>PowerPoint Presentation</vt:lpstr>
      <vt:lpstr>LECTURE    2</vt:lpstr>
      <vt:lpstr>Scales of Weather Systems</vt:lpstr>
      <vt:lpstr>PowerPoint Presentation</vt:lpstr>
      <vt:lpstr>PowerPoint Presentation</vt:lpstr>
      <vt:lpstr>PowerPoint Presentation</vt:lpstr>
      <vt:lpstr>Names of cyclones in Different country</vt:lpstr>
      <vt:lpstr>Lifecycle Of A Typical Tropical Cyclone</vt:lpstr>
      <vt:lpstr>PowerPoint Presentation</vt:lpstr>
      <vt:lpstr>Key Structural Features of a Mature Tropical Cyclone</vt:lpstr>
      <vt:lpstr>PowerPoint Presentation</vt:lpstr>
      <vt:lpstr>PowerPoint Presentation</vt:lpstr>
      <vt:lpstr>Necessary Conditions for Tropical Cyclone Formation</vt:lpstr>
      <vt:lpstr>PowerPoint Presentation</vt:lpstr>
      <vt:lpstr>PowerPoint Presentation</vt:lpstr>
      <vt:lpstr>PowerPoint Presentation</vt:lpstr>
      <vt:lpstr>RECAP OF LECTURE</vt:lpstr>
      <vt:lpstr>ASSESSMENT ON LECTURE 2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361: Tropical Meteorology</dc:title>
  <dc:creator>HP</dc:creator>
  <cp:lastModifiedBy>HP</cp:lastModifiedBy>
  <cp:revision>172</cp:revision>
  <dcterms:created xsi:type="dcterms:W3CDTF">2019-09-04T12:24:24Z</dcterms:created>
  <dcterms:modified xsi:type="dcterms:W3CDTF">2019-10-01T15:25:57Z</dcterms:modified>
</cp:coreProperties>
</file>