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Lst>
  <p:notesMasterIdLst>
    <p:notesMasterId r:id="rId27"/>
  </p:notesMasterIdLst>
  <p:sldIdLst>
    <p:sldId id="256" r:id="rId3"/>
    <p:sldId id="266" r:id="rId4"/>
    <p:sldId id="317" r:id="rId5"/>
    <p:sldId id="321" r:id="rId6"/>
    <p:sldId id="328" r:id="rId7"/>
    <p:sldId id="351" r:id="rId8"/>
    <p:sldId id="335" r:id="rId9"/>
    <p:sldId id="289" r:id="rId10"/>
    <p:sldId id="336" r:id="rId11"/>
    <p:sldId id="337" r:id="rId12"/>
    <p:sldId id="338" r:id="rId13"/>
    <p:sldId id="339" r:id="rId14"/>
    <p:sldId id="340" r:id="rId15"/>
    <p:sldId id="341" r:id="rId16"/>
    <p:sldId id="342" r:id="rId17"/>
    <p:sldId id="343" r:id="rId18"/>
    <p:sldId id="345" r:id="rId19"/>
    <p:sldId id="346" r:id="rId20"/>
    <p:sldId id="347" r:id="rId21"/>
    <p:sldId id="348" r:id="rId22"/>
    <p:sldId id="349" r:id="rId23"/>
    <p:sldId id="350" r:id="rId24"/>
    <p:sldId id="262"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455E-C356-46EF-99EC-C2148143F4C9}" type="datetimeFigureOut">
              <a:rPr lang="en-GB" smtClean="0"/>
              <a:t>18/11/2019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7CF2-8C7A-4A94-9656-A2E87E927CB5}" type="slidenum">
              <a:rPr lang="en-GB" smtClean="0"/>
              <a:t>‹#›</a:t>
            </a:fld>
            <a:endParaRPr lang="en-GB"/>
          </a:p>
        </p:txBody>
      </p:sp>
    </p:spTree>
    <p:extLst>
      <p:ext uri="{BB962C8B-B14F-4D97-AF65-F5344CB8AC3E}">
        <p14:creationId xmlns:p14="http://schemas.microsoft.com/office/powerpoint/2010/main" val="4443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a:t>
            </a:fld>
            <a:endParaRPr lang="en-GB"/>
          </a:p>
        </p:txBody>
      </p:sp>
    </p:spTree>
    <p:extLst>
      <p:ext uri="{BB962C8B-B14F-4D97-AF65-F5344CB8AC3E}">
        <p14:creationId xmlns:p14="http://schemas.microsoft.com/office/powerpoint/2010/main" val="315333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23</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69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24</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3071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96359FE-A825-4406-AE65-22A22B08A5B0}"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50972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0C5706-0E3D-4D01-A790-51D25B9CD7D9}"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25209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CBE3126-C991-4A35-A641-6BAC411EFD23}"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3432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96359FE-A825-4406-AE65-22A22B08A5B0}" type="datetime1">
              <a:rPr lang="en-GB" smtClean="0"/>
              <a:t>18/11/2019</a:t>
            </a:fld>
            <a:endParaRPr lang="en-GB"/>
          </a:p>
        </p:txBody>
      </p:sp>
      <p:sp>
        <p:nvSpPr>
          <p:cNvPr id="5" name="Footer Placeholder 4"/>
          <p:cNvSpPr>
            <a:spLocks noGrp="1"/>
          </p:cNvSpPr>
          <p:nvPr>
            <p:ph type="ftr" sz="quarter" idx="11"/>
          </p:nvPr>
        </p:nvSpPr>
        <p:spPr>
          <a:xfrm>
            <a:off x="2692397" y="5037663"/>
            <a:ext cx="5214635" cy="279400"/>
          </a:xfrm>
        </p:spPr>
        <p:txBody>
          <a:bodyPr/>
          <a:lstStyle/>
          <a:p>
            <a:r>
              <a:rPr lang="en-GB" smtClean="0"/>
              <a:t>MET361: TROPICAL METEOROLOGY</a:t>
            </a:r>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46CBDAFF-6F72-4DEC-A76B-3A5A3345B25A}"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7226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D0E9C-1454-4C57-9246-19D74164D39A}"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29908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171F7-C62C-4471-9CA1-8A4E1AA5E5EA}"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250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A996F8-7E6E-4949-B4BF-56ABDBA51D09}" type="datetime1">
              <a:rPr lang="en-GB" smtClean="0"/>
              <a:t>18/11/2019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77636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BE324D-F586-4055-983B-D453EC704140}" type="datetime1">
              <a:rPr lang="en-GB" smtClean="0"/>
              <a:t>18/11/2019</a:t>
            </a:fld>
            <a:endParaRPr lang="en-GB"/>
          </a:p>
        </p:txBody>
      </p:sp>
      <p:sp>
        <p:nvSpPr>
          <p:cNvPr id="8" name="Footer Placeholder 7"/>
          <p:cNvSpPr>
            <a:spLocks noGrp="1"/>
          </p:cNvSpPr>
          <p:nvPr>
            <p:ph type="ftr" sz="quarter" idx="11"/>
          </p:nvPr>
        </p:nvSpPr>
        <p:spPr/>
        <p:txBody>
          <a:bodyPr/>
          <a:lstStyle/>
          <a:p>
            <a:r>
              <a:rPr lang="en-GB" smtClean="0"/>
              <a:t>MET361: TROPICAL METEOROLOGY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081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6B285E-9074-48E5-A460-C0AB64A2666D}" type="datetime1">
              <a:rPr lang="en-GB" smtClean="0"/>
              <a:t>18/11/2019</a:t>
            </a:fld>
            <a:endParaRPr lang="en-GB"/>
          </a:p>
        </p:txBody>
      </p:sp>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2774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052A0-FC51-4C47-85F5-88934D95D315}" type="datetime1">
              <a:rPr lang="en-GB" smtClean="0"/>
              <a:t>18/11/2019</a:t>
            </a:fld>
            <a:endParaRPr lang="en-GB"/>
          </a:p>
        </p:txBody>
      </p:sp>
      <p:sp>
        <p:nvSpPr>
          <p:cNvPr id="3" name="Footer Placeholder 2"/>
          <p:cNvSpPr>
            <a:spLocks noGrp="1"/>
          </p:cNvSpPr>
          <p:nvPr>
            <p:ph type="ftr" sz="quarter" idx="11"/>
          </p:nvPr>
        </p:nvSpPr>
        <p:spPr/>
        <p:txBody>
          <a:bodyPr/>
          <a:lstStyle/>
          <a:p>
            <a:r>
              <a:rPr lang="en-GB" smtClean="0"/>
              <a:t>MET361: TROPICAL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1902469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512E7-C6FC-4F9C-9BCB-849DE85EE683}" type="datetime1">
              <a:rPr lang="en-GB" smtClean="0"/>
              <a:t>18/11/2019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11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FD0E9C-1454-4C57-9246-19D74164D39A}"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827525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5B9DE-FD94-43BD-89E9-CCD9AF63E901}" type="datetime1">
              <a:rPr lang="en-GB" smtClean="0"/>
              <a:t>18/11/2019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914075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9D5864-3412-493D-9AF0-1F962D63655E}" type="datetime1">
              <a:rPr lang="en-GB" smtClean="0"/>
              <a:t>18/11/2019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123853181"/>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7550799"/>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001115"/>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607346136"/>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1838228"/>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9D5864-3412-493D-9AF0-1F962D63655E}"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337920"/>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0C5706-0E3D-4D01-A790-51D25B9CD7D9}"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9625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BE3126-C991-4A35-A641-6BAC411EFD23}"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737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171F7-C62C-4471-9CA1-8A4E1AA5E5EA}" type="datetime1">
              <a:rPr lang="en-GB" smtClean="0"/>
              <a:t>18/11/2019</a:t>
            </a:fld>
            <a:endParaRPr lang="en-GB"/>
          </a:p>
        </p:txBody>
      </p:sp>
      <p:sp>
        <p:nvSpPr>
          <p:cNvPr id="5" name="Footer Placeholder 4"/>
          <p:cNvSpPr>
            <a:spLocks noGrp="1"/>
          </p:cNvSpPr>
          <p:nvPr>
            <p:ph type="ftr" sz="quarter" idx="11"/>
          </p:nvPr>
        </p:nvSpPr>
        <p:spPr/>
        <p:txBody>
          <a:bodyPr/>
          <a:lstStyle/>
          <a:p>
            <a:r>
              <a:rPr lang="en-GB" smtClean="0"/>
              <a:t>MET361: TROPICAL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96605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EA996F8-7E6E-4949-B4BF-56ABDBA51D09}" type="datetime1">
              <a:rPr lang="en-GB" smtClean="0"/>
              <a:t>18/11/2019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7521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9BE324D-F586-4055-983B-D453EC704140}" type="datetime1">
              <a:rPr lang="en-GB" smtClean="0"/>
              <a:t>18/11/2019</a:t>
            </a:fld>
            <a:endParaRPr lang="en-GB"/>
          </a:p>
        </p:txBody>
      </p:sp>
      <p:sp>
        <p:nvSpPr>
          <p:cNvPr id="8" name="Footer Placeholder 7"/>
          <p:cNvSpPr>
            <a:spLocks noGrp="1"/>
          </p:cNvSpPr>
          <p:nvPr>
            <p:ph type="ftr" sz="quarter" idx="11"/>
          </p:nvPr>
        </p:nvSpPr>
        <p:spPr/>
        <p:txBody>
          <a:bodyPr/>
          <a:lstStyle/>
          <a:p>
            <a:r>
              <a:rPr lang="en-GB" smtClean="0"/>
              <a:t>MET361: TROPICAL METEOROLOGY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401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F6B285E-9074-48E5-A460-C0AB64A2666D}" type="datetime1">
              <a:rPr lang="en-GB" smtClean="0"/>
              <a:t>18/11/2019</a:t>
            </a:fld>
            <a:endParaRPr lang="en-GB"/>
          </a:p>
        </p:txBody>
      </p:sp>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3501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052A0-FC51-4C47-85F5-88934D95D315}" type="datetime1">
              <a:rPr lang="en-GB" smtClean="0"/>
              <a:t>18/11/2019</a:t>
            </a:fld>
            <a:endParaRPr lang="en-GB"/>
          </a:p>
        </p:txBody>
      </p:sp>
      <p:sp>
        <p:nvSpPr>
          <p:cNvPr id="3" name="Footer Placeholder 2"/>
          <p:cNvSpPr>
            <a:spLocks noGrp="1"/>
          </p:cNvSpPr>
          <p:nvPr>
            <p:ph type="ftr" sz="quarter" idx="11"/>
          </p:nvPr>
        </p:nvSpPr>
        <p:spPr/>
        <p:txBody>
          <a:bodyPr/>
          <a:lstStyle/>
          <a:p>
            <a:r>
              <a:rPr lang="en-GB" smtClean="0"/>
              <a:t>MET361: TROPICAL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0557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6512E7-C6FC-4F9C-9BCB-849DE85EE683}" type="datetime1">
              <a:rPr lang="en-GB" smtClean="0"/>
              <a:t>18/11/2019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5392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D5B9DE-FD94-43BD-89E9-CCD9AF63E901}" type="datetime1">
              <a:rPr lang="en-GB" smtClean="0"/>
              <a:t>18/11/2019</a:t>
            </a:fld>
            <a:endParaRPr lang="en-GB"/>
          </a:p>
        </p:txBody>
      </p:sp>
      <p:sp>
        <p:nvSpPr>
          <p:cNvPr id="6" name="Footer Placeholder 5"/>
          <p:cNvSpPr>
            <a:spLocks noGrp="1"/>
          </p:cNvSpPr>
          <p:nvPr>
            <p:ph type="ftr" sz="quarter" idx="11"/>
          </p:nvPr>
        </p:nvSpPr>
        <p:spPr/>
        <p:txBody>
          <a:bodyPr/>
          <a:lstStyle/>
          <a:p>
            <a:r>
              <a:rPr lang="en-GB" smtClean="0"/>
              <a:t>MET361: TROPICAL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1440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D5864-3412-493D-9AF0-1F962D63655E}" type="datetime1">
              <a:rPr lang="en-GB" smtClean="0"/>
              <a:t>18/11/2019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MET361: TROPICAL METEOROLOGY</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59503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D5864-3412-493D-9AF0-1F962D63655E}" type="datetime1">
              <a:rPr lang="en-GB" smtClean="0"/>
              <a:t>18/11/2019</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GB" smtClean="0"/>
              <a:t>MET361: TROPICAL METEOROLOGY</a:t>
            </a:r>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4323729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E-mailjeff.jay8845@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jdqVfFk-jXQ" TargetMode="External"/><Relationship Id="rId2" Type="http://schemas.openxmlformats.org/officeDocument/2006/relationships/hyperlink" Target="https://www.youtube.com/watch?v=7-v75_2IAzM" TargetMode="External"/><Relationship Id="rId1" Type="http://schemas.openxmlformats.org/officeDocument/2006/relationships/slideLayout" Target="../slideLayouts/slideLayout13.xml"/><Relationship Id="rId5" Type="http://schemas.openxmlformats.org/officeDocument/2006/relationships/hyperlink" Target="https://www.youtube.com/watch?v=MzW5Isbv2A0" TargetMode="External"/><Relationship Id="rId4" Type="http://schemas.openxmlformats.org/officeDocument/2006/relationships/hyperlink" Target="https://www.youtube.com/watch?v=jSWmhkcPsH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a:xfrm>
            <a:off x="1476704" y="3314759"/>
            <a:ext cx="9144000" cy="1572552"/>
          </a:xfrm>
        </p:spPr>
        <p:txBody>
          <a:bodyPr>
            <a:normAutofit/>
          </a:bodyPr>
          <a:lstStyle/>
          <a:p>
            <a:pPr lvl="0"/>
            <a:r>
              <a:rPr lang="en-US" sz="3600" dirty="0" smtClean="0"/>
              <a:t>Jeffrey N. A. Aryee  (PhD)</a:t>
            </a:r>
            <a:endParaRPr lang="en-US" dirty="0" smtClean="0"/>
          </a:p>
          <a:p>
            <a:pPr lvl="0"/>
            <a:r>
              <a:rPr lang="en-US" i="1" dirty="0" smtClean="0"/>
              <a:t>Meteorology &amp; Climate Science Programme</a:t>
            </a:r>
          </a:p>
          <a:p>
            <a:pPr lvl="0"/>
            <a:r>
              <a:rPr lang="en-US" i="1" dirty="0" smtClean="0"/>
              <a:t>Department of Physics, KNUST, Ghana</a:t>
            </a:r>
            <a:endParaRPr lang="en-US" i="1" dirty="0"/>
          </a:p>
        </p:txBody>
      </p:sp>
      <p:sp>
        <p:nvSpPr>
          <p:cNvPr id="18" name="Title 1"/>
          <p:cNvSpPr txBox="1">
            <a:spLocks/>
          </p:cNvSpPr>
          <p:nvPr/>
        </p:nvSpPr>
        <p:spPr>
          <a:xfrm>
            <a:off x="493690" y="206059"/>
            <a:ext cx="11204620" cy="2332189"/>
          </a:xfrm>
          <a:prstGeom prst="rect">
            <a:avLst/>
          </a:prstGeom>
          <a:solidFill>
            <a:schemeClr val="accent3">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solidFill>
                  <a:srgbClr val="FF0000"/>
                </a:solidFill>
                <a:latin typeface="Arial Black" panose="020B0A04020102020204" pitchFamily="34" charset="0"/>
              </a:rPr>
              <a:t>MET 361: Tropical Meteorology</a:t>
            </a:r>
            <a:endParaRPr lang="en-US" sz="6000" b="1" dirty="0">
              <a:solidFill>
                <a:srgbClr val="FF0000"/>
              </a:solidFill>
              <a:latin typeface="Arial Black" panose="020B0A04020102020204" pitchFamily="3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545" y="5812414"/>
            <a:ext cx="1179607" cy="656823"/>
          </a:xfrm>
          <a:prstGeom prst="rect">
            <a:avLst/>
          </a:prstGeom>
        </p:spPr>
      </p:pic>
      <p:sp>
        <p:nvSpPr>
          <p:cNvPr id="22" name="Subtitle 15"/>
          <p:cNvSpPr txBox="1">
            <a:spLocks/>
          </p:cNvSpPr>
          <p:nvPr/>
        </p:nvSpPr>
        <p:spPr>
          <a:xfrm>
            <a:off x="835698" y="5434882"/>
            <a:ext cx="10961350" cy="9699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i="1" dirty="0"/>
              <a:t>e</a:t>
            </a:r>
            <a:r>
              <a:rPr lang="en-US" i="1" dirty="0" smtClean="0"/>
              <a:t>-mail:</a:t>
            </a:r>
            <a:r>
              <a:rPr lang="en-US" dirty="0" smtClean="0"/>
              <a:t>	     </a:t>
            </a:r>
            <a:r>
              <a:rPr lang="en-US" dirty="0" smtClean="0">
                <a:hlinkClick r:id="rId4"/>
              </a:rPr>
              <a:t>jeff.jay8845@gmail.com</a:t>
            </a:r>
            <a:endParaRPr lang="en-US" b="1" dirty="0" smtClean="0"/>
          </a:p>
          <a:p>
            <a:pPr algn="l"/>
            <a:r>
              <a:rPr lang="en-US" b="1" dirty="0" smtClean="0"/>
              <a:t>	     </a:t>
            </a:r>
            <a:r>
              <a:rPr lang="en-US" sz="1900" b="1" dirty="0" smtClean="0"/>
              <a:t>https</a:t>
            </a:r>
            <a:r>
              <a:rPr lang="en-US" sz="1900" b="1" dirty="0"/>
              <a:t>://github.com/jeffjay88/MET361-TROPICAL_METEOROLOGY_LECTURE_SERIES</a:t>
            </a:r>
            <a:endParaRPr lang="en-US" sz="1900" dirty="0"/>
          </a:p>
        </p:txBody>
      </p:sp>
    </p:spTree>
    <p:extLst>
      <p:ext uri="{BB962C8B-B14F-4D97-AF65-F5344CB8AC3E}">
        <p14:creationId xmlns:p14="http://schemas.microsoft.com/office/powerpoint/2010/main" val="993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41FF0C-E20F-486F-8710-6E8AB66CA7EC}"/>
              </a:ext>
            </a:extLst>
          </p:cNvPr>
          <p:cNvSpPr>
            <a:spLocks noGrp="1"/>
          </p:cNvSpPr>
          <p:nvPr>
            <p:ph type="title"/>
          </p:nvPr>
        </p:nvSpPr>
        <p:spPr>
          <a:xfrm>
            <a:off x="838200" y="-77277"/>
            <a:ext cx="10515600" cy="1330080"/>
          </a:xfrm>
        </p:spPr>
        <p:txBody>
          <a:bodyPr/>
          <a:lstStyle/>
          <a:p>
            <a:r>
              <a:rPr lang="en-GB" b="1" dirty="0">
                <a:solidFill>
                  <a:srgbClr val="FF0000"/>
                </a:solidFill>
                <a:latin typeface="Arial Black" panose="020B0A04020102020204" pitchFamily="34" charset="0"/>
              </a:rPr>
              <a:t>The Equatorial Rossby Wave (ER)</a:t>
            </a:r>
            <a:endParaRPr lang="en-GB" dirty="0">
              <a:solidFill>
                <a:srgbClr val="FF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xmlns="" id="{3E6E2E73-F573-4C34-9555-2BAD0DC585DD}"/>
              </a:ext>
            </a:extLst>
          </p:cNvPr>
          <p:cNvSpPr>
            <a:spLocks noGrp="1"/>
          </p:cNvSpPr>
          <p:nvPr>
            <p:ph idx="1"/>
          </p:nvPr>
        </p:nvSpPr>
        <p:spPr>
          <a:xfrm>
            <a:off x="413197" y="978788"/>
            <a:ext cx="10515600" cy="4778068"/>
          </a:xfrm>
        </p:spPr>
        <p:txBody>
          <a:bodyPr>
            <a:noAutofit/>
          </a:bodyPr>
          <a:lstStyle/>
          <a:p>
            <a:pPr marL="0" indent="0" algn="just">
              <a:buNone/>
            </a:pPr>
            <a:r>
              <a:rPr lang="en-GB" sz="2400" b="1" dirty="0"/>
              <a:t>Special Properties: </a:t>
            </a:r>
            <a:r>
              <a:rPr lang="en-GB" sz="2400" dirty="0"/>
              <a:t>twin cyclones, equatorial symmetry, convection is displaced off the equator, can come in different “</a:t>
            </a:r>
            <a:r>
              <a:rPr lang="en-GB" sz="2400" dirty="0" err="1"/>
              <a:t>flavors</a:t>
            </a:r>
            <a:r>
              <a:rPr lang="en-GB" sz="2400" dirty="0" smtClean="0"/>
              <a:t>”.</a:t>
            </a:r>
          </a:p>
          <a:p>
            <a:pPr marL="0" indent="0" algn="just">
              <a:buNone/>
            </a:pPr>
            <a:endParaRPr lang="en-GB" sz="2400" dirty="0"/>
          </a:p>
          <a:p>
            <a:pPr marL="0" indent="0" algn="just">
              <a:buNone/>
            </a:pPr>
            <a:r>
              <a:rPr lang="en-GB" sz="2400" b="1" dirty="0"/>
              <a:t>Propagation Characteristics: </a:t>
            </a:r>
            <a:r>
              <a:rPr lang="en-GB" sz="2400" dirty="0"/>
              <a:t>Travel westward at roughly 5 m/s</a:t>
            </a:r>
            <a:r>
              <a:rPr lang="en-GB" sz="2400" dirty="0" smtClean="0"/>
              <a:t>.</a:t>
            </a:r>
          </a:p>
          <a:p>
            <a:pPr marL="0" indent="0" algn="just">
              <a:buNone/>
            </a:pPr>
            <a:endParaRPr lang="en-GB" sz="2400" dirty="0"/>
          </a:p>
          <a:p>
            <a:pPr marL="0" indent="0" algn="just">
              <a:buNone/>
            </a:pPr>
            <a:r>
              <a:rPr lang="en-GB" sz="2400" b="1" dirty="0"/>
              <a:t>Horizontal Structure: </a:t>
            </a:r>
            <a:r>
              <a:rPr lang="en-GB" sz="2400" dirty="0" smtClean="0"/>
              <a:t>The </a:t>
            </a:r>
            <a:r>
              <a:rPr lang="en-GB" sz="2400" dirty="0"/>
              <a:t>twin cyclones are one of the key aspects, as well as the location of the convection.</a:t>
            </a:r>
          </a:p>
          <a:p>
            <a:pPr marL="0" indent="0" algn="just">
              <a:buNone/>
            </a:pPr>
            <a:r>
              <a:rPr lang="en-GB" sz="2400" b="1" dirty="0"/>
              <a:t>Important Effects:</a:t>
            </a:r>
          </a:p>
          <a:p>
            <a:pPr algn="just">
              <a:buFont typeface="Wingdings" panose="05000000000000000000" pitchFamily="2" charset="2"/>
              <a:buChar char="Ø"/>
            </a:pPr>
            <a:r>
              <a:rPr lang="en-GB" sz="2400" dirty="0"/>
              <a:t> Outflow from their convection can cause Rossby wave trains to develop, similar to Kelvin Waves. ER waves are much more closely tied to midlatitude wave trains.</a:t>
            </a:r>
          </a:p>
          <a:p>
            <a:pPr algn="just">
              <a:buFont typeface="Wingdings" panose="05000000000000000000" pitchFamily="2" charset="2"/>
              <a:buChar char="Ø"/>
            </a:pPr>
            <a:r>
              <a:rPr lang="en-GB" sz="2400" dirty="0"/>
              <a:t>The westerlies can be associated with westerly wind bursts, just like in the Kelvin wave.</a:t>
            </a:r>
          </a:p>
          <a:p>
            <a:pPr algn="just">
              <a:buFont typeface="Wingdings" panose="05000000000000000000" pitchFamily="2" charset="2"/>
              <a:buChar char="Ø"/>
            </a:pPr>
            <a:r>
              <a:rPr lang="en-GB" sz="2400" dirty="0"/>
              <a:t>Twin cyclones can spin off and become tropical depressions. The vorticity associated with the convection can lead to TC genesis.</a:t>
            </a:r>
          </a:p>
        </p:txBody>
      </p:sp>
      <p:sp>
        <p:nvSpPr>
          <p:cNvPr id="4" name="Footer Placeholder 3">
            <a:extLst>
              <a:ext uri="{FF2B5EF4-FFF2-40B4-BE49-F238E27FC236}">
                <a16:creationId xmlns:a16="http://schemas.microsoft.com/office/drawing/2014/main" xmlns="" id="{7A5EDD57-B3C5-475C-824F-1A5B3FFA9311}"/>
              </a:ext>
            </a:extLst>
          </p:cNvPr>
          <p:cNvSpPr>
            <a:spLocks noGrp="1"/>
          </p:cNvSpPr>
          <p:nvPr>
            <p:ph type="ftr" sz="quarter" idx="11"/>
          </p:nvPr>
        </p:nvSpPr>
        <p:spPr/>
        <p:txBody>
          <a:bodyPr/>
          <a:lstStyle/>
          <a:p>
            <a:r>
              <a:rPr lang="en-GB"/>
              <a:t>MET361: TROPICAL METEOROLOGY</a:t>
            </a:r>
          </a:p>
        </p:txBody>
      </p:sp>
      <p:sp>
        <p:nvSpPr>
          <p:cNvPr id="5" name="Slide Number Placeholder 4">
            <a:extLst>
              <a:ext uri="{FF2B5EF4-FFF2-40B4-BE49-F238E27FC236}">
                <a16:creationId xmlns:a16="http://schemas.microsoft.com/office/drawing/2014/main" xmlns="" id="{8D0C9CFE-9EBF-4FAD-9914-A376C365DF8D}"/>
              </a:ext>
            </a:extLst>
          </p:cNvPr>
          <p:cNvSpPr>
            <a:spLocks noGrp="1"/>
          </p:cNvSpPr>
          <p:nvPr>
            <p:ph type="sldNum" sz="quarter" idx="12"/>
          </p:nvPr>
        </p:nvSpPr>
        <p:spPr/>
        <p:txBody>
          <a:bodyPr/>
          <a:lstStyle/>
          <a:p>
            <a:fld id="{46CBDAFF-6F72-4DEC-A76B-3A5A3345B25A}" type="slidenum">
              <a:rPr lang="en-GB" smtClean="0"/>
              <a:t>10</a:t>
            </a:fld>
            <a:endParaRPr lang="en-GB"/>
          </a:p>
        </p:txBody>
      </p:sp>
    </p:spTree>
    <p:extLst>
      <p:ext uri="{BB962C8B-B14F-4D97-AF65-F5344CB8AC3E}">
        <p14:creationId xmlns:p14="http://schemas.microsoft.com/office/powerpoint/2010/main" val="1979239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BE2D1376-6D35-4239-8D68-87AFDC44CA54}"/>
              </a:ext>
            </a:extLst>
          </p:cNvPr>
          <p:cNvSpPr>
            <a:spLocks noGrp="1"/>
          </p:cNvSpPr>
          <p:nvPr>
            <p:ph type="ftr" sz="quarter" idx="11"/>
          </p:nvPr>
        </p:nvSpPr>
        <p:spPr/>
        <p:txBody>
          <a:bodyPr/>
          <a:lstStyle/>
          <a:p>
            <a:r>
              <a:rPr lang="en-GB"/>
              <a:t>MET361: TROPICAL METEOROLOGY</a:t>
            </a:r>
          </a:p>
        </p:txBody>
      </p:sp>
      <p:sp>
        <p:nvSpPr>
          <p:cNvPr id="5" name="Slide Number Placeholder 4">
            <a:extLst>
              <a:ext uri="{FF2B5EF4-FFF2-40B4-BE49-F238E27FC236}">
                <a16:creationId xmlns:a16="http://schemas.microsoft.com/office/drawing/2014/main" xmlns="" id="{3152AF39-9AEB-4719-9732-F68F2C298F72}"/>
              </a:ext>
            </a:extLst>
          </p:cNvPr>
          <p:cNvSpPr>
            <a:spLocks noGrp="1"/>
          </p:cNvSpPr>
          <p:nvPr>
            <p:ph type="sldNum" sz="quarter" idx="12"/>
          </p:nvPr>
        </p:nvSpPr>
        <p:spPr/>
        <p:txBody>
          <a:bodyPr/>
          <a:lstStyle/>
          <a:p>
            <a:fld id="{46CBDAFF-6F72-4DEC-A76B-3A5A3345B25A}" type="slidenum">
              <a:rPr lang="en-GB" smtClean="0"/>
              <a:t>11</a:t>
            </a:fld>
            <a:endParaRPr lang="en-GB"/>
          </a:p>
        </p:txBody>
      </p:sp>
      <p:pic>
        <p:nvPicPr>
          <p:cNvPr id="6" name="Picture 5">
            <a:extLst>
              <a:ext uri="{FF2B5EF4-FFF2-40B4-BE49-F238E27FC236}">
                <a16:creationId xmlns:a16="http://schemas.microsoft.com/office/drawing/2014/main" xmlns="" id="{C2A9B9A3-8301-4D5D-AF20-5D9492094A2F}"/>
              </a:ext>
            </a:extLst>
          </p:cNvPr>
          <p:cNvPicPr>
            <a:picLocks noChangeAspect="1"/>
          </p:cNvPicPr>
          <p:nvPr/>
        </p:nvPicPr>
        <p:blipFill>
          <a:blip r:embed="rId2"/>
          <a:stretch>
            <a:fillRect/>
          </a:stretch>
        </p:blipFill>
        <p:spPr>
          <a:xfrm>
            <a:off x="3389291" y="630504"/>
            <a:ext cx="5221309" cy="5407154"/>
          </a:xfrm>
          <a:prstGeom prst="rect">
            <a:avLst/>
          </a:prstGeom>
        </p:spPr>
      </p:pic>
    </p:spTree>
    <p:extLst>
      <p:ext uri="{BB962C8B-B14F-4D97-AF65-F5344CB8AC3E}">
        <p14:creationId xmlns:p14="http://schemas.microsoft.com/office/powerpoint/2010/main" val="2979324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46A19017-DB5B-44E1-8AA3-2AE162AA4161}"/>
              </a:ext>
            </a:extLst>
          </p:cNvPr>
          <p:cNvSpPr>
            <a:spLocks noGrp="1"/>
          </p:cNvSpPr>
          <p:nvPr>
            <p:ph type="ftr" sz="quarter" idx="11"/>
          </p:nvPr>
        </p:nvSpPr>
        <p:spPr/>
        <p:txBody>
          <a:bodyPr/>
          <a:lstStyle/>
          <a:p>
            <a:r>
              <a:rPr lang="en-GB"/>
              <a:t>MET361: TROPICAL METEOROLOGY</a:t>
            </a:r>
          </a:p>
        </p:txBody>
      </p:sp>
      <p:sp>
        <p:nvSpPr>
          <p:cNvPr id="5" name="Slide Number Placeholder 4">
            <a:extLst>
              <a:ext uri="{FF2B5EF4-FFF2-40B4-BE49-F238E27FC236}">
                <a16:creationId xmlns:a16="http://schemas.microsoft.com/office/drawing/2014/main" xmlns="" id="{9C311EDD-6CAD-420D-BEC8-5F57787BC5CD}"/>
              </a:ext>
            </a:extLst>
          </p:cNvPr>
          <p:cNvSpPr>
            <a:spLocks noGrp="1"/>
          </p:cNvSpPr>
          <p:nvPr>
            <p:ph type="sldNum" sz="quarter" idx="12"/>
          </p:nvPr>
        </p:nvSpPr>
        <p:spPr/>
        <p:txBody>
          <a:bodyPr/>
          <a:lstStyle/>
          <a:p>
            <a:fld id="{46CBDAFF-6F72-4DEC-A76B-3A5A3345B25A}" type="slidenum">
              <a:rPr lang="en-GB" smtClean="0"/>
              <a:t>12</a:t>
            </a:fld>
            <a:endParaRPr lang="en-GB"/>
          </a:p>
        </p:txBody>
      </p:sp>
      <p:sp>
        <p:nvSpPr>
          <p:cNvPr id="9" name="Rectangle 8">
            <a:extLst>
              <a:ext uri="{FF2B5EF4-FFF2-40B4-BE49-F238E27FC236}">
                <a16:creationId xmlns:a16="http://schemas.microsoft.com/office/drawing/2014/main" xmlns="" id="{71A8B28E-5CBD-4586-91AC-C9AFB9F72A8B}"/>
              </a:ext>
            </a:extLst>
          </p:cNvPr>
          <p:cNvSpPr/>
          <p:nvPr/>
        </p:nvSpPr>
        <p:spPr>
          <a:xfrm>
            <a:off x="695459" y="285155"/>
            <a:ext cx="10658341" cy="1569660"/>
          </a:xfrm>
          <a:prstGeom prst="rect">
            <a:avLst/>
          </a:prstGeom>
        </p:spPr>
        <p:txBody>
          <a:bodyPr wrap="square">
            <a:spAutoFit/>
          </a:bodyPr>
          <a:lstStyle/>
          <a:p>
            <a:pPr algn="just"/>
            <a:r>
              <a:rPr lang="en-GB" sz="2400" dirty="0">
                <a:latin typeface="TimesNewRomanPSMT"/>
              </a:rPr>
              <a:t>Rossby waves were first identified by Carl Gustaf Rossby in 193959 to describe large scale quasi-geostrophic motions in the midlatitudes. These waves explain the essential elements of the evolution and spatial scales of the dominant weather systems at these higher latitudes.</a:t>
            </a:r>
            <a:endParaRPr lang="en-GB" sz="2400" dirty="0"/>
          </a:p>
        </p:txBody>
      </p:sp>
      <p:pic>
        <p:nvPicPr>
          <p:cNvPr id="10" name="Picture 9">
            <a:extLst>
              <a:ext uri="{FF2B5EF4-FFF2-40B4-BE49-F238E27FC236}">
                <a16:creationId xmlns:a16="http://schemas.microsoft.com/office/drawing/2014/main" xmlns="" id="{E62E6385-1F22-451A-B28E-51F3A0BD771E}"/>
              </a:ext>
            </a:extLst>
          </p:cNvPr>
          <p:cNvPicPr>
            <a:picLocks noChangeAspect="1"/>
          </p:cNvPicPr>
          <p:nvPr/>
        </p:nvPicPr>
        <p:blipFill>
          <a:blip r:embed="rId2"/>
          <a:stretch>
            <a:fillRect/>
          </a:stretch>
        </p:blipFill>
        <p:spPr>
          <a:xfrm>
            <a:off x="231819" y="2316949"/>
            <a:ext cx="5504997" cy="3462703"/>
          </a:xfrm>
          <a:prstGeom prst="rect">
            <a:avLst/>
          </a:prstGeom>
        </p:spPr>
      </p:pic>
      <p:sp>
        <p:nvSpPr>
          <p:cNvPr id="11" name="Rectangle 10">
            <a:extLst>
              <a:ext uri="{FF2B5EF4-FFF2-40B4-BE49-F238E27FC236}">
                <a16:creationId xmlns:a16="http://schemas.microsoft.com/office/drawing/2014/main" xmlns="" id="{95D6ECB8-92B6-47A7-AFC0-F67EAA7FF0B2}"/>
              </a:ext>
            </a:extLst>
          </p:cNvPr>
          <p:cNvSpPr/>
          <p:nvPr/>
        </p:nvSpPr>
        <p:spPr>
          <a:xfrm>
            <a:off x="5885643" y="3304499"/>
            <a:ext cx="6233372" cy="1200329"/>
          </a:xfrm>
          <a:prstGeom prst="rect">
            <a:avLst/>
          </a:prstGeom>
        </p:spPr>
        <p:txBody>
          <a:bodyPr wrap="square">
            <a:spAutoFit/>
          </a:bodyPr>
          <a:lstStyle/>
          <a:p>
            <a:pPr algn="just"/>
            <a:r>
              <a:rPr lang="en-GB" dirty="0"/>
              <a:t>Evidence of equatorial Rossby (ER) waves in the Australian Bureau of Meteorology (BOM) 850 </a:t>
            </a:r>
            <a:r>
              <a:rPr lang="en-GB" dirty="0" err="1"/>
              <a:t>hPa</a:t>
            </a:r>
            <a:r>
              <a:rPr lang="en-GB" dirty="0"/>
              <a:t> tropical wind analysis for 1200 UTC 7 October 2002. An equatorial Rossby wave can be identified in the 850 </a:t>
            </a:r>
            <a:r>
              <a:rPr lang="en-GB" dirty="0" err="1"/>
              <a:t>hPa</a:t>
            </a:r>
            <a:endParaRPr lang="en-GB" dirty="0"/>
          </a:p>
        </p:txBody>
      </p:sp>
    </p:spTree>
    <p:extLst>
      <p:ext uri="{BB962C8B-B14F-4D97-AF65-F5344CB8AC3E}">
        <p14:creationId xmlns:p14="http://schemas.microsoft.com/office/powerpoint/2010/main" val="2449391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4E93E84E-D385-40C2-9B72-0625F852F298}"/>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5E2CBE97-6DD4-4A93-A6A4-A791E323C83A}"/>
              </a:ext>
            </a:extLst>
          </p:cNvPr>
          <p:cNvSpPr>
            <a:spLocks noGrp="1"/>
          </p:cNvSpPr>
          <p:nvPr>
            <p:ph type="sldNum" sz="quarter" idx="12"/>
          </p:nvPr>
        </p:nvSpPr>
        <p:spPr/>
        <p:txBody>
          <a:bodyPr/>
          <a:lstStyle/>
          <a:p>
            <a:fld id="{46CBDAFF-6F72-4DEC-A76B-3A5A3345B25A}" type="slidenum">
              <a:rPr lang="en-GB" smtClean="0"/>
              <a:t>13</a:t>
            </a:fld>
            <a:endParaRPr lang="en-GB"/>
          </a:p>
        </p:txBody>
      </p:sp>
      <p:sp>
        <p:nvSpPr>
          <p:cNvPr id="4" name="Rectangle 3">
            <a:extLst>
              <a:ext uri="{FF2B5EF4-FFF2-40B4-BE49-F238E27FC236}">
                <a16:creationId xmlns:a16="http://schemas.microsoft.com/office/drawing/2014/main" xmlns="" id="{56279C29-9550-4FDC-80EC-CF5F7A7C7E76}"/>
              </a:ext>
            </a:extLst>
          </p:cNvPr>
          <p:cNvSpPr/>
          <p:nvPr/>
        </p:nvSpPr>
        <p:spPr>
          <a:xfrm>
            <a:off x="553793" y="287705"/>
            <a:ext cx="10019763" cy="6001643"/>
          </a:xfrm>
          <a:prstGeom prst="rect">
            <a:avLst/>
          </a:prstGeom>
        </p:spPr>
        <p:txBody>
          <a:bodyPr wrap="square">
            <a:spAutoFit/>
          </a:bodyPr>
          <a:lstStyle/>
          <a:p>
            <a:pPr algn="just"/>
            <a:r>
              <a:rPr lang="en-GB" sz="2400" dirty="0">
                <a:latin typeface="TimesNewRomanPSMT"/>
              </a:rPr>
              <a:t>Equatorial Rossby waves are observed to have a long lifetime, on the order of days to weeks. </a:t>
            </a:r>
            <a:endParaRPr lang="en-GB" sz="2400" dirty="0" smtClean="0">
              <a:latin typeface="TimesNewRomanPSMT"/>
            </a:endParaRPr>
          </a:p>
          <a:p>
            <a:pPr algn="just"/>
            <a:endParaRPr lang="en-GB" sz="2400" dirty="0">
              <a:latin typeface="TimesNewRomanPSMT"/>
            </a:endParaRPr>
          </a:p>
          <a:p>
            <a:pPr algn="just"/>
            <a:r>
              <a:rPr lang="en-GB" sz="2400" dirty="0" smtClean="0">
                <a:latin typeface="TimesNewRomanPSMT"/>
              </a:rPr>
              <a:t>The </a:t>
            </a:r>
            <a:r>
              <a:rPr lang="en-GB" sz="2400" dirty="0">
                <a:latin typeface="TimesNewRomanPSMT"/>
              </a:rPr>
              <a:t>large waves of interest to us propagate westward with speeds on the order of 10–20 m s-1 for dry atmospheric Rossby waves, 5–7 m s-1 for convectively-coupled Rossby waves (and ~1 m s-1 for oceanic Rossby waves). </a:t>
            </a:r>
            <a:endParaRPr lang="en-GB" sz="2400" dirty="0" smtClean="0">
              <a:latin typeface="TimesNewRomanPSMT"/>
            </a:endParaRPr>
          </a:p>
          <a:p>
            <a:pPr algn="just"/>
            <a:endParaRPr lang="en-GB" sz="2400" dirty="0">
              <a:latin typeface="TimesNewRomanPSMT"/>
            </a:endParaRPr>
          </a:p>
          <a:p>
            <a:pPr algn="just"/>
            <a:r>
              <a:rPr lang="en-GB" sz="2400" dirty="0" smtClean="0">
                <a:latin typeface="TimesNewRomanPSMT"/>
              </a:rPr>
              <a:t>Given </a:t>
            </a:r>
            <a:r>
              <a:rPr lang="en-GB" sz="2400" dirty="0">
                <a:latin typeface="TimesNewRomanPSMT"/>
              </a:rPr>
              <a:t>that the equatorial Pacific is about 17,760 km across, an atmospheric Rossby wave would cross the Pacific in roughly 18 days and an oceanic Rossby wave would take approximately 210 days</a:t>
            </a:r>
            <a:r>
              <a:rPr lang="en-GB" sz="2400" dirty="0" smtClean="0">
                <a:latin typeface="TimesNewRomanPSMT"/>
              </a:rPr>
              <a:t>.</a:t>
            </a:r>
          </a:p>
          <a:p>
            <a:pPr algn="just"/>
            <a:endParaRPr lang="en-GB" sz="2400" dirty="0">
              <a:latin typeface="TimesNewRomanPSMT"/>
            </a:endParaRPr>
          </a:p>
          <a:p>
            <a:pPr algn="just"/>
            <a:r>
              <a:rPr lang="en-GB" sz="2400" dirty="0">
                <a:latin typeface="Carlito"/>
              </a:rPr>
              <a:t>Note that Rossby waves have the same sense of vorticity (opposite sense of rotation) either side of the equator. This results in maxima in the wind field on the equator and maxima in the mass field off-equator, so we are interested in the off-equator mass tendencies.</a:t>
            </a:r>
            <a:endParaRPr lang="en-GB" sz="2400" dirty="0"/>
          </a:p>
        </p:txBody>
      </p:sp>
    </p:spTree>
    <p:extLst>
      <p:ext uri="{BB962C8B-B14F-4D97-AF65-F5344CB8AC3E}">
        <p14:creationId xmlns:p14="http://schemas.microsoft.com/office/powerpoint/2010/main" val="1153422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7BD0220-204D-43FA-95B8-B8462D63F4A9}"/>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07FEB6B2-19EF-4CD6-8D8D-B09EC4AC7429}"/>
              </a:ext>
            </a:extLst>
          </p:cNvPr>
          <p:cNvSpPr>
            <a:spLocks noGrp="1"/>
          </p:cNvSpPr>
          <p:nvPr>
            <p:ph type="sldNum" sz="quarter" idx="12"/>
          </p:nvPr>
        </p:nvSpPr>
        <p:spPr/>
        <p:txBody>
          <a:bodyPr/>
          <a:lstStyle/>
          <a:p>
            <a:fld id="{46CBDAFF-6F72-4DEC-A76B-3A5A3345B25A}" type="slidenum">
              <a:rPr lang="en-GB" smtClean="0"/>
              <a:t>14</a:t>
            </a:fld>
            <a:endParaRPr lang="en-GB"/>
          </a:p>
        </p:txBody>
      </p:sp>
      <p:pic>
        <p:nvPicPr>
          <p:cNvPr id="4" name="Picture 3">
            <a:extLst>
              <a:ext uri="{FF2B5EF4-FFF2-40B4-BE49-F238E27FC236}">
                <a16:creationId xmlns:a16="http://schemas.microsoft.com/office/drawing/2014/main" xmlns="" id="{74D86CAB-D1C4-41CE-8FF3-C419C3E1160B}"/>
              </a:ext>
            </a:extLst>
          </p:cNvPr>
          <p:cNvPicPr>
            <a:picLocks noChangeAspect="1"/>
          </p:cNvPicPr>
          <p:nvPr/>
        </p:nvPicPr>
        <p:blipFill>
          <a:blip r:embed="rId2"/>
          <a:stretch>
            <a:fillRect/>
          </a:stretch>
        </p:blipFill>
        <p:spPr>
          <a:xfrm>
            <a:off x="2601532" y="25338"/>
            <a:ext cx="6117465" cy="3502047"/>
          </a:xfrm>
          <a:prstGeom prst="rect">
            <a:avLst/>
          </a:prstGeom>
        </p:spPr>
      </p:pic>
      <p:sp>
        <p:nvSpPr>
          <p:cNvPr id="5" name="Rectangle 4">
            <a:extLst>
              <a:ext uri="{FF2B5EF4-FFF2-40B4-BE49-F238E27FC236}">
                <a16:creationId xmlns:a16="http://schemas.microsoft.com/office/drawing/2014/main" xmlns="" id="{78954659-97F9-415C-8A92-35B7DE17023F}"/>
              </a:ext>
            </a:extLst>
          </p:cNvPr>
          <p:cNvSpPr/>
          <p:nvPr/>
        </p:nvSpPr>
        <p:spPr>
          <a:xfrm>
            <a:off x="566670" y="3700932"/>
            <a:ext cx="11204619" cy="2677656"/>
          </a:xfrm>
          <a:prstGeom prst="rect">
            <a:avLst/>
          </a:prstGeom>
        </p:spPr>
        <p:txBody>
          <a:bodyPr wrap="square">
            <a:spAutoFit/>
          </a:bodyPr>
          <a:lstStyle/>
          <a:p>
            <a:pPr algn="just"/>
            <a:r>
              <a:rPr lang="en-GB" sz="2400" dirty="0">
                <a:latin typeface="TimesNewRomanPSMT"/>
              </a:rPr>
              <a:t>Schematic depiction of the theoretical solution for an equatorial Rossby wave in a dry, incompressible atmosphere. </a:t>
            </a:r>
            <a:endParaRPr lang="en-GB" sz="2400" dirty="0" smtClean="0">
              <a:latin typeface="TimesNewRomanPSMT"/>
            </a:endParaRPr>
          </a:p>
          <a:p>
            <a:pPr marL="914400" lvl="1" indent="-457200" algn="just">
              <a:buAutoNum type="alphaLcPeriod"/>
            </a:pPr>
            <a:r>
              <a:rPr lang="en-GB" sz="2400" dirty="0" smtClean="0">
                <a:latin typeface="TimesNewRomanPSMT"/>
              </a:rPr>
              <a:t>With </a:t>
            </a:r>
            <a:r>
              <a:rPr lang="en-GB" sz="2400" dirty="0">
                <a:latin typeface="TimesNewRomanPSMT"/>
              </a:rPr>
              <a:t>high to the west of the low, mass is advected poleward, leading to pressure drops, so the low moves westward</a:t>
            </a:r>
            <a:r>
              <a:rPr lang="en-GB" sz="2400" dirty="0" smtClean="0">
                <a:latin typeface="TimesNewRomanPSMT"/>
              </a:rPr>
              <a:t>.</a:t>
            </a:r>
          </a:p>
          <a:p>
            <a:pPr marL="914400" lvl="1" indent="-457200" algn="just">
              <a:buAutoNum type="alphaLcPeriod"/>
            </a:pPr>
            <a:endParaRPr lang="en-GB" sz="2400" dirty="0">
              <a:latin typeface="TimesNewRomanPSMT"/>
            </a:endParaRPr>
          </a:p>
          <a:p>
            <a:pPr lvl="1" algn="just"/>
            <a:r>
              <a:rPr lang="en-GB" sz="2400" dirty="0">
                <a:latin typeface="TimesNewRomanPSMT"/>
              </a:rPr>
              <a:t>b. With low to the west of the high, mass is advected into the region leading to pressure rises, so the high moves westward.</a:t>
            </a:r>
            <a:endParaRPr lang="en-GB" sz="2400" dirty="0"/>
          </a:p>
        </p:txBody>
      </p:sp>
    </p:spTree>
    <p:extLst>
      <p:ext uri="{BB962C8B-B14F-4D97-AF65-F5344CB8AC3E}">
        <p14:creationId xmlns:p14="http://schemas.microsoft.com/office/powerpoint/2010/main" val="3804298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D98949-9A6E-41FE-A684-8EE66825C538}"/>
              </a:ext>
            </a:extLst>
          </p:cNvPr>
          <p:cNvSpPr>
            <a:spLocks noGrp="1"/>
          </p:cNvSpPr>
          <p:nvPr>
            <p:ph type="title"/>
          </p:nvPr>
        </p:nvSpPr>
        <p:spPr>
          <a:xfrm>
            <a:off x="838200" y="-154547"/>
            <a:ext cx="10515600" cy="1420232"/>
          </a:xfrm>
        </p:spPr>
        <p:txBody>
          <a:bodyPr/>
          <a:lstStyle/>
          <a:p>
            <a:pPr algn="ctr"/>
            <a:r>
              <a:rPr lang="en-GB" b="1" dirty="0">
                <a:solidFill>
                  <a:srgbClr val="FF0000"/>
                </a:solidFill>
                <a:latin typeface="Arial Black" panose="020B0A04020102020204" pitchFamily="34" charset="0"/>
              </a:rPr>
              <a:t>Shallow Water Theory</a:t>
            </a:r>
            <a:endParaRPr lang="en-GB" dirty="0">
              <a:solidFill>
                <a:srgbClr val="FF0000"/>
              </a:solidFill>
              <a:latin typeface="Arial Black" panose="020B0A04020102020204" pitchFamily="34" charset="0"/>
            </a:endParaRPr>
          </a:p>
        </p:txBody>
      </p:sp>
      <p:sp>
        <p:nvSpPr>
          <p:cNvPr id="5" name="Content Placeholder 4">
            <a:extLst>
              <a:ext uri="{FF2B5EF4-FFF2-40B4-BE49-F238E27FC236}">
                <a16:creationId xmlns:a16="http://schemas.microsoft.com/office/drawing/2014/main" xmlns="" id="{A12D9336-2DFE-489A-8DB0-1DE3EA699DC1}"/>
              </a:ext>
            </a:extLst>
          </p:cNvPr>
          <p:cNvSpPr>
            <a:spLocks noGrp="1"/>
          </p:cNvSpPr>
          <p:nvPr>
            <p:ph idx="1"/>
          </p:nvPr>
        </p:nvSpPr>
        <p:spPr>
          <a:xfrm>
            <a:off x="619259" y="1040011"/>
            <a:ext cx="10515600" cy="4897149"/>
          </a:xfrm>
        </p:spPr>
        <p:txBody>
          <a:bodyPr>
            <a:normAutofit fontScale="85000" lnSpcReduction="20000"/>
          </a:bodyPr>
          <a:lstStyle/>
          <a:p>
            <a:pPr marL="0" indent="0" algn="just">
              <a:buNone/>
            </a:pPr>
            <a:r>
              <a:rPr lang="en-GB" dirty="0" smtClean="0"/>
              <a:t>Imagine </a:t>
            </a:r>
            <a:r>
              <a:rPr lang="en-GB" dirty="0"/>
              <a:t>that the Earth is covered in only a layer of water with a homogeneous density under hydrostatic balance. </a:t>
            </a:r>
            <a:endParaRPr lang="en-GB" dirty="0" smtClean="0"/>
          </a:p>
          <a:p>
            <a:pPr marL="0" indent="0" algn="just">
              <a:buNone/>
            </a:pPr>
            <a:endParaRPr lang="en-GB" dirty="0" smtClean="0"/>
          </a:p>
          <a:p>
            <a:pPr marL="0" indent="0" algn="just">
              <a:buNone/>
            </a:pPr>
            <a:r>
              <a:rPr lang="en-GB" dirty="0" smtClean="0"/>
              <a:t>Let’s </a:t>
            </a:r>
            <a:r>
              <a:rPr lang="en-GB" dirty="0"/>
              <a:t>assume that the Coriolis force varies linearly (still zero at the Equator) instead of sinusoidally. Let’s call the depth of the water the </a:t>
            </a:r>
            <a:r>
              <a:rPr lang="en-GB" b="1" i="1" dirty="0"/>
              <a:t>equivalent depth</a:t>
            </a:r>
            <a:r>
              <a:rPr lang="en-GB" dirty="0"/>
              <a:t>. When the momentum equations are simplified to fit this ideal scenario and solved, an important set of solutions comes out which we call </a:t>
            </a:r>
            <a:r>
              <a:rPr lang="en-GB" b="1" dirty="0"/>
              <a:t>equatorial waves</a:t>
            </a:r>
            <a:r>
              <a:rPr lang="en-GB" dirty="0" smtClean="0"/>
              <a:t>.</a:t>
            </a:r>
          </a:p>
          <a:p>
            <a:pPr marL="0" indent="0" algn="just">
              <a:buNone/>
            </a:pPr>
            <a:endParaRPr lang="en-GB" dirty="0"/>
          </a:p>
          <a:p>
            <a:pPr marL="0" indent="0" algn="just">
              <a:buNone/>
            </a:pPr>
            <a:r>
              <a:rPr lang="en-GB" dirty="0" smtClean="0"/>
              <a:t>Details: </a:t>
            </a:r>
            <a:r>
              <a:rPr lang="en-GB" i="1" u="sng" dirty="0" smtClean="0">
                <a:solidFill>
                  <a:srgbClr val="FF0000"/>
                </a:solidFill>
              </a:rPr>
              <a:t>https</a:t>
            </a:r>
            <a:r>
              <a:rPr lang="en-GB" i="1" u="sng" dirty="0">
                <a:solidFill>
                  <a:srgbClr val="FF0000"/>
                </a:solidFill>
              </a:rPr>
              <a:t>://www.youtube.com/watch?v=tbJ3QCHAzI0</a:t>
            </a:r>
            <a:endParaRPr lang="en-GB" i="1" u="sng" dirty="0" smtClean="0">
              <a:solidFill>
                <a:srgbClr val="FF0000"/>
              </a:solidFill>
            </a:endParaRPr>
          </a:p>
          <a:p>
            <a:pPr marL="0" indent="0" algn="just">
              <a:buNone/>
            </a:pPr>
            <a:endParaRPr lang="en-GB" dirty="0"/>
          </a:p>
          <a:p>
            <a:pPr marL="0" indent="0" algn="just">
              <a:buNone/>
            </a:pPr>
            <a:r>
              <a:rPr lang="en-GB" dirty="0"/>
              <a:t>Although the real world is very different from the ideal world of shallow water theory, it is a decent approximation in the tropics and we see examples of equatorial waves all around us. These same wave modes can exist in the ocean as well.</a:t>
            </a:r>
          </a:p>
        </p:txBody>
      </p:sp>
      <p:sp>
        <p:nvSpPr>
          <p:cNvPr id="2" name="Footer Placeholder 1">
            <a:extLst>
              <a:ext uri="{FF2B5EF4-FFF2-40B4-BE49-F238E27FC236}">
                <a16:creationId xmlns:a16="http://schemas.microsoft.com/office/drawing/2014/main" xmlns="" id="{40B7905D-AD8F-4BE7-A02F-5CD6FF72A768}"/>
              </a:ext>
            </a:extLst>
          </p:cNvPr>
          <p:cNvSpPr>
            <a:spLocks noGrp="1"/>
          </p:cNvSpPr>
          <p:nvPr>
            <p:ph type="ftr" sz="quarter" idx="11"/>
          </p:nvPr>
        </p:nvSpPr>
        <p:spPr/>
        <p:txBody>
          <a:bodyPr/>
          <a:lstStyle/>
          <a:p>
            <a:r>
              <a:rPr lang="en-GB"/>
              <a:t>MET361: TROPICAL METEOROLOGY</a:t>
            </a:r>
          </a:p>
        </p:txBody>
      </p:sp>
      <p:sp>
        <p:nvSpPr>
          <p:cNvPr id="3" name="Slide Number Placeholder 2">
            <a:extLst>
              <a:ext uri="{FF2B5EF4-FFF2-40B4-BE49-F238E27FC236}">
                <a16:creationId xmlns:a16="http://schemas.microsoft.com/office/drawing/2014/main" xmlns="" id="{FA14F1DD-DF29-46FB-8B8B-4FFEBA9619E7}"/>
              </a:ext>
            </a:extLst>
          </p:cNvPr>
          <p:cNvSpPr>
            <a:spLocks noGrp="1"/>
          </p:cNvSpPr>
          <p:nvPr>
            <p:ph type="sldNum" sz="quarter" idx="12"/>
          </p:nvPr>
        </p:nvSpPr>
        <p:spPr/>
        <p:txBody>
          <a:bodyPr/>
          <a:lstStyle/>
          <a:p>
            <a:fld id="{46CBDAFF-6F72-4DEC-A76B-3A5A3345B25A}" type="slidenum">
              <a:rPr lang="en-GB" smtClean="0"/>
              <a:t>15</a:t>
            </a:fld>
            <a:endParaRPr lang="en-GB"/>
          </a:p>
        </p:txBody>
      </p:sp>
    </p:spTree>
    <p:extLst>
      <p:ext uri="{BB962C8B-B14F-4D97-AF65-F5344CB8AC3E}">
        <p14:creationId xmlns:p14="http://schemas.microsoft.com/office/powerpoint/2010/main" val="3794713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7C97D4F1-BA4F-4F57-A16C-64F42F48ADFB}"/>
              </a:ext>
            </a:extLst>
          </p:cNvPr>
          <p:cNvSpPr>
            <a:spLocks noGrp="1"/>
          </p:cNvSpPr>
          <p:nvPr>
            <p:ph type="ftr" sz="quarter" idx="11"/>
          </p:nvPr>
        </p:nvSpPr>
        <p:spPr/>
        <p:txBody>
          <a:bodyPr/>
          <a:lstStyle/>
          <a:p>
            <a:r>
              <a:rPr lang="en-GB"/>
              <a:t>MET361: TROPICAL METEOROLOGY</a:t>
            </a:r>
          </a:p>
        </p:txBody>
      </p:sp>
      <p:sp>
        <p:nvSpPr>
          <p:cNvPr id="5" name="Slide Number Placeholder 4">
            <a:extLst>
              <a:ext uri="{FF2B5EF4-FFF2-40B4-BE49-F238E27FC236}">
                <a16:creationId xmlns:a16="http://schemas.microsoft.com/office/drawing/2014/main" xmlns="" id="{21B1A1F0-8B7B-43A6-8B12-82B7C9355CE7}"/>
              </a:ext>
            </a:extLst>
          </p:cNvPr>
          <p:cNvSpPr>
            <a:spLocks noGrp="1"/>
          </p:cNvSpPr>
          <p:nvPr>
            <p:ph type="sldNum" sz="quarter" idx="12"/>
          </p:nvPr>
        </p:nvSpPr>
        <p:spPr/>
        <p:txBody>
          <a:bodyPr/>
          <a:lstStyle/>
          <a:p>
            <a:fld id="{46CBDAFF-6F72-4DEC-A76B-3A5A3345B25A}" type="slidenum">
              <a:rPr lang="en-GB" smtClean="0"/>
              <a:t>16</a:t>
            </a:fld>
            <a:endParaRPr lang="en-GB"/>
          </a:p>
        </p:txBody>
      </p:sp>
      <p:sp>
        <p:nvSpPr>
          <p:cNvPr id="6" name="Rectangle 5">
            <a:extLst>
              <a:ext uri="{FF2B5EF4-FFF2-40B4-BE49-F238E27FC236}">
                <a16:creationId xmlns:a16="http://schemas.microsoft.com/office/drawing/2014/main" xmlns="" id="{96173D16-2583-4754-9CB4-C29C20DE7290}"/>
              </a:ext>
            </a:extLst>
          </p:cNvPr>
          <p:cNvSpPr/>
          <p:nvPr/>
        </p:nvSpPr>
        <p:spPr>
          <a:xfrm>
            <a:off x="270453" y="347942"/>
            <a:ext cx="11578110" cy="5262979"/>
          </a:xfrm>
          <a:prstGeom prst="rect">
            <a:avLst/>
          </a:prstGeom>
        </p:spPr>
        <p:txBody>
          <a:bodyPr wrap="square">
            <a:spAutoFit/>
          </a:bodyPr>
          <a:lstStyle/>
          <a:p>
            <a:pPr algn="just"/>
            <a:r>
              <a:rPr lang="en-GB" sz="2400" dirty="0">
                <a:latin typeface="Carlito"/>
              </a:rPr>
              <a:t>Note, also, that the shallow water equations are non-convective (“dry”). In the real </a:t>
            </a:r>
            <a:r>
              <a:rPr lang="en-GB" sz="2400" dirty="0" smtClean="0">
                <a:latin typeface="Carlito"/>
              </a:rPr>
              <a:t>world, </a:t>
            </a:r>
            <a:r>
              <a:rPr lang="en-GB" sz="2400" dirty="0">
                <a:latin typeface="Carlito"/>
              </a:rPr>
              <a:t>we tend to focus on </a:t>
            </a:r>
            <a:r>
              <a:rPr lang="en-GB" sz="2400" b="1" dirty="0">
                <a:solidFill>
                  <a:srgbClr val="FF0000"/>
                </a:solidFill>
                <a:latin typeface="Carlito"/>
              </a:rPr>
              <a:t>convectively coupled equatorial </a:t>
            </a:r>
            <a:r>
              <a:rPr lang="en-GB" sz="2400" b="1" dirty="0" smtClean="0">
                <a:solidFill>
                  <a:srgbClr val="FF0000"/>
                </a:solidFill>
                <a:latin typeface="Carlito"/>
              </a:rPr>
              <a:t>waves (CCEW)</a:t>
            </a:r>
            <a:r>
              <a:rPr lang="en-GB" sz="2400" dirty="0" smtClean="0">
                <a:latin typeface="Carlito"/>
              </a:rPr>
              <a:t> </a:t>
            </a:r>
            <a:r>
              <a:rPr lang="en-GB" sz="2400" dirty="0">
                <a:latin typeface="Carlito"/>
              </a:rPr>
              <a:t>which are nothing more than the shallow water waves coupled to atmospheric convection. </a:t>
            </a:r>
            <a:endParaRPr lang="en-GB" sz="2400" dirty="0" smtClean="0">
              <a:latin typeface="Carlito"/>
            </a:endParaRPr>
          </a:p>
          <a:p>
            <a:pPr algn="just"/>
            <a:endParaRPr lang="en-GB" sz="2400" dirty="0" smtClean="0">
              <a:latin typeface="Carlito"/>
            </a:endParaRPr>
          </a:p>
          <a:p>
            <a:pPr algn="just"/>
            <a:endParaRPr lang="en-GB" sz="2400" dirty="0">
              <a:latin typeface="Carlito"/>
            </a:endParaRPr>
          </a:p>
          <a:p>
            <a:pPr algn="just"/>
            <a:r>
              <a:rPr lang="en-GB" sz="2400" b="1" dirty="0" smtClean="0">
                <a:latin typeface="Carlito"/>
              </a:rPr>
              <a:t>Convectively </a:t>
            </a:r>
            <a:r>
              <a:rPr lang="en-GB" sz="2400" b="1" dirty="0">
                <a:latin typeface="Carlito"/>
              </a:rPr>
              <a:t>coupled waves move more slowly than dry waves</a:t>
            </a:r>
            <a:r>
              <a:rPr lang="en-GB" sz="2400" b="1" dirty="0" smtClean="0">
                <a:latin typeface="Carlito"/>
              </a:rPr>
              <a:t>.</a:t>
            </a:r>
          </a:p>
          <a:p>
            <a:pPr algn="just"/>
            <a:endParaRPr lang="en-GB" sz="2400" dirty="0" smtClean="0">
              <a:latin typeface="Carlito"/>
            </a:endParaRPr>
          </a:p>
          <a:p>
            <a:pPr algn="just"/>
            <a:endParaRPr lang="en-GB" sz="2400" dirty="0">
              <a:latin typeface="Carlito"/>
            </a:endParaRPr>
          </a:p>
          <a:p>
            <a:pPr algn="just"/>
            <a:r>
              <a:rPr lang="en-GB" sz="2400" dirty="0">
                <a:latin typeface="TimesNewRomanPSMT"/>
              </a:rPr>
              <a:t>Convectively coupled equatorial waves can be thought of as large scale areas that are especially conducive for convection. </a:t>
            </a:r>
            <a:endParaRPr lang="en-GB" sz="2400" dirty="0" smtClean="0">
              <a:latin typeface="TimesNewRomanPSMT"/>
            </a:endParaRPr>
          </a:p>
          <a:p>
            <a:pPr algn="just"/>
            <a:endParaRPr lang="en-GB" sz="2400" dirty="0" smtClean="0">
              <a:latin typeface="TimesNewRomanPSMT"/>
            </a:endParaRPr>
          </a:p>
          <a:p>
            <a:pPr algn="just"/>
            <a:endParaRPr lang="en-GB" sz="2400" dirty="0">
              <a:latin typeface="TimesNewRomanPSMT"/>
            </a:endParaRPr>
          </a:p>
          <a:p>
            <a:pPr algn="just"/>
            <a:r>
              <a:rPr lang="en-GB" sz="2400" dirty="0" smtClean="0">
                <a:solidFill>
                  <a:srgbClr val="FF0000"/>
                </a:solidFill>
                <a:latin typeface="TimesNewRomanPSMT"/>
              </a:rPr>
              <a:t>The </a:t>
            </a:r>
            <a:r>
              <a:rPr lang="en-GB" sz="2400" dirty="0">
                <a:solidFill>
                  <a:srgbClr val="FF0000"/>
                </a:solidFill>
                <a:latin typeface="TimesNewRomanPSMT"/>
              </a:rPr>
              <a:t>presence of a CCEW does not necessarily imply convection and convection does not necessarily imply the presence of a CCEW.</a:t>
            </a:r>
            <a:endParaRPr lang="en-GB" sz="2400" dirty="0">
              <a:solidFill>
                <a:srgbClr val="FF0000"/>
              </a:solidFill>
            </a:endParaRPr>
          </a:p>
        </p:txBody>
      </p:sp>
    </p:spTree>
    <p:extLst>
      <p:ext uri="{BB962C8B-B14F-4D97-AF65-F5344CB8AC3E}">
        <p14:creationId xmlns:p14="http://schemas.microsoft.com/office/powerpoint/2010/main" val="647249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04C115EA-12E2-4835-8327-A09BC4911327}"/>
              </a:ext>
            </a:extLst>
          </p:cNvPr>
          <p:cNvSpPr>
            <a:spLocks noGrp="1"/>
          </p:cNvSpPr>
          <p:nvPr>
            <p:ph type="ftr" sz="quarter" idx="11"/>
          </p:nvPr>
        </p:nvSpPr>
        <p:spPr/>
        <p:txBody>
          <a:bodyPr/>
          <a:lstStyle/>
          <a:p>
            <a:r>
              <a:rPr lang="en-GB">
                <a:solidFill>
                  <a:prstClr val="black"/>
                </a:solidFill>
              </a:rPr>
              <a:t>MET361: TROPICAL METEOROLOGY</a:t>
            </a:r>
          </a:p>
        </p:txBody>
      </p:sp>
      <p:sp>
        <p:nvSpPr>
          <p:cNvPr id="3" name="Slide Number Placeholder 2">
            <a:extLst>
              <a:ext uri="{FF2B5EF4-FFF2-40B4-BE49-F238E27FC236}">
                <a16:creationId xmlns:a16="http://schemas.microsoft.com/office/drawing/2014/main" xmlns="" id="{12A2942C-5A40-4EC9-BEDC-76A46DF8F5AF}"/>
              </a:ext>
            </a:extLst>
          </p:cNvPr>
          <p:cNvSpPr>
            <a:spLocks noGrp="1"/>
          </p:cNvSpPr>
          <p:nvPr>
            <p:ph type="sldNum" sz="quarter" idx="12"/>
          </p:nvPr>
        </p:nvSpPr>
        <p:spPr/>
        <p:txBody>
          <a:bodyPr/>
          <a:lstStyle/>
          <a:p>
            <a:fld id="{7356B05C-FD2F-4F8B-8D35-AD11F73DB96E}" type="slidenum">
              <a:rPr lang="en-GB" smtClean="0">
                <a:solidFill>
                  <a:prstClr val="black"/>
                </a:solidFill>
              </a:rPr>
              <a:pPr/>
              <a:t>17</a:t>
            </a:fld>
            <a:endParaRPr lang="en-GB">
              <a:solidFill>
                <a:prstClr val="black"/>
              </a:solidFill>
            </a:endParaRPr>
          </a:p>
        </p:txBody>
      </p:sp>
      <p:sp>
        <p:nvSpPr>
          <p:cNvPr id="4" name="Rectangle 3">
            <a:extLst>
              <a:ext uri="{FF2B5EF4-FFF2-40B4-BE49-F238E27FC236}">
                <a16:creationId xmlns:a16="http://schemas.microsoft.com/office/drawing/2014/main" xmlns="" id="{0CF29F7F-FFC1-4D8E-BC18-83C3B740DC71}"/>
              </a:ext>
            </a:extLst>
          </p:cNvPr>
          <p:cNvSpPr/>
          <p:nvPr/>
        </p:nvSpPr>
        <p:spPr>
          <a:xfrm>
            <a:off x="296214" y="114270"/>
            <a:ext cx="11565228" cy="1938992"/>
          </a:xfrm>
          <a:prstGeom prst="rect">
            <a:avLst/>
          </a:prstGeom>
        </p:spPr>
        <p:txBody>
          <a:bodyPr wrap="square">
            <a:spAutoFit/>
          </a:bodyPr>
          <a:lstStyle/>
          <a:p>
            <a:pPr algn="just"/>
            <a:r>
              <a:rPr lang="en-GB" sz="2400" dirty="0">
                <a:latin typeface="Carlito"/>
              </a:rPr>
              <a:t>The dynamical response of the atmosphere to imposed heating at the equator was modelled by several scientists, most notably, </a:t>
            </a:r>
            <a:r>
              <a:rPr lang="en-GB" sz="2400" dirty="0" err="1">
                <a:latin typeface="Carlito"/>
              </a:rPr>
              <a:t>Matsuno</a:t>
            </a:r>
            <a:r>
              <a:rPr lang="en-GB" sz="2400" dirty="0">
                <a:latin typeface="Carlito"/>
              </a:rPr>
              <a:t> (1966) and Gill (1980). They found significant zonally asymmetric components to the tropical circulation. Using the Shallow Water Equations, they calculated wave solutions that were later confirmed by observations.</a:t>
            </a:r>
            <a:endParaRPr lang="en-GB" sz="2400" dirty="0"/>
          </a:p>
        </p:txBody>
      </p:sp>
      <p:pic>
        <p:nvPicPr>
          <p:cNvPr id="8" name="Picture 7">
            <a:extLst>
              <a:ext uri="{FF2B5EF4-FFF2-40B4-BE49-F238E27FC236}">
                <a16:creationId xmlns:a16="http://schemas.microsoft.com/office/drawing/2014/main" xmlns="" id="{FFC54933-F951-4144-9BBC-FC2752022E88}"/>
              </a:ext>
            </a:extLst>
          </p:cNvPr>
          <p:cNvPicPr>
            <a:picLocks noChangeAspect="1"/>
          </p:cNvPicPr>
          <p:nvPr/>
        </p:nvPicPr>
        <p:blipFill>
          <a:blip r:embed="rId2"/>
          <a:stretch>
            <a:fillRect/>
          </a:stretch>
        </p:blipFill>
        <p:spPr>
          <a:xfrm>
            <a:off x="2333223" y="2173465"/>
            <a:ext cx="6862292" cy="3184531"/>
          </a:xfrm>
          <a:prstGeom prst="rect">
            <a:avLst/>
          </a:prstGeom>
        </p:spPr>
      </p:pic>
      <p:sp>
        <p:nvSpPr>
          <p:cNvPr id="9" name="Rectangle 8">
            <a:extLst>
              <a:ext uri="{FF2B5EF4-FFF2-40B4-BE49-F238E27FC236}">
                <a16:creationId xmlns:a16="http://schemas.microsoft.com/office/drawing/2014/main" xmlns="" id="{07E3A9D9-D441-4828-9974-058FE7B62B3C}"/>
              </a:ext>
            </a:extLst>
          </p:cNvPr>
          <p:cNvSpPr/>
          <p:nvPr/>
        </p:nvSpPr>
        <p:spPr>
          <a:xfrm>
            <a:off x="1068946" y="5589816"/>
            <a:ext cx="10284854" cy="646331"/>
          </a:xfrm>
          <a:prstGeom prst="rect">
            <a:avLst/>
          </a:prstGeom>
        </p:spPr>
        <p:txBody>
          <a:bodyPr wrap="square">
            <a:spAutoFit/>
          </a:bodyPr>
          <a:lstStyle/>
          <a:p>
            <a:r>
              <a:rPr lang="en-GB" dirty="0">
                <a:latin typeface="Carlito"/>
              </a:rPr>
              <a:t>(a) Two-layer model of the atmosphere showing heating source on the equator and the atmospheric response</a:t>
            </a:r>
            <a:endParaRPr lang="en-GB" dirty="0"/>
          </a:p>
        </p:txBody>
      </p:sp>
    </p:spTree>
    <p:extLst>
      <p:ext uri="{BB962C8B-B14F-4D97-AF65-F5344CB8AC3E}">
        <p14:creationId xmlns:p14="http://schemas.microsoft.com/office/powerpoint/2010/main" val="4129525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9A540AE-A53E-4CF4-8E81-16BE838DB6E2}"/>
              </a:ext>
            </a:extLst>
          </p:cNvPr>
          <p:cNvSpPr>
            <a:spLocks noGrp="1"/>
          </p:cNvSpPr>
          <p:nvPr>
            <p:ph type="title"/>
          </p:nvPr>
        </p:nvSpPr>
        <p:spPr/>
        <p:txBody>
          <a:bodyPr/>
          <a:lstStyle/>
          <a:p>
            <a:r>
              <a:rPr lang="en-GB" sz="4400" b="1" dirty="0">
                <a:solidFill>
                  <a:srgbClr val="FF0000"/>
                </a:solidFill>
                <a:latin typeface="Arial Black" panose="020B0A04020102020204" pitchFamily="34" charset="0"/>
              </a:rPr>
              <a:t>Effects of moisture (convection) on wave propagation</a:t>
            </a:r>
            <a:endParaRPr lang="en-GB" sz="4400" dirty="0">
              <a:solidFill>
                <a:srgbClr val="FF0000"/>
              </a:solidFill>
              <a:latin typeface="Arial Black" panose="020B0A04020102020204" pitchFamily="34" charset="0"/>
            </a:endParaRPr>
          </a:p>
        </p:txBody>
      </p:sp>
      <p:sp>
        <p:nvSpPr>
          <p:cNvPr id="5" name="Content Placeholder 4">
            <a:extLst>
              <a:ext uri="{FF2B5EF4-FFF2-40B4-BE49-F238E27FC236}">
                <a16:creationId xmlns:a16="http://schemas.microsoft.com/office/drawing/2014/main" xmlns="" id="{FCDF9602-33D0-4D6A-B47B-E2F3112F18CC}"/>
              </a:ext>
            </a:extLst>
          </p:cNvPr>
          <p:cNvSpPr>
            <a:spLocks noGrp="1"/>
          </p:cNvSpPr>
          <p:nvPr>
            <p:ph idx="1"/>
          </p:nvPr>
        </p:nvSpPr>
        <p:spPr>
          <a:xfrm>
            <a:off x="609561" y="1733630"/>
            <a:ext cx="10971684" cy="4512624"/>
          </a:xfrm>
        </p:spPr>
        <p:txBody>
          <a:bodyPr>
            <a:normAutofit/>
          </a:bodyPr>
          <a:lstStyle/>
          <a:p>
            <a:pPr marL="342900" indent="-342900" algn="just">
              <a:buFont typeface="Wingdings" panose="05000000000000000000" pitchFamily="2" charset="2"/>
              <a:buChar char="Ø"/>
            </a:pPr>
            <a:r>
              <a:rPr lang="en-GB" sz="2400" dirty="0"/>
              <a:t>The moist Kelvin wave has moist convergence to the west of the low, leading to deep convection. Since the convection is to the west of an eastward moving low, and convection generates cyclonic low-level PV, the moist convection slows the wave propagation</a:t>
            </a:r>
            <a:r>
              <a:rPr lang="en-GB" sz="2400" dirty="0" smtClean="0"/>
              <a:t>.</a:t>
            </a:r>
          </a:p>
          <a:p>
            <a:pPr marL="342900" indent="-342900" algn="just">
              <a:buFont typeface="Wingdings" panose="05000000000000000000" pitchFamily="2" charset="2"/>
              <a:buChar char="Ø"/>
            </a:pPr>
            <a:endParaRPr lang="en-GB" sz="2400" dirty="0"/>
          </a:p>
          <a:p>
            <a:pPr marL="342900" indent="-342900" algn="just">
              <a:buFont typeface="Wingdings" panose="05000000000000000000" pitchFamily="2" charset="2"/>
              <a:buChar char="Ø"/>
            </a:pPr>
            <a:r>
              <a:rPr lang="en-GB" sz="2400" dirty="0"/>
              <a:t> When moisture is added to the equatorial Rossby wave (e.g., the moist low–level convergence to the east of ("behind") the low </a:t>
            </a:r>
            <a:r>
              <a:rPr lang="en-GB" sz="2400" dirty="0" err="1"/>
              <a:t>center</a:t>
            </a:r>
            <a:r>
              <a:rPr lang="en-GB" sz="2400" dirty="0"/>
              <a:t> can force deep convection. Deep convection generates low–level cyclonic PV, and so slows down the wave</a:t>
            </a:r>
            <a:r>
              <a:rPr lang="en-GB" sz="2400" dirty="0" smtClean="0"/>
              <a:t>.</a:t>
            </a:r>
          </a:p>
          <a:p>
            <a:pPr marL="342900" indent="-342900" algn="just">
              <a:buFont typeface="Wingdings" panose="05000000000000000000" pitchFamily="2" charset="2"/>
              <a:buChar char="Ø"/>
            </a:pPr>
            <a:endParaRPr lang="en-GB" sz="2400" dirty="0"/>
          </a:p>
          <a:p>
            <a:pPr marL="342900" indent="-342900" algn="just">
              <a:buFont typeface="Wingdings" panose="05000000000000000000" pitchFamily="2" charset="2"/>
              <a:buChar char="Ø"/>
            </a:pPr>
            <a:r>
              <a:rPr lang="en-GB" sz="2400" dirty="0"/>
              <a:t>Equatorial waves contribute to tropical cyclogenesis especially over the Indian and west Pacific basins.</a:t>
            </a:r>
          </a:p>
        </p:txBody>
      </p:sp>
      <p:sp>
        <p:nvSpPr>
          <p:cNvPr id="2" name="Footer Placeholder 1">
            <a:extLst>
              <a:ext uri="{FF2B5EF4-FFF2-40B4-BE49-F238E27FC236}">
                <a16:creationId xmlns:a16="http://schemas.microsoft.com/office/drawing/2014/main" xmlns="" id="{B63A11F5-0B96-4CC7-8CF5-5513524C7518}"/>
              </a:ext>
            </a:extLst>
          </p:cNvPr>
          <p:cNvSpPr>
            <a:spLocks noGrp="1"/>
          </p:cNvSpPr>
          <p:nvPr>
            <p:ph type="ftr" sz="quarter" idx="11"/>
          </p:nvPr>
        </p:nvSpPr>
        <p:spPr/>
        <p:txBody>
          <a:bodyPr/>
          <a:lstStyle/>
          <a:p>
            <a:r>
              <a:rPr lang="en-GB">
                <a:solidFill>
                  <a:prstClr val="black"/>
                </a:solidFill>
              </a:rPr>
              <a:t>MET361: TROPICAL METEOROLOGY</a:t>
            </a:r>
          </a:p>
        </p:txBody>
      </p:sp>
      <p:sp>
        <p:nvSpPr>
          <p:cNvPr id="3" name="Slide Number Placeholder 2">
            <a:extLst>
              <a:ext uri="{FF2B5EF4-FFF2-40B4-BE49-F238E27FC236}">
                <a16:creationId xmlns:a16="http://schemas.microsoft.com/office/drawing/2014/main" xmlns="" id="{CE287229-03B6-4EB0-A043-523860F37B21}"/>
              </a:ext>
            </a:extLst>
          </p:cNvPr>
          <p:cNvSpPr>
            <a:spLocks noGrp="1"/>
          </p:cNvSpPr>
          <p:nvPr>
            <p:ph type="sldNum" sz="quarter" idx="12"/>
          </p:nvPr>
        </p:nvSpPr>
        <p:spPr/>
        <p:txBody>
          <a:bodyPr/>
          <a:lstStyle/>
          <a:p>
            <a:fld id="{7356B05C-FD2F-4F8B-8D35-AD11F73DB96E}" type="slidenum">
              <a:rPr lang="en-GB" smtClean="0">
                <a:solidFill>
                  <a:prstClr val="black"/>
                </a:solidFill>
              </a:rPr>
              <a:pPr/>
              <a:t>18</a:t>
            </a:fld>
            <a:endParaRPr lang="en-GB">
              <a:solidFill>
                <a:prstClr val="black"/>
              </a:solidFill>
            </a:endParaRPr>
          </a:p>
        </p:txBody>
      </p:sp>
    </p:spTree>
    <p:extLst>
      <p:ext uri="{BB962C8B-B14F-4D97-AF65-F5344CB8AC3E}">
        <p14:creationId xmlns:p14="http://schemas.microsoft.com/office/powerpoint/2010/main" val="293419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42A10858-B417-4BA2-A423-827A561E8BE2}"/>
              </a:ext>
            </a:extLst>
          </p:cNvPr>
          <p:cNvSpPr>
            <a:spLocks noGrp="1"/>
          </p:cNvSpPr>
          <p:nvPr>
            <p:ph type="ftr" sz="quarter" idx="11"/>
          </p:nvPr>
        </p:nvSpPr>
        <p:spPr/>
        <p:txBody>
          <a:bodyPr/>
          <a:lstStyle/>
          <a:p>
            <a:r>
              <a:rPr lang="en-GB">
                <a:solidFill>
                  <a:prstClr val="black"/>
                </a:solidFill>
              </a:rPr>
              <a:t>MET361: TROPICAL METEOROLOGY</a:t>
            </a:r>
          </a:p>
        </p:txBody>
      </p:sp>
      <p:sp>
        <p:nvSpPr>
          <p:cNvPr id="5" name="Slide Number Placeholder 4">
            <a:extLst>
              <a:ext uri="{FF2B5EF4-FFF2-40B4-BE49-F238E27FC236}">
                <a16:creationId xmlns:a16="http://schemas.microsoft.com/office/drawing/2014/main" xmlns="" id="{DCFB53FE-9D34-47F9-A9D2-D25A07180384}"/>
              </a:ext>
            </a:extLst>
          </p:cNvPr>
          <p:cNvSpPr>
            <a:spLocks noGrp="1"/>
          </p:cNvSpPr>
          <p:nvPr>
            <p:ph type="sldNum" sz="quarter" idx="12"/>
          </p:nvPr>
        </p:nvSpPr>
        <p:spPr/>
        <p:txBody>
          <a:bodyPr/>
          <a:lstStyle/>
          <a:p>
            <a:fld id="{4E1F64F6-1EA7-4971-ADF1-D06895F464BC}" type="slidenum">
              <a:rPr lang="en-GB" smtClean="0">
                <a:solidFill>
                  <a:prstClr val="black"/>
                </a:solidFill>
              </a:rPr>
              <a:pPr/>
              <a:t>19</a:t>
            </a:fld>
            <a:endParaRPr lang="en-GB">
              <a:solidFill>
                <a:prstClr val="black"/>
              </a:solidFill>
            </a:endParaRPr>
          </a:p>
        </p:txBody>
      </p:sp>
      <p:pic>
        <p:nvPicPr>
          <p:cNvPr id="6" name="Picture 5">
            <a:extLst>
              <a:ext uri="{FF2B5EF4-FFF2-40B4-BE49-F238E27FC236}">
                <a16:creationId xmlns:a16="http://schemas.microsoft.com/office/drawing/2014/main" xmlns="" id="{485222D6-716F-4393-A4C0-704B783F1E0D}"/>
              </a:ext>
            </a:extLst>
          </p:cNvPr>
          <p:cNvPicPr>
            <a:picLocks noChangeAspect="1"/>
          </p:cNvPicPr>
          <p:nvPr/>
        </p:nvPicPr>
        <p:blipFill>
          <a:blip r:embed="rId2"/>
          <a:stretch>
            <a:fillRect/>
          </a:stretch>
        </p:blipFill>
        <p:spPr>
          <a:xfrm>
            <a:off x="5213129" y="0"/>
            <a:ext cx="5880542" cy="4317566"/>
          </a:xfrm>
          <a:prstGeom prst="rect">
            <a:avLst/>
          </a:prstGeom>
        </p:spPr>
      </p:pic>
      <p:sp>
        <p:nvSpPr>
          <p:cNvPr id="7" name="Rectangle 6">
            <a:extLst>
              <a:ext uri="{FF2B5EF4-FFF2-40B4-BE49-F238E27FC236}">
                <a16:creationId xmlns:a16="http://schemas.microsoft.com/office/drawing/2014/main" xmlns="" id="{7FF49EB2-9F70-46B1-A1CC-B3A868EBF813}"/>
              </a:ext>
            </a:extLst>
          </p:cNvPr>
          <p:cNvSpPr/>
          <p:nvPr/>
        </p:nvSpPr>
        <p:spPr>
          <a:xfrm>
            <a:off x="1120462" y="4459310"/>
            <a:ext cx="10319116" cy="1938992"/>
          </a:xfrm>
          <a:prstGeom prst="rect">
            <a:avLst/>
          </a:prstGeom>
        </p:spPr>
        <p:txBody>
          <a:bodyPr wrap="square">
            <a:spAutoFit/>
          </a:bodyPr>
          <a:lstStyle/>
          <a:p>
            <a:pPr algn="just"/>
            <a:r>
              <a:rPr lang="en-GB" sz="2400" dirty="0" smtClean="0">
                <a:latin typeface="Carlito"/>
              </a:rPr>
              <a:t>views </a:t>
            </a:r>
            <a:r>
              <a:rPr lang="en-GB" sz="2400" dirty="0">
                <a:latin typeface="Carlito"/>
              </a:rPr>
              <a:t>of the circulations: horizontal wind vectors and vertical velocity contours; perturbation pressure contours overlaid on the same wind vectors; meridional integrated flow. The Rossby waves propagated westward and the Kelvin wave propagates eastward. Adapted from Gill (1980)</a:t>
            </a:r>
            <a:endParaRPr lang="en-GB" sz="2400" dirty="0"/>
          </a:p>
        </p:txBody>
      </p:sp>
      <p:sp>
        <p:nvSpPr>
          <p:cNvPr id="8" name="Title 3">
            <a:extLst>
              <a:ext uri="{FF2B5EF4-FFF2-40B4-BE49-F238E27FC236}">
                <a16:creationId xmlns:a16="http://schemas.microsoft.com/office/drawing/2014/main" xmlns="" id="{C9A540AE-A53E-4CF4-8E81-16BE838DB6E2}"/>
              </a:ext>
            </a:extLst>
          </p:cNvPr>
          <p:cNvSpPr txBox="1">
            <a:spLocks/>
          </p:cNvSpPr>
          <p:nvPr/>
        </p:nvSpPr>
        <p:spPr>
          <a:xfrm>
            <a:off x="129862" y="1189374"/>
            <a:ext cx="5511084"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smtClean="0">
                <a:solidFill>
                  <a:srgbClr val="FF0000"/>
                </a:solidFill>
                <a:latin typeface="Arial Black" panose="020B0A04020102020204" pitchFamily="34" charset="0"/>
              </a:rPr>
              <a:t>Effects of heating on equatorial wave propagation</a:t>
            </a:r>
            <a:endParaRPr lang="en-GB" sz="36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2434850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2799231"/>
            <a:ext cx="10515600" cy="742458"/>
          </a:xfrm>
        </p:spPr>
        <p:txBody>
          <a:bodyPr>
            <a:noAutofit/>
          </a:bodyPr>
          <a:lstStyle/>
          <a:p>
            <a:pPr algn="ctr"/>
            <a:r>
              <a:rPr lang="en-GB" sz="9600" b="1" dirty="0" smtClean="0">
                <a:solidFill>
                  <a:srgbClr val="FF0000"/>
                </a:solidFill>
                <a:latin typeface="Arial Black" panose="020B0A04020102020204" pitchFamily="34" charset="0"/>
              </a:rPr>
              <a:t>LECTURE    </a:t>
            </a:r>
            <a:r>
              <a:rPr lang="en-GB" sz="9600" b="1" dirty="0" smtClean="0">
                <a:solidFill>
                  <a:srgbClr val="FF0000"/>
                </a:solidFill>
                <a:latin typeface="Arial Black" panose="020B0A04020102020204" pitchFamily="34" charset="0"/>
              </a:rPr>
              <a:t>5</a:t>
            </a:r>
            <a:endParaRPr lang="en-GB" sz="96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056370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8FB62F6F-3A58-4A60-8761-5B6016957652}"/>
              </a:ext>
            </a:extLst>
          </p:cNvPr>
          <p:cNvSpPr>
            <a:spLocks noGrp="1"/>
          </p:cNvSpPr>
          <p:nvPr>
            <p:ph type="ftr" sz="quarter" idx="11"/>
          </p:nvPr>
        </p:nvSpPr>
        <p:spPr/>
        <p:txBody>
          <a:bodyPr/>
          <a:lstStyle/>
          <a:p>
            <a:r>
              <a:rPr lang="en-GB">
                <a:solidFill>
                  <a:prstClr val="black"/>
                </a:solidFill>
              </a:rPr>
              <a:t>MET361: TROPICAL METEOROLOGY</a:t>
            </a:r>
          </a:p>
        </p:txBody>
      </p:sp>
      <p:sp>
        <p:nvSpPr>
          <p:cNvPr id="5" name="Slide Number Placeholder 4">
            <a:extLst>
              <a:ext uri="{FF2B5EF4-FFF2-40B4-BE49-F238E27FC236}">
                <a16:creationId xmlns:a16="http://schemas.microsoft.com/office/drawing/2014/main" xmlns="" id="{99935612-38FB-44E5-A502-ADE3BB411B25}"/>
              </a:ext>
            </a:extLst>
          </p:cNvPr>
          <p:cNvSpPr>
            <a:spLocks noGrp="1"/>
          </p:cNvSpPr>
          <p:nvPr>
            <p:ph type="sldNum" sz="quarter" idx="12"/>
          </p:nvPr>
        </p:nvSpPr>
        <p:spPr/>
        <p:txBody>
          <a:bodyPr/>
          <a:lstStyle/>
          <a:p>
            <a:fld id="{4E1F64F6-1EA7-4971-ADF1-D06895F464BC}" type="slidenum">
              <a:rPr lang="en-GB" smtClean="0">
                <a:solidFill>
                  <a:prstClr val="black"/>
                </a:solidFill>
              </a:rPr>
              <a:pPr/>
              <a:t>20</a:t>
            </a:fld>
            <a:endParaRPr lang="en-GB">
              <a:solidFill>
                <a:prstClr val="black"/>
              </a:solidFill>
            </a:endParaRPr>
          </a:p>
        </p:txBody>
      </p:sp>
      <p:sp>
        <p:nvSpPr>
          <p:cNvPr id="6" name="Rectangle 5">
            <a:extLst>
              <a:ext uri="{FF2B5EF4-FFF2-40B4-BE49-F238E27FC236}">
                <a16:creationId xmlns:a16="http://schemas.microsoft.com/office/drawing/2014/main" xmlns="" id="{7C1D7716-72BA-46C9-A4F1-F7A124E7E157}"/>
              </a:ext>
            </a:extLst>
          </p:cNvPr>
          <p:cNvSpPr/>
          <p:nvPr/>
        </p:nvSpPr>
        <p:spPr>
          <a:xfrm>
            <a:off x="332704" y="425003"/>
            <a:ext cx="11526591" cy="5632311"/>
          </a:xfrm>
          <a:prstGeom prst="rect">
            <a:avLst/>
          </a:prstGeom>
        </p:spPr>
        <p:txBody>
          <a:bodyPr wrap="square">
            <a:spAutoFit/>
          </a:bodyPr>
          <a:lstStyle/>
          <a:p>
            <a:pPr algn="just"/>
            <a:r>
              <a:rPr lang="en-GB" sz="2400" dirty="0">
                <a:latin typeface="Carlito"/>
              </a:rPr>
              <a:t>The solutions to their formulation were waves that propagated zonally along the equator and extended vertically to the upper troposphere and lower stratosphere</a:t>
            </a:r>
          </a:p>
          <a:p>
            <a:pPr algn="just"/>
            <a:endParaRPr lang="en-GB" sz="2400" dirty="0" smtClean="0">
              <a:latin typeface="Carlito"/>
            </a:endParaRPr>
          </a:p>
          <a:p>
            <a:pPr algn="just"/>
            <a:endParaRPr lang="en-GB" sz="2400" dirty="0" smtClean="0">
              <a:latin typeface="Carlito"/>
            </a:endParaRPr>
          </a:p>
          <a:p>
            <a:pPr algn="just"/>
            <a:r>
              <a:rPr lang="en-GB" sz="2400" dirty="0" smtClean="0">
                <a:latin typeface="Carlito"/>
              </a:rPr>
              <a:t>(</a:t>
            </a:r>
            <a:r>
              <a:rPr lang="en-GB" sz="2400" dirty="0">
                <a:latin typeface="Carlito"/>
              </a:rPr>
              <a:t>a). The influence of heating extends farther to the east and then to the west but </a:t>
            </a:r>
            <a:r>
              <a:rPr lang="en-GB" sz="2400" dirty="0" smtClean="0">
                <a:latin typeface="Carlito"/>
              </a:rPr>
              <a:t>the amplitude </a:t>
            </a:r>
            <a:r>
              <a:rPr lang="en-GB" sz="2400" dirty="0">
                <a:latin typeface="Carlito"/>
              </a:rPr>
              <a:t>of the response is greater to the west. The solution is confined much closer to the equator on the east than on the west. Some of these equatorially trapped waves propagated eastward and others westward</a:t>
            </a:r>
            <a:r>
              <a:rPr lang="en-GB" sz="2400" dirty="0" smtClean="0">
                <a:latin typeface="Carlito"/>
              </a:rPr>
              <a:t>.</a:t>
            </a:r>
          </a:p>
          <a:p>
            <a:pPr algn="just"/>
            <a:endParaRPr lang="en-GB" sz="2400" dirty="0" smtClean="0">
              <a:latin typeface="Carlito"/>
            </a:endParaRPr>
          </a:p>
          <a:p>
            <a:pPr algn="just"/>
            <a:endParaRPr lang="en-GB" sz="2400" dirty="0">
              <a:latin typeface="Carlito"/>
            </a:endParaRPr>
          </a:p>
          <a:p>
            <a:pPr algn="just"/>
            <a:r>
              <a:rPr lang="en-GB" sz="2400" dirty="0">
                <a:latin typeface="Carlito"/>
              </a:rPr>
              <a:t>The schematic in (b) shows the eastward-moving Kelvin wave and westward-moving Rossby waves that are generated in response to a heating source on the equator. These waves are sometimes coupled with strong convection, especially over the Indian and western Pacific oceans, where they can occasionally lead to tropical cyclone genesis.</a:t>
            </a:r>
            <a:endParaRPr lang="en-GB" sz="2400" dirty="0"/>
          </a:p>
        </p:txBody>
      </p:sp>
    </p:spTree>
    <p:extLst>
      <p:ext uri="{BB962C8B-B14F-4D97-AF65-F5344CB8AC3E}">
        <p14:creationId xmlns:p14="http://schemas.microsoft.com/office/powerpoint/2010/main" val="1163998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DFC2C8B6-179E-4E76-A13F-C7A5A62E0CB1}"/>
              </a:ext>
            </a:extLst>
          </p:cNvPr>
          <p:cNvSpPr>
            <a:spLocks noGrp="1"/>
          </p:cNvSpPr>
          <p:nvPr>
            <p:ph type="ftr" sz="quarter" idx="11"/>
          </p:nvPr>
        </p:nvSpPr>
        <p:spPr/>
        <p:txBody>
          <a:bodyPr/>
          <a:lstStyle/>
          <a:p>
            <a:r>
              <a:rPr lang="en-GB">
                <a:solidFill>
                  <a:prstClr val="black"/>
                </a:solidFill>
              </a:rPr>
              <a:t>MET361: TROPICAL METEOROLOGY</a:t>
            </a:r>
          </a:p>
        </p:txBody>
      </p:sp>
      <p:sp>
        <p:nvSpPr>
          <p:cNvPr id="3" name="Slide Number Placeholder 2">
            <a:extLst>
              <a:ext uri="{FF2B5EF4-FFF2-40B4-BE49-F238E27FC236}">
                <a16:creationId xmlns:a16="http://schemas.microsoft.com/office/drawing/2014/main" xmlns="" id="{AB24762A-F40E-4901-9EF3-EB6BD05F5B32}"/>
              </a:ext>
            </a:extLst>
          </p:cNvPr>
          <p:cNvSpPr>
            <a:spLocks noGrp="1"/>
          </p:cNvSpPr>
          <p:nvPr>
            <p:ph type="sldNum" sz="quarter" idx="12"/>
          </p:nvPr>
        </p:nvSpPr>
        <p:spPr/>
        <p:txBody>
          <a:bodyPr/>
          <a:lstStyle/>
          <a:p>
            <a:fld id="{7356B05C-FD2F-4F8B-8D35-AD11F73DB96E}" type="slidenum">
              <a:rPr lang="en-GB" smtClean="0">
                <a:solidFill>
                  <a:prstClr val="black"/>
                </a:solidFill>
              </a:rPr>
              <a:pPr/>
              <a:t>21</a:t>
            </a:fld>
            <a:endParaRPr lang="en-GB">
              <a:solidFill>
                <a:prstClr val="black"/>
              </a:solidFill>
            </a:endParaRPr>
          </a:p>
        </p:txBody>
      </p:sp>
      <p:pic>
        <p:nvPicPr>
          <p:cNvPr id="4" name="Picture 3">
            <a:extLst>
              <a:ext uri="{FF2B5EF4-FFF2-40B4-BE49-F238E27FC236}">
                <a16:creationId xmlns:a16="http://schemas.microsoft.com/office/drawing/2014/main" xmlns="" id="{1C7A7D01-7484-4E28-88DC-2C58018B6A45}"/>
              </a:ext>
            </a:extLst>
          </p:cNvPr>
          <p:cNvPicPr>
            <a:picLocks noChangeAspect="1"/>
          </p:cNvPicPr>
          <p:nvPr/>
        </p:nvPicPr>
        <p:blipFill>
          <a:blip r:embed="rId2"/>
          <a:stretch>
            <a:fillRect/>
          </a:stretch>
        </p:blipFill>
        <p:spPr>
          <a:xfrm>
            <a:off x="147643" y="887266"/>
            <a:ext cx="5596624" cy="4765183"/>
          </a:xfrm>
          <a:prstGeom prst="rect">
            <a:avLst/>
          </a:prstGeom>
        </p:spPr>
      </p:pic>
      <p:sp>
        <p:nvSpPr>
          <p:cNvPr id="5" name="Rectangle 4">
            <a:extLst>
              <a:ext uri="{FF2B5EF4-FFF2-40B4-BE49-F238E27FC236}">
                <a16:creationId xmlns:a16="http://schemas.microsoft.com/office/drawing/2014/main" xmlns="" id="{41A7F3C3-D2D4-4139-90B3-15A918C41471}"/>
              </a:ext>
            </a:extLst>
          </p:cNvPr>
          <p:cNvSpPr/>
          <p:nvPr/>
        </p:nvSpPr>
        <p:spPr>
          <a:xfrm>
            <a:off x="6095403" y="2254196"/>
            <a:ext cx="5743612" cy="2031325"/>
          </a:xfrm>
          <a:prstGeom prst="rect">
            <a:avLst/>
          </a:prstGeom>
        </p:spPr>
        <p:txBody>
          <a:bodyPr wrap="square">
            <a:spAutoFit/>
          </a:bodyPr>
          <a:lstStyle/>
          <a:p>
            <a:pPr algn="just"/>
            <a:r>
              <a:rPr lang="en-GB" dirty="0">
                <a:solidFill>
                  <a:srgbClr val="000000"/>
                </a:solidFill>
                <a:latin typeface="Carlito"/>
              </a:rPr>
              <a:t>Schematic of response to anti-symmetric heating off the equator (a) horizontal wind vectors and vertical velocity contours; </a:t>
            </a:r>
          </a:p>
          <a:p>
            <a:pPr algn="just"/>
            <a:r>
              <a:rPr lang="en-GB" dirty="0">
                <a:solidFill>
                  <a:srgbClr val="000000"/>
                </a:solidFill>
                <a:latin typeface="Carlito"/>
              </a:rPr>
              <a:t>(b) perturbation pressure contours overlaid on the same wind vectors. A dominant anti-symmetric mode is a </a:t>
            </a:r>
            <a:r>
              <a:rPr lang="en-GB" dirty="0">
                <a:solidFill>
                  <a:srgbClr val="FF0000"/>
                </a:solidFill>
                <a:latin typeface="Carlito"/>
              </a:rPr>
              <a:t>mixed </a:t>
            </a:r>
            <a:r>
              <a:rPr lang="en-GB" dirty="0" err="1" smtClean="0">
                <a:solidFill>
                  <a:srgbClr val="FF0000"/>
                </a:solidFill>
                <a:latin typeface="Carlito"/>
              </a:rPr>
              <a:t>Rossby</a:t>
            </a:r>
            <a:r>
              <a:rPr lang="en-GB" dirty="0" smtClean="0">
                <a:solidFill>
                  <a:srgbClr val="FF0000"/>
                </a:solidFill>
                <a:latin typeface="Carlito"/>
              </a:rPr>
              <a:t>-gravity </a:t>
            </a:r>
            <a:r>
              <a:rPr lang="en-GB" dirty="0">
                <a:solidFill>
                  <a:srgbClr val="FF0000"/>
                </a:solidFill>
                <a:latin typeface="Carlito"/>
              </a:rPr>
              <a:t>wave </a:t>
            </a:r>
            <a:r>
              <a:rPr lang="en-GB" dirty="0">
                <a:solidFill>
                  <a:srgbClr val="000000"/>
                </a:solidFill>
                <a:latin typeface="Carlito"/>
              </a:rPr>
              <a:t>that moves westward. Adapted from Gill (1980)</a:t>
            </a:r>
            <a:endParaRPr lang="en-GB" dirty="0"/>
          </a:p>
        </p:txBody>
      </p:sp>
    </p:spTree>
    <p:extLst>
      <p:ext uri="{BB962C8B-B14F-4D97-AF65-F5344CB8AC3E}">
        <p14:creationId xmlns:p14="http://schemas.microsoft.com/office/powerpoint/2010/main" val="3378120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61A2F135-E14A-48B3-A600-66448A650A13}"/>
              </a:ext>
            </a:extLst>
          </p:cNvPr>
          <p:cNvSpPr>
            <a:spLocks noGrp="1"/>
          </p:cNvSpPr>
          <p:nvPr>
            <p:ph type="ftr" sz="quarter" idx="11"/>
          </p:nvPr>
        </p:nvSpPr>
        <p:spPr/>
        <p:txBody>
          <a:bodyPr/>
          <a:lstStyle/>
          <a:p>
            <a:r>
              <a:rPr lang="en-GB">
                <a:solidFill>
                  <a:prstClr val="black"/>
                </a:solidFill>
              </a:rPr>
              <a:t>MET361: TROPICAL METEOROLOGY</a:t>
            </a:r>
          </a:p>
        </p:txBody>
      </p:sp>
      <p:sp>
        <p:nvSpPr>
          <p:cNvPr id="3" name="Slide Number Placeholder 2">
            <a:extLst>
              <a:ext uri="{FF2B5EF4-FFF2-40B4-BE49-F238E27FC236}">
                <a16:creationId xmlns:a16="http://schemas.microsoft.com/office/drawing/2014/main" xmlns="" id="{E0445F89-2A48-4847-90FF-2A14D9238D85}"/>
              </a:ext>
            </a:extLst>
          </p:cNvPr>
          <p:cNvSpPr>
            <a:spLocks noGrp="1"/>
          </p:cNvSpPr>
          <p:nvPr>
            <p:ph type="sldNum" sz="quarter" idx="12"/>
          </p:nvPr>
        </p:nvSpPr>
        <p:spPr/>
        <p:txBody>
          <a:bodyPr/>
          <a:lstStyle/>
          <a:p>
            <a:fld id="{7356B05C-FD2F-4F8B-8D35-AD11F73DB96E}" type="slidenum">
              <a:rPr lang="en-GB" smtClean="0">
                <a:solidFill>
                  <a:prstClr val="black"/>
                </a:solidFill>
              </a:rPr>
              <a:pPr/>
              <a:t>22</a:t>
            </a:fld>
            <a:endParaRPr lang="en-GB">
              <a:solidFill>
                <a:prstClr val="black"/>
              </a:solidFill>
            </a:endParaRPr>
          </a:p>
        </p:txBody>
      </p:sp>
      <p:sp>
        <p:nvSpPr>
          <p:cNvPr id="4" name="Rectangle 3">
            <a:extLst>
              <a:ext uri="{FF2B5EF4-FFF2-40B4-BE49-F238E27FC236}">
                <a16:creationId xmlns:a16="http://schemas.microsoft.com/office/drawing/2014/main" xmlns="" id="{46104721-32F9-40B9-B1E1-435D7E1B08B4}"/>
              </a:ext>
            </a:extLst>
          </p:cNvPr>
          <p:cNvSpPr/>
          <p:nvPr/>
        </p:nvSpPr>
        <p:spPr>
          <a:xfrm>
            <a:off x="610754" y="377652"/>
            <a:ext cx="10970492" cy="5847755"/>
          </a:xfrm>
          <a:prstGeom prst="rect">
            <a:avLst/>
          </a:prstGeom>
        </p:spPr>
        <p:txBody>
          <a:bodyPr wrap="square">
            <a:spAutoFit/>
          </a:bodyPr>
          <a:lstStyle/>
          <a:p>
            <a:pPr algn="just"/>
            <a:r>
              <a:rPr lang="en-GB" sz="2200" dirty="0">
                <a:latin typeface="Carlito"/>
              </a:rPr>
              <a:t>With the heat source distributed anti-symmetrically relative to the equator, the result is opposing high and low pressure across the equator. A long planetary wave develops to the west of the heating source. Rising motion and cyclone circulation are associated with the surplus heating and corresponding subsidence with the anticyclone. There is little response to the east. The dominant response is an anti-symmetric equatorial wave termed </a:t>
            </a:r>
            <a:r>
              <a:rPr lang="en-GB" sz="2200" b="1" dirty="0">
                <a:solidFill>
                  <a:srgbClr val="FF0000"/>
                </a:solidFill>
                <a:latin typeface="Carlito"/>
              </a:rPr>
              <a:t>a mixed Rossby-gravity wave</a:t>
            </a:r>
            <a:r>
              <a:rPr lang="en-GB" sz="2200" dirty="0">
                <a:latin typeface="Carlito"/>
              </a:rPr>
              <a:t>. </a:t>
            </a:r>
            <a:endParaRPr lang="en-GB" sz="2200" dirty="0" smtClean="0">
              <a:latin typeface="Carlito"/>
            </a:endParaRPr>
          </a:p>
          <a:p>
            <a:pPr algn="just"/>
            <a:endParaRPr lang="en-GB" sz="2200" dirty="0" smtClean="0">
              <a:latin typeface="Carlito"/>
            </a:endParaRPr>
          </a:p>
          <a:p>
            <a:pPr algn="just"/>
            <a:endParaRPr lang="en-GB" sz="2200" dirty="0">
              <a:latin typeface="Carlito"/>
            </a:endParaRPr>
          </a:p>
          <a:p>
            <a:pPr algn="just"/>
            <a:r>
              <a:rPr lang="en-GB" sz="2200" dirty="0">
                <a:latin typeface="Carlito"/>
              </a:rPr>
              <a:t>Tropical circulations result from a combination of symmetric and anti-symmetric heating. A result of the anti symmetric heating is the Hadley cell in </a:t>
            </a:r>
            <a:r>
              <a:rPr lang="en-GB" sz="2200" dirty="0" smtClean="0">
                <a:latin typeface="Carlito"/>
              </a:rPr>
              <a:t>July, </a:t>
            </a:r>
            <a:r>
              <a:rPr lang="en-GB" sz="2200" dirty="0">
                <a:latin typeface="Carlito"/>
              </a:rPr>
              <a:t>which has a rising branch over the Northern Hemisphere surplus heating region and a sinking branch over the Southern Hemisphere cooling region. </a:t>
            </a:r>
            <a:endParaRPr lang="en-GB" sz="2200" dirty="0" smtClean="0">
              <a:latin typeface="Carlito"/>
            </a:endParaRPr>
          </a:p>
          <a:p>
            <a:pPr algn="just"/>
            <a:endParaRPr lang="en-GB" sz="2200" dirty="0" smtClean="0">
              <a:latin typeface="Carlito"/>
            </a:endParaRPr>
          </a:p>
          <a:p>
            <a:pPr algn="just"/>
            <a:endParaRPr lang="en-GB" sz="2200" dirty="0">
              <a:latin typeface="Carlito"/>
            </a:endParaRPr>
          </a:p>
          <a:p>
            <a:pPr algn="just"/>
            <a:r>
              <a:rPr lang="en-GB" sz="2200" dirty="0" smtClean="0">
                <a:latin typeface="Carlito"/>
              </a:rPr>
              <a:t>One </a:t>
            </a:r>
            <a:r>
              <a:rPr lang="en-GB" sz="2200" dirty="0">
                <a:latin typeface="Carlito"/>
              </a:rPr>
              <a:t>example of the response to symmetric heating component is the Pacific branch of the Walker Circulation, an east-west circulation, which has rising motion associated with the surplus heating over the warm western Pacific.</a:t>
            </a:r>
            <a:endParaRPr lang="en-GB" sz="2200" dirty="0"/>
          </a:p>
        </p:txBody>
      </p:sp>
    </p:spTree>
    <p:extLst>
      <p:ext uri="{BB962C8B-B14F-4D97-AF65-F5344CB8AC3E}">
        <p14:creationId xmlns:p14="http://schemas.microsoft.com/office/powerpoint/2010/main" val="2482284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23</a:t>
            </a:fld>
            <a:endParaRPr lang="en-GB">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61257"/>
            <a:ext cx="11260182" cy="6102914"/>
          </a:xfrm>
          <a:prstGeom prst="rect">
            <a:avLst/>
          </a:prstGeom>
        </p:spPr>
      </p:pic>
    </p:spTree>
    <p:extLst>
      <p:ext uri="{BB962C8B-B14F-4D97-AF65-F5344CB8AC3E}">
        <p14:creationId xmlns:p14="http://schemas.microsoft.com/office/powerpoint/2010/main" val="419983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bg1"/>
          </a:solidFill>
        </p:spPr>
        <p:txBody>
          <a:bodyPr>
            <a:normAutofit fontScale="90000"/>
          </a:bodyPr>
          <a:lstStyle/>
          <a:p>
            <a:pPr lvl="0"/>
            <a:r>
              <a:rPr lang="en-US" b="1" dirty="0" smtClean="0">
                <a:solidFill>
                  <a:srgbClr val="FF0000"/>
                </a:solidFill>
                <a:latin typeface="+mn-lt"/>
              </a:rPr>
              <a:t>RECAP OF LECTURE</a:t>
            </a:r>
            <a:endParaRPr lang="en-US" b="1" dirty="0">
              <a:solidFill>
                <a:srgbClr val="FF0000"/>
              </a:solidFill>
              <a:latin typeface="+mn-lt"/>
            </a:endParaRPr>
          </a:p>
        </p:txBody>
      </p:sp>
      <p:sp>
        <p:nvSpPr>
          <p:cNvPr id="4" name="Footer Placeholder 3"/>
          <p:cNvSpPr>
            <a:spLocks noGrp="1"/>
          </p:cNvSpPr>
          <p:nvPr>
            <p:ph type="ftr" sz="quarter" idx="11"/>
          </p:nvPr>
        </p:nvSpPr>
        <p:spPr/>
        <p:txBody>
          <a:bodyPr/>
          <a:lstStyle/>
          <a:p>
            <a:r>
              <a:rPr lang="en-GB" smtClean="0">
                <a:solidFill>
                  <a:prstClr val="black"/>
                </a:solidFill>
              </a:rPr>
              <a:t>MET361: TROPICAL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24</a:t>
            </a:fld>
            <a:endParaRPr lang="en-GB">
              <a:solidFill>
                <a:prstClr val="black"/>
              </a:solidFill>
            </a:endParaRPr>
          </a:p>
        </p:txBody>
      </p:sp>
      <p:sp>
        <p:nvSpPr>
          <p:cNvPr id="3" name="TextBox 2"/>
          <p:cNvSpPr txBox="1"/>
          <p:nvPr/>
        </p:nvSpPr>
        <p:spPr>
          <a:xfrm>
            <a:off x="648789" y="1136467"/>
            <a:ext cx="10972800" cy="2677656"/>
          </a:xfrm>
          <a:prstGeom prst="rect">
            <a:avLst/>
          </a:prstGeom>
          <a:solidFill>
            <a:schemeClr val="accent2">
              <a:lumMod val="60000"/>
              <a:lumOff val="40000"/>
            </a:schemeClr>
          </a:solidFill>
          <a:ln>
            <a:solidFill>
              <a:schemeClr val="tx1"/>
            </a:solidFill>
          </a:ln>
        </p:spPr>
        <p:txBody>
          <a:bodyPr wrap="square" rtlCol="0">
            <a:spAutoFit/>
          </a:bodyPr>
          <a:lstStyle/>
          <a:p>
            <a:pPr lvl="3"/>
            <a:endParaRPr lang="en-GB" sz="2800" dirty="0" smtClean="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800" dirty="0" smtClean="0">
                <a:latin typeface="Arial" panose="020B0604020202020204" pitchFamily="34" charset="0"/>
                <a:cs typeface="Arial" panose="020B0604020202020204" pitchFamily="34" charset="0"/>
              </a:rPr>
              <a:t>Equatorial Waves</a:t>
            </a:r>
          </a:p>
          <a:p>
            <a:pPr marL="1828800" lvl="3" indent="-457200">
              <a:buFont typeface="Wingdings" panose="05000000000000000000" pitchFamily="2" charset="2"/>
              <a:buChar char="§"/>
            </a:pPr>
            <a:r>
              <a:rPr lang="en-GB" sz="2800" dirty="0" smtClean="0">
                <a:latin typeface="Arial" panose="020B0604020202020204" pitchFamily="34" charset="0"/>
                <a:cs typeface="Arial" panose="020B0604020202020204" pitchFamily="34" charset="0"/>
              </a:rPr>
              <a:t>Kelvin Waves</a:t>
            </a:r>
          </a:p>
          <a:p>
            <a:pPr marL="1828800" lvl="3" indent="-457200">
              <a:buFont typeface="Wingdings" panose="05000000000000000000" pitchFamily="2" charset="2"/>
              <a:buChar char="§"/>
            </a:pPr>
            <a:r>
              <a:rPr lang="en-GB" sz="2800" dirty="0" err="1" smtClean="0">
                <a:latin typeface="Arial" panose="020B0604020202020204" pitchFamily="34" charset="0"/>
                <a:cs typeface="Arial" panose="020B0604020202020204" pitchFamily="34" charset="0"/>
              </a:rPr>
              <a:t>Rossby</a:t>
            </a:r>
            <a:r>
              <a:rPr lang="en-GB" sz="2800" dirty="0" smtClean="0">
                <a:latin typeface="Arial" panose="020B0604020202020204" pitchFamily="34" charset="0"/>
                <a:cs typeface="Arial" panose="020B0604020202020204" pitchFamily="34" charset="0"/>
              </a:rPr>
              <a:t> Waves</a:t>
            </a:r>
          </a:p>
          <a:p>
            <a:pPr marL="914400" lvl="1" indent="-457200">
              <a:buFont typeface="Wingdings" panose="05000000000000000000" pitchFamily="2" charset="2"/>
              <a:buChar char="Ø"/>
            </a:pPr>
            <a:r>
              <a:rPr lang="en-GB" sz="2800" dirty="0" smtClean="0">
                <a:latin typeface="Arial" panose="020B0604020202020204" pitchFamily="34" charset="0"/>
                <a:cs typeface="Arial" panose="020B0604020202020204" pitchFamily="34" charset="0"/>
              </a:rPr>
              <a:t>Shallow Water Equations</a:t>
            </a:r>
            <a:endParaRPr lang="en-GB"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endParaRPr lang="en-GB"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20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9" y="1575738"/>
            <a:ext cx="10985678" cy="742458"/>
          </a:xfrm>
        </p:spPr>
        <p:txBody>
          <a:bodyPr>
            <a:noAutofit/>
          </a:bodyPr>
          <a:lstStyle/>
          <a:p>
            <a:pPr algn="l"/>
            <a:r>
              <a:rPr lang="en-GB" sz="4200" b="1" dirty="0" smtClean="0">
                <a:solidFill>
                  <a:srgbClr val="FF0000"/>
                </a:solidFill>
                <a:latin typeface="Arial Black" panose="020B0A04020102020204" pitchFamily="34" charset="0"/>
              </a:rPr>
              <a:t>Recommended Links and Materials</a:t>
            </a:r>
            <a:endParaRPr lang="en-GB" sz="4200" b="1" dirty="0">
              <a:solidFill>
                <a:srgbClr val="FF0000"/>
              </a:solidFill>
              <a:latin typeface="Arial Black" panose="020B0A04020102020204" pitchFamily="34" charset="0"/>
            </a:endParaRPr>
          </a:p>
        </p:txBody>
      </p:sp>
      <p:sp>
        <p:nvSpPr>
          <p:cNvPr id="3" name="TextBox 2"/>
          <p:cNvSpPr txBox="1"/>
          <p:nvPr/>
        </p:nvSpPr>
        <p:spPr>
          <a:xfrm>
            <a:off x="914400" y="2640169"/>
            <a:ext cx="10457645" cy="3416320"/>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hlinkClick r:id="rId2"/>
              </a:rPr>
              <a:t>https://</a:t>
            </a:r>
            <a:r>
              <a:rPr lang="en-GB" sz="2400" dirty="0" smtClean="0">
                <a:latin typeface="Arial" panose="020B0604020202020204" pitchFamily="34" charset="0"/>
                <a:cs typeface="Arial" panose="020B0604020202020204" pitchFamily="34" charset="0"/>
                <a:hlinkClick r:id="rId2"/>
              </a:rPr>
              <a:t>www.researchgate.net/publication/268400435_Tropical_Meteorology_Equatorial_Waves</a:t>
            </a:r>
          </a:p>
          <a:p>
            <a:r>
              <a:rPr lang="en-GB" sz="2400" dirty="0">
                <a:latin typeface="Arial" panose="020B0604020202020204" pitchFamily="34" charset="0"/>
                <a:cs typeface="Arial" panose="020B0604020202020204" pitchFamily="34" charset="0"/>
                <a:hlinkClick r:id="rId2"/>
              </a:rPr>
              <a:t>https://www.youtube.com/watch?v=YZ6wwynTiZ8</a:t>
            </a:r>
            <a:endParaRPr lang="en-GB" sz="2400" dirty="0" smtClean="0">
              <a:latin typeface="Arial" panose="020B0604020202020204" pitchFamily="34" charset="0"/>
              <a:cs typeface="Arial" panose="020B0604020202020204" pitchFamily="34" charset="0"/>
              <a:hlinkClick r:id="rId2"/>
            </a:endParaRPr>
          </a:p>
          <a:p>
            <a:r>
              <a:rPr lang="en-GB" sz="2400" dirty="0" smtClean="0">
                <a:latin typeface="Arial" panose="020B0604020202020204" pitchFamily="34" charset="0"/>
                <a:cs typeface="Arial" panose="020B0604020202020204" pitchFamily="34" charset="0"/>
                <a:hlinkClick r:id="rId2"/>
              </a:rPr>
              <a:t>https</a:t>
            </a:r>
            <a:r>
              <a:rPr lang="en-GB" sz="2400" dirty="0">
                <a:latin typeface="Arial" panose="020B0604020202020204" pitchFamily="34" charset="0"/>
                <a:cs typeface="Arial" panose="020B0604020202020204" pitchFamily="34" charset="0"/>
                <a:hlinkClick r:id="rId2"/>
              </a:rPr>
              <a:t>://</a:t>
            </a:r>
            <a:r>
              <a:rPr lang="en-GB" sz="2400" dirty="0" smtClean="0">
                <a:latin typeface="Arial" panose="020B0604020202020204" pitchFamily="34" charset="0"/>
                <a:cs typeface="Arial" panose="020B0604020202020204" pitchFamily="34" charset="0"/>
                <a:hlinkClick r:id="rId2"/>
              </a:rPr>
              <a:t>www.youtube.com/watch?v=7-v75_2IAzM</a:t>
            </a:r>
            <a:endParaRPr lang="en-GB" sz="2400" dirty="0" smtClean="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hlinkClick r:id="rId3"/>
              </a:rPr>
              <a:t>https://</a:t>
            </a:r>
            <a:r>
              <a:rPr lang="en-GB" sz="2400" dirty="0" smtClean="0">
                <a:latin typeface="Arial" panose="020B0604020202020204" pitchFamily="34" charset="0"/>
                <a:cs typeface="Arial" panose="020B0604020202020204" pitchFamily="34" charset="0"/>
                <a:hlinkClick r:id="rId3"/>
              </a:rPr>
              <a:t>www.youtube.com/watch?v=jdqVfFk-jXQ</a:t>
            </a:r>
            <a:endParaRPr lang="en-GB" sz="2400" dirty="0" smtClean="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hlinkClick r:id="rId3"/>
              </a:rPr>
              <a:t>https://</a:t>
            </a:r>
            <a:r>
              <a:rPr lang="en-GB" sz="2400" dirty="0" smtClean="0">
                <a:latin typeface="Arial" panose="020B0604020202020204" pitchFamily="34" charset="0"/>
                <a:cs typeface="Arial" panose="020B0604020202020204" pitchFamily="34" charset="0"/>
                <a:hlinkClick r:id="rId3"/>
              </a:rPr>
              <a:t>www.youtube.com/watch?v=jdqVfFk-jXQ</a:t>
            </a:r>
            <a:endParaRPr lang="en-GB" sz="2400" dirty="0" smtClean="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hlinkClick r:id="rId4"/>
              </a:rPr>
              <a:t>https://</a:t>
            </a:r>
            <a:r>
              <a:rPr lang="en-GB" sz="2400" dirty="0" smtClean="0">
                <a:latin typeface="Arial" panose="020B0604020202020204" pitchFamily="34" charset="0"/>
                <a:cs typeface="Arial" panose="020B0604020202020204" pitchFamily="34" charset="0"/>
                <a:hlinkClick r:id="rId4"/>
              </a:rPr>
              <a:t>www.youtube.com/watch?v=jSWmhkcPsHw</a:t>
            </a:r>
            <a:endParaRPr lang="en-GB" sz="2400" dirty="0" smtClean="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hlinkClick r:id="rId5"/>
              </a:rPr>
              <a:t>https://</a:t>
            </a:r>
            <a:r>
              <a:rPr lang="en-GB" sz="2400" dirty="0" smtClean="0">
                <a:latin typeface="Arial" panose="020B0604020202020204" pitchFamily="34" charset="0"/>
                <a:cs typeface="Arial" panose="020B0604020202020204" pitchFamily="34" charset="0"/>
                <a:hlinkClick r:id="rId5"/>
              </a:rPr>
              <a:t>www.youtube.com/watch?v=MzW5Isbv2A0</a:t>
            </a:r>
            <a:endParaRPr lang="en-GB" sz="2400" dirty="0" smtClean="0">
              <a:latin typeface="Arial" panose="020B0604020202020204" pitchFamily="34" charset="0"/>
              <a:cs typeface="Arial" panose="020B0604020202020204" pitchFamily="34" charset="0"/>
            </a:endParaRPr>
          </a:p>
          <a:p>
            <a:endParaRPr lang="en-GB"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0206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CEB50-A2BD-47DC-BCBC-A6E6109933AD}"/>
              </a:ext>
            </a:extLst>
          </p:cNvPr>
          <p:cNvSpPr>
            <a:spLocks noGrp="1"/>
          </p:cNvSpPr>
          <p:nvPr>
            <p:ph type="title"/>
          </p:nvPr>
        </p:nvSpPr>
        <p:spPr>
          <a:xfrm>
            <a:off x="838200" y="-141670"/>
            <a:ext cx="10515600" cy="867734"/>
          </a:xfrm>
        </p:spPr>
        <p:txBody>
          <a:bodyPr/>
          <a:lstStyle/>
          <a:p>
            <a:pPr algn="ctr"/>
            <a:r>
              <a:rPr lang="en-GB" b="1" dirty="0">
                <a:solidFill>
                  <a:srgbClr val="FF0000"/>
                </a:solidFill>
                <a:latin typeface="Arial Black" panose="020B0A04020102020204" pitchFamily="34" charset="0"/>
              </a:rPr>
              <a:t>Equatorial Waves</a:t>
            </a:r>
            <a:endParaRPr lang="en-GB" dirty="0">
              <a:solidFill>
                <a:srgbClr val="FF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xmlns="" id="{B37DA778-1B84-4D29-9A78-96881BAD5744}"/>
              </a:ext>
            </a:extLst>
          </p:cNvPr>
          <p:cNvSpPr>
            <a:spLocks noGrp="1"/>
          </p:cNvSpPr>
          <p:nvPr>
            <p:ph idx="1"/>
          </p:nvPr>
        </p:nvSpPr>
        <p:spPr>
          <a:xfrm>
            <a:off x="274749" y="630582"/>
            <a:ext cx="11642502" cy="5821250"/>
          </a:xfrm>
        </p:spPr>
        <p:txBody>
          <a:bodyPr>
            <a:noAutofit/>
          </a:bodyPr>
          <a:lstStyle/>
          <a:p>
            <a:pPr marL="0" indent="0" algn="just">
              <a:buNone/>
            </a:pPr>
            <a:r>
              <a:rPr lang="en-GB" sz="2200" dirty="0">
                <a:latin typeface="Arial" panose="020B0604020202020204" pitchFamily="34" charset="0"/>
                <a:cs typeface="Arial" panose="020B0604020202020204" pitchFamily="34" charset="0"/>
              </a:rPr>
              <a:t>In the 1980s and 1990s, technology finally enabled us to detect these waves in our atmosphere:</a:t>
            </a:r>
          </a:p>
          <a:p>
            <a:pPr marL="0" indent="0" algn="just">
              <a:buNone/>
            </a:pPr>
            <a:r>
              <a:rPr lang="en-GB" sz="2200" dirty="0" err="1">
                <a:latin typeface="Arial" panose="020B0604020202020204" pitchFamily="34" charset="0"/>
                <a:cs typeface="Arial" panose="020B0604020202020204" pitchFamily="34" charset="0"/>
              </a:rPr>
              <a:t>Hovmöller</a:t>
            </a:r>
            <a:r>
              <a:rPr lang="en-GB" sz="2200" dirty="0">
                <a:latin typeface="Arial" panose="020B0604020202020204" pitchFamily="34" charset="0"/>
                <a:cs typeface="Arial" panose="020B0604020202020204" pitchFamily="34" charset="0"/>
              </a:rPr>
              <a:t> diagrams constructed from infrared satellite imagery reveal well defined bands of cloudiness associated with westward moving disturbances in the equatorial region (~10°S- 10°N) and Selective filtering of precipitable water and infrared satellite data, aimed at identifying these waves, was successful. </a:t>
            </a:r>
            <a:endParaRPr lang="en-GB" sz="2200" dirty="0" smtClean="0">
              <a:latin typeface="Arial" panose="020B0604020202020204" pitchFamily="34" charset="0"/>
              <a:cs typeface="Arial" panose="020B0604020202020204" pitchFamily="34" charset="0"/>
            </a:endParaRPr>
          </a:p>
          <a:p>
            <a:pPr marL="0" indent="0" algn="just">
              <a:buNone/>
            </a:pPr>
            <a:endParaRPr lang="en-GB" sz="2200" dirty="0" smtClean="0">
              <a:latin typeface="Arial" panose="020B0604020202020204" pitchFamily="34" charset="0"/>
              <a:cs typeface="Arial" panose="020B0604020202020204" pitchFamily="34" charset="0"/>
            </a:endParaRPr>
          </a:p>
          <a:p>
            <a:pPr marL="0" indent="0" algn="just">
              <a:buNone/>
            </a:pPr>
            <a:r>
              <a:rPr lang="en-GB" sz="2200" dirty="0" smtClean="0">
                <a:latin typeface="Arial" panose="020B0604020202020204" pitchFamily="34" charset="0"/>
                <a:cs typeface="Arial" panose="020B0604020202020204" pitchFamily="34" charset="0"/>
              </a:rPr>
              <a:t>Some </a:t>
            </a:r>
            <a:r>
              <a:rPr lang="en-GB" sz="2200" dirty="0">
                <a:latin typeface="Arial" panose="020B0604020202020204" pitchFamily="34" charset="0"/>
                <a:cs typeface="Arial" panose="020B0604020202020204" pitchFamily="34" charset="0"/>
              </a:rPr>
              <a:t>equatorial waves are observed to be coupled to convection while other waves are not, and waves that are not coupled propagate much more quickly than coupled waves</a:t>
            </a:r>
            <a:r>
              <a:rPr lang="en-GB" sz="2200" dirty="0" smtClean="0">
                <a:latin typeface="Arial" panose="020B0604020202020204" pitchFamily="34" charset="0"/>
                <a:cs typeface="Arial" panose="020B0604020202020204" pitchFamily="34" charset="0"/>
              </a:rPr>
              <a:t>.</a:t>
            </a:r>
          </a:p>
          <a:p>
            <a:pPr marL="0" indent="0" algn="just">
              <a:buNone/>
            </a:pPr>
            <a:endParaRPr lang="en-GB" sz="2200" dirty="0">
              <a:latin typeface="Arial" panose="020B0604020202020204" pitchFamily="34" charset="0"/>
              <a:cs typeface="Arial" panose="020B0604020202020204" pitchFamily="34" charset="0"/>
            </a:endParaRPr>
          </a:p>
          <a:p>
            <a:pPr marL="0" indent="0" algn="just">
              <a:buNone/>
            </a:pPr>
            <a:r>
              <a:rPr lang="en-GB" sz="2200" dirty="0">
                <a:latin typeface="Arial" panose="020B0604020202020204" pitchFamily="34" charset="0"/>
                <a:cs typeface="Arial" panose="020B0604020202020204" pitchFamily="34" charset="0"/>
              </a:rPr>
              <a:t>Recent analyses of satellite data have linked equatorial waves on the scale of 3,000–4,000 km, period range of 4–5 days, moving with speeds of ~8–10 m s</a:t>
            </a:r>
            <a:r>
              <a:rPr lang="en-GB" sz="2200" baseline="30000" dirty="0">
                <a:latin typeface="Arial" panose="020B0604020202020204" pitchFamily="34" charset="0"/>
                <a:cs typeface="Arial" panose="020B0604020202020204" pitchFamily="34" charset="0"/>
              </a:rPr>
              <a:t>-1</a:t>
            </a:r>
            <a:r>
              <a:rPr lang="en-GB" sz="2200" dirty="0">
                <a:latin typeface="Arial" panose="020B0604020202020204" pitchFamily="34" charset="0"/>
                <a:cs typeface="Arial" panose="020B0604020202020204" pitchFamily="34" charset="0"/>
              </a:rPr>
              <a:t> to initiation of tropical cyclones.</a:t>
            </a:r>
          </a:p>
          <a:p>
            <a:pPr marL="0" indent="0" algn="just">
              <a:buNone/>
            </a:pPr>
            <a:endParaRPr lang="en-GB" sz="2200" dirty="0" smtClean="0">
              <a:latin typeface="Arial" panose="020B0604020202020204" pitchFamily="34" charset="0"/>
              <a:cs typeface="Arial" panose="020B0604020202020204" pitchFamily="34" charset="0"/>
            </a:endParaRPr>
          </a:p>
          <a:p>
            <a:pPr marL="0" indent="0" algn="just">
              <a:buNone/>
            </a:pPr>
            <a:r>
              <a:rPr lang="en-GB" sz="2200" dirty="0" smtClean="0">
                <a:latin typeface="Arial" panose="020B0604020202020204" pitchFamily="34" charset="0"/>
                <a:cs typeface="Arial" panose="020B0604020202020204" pitchFamily="34" charset="0"/>
              </a:rPr>
              <a:t>All </a:t>
            </a:r>
            <a:r>
              <a:rPr lang="en-GB" sz="2200" dirty="0">
                <a:latin typeface="Arial" panose="020B0604020202020204" pitchFamily="34" charset="0"/>
                <a:cs typeface="Arial" panose="020B0604020202020204" pitchFamily="34" charset="0"/>
              </a:rPr>
              <a:t>waves result from a disturbance or instability that creates a perturbation on an initially balanced flow. Overshooting of the restoring force acting to eliminate the perturbation creates the wave oscillation.</a:t>
            </a:r>
          </a:p>
        </p:txBody>
      </p:sp>
      <p:sp>
        <p:nvSpPr>
          <p:cNvPr id="5" name="Slide Number Placeholder 4">
            <a:extLst>
              <a:ext uri="{FF2B5EF4-FFF2-40B4-BE49-F238E27FC236}">
                <a16:creationId xmlns:a16="http://schemas.microsoft.com/office/drawing/2014/main" xmlns="" id="{D769E372-BD8F-4BA9-9F75-793D765FF58B}"/>
              </a:ext>
            </a:extLst>
          </p:cNvPr>
          <p:cNvSpPr>
            <a:spLocks noGrp="1"/>
          </p:cNvSpPr>
          <p:nvPr>
            <p:ph type="sldNum" sz="quarter" idx="12"/>
          </p:nvPr>
        </p:nvSpPr>
        <p:spPr/>
        <p:txBody>
          <a:bodyPr/>
          <a:lstStyle/>
          <a:p>
            <a:fld id="{46CBDAFF-6F72-4DEC-A76B-3A5A3345B25A}" type="slidenum">
              <a:rPr lang="en-GB" smtClean="0"/>
              <a:t>4</a:t>
            </a:fld>
            <a:endParaRPr lang="en-GB"/>
          </a:p>
        </p:txBody>
      </p:sp>
    </p:spTree>
    <p:extLst>
      <p:ext uri="{BB962C8B-B14F-4D97-AF65-F5344CB8AC3E}">
        <p14:creationId xmlns:p14="http://schemas.microsoft.com/office/powerpoint/2010/main" val="233839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6CBDAFF-6F72-4DEC-A76B-3A5A3345B25A}" type="slidenum">
              <a:rPr lang="en-GB" smtClean="0"/>
              <a:t>5</a:t>
            </a:fld>
            <a:endParaRPr lang="en-GB"/>
          </a:p>
        </p:txBody>
      </p:sp>
      <p:sp>
        <p:nvSpPr>
          <p:cNvPr id="4" name="Rectangle 3"/>
          <p:cNvSpPr/>
          <p:nvPr/>
        </p:nvSpPr>
        <p:spPr>
          <a:xfrm>
            <a:off x="115910" y="4647860"/>
            <a:ext cx="11921575" cy="2123658"/>
          </a:xfrm>
          <a:prstGeom prst="rect">
            <a:avLst/>
          </a:prstGeom>
        </p:spPr>
        <p:txBody>
          <a:bodyPr wrap="square">
            <a:spAutoFit/>
          </a:bodyPr>
          <a:lstStyle/>
          <a:p>
            <a:pPr marL="342900" indent="-342900" algn="just">
              <a:buFont typeface="Wingdings" panose="05000000000000000000" pitchFamily="2" charset="2"/>
              <a:buChar char="Ø"/>
            </a:pPr>
            <a:r>
              <a:rPr lang="en-GB" sz="2200" dirty="0" smtClean="0"/>
              <a:t>Convectively-coupled </a:t>
            </a:r>
            <a:r>
              <a:rPr lang="en-GB" sz="2200" dirty="0"/>
              <a:t>atmospheric Kelvin waves have a typical period of </a:t>
            </a:r>
            <a:r>
              <a:rPr lang="en-GB" sz="2200" b="1" dirty="0">
                <a:solidFill>
                  <a:srgbClr val="FF0000"/>
                </a:solidFill>
              </a:rPr>
              <a:t>6–7 days</a:t>
            </a:r>
            <a:r>
              <a:rPr lang="en-GB" sz="2200" dirty="0"/>
              <a:t>, when measured at a fixed point, and phase speeds of </a:t>
            </a:r>
            <a:r>
              <a:rPr lang="en-GB" sz="2200" b="1" dirty="0">
                <a:solidFill>
                  <a:srgbClr val="FF0000"/>
                </a:solidFill>
              </a:rPr>
              <a:t>12–25 ms</a:t>
            </a:r>
            <a:r>
              <a:rPr lang="en-GB" sz="2200" b="1" baseline="30000" dirty="0">
                <a:solidFill>
                  <a:srgbClr val="FF0000"/>
                </a:solidFill>
              </a:rPr>
              <a:t>-1</a:t>
            </a:r>
            <a:r>
              <a:rPr lang="en-GB" sz="2200" dirty="0"/>
              <a:t>, while dry Kelvin waves in the lower stratosphere have phase speed of </a:t>
            </a:r>
            <a:r>
              <a:rPr lang="en-GB" sz="2200" b="1" dirty="0">
                <a:solidFill>
                  <a:srgbClr val="FF0000"/>
                </a:solidFill>
              </a:rPr>
              <a:t>30-60 </a:t>
            </a:r>
            <a:r>
              <a:rPr lang="en-GB" sz="2200" b="1" dirty="0" smtClean="0">
                <a:solidFill>
                  <a:srgbClr val="FF0000"/>
                </a:solidFill>
              </a:rPr>
              <a:t>ms</a:t>
            </a:r>
            <a:r>
              <a:rPr lang="en-GB" sz="2200" b="1" baseline="30000" dirty="0" smtClean="0">
                <a:solidFill>
                  <a:srgbClr val="FF0000"/>
                </a:solidFill>
              </a:rPr>
              <a:t>-1</a:t>
            </a:r>
            <a:r>
              <a:rPr lang="en-GB" sz="2200" dirty="0" smtClean="0"/>
              <a:t>. </a:t>
            </a:r>
            <a:endParaRPr lang="en-GB" sz="2200" dirty="0"/>
          </a:p>
          <a:p>
            <a:pPr marL="342900" indent="-342900" algn="just">
              <a:buFont typeface="Wingdings" panose="05000000000000000000" pitchFamily="2" charset="2"/>
              <a:buChar char="Ø"/>
            </a:pPr>
            <a:endParaRPr lang="en-GB" sz="2200" dirty="0"/>
          </a:p>
          <a:p>
            <a:pPr marL="342900" indent="-342900" algn="just">
              <a:buFont typeface="Wingdings" panose="05000000000000000000" pitchFamily="2" charset="2"/>
              <a:buChar char="Ø"/>
            </a:pPr>
            <a:r>
              <a:rPr lang="en-GB" sz="2200" dirty="0"/>
              <a:t>Kelvin waves over the Indian Ocean generally propagate more slowly (</a:t>
            </a:r>
            <a:r>
              <a:rPr lang="en-GB" sz="2200" b="1" dirty="0">
                <a:solidFill>
                  <a:srgbClr val="FF0000"/>
                </a:solidFill>
              </a:rPr>
              <a:t>12–15 </a:t>
            </a:r>
            <a:r>
              <a:rPr lang="en-GB" sz="2200" b="1" dirty="0" smtClean="0">
                <a:solidFill>
                  <a:srgbClr val="FF0000"/>
                </a:solidFill>
              </a:rPr>
              <a:t>ms</a:t>
            </a:r>
            <a:r>
              <a:rPr lang="en-GB" sz="2200" b="1" baseline="30000" dirty="0" smtClean="0">
                <a:solidFill>
                  <a:srgbClr val="FF0000"/>
                </a:solidFill>
              </a:rPr>
              <a:t>-1</a:t>
            </a:r>
            <a:r>
              <a:rPr lang="en-GB" sz="2200" dirty="0" smtClean="0"/>
              <a:t>) </a:t>
            </a:r>
            <a:r>
              <a:rPr lang="en-GB" sz="2200" dirty="0"/>
              <a:t>than other regions. </a:t>
            </a:r>
            <a:r>
              <a:rPr lang="en-GB" sz="2200" dirty="0"/>
              <a:t>Kelvin waves can be thought of as large-scale gravity waves trapped at the equator.</a:t>
            </a:r>
            <a:endParaRPr lang="en-GB" sz="2200" dirty="0"/>
          </a:p>
        </p:txBody>
      </p:sp>
      <p:sp>
        <p:nvSpPr>
          <p:cNvPr id="7" name="Title 1">
            <a:extLst>
              <a:ext uri="{FF2B5EF4-FFF2-40B4-BE49-F238E27FC236}">
                <a16:creationId xmlns:a16="http://schemas.microsoft.com/office/drawing/2014/main" xmlns="" id="{20C4E040-29F6-407B-B331-FC9630B9F561}"/>
              </a:ext>
            </a:extLst>
          </p:cNvPr>
          <p:cNvSpPr txBox="1">
            <a:spLocks/>
          </p:cNvSpPr>
          <p:nvPr/>
        </p:nvSpPr>
        <p:spPr>
          <a:xfrm>
            <a:off x="332704" y="0"/>
            <a:ext cx="10515600" cy="66518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solidFill>
                  <a:srgbClr val="FF0000"/>
                </a:solidFill>
                <a:latin typeface="Arial Black" panose="020B0A04020102020204" pitchFamily="34" charset="0"/>
              </a:rPr>
              <a:t>Kelvin Waves</a:t>
            </a:r>
            <a:endParaRPr lang="en-GB" dirty="0">
              <a:solidFill>
                <a:srgbClr val="FF0000"/>
              </a:solidFill>
              <a:latin typeface="Arial Black" panose="020B0A04020102020204" pitchFamily="34" charset="0"/>
            </a:endParaRPr>
          </a:p>
        </p:txBody>
      </p:sp>
      <p:sp>
        <p:nvSpPr>
          <p:cNvPr id="8" name="Rectangle 7"/>
          <p:cNvSpPr/>
          <p:nvPr/>
        </p:nvSpPr>
        <p:spPr>
          <a:xfrm>
            <a:off x="51514" y="454615"/>
            <a:ext cx="6915955" cy="4154984"/>
          </a:xfrm>
          <a:prstGeom prst="rect">
            <a:avLst/>
          </a:prstGeom>
        </p:spPr>
        <p:txBody>
          <a:bodyPr wrap="square">
            <a:spAutoFit/>
          </a:bodyPr>
          <a:lstStyle/>
          <a:p>
            <a:pPr marL="342900" indent="-342900" algn="just">
              <a:buFont typeface="Wingdings" panose="05000000000000000000" pitchFamily="2" charset="2"/>
              <a:buChar char="Ø"/>
            </a:pPr>
            <a:r>
              <a:rPr lang="en-GB" sz="2200" dirty="0"/>
              <a:t>Kelvin waves are large-scale waves whose structure “traps” them so that they propagate along a physical boundary such as a mountain range in the atmosphere or a coastline in the ocean</a:t>
            </a:r>
            <a:r>
              <a:rPr lang="en-GB" sz="2200" dirty="0" smtClean="0"/>
              <a:t>.</a:t>
            </a:r>
          </a:p>
          <a:p>
            <a:pPr marL="342900" indent="-342900" algn="just">
              <a:buFont typeface="Wingdings" panose="05000000000000000000" pitchFamily="2" charset="2"/>
              <a:buChar char="Ø"/>
            </a:pPr>
            <a:endParaRPr lang="en-GB" sz="2200" dirty="0" smtClean="0"/>
          </a:p>
          <a:p>
            <a:pPr marL="342900" indent="-342900" algn="just">
              <a:buFont typeface="Wingdings" panose="05000000000000000000" pitchFamily="2" charset="2"/>
              <a:buChar char="Ø"/>
            </a:pPr>
            <a:r>
              <a:rPr lang="en-GB" sz="2200" dirty="0"/>
              <a:t>In the tropics, each hemisphere can act as the barrier for a Kelvin wave in the opposite atmosphere, resulting in “equatorially-trapped” Kelvin </a:t>
            </a:r>
            <a:r>
              <a:rPr lang="en-GB" sz="2200" dirty="0" smtClean="0"/>
              <a:t>waves.</a:t>
            </a:r>
          </a:p>
          <a:p>
            <a:pPr algn="just"/>
            <a:r>
              <a:rPr lang="en-GB" sz="2200" dirty="0" smtClean="0"/>
              <a:t> </a:t>
            </a:r>
          </a:p>
          <a:p>
            <a:pPr marL="342900" indent="-342900" algn="just">
              <a:buFont typeface="Wingdings" panose="05000000000000000000" pitchFamily="2" charset="2"/>
              <a:buChar char="Ø"/>
            </a:pPr>
            <a:r>
              <a:rPr lang="en-GB" sz="2200" dirty="0" smtClean="0"/>
              <a:t>Kelvin </a:t>
            </a:r>
            <a:r>
              <a:rPr lang="en-GB" sz="2200" dirty="0"/>
              <a:t>waves are thought to be important for initiation of the El Niño Southern Oscillation (ENSO) phenomenon and for maintenance of the MJO</a:t>
            </a:r>
            <a:r>
              <a:rPr lang="en-GB" sz="2200" dirty="0" smtClean="0"/>
              <a:t>.</a:t>
            </a:r>
            <a:endParaRPr lang="en-GB" sz="2200" dirty="0"/>
          </a:p>
        </p:txBody>
      </p:sp>
      <p:pic>
        <p:nvPicPr>
          <p:cNvPr id="13" name="Picture 12">
            <a:extLst>
              <a:ext uri="{FF2B5EF4-FFF2-40B4-BE49-F238E27FC236}">
                <a16:creationId xmlns:a16="http://schemas.microsoft.com/office/drawing/2014/main" xmlns="" id="{DD15672F-F0BF-4DD1-AA84-F9FA5E4AAAD3}"/>
              </a:ext>
            </a:extLst>
          </p:cNvPr>
          <p:cNvPicPr>
            <a:picLocks noChangeAspect="1"/>
          </p:cNvPicPr>
          <p:nvPr/>
        </p:nvPicPr>
        <p:blipFill>
          <a:blip r:embed="rId2"/>
          <a:stretch>
            <a:fillRect/>
          </a:stretch>
        </p:blipFill>
        <p:spPr>
          <a:xfrm>
            <a:off x="7166020" y="282255"/>
            <a:ext cx="4723222" cy="3511360"/>
          </a:xfrm>
          <a:prstGeom prst="rect">
            <a:avLst/>
          </a:prstGeom>
        </p:spPr>
      </p:pic>
      <p:sp>
        <p:nvSpPr>
          <p:cNvPr id="14" name="Rectangle 13">
            <a:extLst>
              <a:ext uri="{FF2B5EF4-FFF2-40B4-BE49-F238E27FC236}">
                <a16:creationId xmlns:a16="http://schemas.microsoft.com/office/drawing/2014/main" xmlns="" id="{7CC2FC13-A445-4C7A-892F-7E6F8F9C9A6C}"/>
              </a:ext>
            </a:extLst>
          </p:cNvPr>
          <p:cNvSpPr/>
          <p:nvPr/>
        </p:nvSpPr>
        <p:spPr>
          <a:xfrm>
            <a:off x="7213274" y="3663788"/>
            <a:ext cx="4849969" cy="830997"/>
          </a:xfrm>
          <a:prstGeom prst="rect">
            <a:avLst/>
          </a:prstGeom>
          <a:solidFill>
            <a:schemeClr val="accent2">
              <a:lumMod val="20000"/>
              <a:lumOff val="80000"/>
            </a:schemeClr>
          </a:solidFill>
        </p:spPr>
        <p:txBody>
          <a:bodyPr wrap="square">
            <a:spAutoFit/>
          </a:bodyPr>
          <a:lstStyle/>
          <a:p>
            <a:pPr algn="just"/>
            <a:r>
              <a:rPr lang="en-GB" sz="1200" dirty="0">
                <a:latin typeface="TimesNewRomanPSMT"/>
              </a:rPr>
              <a:t>Composite of 200 </a:t>
            </a:r>
            <a:r>
              <a:rPr lang="en-GB" sz="1200" dirty="0" err="1">
                <a:latin typeface="TimesNewRomanPSMT"/>
              </a:rPr>
              <a:t>hPa</a:t>
            </a:r>
            <a:r>
              <a:rPr lang="en-GB" sz="1200" dirty="0">
                <a:latin typeface="TimesNewRomanPSMT"/>
              </a:rPr>
              <a:t> height (contour</a:t>
            </a:r>
            <a:r>
              <a:rPr lang="en-GB" sz="1200" dirty="0" smtClean="0">
                <a:latin typeface="TimesNewRomanPSMT"/>
              </a:rPr>
              <a:t>), wind </a:t>
            </a:r>
            <a:r>
              <a:rPr lang="en-GB" sz="1200" dirty="0">
                <a:latin typeface="TimesNewRomanPSMT"/>
              </a:rPr>
              <a:t>(vector) and </a:t>
            </a:r>
            <a:r>
              <a:rPr lang="en-GB" sz="1200" i="1" dirty="0">
                <a:latin typeface="TimesNewRomanPS-ItalicMT"/>
              </a:rPr>
              <a:t>precipitation </a:t>
            </a:r>
            <a:r>
              <a:rPr lang="en-GB" sz="1200" dirty="0">
                <a:latin typeface="TimesNewRomanPSMT"/>
              </a:rPr>
              <a:t>(shading</a:t>
            </a:r>
            <a:r>
              <a:rPr lang="en-GB" sz="1200" dirty="0" smtClean="0">
                <a:latin typeface="TimesNewRomanPSMT"/>
              </a:rPr>
              <a:t>) anomalies</a:t>
            </a:r>
            <a:r>
              <a:rPr lang="en-GB" sz="1200" dirty="0">
                <a:latin typeface="TimesNewRomanPSMT"/>
              </a:rPr>
              <a:t>. Top left shows the theoretical</a:t>
            </a:r>
          </a:p>
          <a:p>
            <a:pPr algn="just"/>
            <a:r>
              <a:rPr lang="en-GB" sz="1200" dirty="0">
                <a:latin typeface="TimesNewRomanPSMT"/>
              </a:rPr>
              <a:t>Kelvin wave derived by </a:t>
            </a:r>
            <a:r>
              <a:rPr lang="en-GB" sz="1200" dirty="0" err="1">
                <a:latin typeface="TimesNewRomanPSMT"/>
              </a:rPr>
              <a:t>Matsuno</a:t>
            </a:r>
            <a:r>
              <a:rPr lang="en-GB" sz="1200" dirty="0">
                <a:latin typeface="TimesNewRomanPSMT"/>
              </a:rPr>
              <a:t> (1966</a:t>
            </a:r>
            <a:r>
              <a:rPr lang="en-GB" sz="1200" dirty="0" smtClean="0">
                <a:latin typeface="TimesNewRomanPSMT"/>
              </a:rPr>
              <a:t>).</a:t>
            </a:r>
            <a:r>
              <a:rPr lang="en-GB" sz="1200" dirty="0">
                <a:latin typeface="TimesNewRomanPSMT"/>
              </a:rPr>
              <a:t> </a:t>
            </a:r>
            <a:r>
              <a:rPr lang="en-GB" sz="1200" dirty="0" smtClean="0">
                <a:latin typeface="TimesNewRomanPSMT"/>
              </a:rPr>
              <a:t>Light </a:t>
            </a:r>
            <a:r>
              <a:rPr lang="en-GB" sz="1200" dirty="0">
                <a:latin typeface="TimesNewRomanPSMT"/>
              </a:rPr>
              <a:t>blue arrow shows the </a:t>
            </a:r>
            <a:r>
              <a:rPr lang="en-GB" sz="1200" dirty="0" smtClean="0">
                <a:latin typeface="TimesNewRomanPSMT"/>
              </a:rPr>
              <a:t>eastward movement </a:t>
            </a:r>
            <a:r>
              <a:rPr lang="en-GB" sz="1200" dirty="0">
                <a:latin typeface="TimesNewRomanPSMT"/>
              </a:rPr>
              <a:t>of the wave.</a:t>
            </a:r>
            <a:endParaRPr lang="en-GB" sz="1200" dirty="0"/>
          </a:p>
        </p:txBody>
      </p:sp>
    </p:spTree>
    <p:extLst>
      <p:ext uri="{BB962C8B-B14F-4D97-AF65-F5344CB8AC3E}">
        <p14:creationId xmlns:p14="http://schemas.microsoft.com/office/powerpoint/2010/main" val="403039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6CBDAFF-6F72-4DEC-A76B-3A5A3345B25A}" type="slidenum">
              <a:rPr lang="en-GB" smtClean="0"/>
              <a:t>6</a:t>
            </a:fld>
            <a:endParaRPr lang="en-GB"/>
          </a:p>
        </p:txBody>
      </p:sp>
      <p:sp>
        <p:nvSpPr>
          <p:cNvPr id="4" name="Content Placeholder 4">
            <a:extLst>
              <a:ext uri="{FF2B5EF4-FFF2-40B4-BE49-F238E27FC236}">
                <a16:creationId xmlns:a16="http://schemas.microsoft.com/office/drawing/2014/main" xmlns="" id="{EC908BF4-1CD7-4A1D-B274-536426EAA39C}"/>
              </a:ext>
            </a:extLst>
          </p:cNvPr>
          <p:cNvSpPr txBox="1">
            <a:spLocks/>
          </p:cNvSpPr>
          <p:nvPr/>
        </p:nvSpPr>
        <p:spPr>
          <a:xfrm>
            <a:off x="196373" y="1072898"/>
            <a:ext cx="6848372" cy="37048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GB" sz="2200" dirty="0" smtClean="0"/>
              <a:t>With the low to the west of the high, have mass divergence between them (to the east of the low) leading to pressure falls on the equator. This means falling pressure to the west of the high (east of the low), so the wave moves towards the east.</a:t>
            </a:r>
          </a:p>
          <a:p>
            <a:pPr algn="just">
              <a:buFont typeface="Wingdings" panose="05000000000000000000" pitchFamily="2" charset="2"/>
              <a:buChar char="Ø"/>
            </a:pPr>
            <a:endParaRPr lang="en-GB" sz="2200" dirty="0" smtClean="0"/>
          </a:p>
          <a:p>
            <a:pPr algn="just">
              <a:buFont typeface="Wingdings" panose="05000000000000000000" pitchFamily="2" charset="2"/>
              <a:buChar char="Ø"/>
            </a:pPr>
            <a:r>
              <a:rPr lang="en-GB" sz="2200" dirty="0" smtClean="0"/>
              <a:t>With the high to the west of the low, have mass convergence between them (to the east of the high) leading to pressure rises on the equator. This means rising pressure to the east of the high (west of the low), so the wave moves towards the east.</a:t>
            </a:r>
          </a:p>
        </p:txBody>
      </p:sp>
      <p:sp>
        <p:nvSpPr>
          <p:cNvPr id="5" name="Title 3">
            <a:extLst>
              <a:ext uri="{FF2B5EF4-FFF2-40B4-BE49-F238E27FC236}">
                <a16:creationId xmlns:a16="http://schemas.microsoft.com/office/drawing/2014/main" xmlns="" id="{CC5891A1-878F-47EE-AB18-FFE3208FC80F}"/>
              </a:ext>
            </a:extLst>
          </p:cNvPr>
          <p:cNvSpPr txBox="1">
            <a:spLocks/>
          </p:cNvSpPr>
          <p:nvPr/>
        </p:nvSpPr>
        <p:spPr>
          <a:xfrm>
            <a:off x="593501" y="224377"/>
            <a:ext cx="10515600" cy="6780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solidFill>
                  <a:srgbClr val="FF0000"/>
                </a:solidFill>
                <a:latin typeface="Arial Black" panose="020B0A04020102020204" pitchFamily="34" charset="0"/>
              </a:rPr>
              <a:t>Wave propagation</a:t>
            </a:r>
            <a:endParaRPr lang="en-GB" dirty="0">
              <a:solidFill>
                <a:srgbClr val="FF0000"/>
              </a:solidFill>
              <a:latin typeface="Arial Black" panose="020B0A04020102020204" pitchFamily="34" charset="0"/>
            </a:endParaRPr>
          </a:p>
        </p:txBody>
      </p:sp>
      <p:sp>
        <p:nvSpPr>
          <p:cNvPr id="6" name="Rectangle 5"/>
          <p:cNvSpPr/>
          <p:nvPr/>
        </p:nvSpPr>
        <p:spPr>
          <a:xfrm>
            <a:off x="60099" y="5059405"/>
            <a:ext cx="11925869" cy="1446550"/>
          </a:xfrm>
          <a:prstGeom prst="rect">
            <a:avLst/>
          </a:prstGeom>
        </p:spPr>
        <p:txBody>
          <a:bodyPr wrap="square">
            <a:spAutoFit/>
          </a:bodyPr>
          <a:lstStyle/>
          <a:p>
            <a:pPr marL="342900" indent="-342900" algn="just">
              <a:buFont typeface="Wingdings" panose="05000000000000000000" pitchFamily="2" charset="2"/>
              <a:buChar char="Ø"/>
            </a:pPr>
            <a:r>
              <a:rPr lang="en-GB" sz="2200" dirty="0">
                <a:cs typeface="Arial" panose="020B0604020202020204" pitchFamily="34" charset="0"/>
              </a:rPr>
              <a:t>Both of these thought experiments give </a:t>
            </a:r>
            <a:r>
              <a:rPr lang="en-GB" sz="2200" i="1" dirty="0">
                <a:cs typeface="Arial" panose="020B0604020202020204" pitchFamily="34" charset="0"/>
              </a:rPr>
              <a:t>eastward propagating Kelvin waves</a:t>
            </a:r>
            <a:r>
              <a:rPr lang="en-GB" sz="2200" dirty="0">
                <a:cs typeface="Arial" panose="020B0604020202020204" pitchFamily="34" charset="0"/>
              </a:rPr>
              <a:t>. Moist Kelvin wave have moist convergence to the west of the low, leading to deep convection. Since the convection is to the west of an eastward moving low, and convection will generate cyclonic low level PV, the moist convection slows the wave propagation.</a:t>
            </a:r>
            <a:endParaRPr lang="en-GB" sz="2200" dirty="0">
              <a:cs typeface="Arial" panose="020B0604020202020204" pitchFamily="34" charset="0"/>
            </a:endParaRPr>
          </a:p>
        </p:txBody>
      </p:sp>
      <p:pic>
        <p:nvPicPr>
          <p:cNvPr id="7" name="Picture 6">
            <a:extLst>
              <a:ext uri="{FF2B5EF4-FFF2-40B4-BE49-F238E27FC236}">
                <a16:creationId xmlns:a16="http://schemas.microsoft.com/office/drawing/2014/main" xmlns="" id="{15479B54-AFB5-434B-9F64-9AADC1AAC1E8}"/>
              </a:ext>
            </a:extLst>
          </p:cNvPr>
          <p:cNvPicPr>
            <a:picLocks noChangeAspect="1"/>
          </p:cNvPicPr>
          <p:nvPr/>
        </p:nvPicPr>
        <p:blipFill>
          <a:blip r:embed="rId2"/>
          <a:stretch>
            <a:fillRect/>
          </a:stretch>
        </p:blipFill>
        <p:spPr>
          <a:xfrm>
            <a:off x="7261537" y="300070"/>
            <a:ext cx="4672916" cy="3848708"/>
          </a:xfrm>
          <a:prstGeom prst="rect">
            <a:avLst/>
          </a:prstGeom>
        </p:spPr>
      </p:pic>
      <p:sp>
        <p:nvSpPr>
          <p:cNvPr id="8" name="Rectangle 7">
            <a:extLst>
              <a:ext uri="{FF2B5EF4-FFF2-40B4-BE49-F238E27FC236}">
                <a16:creationId xmlns:a16="http://schemas.microsoft.com/office/drawing/2014/main" xmlns="" id="{0EC5A956-5D4D-4161-8871-BDAE3E41959E}"/>
              </a:ext>
            </a:extLst>
          </p:cNvPr>
          <p:cNvSpPr/>
          <p:nvPr/>
        </p:nvSpPr>
        <p:spPr>
          <a:xfrm>
            <a:off x="7315169" y="4121607"/>
            <a:ext cx="4546274" cy="738664"/>
          </a:xfrm>
          <a:prstGeom prst="rect">
            <a:avLst/>
          </a:prstGeom>
          <a:solidFill>
            <a:schemeClr val="accent2">
              <a:lumMod val="20000"/>
              <a:lumOff val="80000"/>
            </a:schemeClr>
          </a:solidFill>
        </p:spPr>
        <p:txBody>
          <a:bodyPr wrap="square">
            <a:spAutoFit/>
          </a:bodyPr>
          <a:lstStyle/>
          <a:p>
            <a:pPr algn="just"/>
            <a:r>
              <a:rPr lang="en-GB" sz="1400" dirty="0"/>
              <a:t>Schematic depiction of the </a:t>
            </a:r>
            <a:r>
              <a:rPr lang="en-GB" sz="1400" dirty="0" smtClean="0"/>
              <a:t>theoretical solution </a:t>
            </a:r>
            <a:r>
              <a:rPr lang="en-GB" sz="1400" dirty="0"/>
              <a:t>for an equatorial Kelvin wave in </a:t>
            </a:r>
            <a:r>
              <a:rPr lang="en-GB" sz="1400" dirty="0" smtClean="0"/>
              <a:t>a dry</a:t>
            </a:r>
            <a:r>
              <a:rPr lang="en-GB" sz="1400" dirty="0"/>
              <a:t>, incompressible atmosphere. Only a </a:t>
            </a:r>
            <a:r>
              <a:rPr lang="en-GB" sz="1400" dirty="0" smtClean="0"/>
              <a:t>few pressure </a:t>
            </a:r>
            <a:r>
              <a:rPr lang="en-GB" sz="1400" dirty="0"/>
              <a:t>centers are shown.</a:t>
            </a:r>
          </a:p>
        </p:txBody>
      </p:sp>
    </p:spTree>
    <p:extLst>
      <p:ext uri="{BB962C8B-B14F-4D97-AF65-F5344CB8AC3E}">
        <p14:creationId xmlns:p14="http://schemas.microsoft.com/office/powerpoint/2010/main" val="297622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AE65B0F2-9EFF-4D5F-8E3F-F74822E12C41}"/>
              </a:ext>
            </a:extLst>
          </p:cNvPr>
          <p:cNvSpPr>
            <a:spLocks noGrp="1"/>
          </p:cNvSpPr>
          <p:nvPr>
            <p:ph type="ftr" sz="quarter" idx="11"/>
          </p:nvPr>
        </p:nvSpPr>
        <p:spPr/>
        <p:txBody>
          <a:bodyPr/>
          <a:lstStyle/>
          <a:p>
            <a:r>
              <a:rPr lang="en-GB"/>
              <a:t>MET361: TROPICAL METEOROLOGY</a:t>
            </a:r>
          </a:p>
        </p:txBody>
      </p:sp>
      <p:sp>
        <p:nvSpPr>
          <p:cNvPr id="5" name="Slide Number Placeholder 4">
            <a:extLst>
              <a:ext uri="{FF2B5EF4-FFF2-40B4-BE49-F238E27FC236}">
                <a16:creationId xmlns:a16="http://schemas.microsoft.com/office/drawing/2014/main" xmlns="" id="{23D94E2E-5600-45C8-81FF-EA610F910EBE}"/>
              </a:ext>
            </a:extLst>
          </p:cNvPr>
          <p:cNvSpPr>
            <a:spLocks noGrp="1"/>
          </p:cNvSpPr>
          <p:nvPr>
            <p:ph type="sldNum" sz="quarter" idx="12"/>
          </p:nvPr>
        </p:nvSpPr>
        <p:spPr/>
        <p:txBody>
          <a:bodyPr/>
          <a:lstStyle/>
          <a:p>
            <a:fld id="{46CBDAFF-6F72-4DEC-A76B-3A5A3345B25A}" type="slidenum">
              <a:rPr lang="en-GB" smtClean="0"/>
              <a:t>7</a:t>
            </a:fld>
            <a:endParaRPr lang="en-GB"/>
          </a:p>
        </p:txBody>
      </p:sp>
      <p:sp>
        <p:nvSpPr>
          <p:cNvPr id="6" name="Rectangle 5">
            <a:extLst>
              <a:ext uri="{FF2B5EF4-FFF2-40B4-BE49-F238E27FC236}">
                <a16:creationId xmlns:a16="http://schemas.microsoft.com/office/drawing/2014/main" xmlns="" id="{94C26049-6A17-43CE-8401-A5D645B279B5}"/>
              </a:ext>
            </a:extLst>
          </p:cNvPr>
          <p:cNvSpPr/>
          <p:nvPr/>
        </p:nvSpPr>
        <p:spPr>
          <a:xfrm>
            <a:off x="360608" y="171397"/>
            <a:ext cx="11153103" cy="6524863"/>
          </a:xfrm>
          <a:prstGeom prst="rect">
            <a:avLst/>
          </a:prstGeom>
        </p:spPr>
        <p:txBody>
          <a:bodyPr wrap="square">
            <a:spAutoFit/>
          </a:bodyPr>
          <a:lstStyle/>
          <a:p>
            <a:pPr algn="just"/>
            <a:r>
              <a:rPr lang="en-GB" sz="2200" b="1" dirty="0">
                <a:solidFill>
                  <a:srgbClr val="FF0000"/>
                </a:solidFill>
                <a:latin typeface="TimesNewRomanPS-BoldMT"/>
              </a:rPr>
              <a:t>The Kelvin Wave (Summary)</a:t>
            </a:r>
          </a:p>
          <a:p>
            <a:pPr algn="just"/>
            <a:r>
              <a:rPr lang="en-GB" sz="2200" dirty="0">
                <a:latin typeface="TimesNewRomanPSMT"/>
              </a:rPr>
              <a:t>The Kelvin wave is the simplest solution to the shallow water equations because it does not have a meridional wind component</a:t>
            </a:r>
            <a:r>
              <a:rPr lang="en-GB" sz="2200" dirty="0" smtClean="0">
                <a:latin typeface="TimesNewRomanPSMT"/>
              </a:rPr>
              <a:t>.</a:t>
            </a:r>
          </a:p>
          <a:p>
            <a:pPr algn="just"/>
            <a:endParaRPr lang="en-GB" sz="2200" dirty="0">
              <a:latin typeface="TimesNewRomanPSMT"/>
            </a:endParaRPr>
          </a:p>
          <a:p>
            <a:pPr algn="just"/>
            <a:r>
              <a:rPr lang="en-GB" sz="2200" b="1" dirty="0">
                <a:latin typeface="TimesNewRomanPS-BoldMT"/>
              </a:rPr>
              <a:t>Special Properties: </a:t>
            </a:r>
            <a:r>
              <a:rPr lang="en-GB" sz="2200" dirty="0">
                <a:latin typeface="TimesNewRomanPSMT"/>
              </a:rPr>
              <a:t>no meridional wind, must be </a:t>
            </a:r>
            <a:r>
              <a:rPr lang="en-GB" sz="2200" i="1" dirty="0">
                <a:latin typeface="TimesNewRomanPS-ItalicMT"/>
              </a:rPr>
              <a:t>trapped </a:t>
            </a:r>
            <a:r>
              <a:rPr lang="en-GB" sz="2200" dirty="0">
                <a:latin typeface="TimesNewRomanPSMT"/>
              </a:rPr>
              <a:t>by something. In the real world Kelvin waves can be trapped by coastlines, mountains, or the equator</a:t>
            </a:r>
            <a:r>
              <a:rPr lang="en-GB" sz="2200" dirty="0" smtClean="0">
                <a:latin typeface="TimesNewRomanPSMT"/>
              </a:rPr>
              <a:t>.</a:t>
            </a:r>
          </a:p>
          <a:p>
            <a:pPr algn="just"/>
            <a:endParaRPr lang="en-GB" sz="2200" dirty="0">
              <a:latin typeface="TimesNewRomanPSMT"/>
            </a:endParaRPr>
          </a:p>
          <a:p>
            <a:pPr algn="just"/>
            <a:r>
              <a:rPr lang="en-GB" sz="2200" b="1" dirty="0">
                <a:latin typeface="TimesNewRomanPS-BoldMT"/>
              </a:rPr>
              <a:t>Propagation Characteristics: </a:t>
            </a:r>
            <a:r>
              <a:rPr lang="en-GB" sz="2200" dirty="0">
                <a:latin typeface="TimesNewRomanPSMT"/>
              </a:rPr>
              <a:t>Equatorially trapped convectively coupled Kelvin waves travel eastward at phase speeds of 15-20 m/s over the West Pacific and 12-15 m/s over the Indian Ocean because they tend to be more strongly coupled to convection. They are nondispersive, so their group speed is equal to their phase speed</a:t>
            </a:r>
            <a:r>
              <a:rPr lang="en-GB" sz="2200" dirty="0" smtClean="0">
                <a:latin typeface="TimesNewRomanPSMT"/>
              </a:rPr>
              <a:t>.</a:t>
            </a:r>
          </a:p>
          <a:p>
            <a:pPr algn="just"/>
            <a:endParaRPr lang="en-GB" sz="2200" dirty="0">
              <a:latin typeface="TimesNewRomanPSMT"/>
            </a:endParaRPr>
          </a:p>
          <a:p>
            <a:pPr algn="just"/>
            <a:r>
              <a:rPr lang="en-GB" sz="2200" b="1" dirty="0">
                <a:latin typeface="Carlito-Bold"/>
              </a:rPr>
              <a:t>Horizontal </a:t>
            </a:r>
            <a:r>
              <a:rPr lang="en-GB" sz="2200" b="1" dirty="0" smtClean="0">
                <a:latin typeface="Carlito-Bold"/>
              </a:rPr>
              <a:t>Structure: </a:t>
            </a:r>
            <a:r>
              <a:rPr lang="en-GB" sz="2200" dirty="0">
                <a:latin typeface="Carlito"/>
              </a:rPr>
              <a:t>Kelvin waves have their strongest zonal wind parallel to the equator which tapers off following a Gaussian function off the equator. They have a classic “in, up and out” structure with easterlies in front and westerlies in back. The area of zonal convergence in between is where the convection tends to occur. The area of convergence(associated with convection) is the “active” phase and the area of divergence (associated with suppressed vertical movement) is called the “inactive” phase.</a:t>
            </a:r>
            <a:endParaRPr lang="en-GB" sz="2200" dirty="0"/>
          </a:p>
        </p:txBody>
      </p:sp>
    </p:spTree>
    <p:extLst>
      <p:ext uri="{BB962C8B-B14F-4D97-AF65-F5344CB8AC3E}">
        <p14:creationId xmlns:p14="http://schemas.microsoft.com/office/powerpoint/2010/main" val="453119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t>MET361: TROPICAL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8</a:t>
            </a:fld>
            <a:endParaRPr lang="en-GB"/>
          </a:p>
        </p:txBody>
      </p:sp>
      <p:sp>
        <p:nvSpPr>
          <p:cNvPr id="6" name="Rectangle 5"/>
          <p:cNvSpPr/>
          <p:nvPr/>
        </p:nvSpPr>
        <p:spPr>
          <a:xfrm>
            <a:off x="662724" y="2816920"/>
            <a:ext cx="10866552" cy="3539430"/>
          </a:xfrm>
          <a:prstGeom prst="rect">
            <a:avLst/>
          </a:prstGeom>
          <a:solidFill>
            <a:schemeClr val="accent6">
              <a:lumMod val="40000"/>
              <a:lumOff val="60000"/>
            </a:schemeClr>
          </a:solidFill>
          <a:ln>
            <a:solidFill>
              <a:schemeClr val="tx1"/>
            </a:solidFill>
          </a:ln>
        </p:spPr>
        <p:txBody>
          <a:bodyPr wrap="square">
            <a:spAutoFit/>
          </a:bodyPr>
          <a:lstStyle/>
          <a:p>
            <a:r>
              <a:rPr lang="en-GB" sz="4400" b="1" u="sng" dirty="0" smtClean="0">
                <a:solidFill>
                  <a:srgbClr val="FF0000"/>
                </a:solidFill>
                <a:latin typeface="Arial" panose="020B0604020202020204" pitchFamily="34" charset="0"/>
                <a:cs typeface="Arial" panose="020B0604020202020204" pitchFamily="34" charset="0"/>
              </a:rPr>
              <a:t>Class Discussion</a:t>
            </a:r>
          </a:p>
          <a:p>
            <a:endParaRPr lang="en-GB" sz="4000" b="1" dirty="0" smtClean="0">
              <a:latin typeface="Arial" panose="020B0604020202020204" pitchFamily="34" charset="0"/>
              <a:cs typeface="Arial" panose="020B0604020202020204" pitchFamily="34" charset="0"/>
            </a:endParaRPr>
          </a:p>
          <a:p>
            <a:pPr algn="just"/>
            <a:r>
              <a:rPr lang="en-GB" sz="2800" dirty="0" smtClean="0">
                <a:latin typeface="TimesNewRomanPSMT"/>
              </a:rPr>
              <a:t>The </a:t>
            </a:r>
            <a:r>
              <a:rPr lang="en-GB" sz="2800" dirty="0">
                <a:latin typeface="TimesNewRomanPSMT"/>
              </a:rPr>
              <a:t>Kelvin wave is the simplest solution to the shallow water equations because it does not have a meridional wind </a:t>
            </a:r>
            <a:r>
              <a:rPr lang="en-GB" sz="2800" dirty="0" smtClean="0">
                <a:latin typeface="TimesNewRomanPSMT"/>
              </a:rPr>
              <a:t>component. </a:t>
            </a:r>
            <a:r>
              <a:rPr lang="en-GB" sz="2800" b="1" dirty="0" smtClean="0">
                <a:latin typeface="Arial" panose="020B0604020202020204" pitchFamily="34" charset="0"/>
                <a:cs typeface="Arial" panose="020B0604020202020204" pitchFamily="34" charset="0"/>
              </a:rPr>
              <a:t>Discuss</a:t>
            </a:r>
            <a:endParaRPr lang="en-GB" sz="2800" b="1" dirty="0" smtClean="0">
              <a:latin typeface="Arial" panose="020B0604020202020204" pitchFamily="34" charset="0"/>
              <a:cs typeface="Arial" panose="020B0604020202020204" pitchFamily="34" charset="0"/>
            </a:endParaRPr>
          </a:p>
          <a:p>
            <a:pPr lvl="1"/>
            <a:endParaRPr lang="en-GB" sz="2800" b="1" dirty="0">
              <a:latin typeface="Arial" panose="020B0604020202020204" pitchFamily="34" charset="0"/>
              <a:cs typeface="Arial" panose="020B0604020202020204" pitchFamily="34" charset="0"/>
            </a:endParaRPr>
          </a:p>
          <a:p>
            <a:pPr lvl="1"/>
            <a:endParaRPr lang="en-GB" sz="28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07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CAE78A-7F1C-44D2-ADDB-ECEA920DE25B}"/>
              </a:ext>
            </a:extLst>
          </p:cNvPr>
          <p:cNvSpPr>
            <a:spLocks noGrp="1"/>
          </p:cNvSpPr>
          <p:nvPr>
            <p:ph type="title"/>
          </p:nvPr>
        </p:nvSpPr>
        <p:spPr>
          <a:xfrm>
            <a:off x="168498" y="0"/>
            <a:ext cx="10515600" cy="1325563"/>
          </a:xfrm>
        </p:spPr>
        <p:txBody>
          <a:bodyPr/>
          <a:lstStyle/>
          <a:p>
            <a:pPr algn="ctr"/>
            <a:r>
              <a:rPr lang="en-GB" b="1" dirty="0">
                <a:solidFill>
                  <a:srgbClr val="FF0000"/>
                </a:solidFill>
                <a:latin typeface="Arial Black" panose="020B0A04020102020204" pitchFamily="34" charset="0"/>
              </a:rPr>
              <a:t>Important Effects</a:t>
            </a:r>
            <a:endParaRPr lang="en-GB" dirty="0">
              <a:solidFill>
                <a:srgbClr val="FF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xmlns="" id="{556A927C-617E-4557-B7FA-B65A9320AB55}"/>
              </a:ext>
            </a:extLst>
          </p:cNvPr>
          <p:cNvSpPr>
            <a:spLocks noGrp="1"/>
          </p:cNvSpPr>
          <p:nvPr>
            <p:ph sz="half" idx="1"/>
          </p:nvPr>
        </p:nvSpPr>
        <p:spPr>
          <a:xfrm>
            <a:off x="489397" y="1107583"/>
            <a:ext cx="6310648" cy="5069380"/>
          </a:xfrm>
        </p:spPr>
        <p:txBody>
          <a:bodyPr>
            <a:normAutofit fontScale="92500" lnSpcReduction="20000"/>
          </a:bodyPr>
          <a:lstStyle/>
          <a:p>
            <a:pPr>
              <a:buFont typeface="Wingdings" panose="05000000000000000000" pitchFamily="2" charset="2"/>
              <a:buChar char="Ø"/>
            </a:pPr>
            <a:r>
              <a:rPr lang="en-GB" dirty="0"/>
              <a:t>Outflow from their convection can cause Rossby wave trains to develop</a:t>
            </a:r>
            <a:r>
              <a:rPr lang="en-GB" dirty="0" smtClean="0"/>
              <a:t>.</a:t>
            </a:r>
          </a:p>
          <a:p>
            <a:pPr>
              <a:buFont typeface="Wingdings" panose="05000000000000000000" pitchFamily="2" charset="2"/>
              <a:buChar char="Ø"/>
            </a:pPr>
            <a:endParaRPr lang="en-GB" dirty="0"/>
          </a:p>
          <a:p>
            <a:pPr>
              <a:buFont typeface="Wingdings" panose="05000000000000000000" pitchFamily="2" charset="2"/>
              <a:buChar char="Ø"/>
            </a:pPr>
            <a:r>
              <a:rPr lang="en-GB" dirty="0"/>
              <a:t>The westerly wind phase (back) of the Kelvin wave can be associated with westerly wind bursts (WWBs). These WWBs create stress on the ocean which can move warm water from the warm pool in the Pacific to the east, which is important for El Nino development</a:t>
            </a:r>
            <a:r>
              <a:rPr lang="en-GB" dirty="0" smtClean="0"/>
              <a:t>.</a:t>
            </a:r>
          </a:p>
          <a:p>
            <a:pPr>
              <a:buFont typeface="Wingdings" panose="05000000000000000000" pitchFamily="2" charset="2"/>
              <a:buChar char="Ø"/>
            </a:pPr>
            <a:endParaRPr lang="en-GB" dirty="0"/>
          </a:p>
          <a:p>
            <a:pPr>
              <a:buFont typeface="Wingdings" panose="05000000000000000000" pitchFamily="2" charset="2"/>
              <a:buChar char="Ø"/>
            </a:pPr>
            <a:r>
              <a:rPr lang="en-GB" dirty="0"/>
              <a:t>Kelvin waves can provide favourable conditions for TCs to develop: convection, low-level vorticity, vertical shear and mid-level moisture.</a:t>
            </a:r>
          </a:p>
        </p:txBody>
      </p:sp>
      <p:sp>
        <p:nvSpPr>
          <p:cNvPr id="4" name="Footer Placeholder 3">
            <a:extLst>
              <a:ext uri="{FF2B5EF4-FFF2-40B4-BE49-F238E27FC236}">
                <a16:creationId xmlns:a16="http://schemas.microsoft.com/office/drawing/2014/main" xmlns="" id="{D7C0A51B-1A14-423A-93A0-23D38E00240A}"/>
              </a:ext>
            </a:extLst>
          </p:cNvPr>
          <p:cNvSpPr>
            <a:spLocks noGrp="1"/>
          </p:cNvSpPr>
          <p:nvPr>
            <p:ph type="ftr" sz="quarter" idx="11"/>
          </p:nvPr>
        </p:nvSpPr>
        <p:spPr/>
        <p:txBody>
          <a:bodyPr/>
          <a:lstStyle/>
          <a:p>
            <a:r>
              <a:rPr lang="en-GB"/>
              <a:t>MET361: TROPICAL METEOROLOGY</a:t>
            </a:r>
          </a:p>
        </p:txBody>
      </p:sp>
      <p:sp>
        <p:nvSpPr>
          <p:cNvPr id="5" name="Slide Number Placeholder 4">
            <a:extLst>
              <a:ext uri="{FF2B5EF4-FFF2-40B4-BE49-F238E27FC236}">
                <a16:creationId xmlns:a16="http://schemas.microsoft.com/office/drawing/2014/main" xmlns="" id="{8C627531-524A-4A2B-9CDB-D5FFF419399D}"/>
              </a:ext>
            </a:extLst>
          </p:cNvPr>
          <p:cNvSpPr>
            <a:spLocks noGrp="1"/>
          </p:cNvSpPr>
          <p:nvPr>
            <p:ph type="sldNum" sz="quarter" idx="12"/>
          </p:nvPr>
        </p:nvSpPr>
        <p:spPr/>
        <p:txBody>
          <a:bodyPr/>
          <a:lstStyle/>
          <a:p>
            <a:fld id="{46CBDAFF-6F72-4DEC-A76B-3A5A3345B25A}" type="slidenum">
              <a:rPr lang="en-GB" smtClean="0"/>
              <a:t>9</a:t>
            </a:fld>
            <a:endParaRPr lang="en-GB"/>
          </a:p>
        </p:txBody>
      </p:sp>
      <p:pic>
        <p:nvPicPr>
          <p:cNvPr id="6" name="Picture 5">
            <a:extLst>
              <a:ext uri="{FF2B5EF4-FFF2-40B4-BE49-F238E27FC236}">
                <a16:creationId xmlns:a16="http://schemas.microsoft.com/office/drawing/2014/main" xmlns="" id="{40D40151-0EC2-488C-B91D-B8D639241315}"/>
              </a:ext>
            </a:extLst>
          </p:cNvPr>
          <p:cNvPicPr>
            <a:picLocks noChangeAspect="1"/>
          </p:cNvPicPr>
          <p:nvPr/>
        </p:nvPicPr>
        <p:blipFill>
          <a:blip r:embed="rId2"/>
          <a:stretch>
            <a:fillRect/>
          </a:stretch>
        </p:blipFill>
        <p:spPr>
          <a:xfrm>
            <a:off x="6945691" y="2395111"/>
            <a:ext cx="3876299" cy="2396133"/>
          </a:xfrm>
          <a:prstGeom prst="rect">
            <a:avLst/>
          </a:prstGeom>
        </p:spPr>
      </p:pic>
    </p:spTree>
    <p:extLst>
      <p:ext uri="{BB962C8B-B14F-4D97-AF65-F5344CB8AC3E}">
        <p14:creationId xmlns:p14="http://schemas.microsoft.com/office/powerpoint/2010/main" val="3191832733"/>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7790</TotalTime>
  <Words>2311</Words>
  <Application>Microsoft Office PowerPoint</Application>
  <PresentationFormat>Widescreen</PresentationFormat>
  <Paragraphs>173</Paragraphs>
  <Slides>24</Slides>
  <Notes>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Arial</vt:lpstr>
      <vt:lpstr>Arial Black</vt:lpstr>
      <vt:lpstr>Calibri</vt:lpstr>
      <vt:lpstr>Calibri Light</vt:lpstr>
      <vt:lpstr>Carlito</vt:lpstr>
      <vt:lpstr>Carlito-Bold</vt:lpstr>
      <vt:lpstr>Garamond</vt:lpstr>
      <vt:lpstr>TimesNewRomanPS-BoldMT</vt:lpstr>
      <vt:lpstr>TimesNewRomanPS-ItalicMT</vt:lpstr>
      <vt:lpstr>TimesNewRomanPSMT</vt:lpstr>
      <vt:lpstr>Wingdings</vt:lpstr>
      <vt:lpstr>Office Theme</vt:lpstr>
      <vt:lpstr>Organic</vt:lpstr>
      <vt:lpstr>PowerPoint Presentation</vt:lpstr>
      <vt:lpstr>LECTURE    5</vt:lpstr>
      <vt:lpstr>Recommended Links and Materials</vt:lpstr>
      <vt:lpstr>Equatorial Waves</vt:lpstr>
      <vt:lpstr>PowerPoint Presentation</vt:lpstr>
      <vt:lpstr>PowerPoint Presentation</vt:lpstr>
      <vt:lpstr>PowerPoint Presentation</vt:lpstr>
      <vt:lpstr>PowerPoint Presentation</vt:lpstr>
      <vt:lpstr>Important Effects</vt:lpstr>
      <vt:lpstr>The Equatorial Rossby Wave (ER)</vt:lpstr>
      <vt:lpstr>PowerPoint Presentation</vt:lpstr>
      <vt:lpstr>PowerPoint Presentation</vt:lpstr>
      <vt:lpstr>PowerPoint Presentation</vt:lpstr>
      <vt:lpstr>PowerPoint Presentation</vt:lpstr>
      <vt:lpstr>Shallow Water Theory</vt:lpstr>
      <vt:lpstr>PowerPoint Presentation</vt:lpstr>
      <vt:lpstr>PowerPoint Presentation</vt:lpstr>
      <vt:lpstr>Effects of moisture (convection) on wave propagation</vt:lpstr>
      <vt:lpstr>PowerPoint Presentation</vt:lpstr>
      <vt:lpstr>PowerPoint Presentation</vt:lpstr>
      <vt:lpstr>PowerPoint Presentation</vt:lpstr>
      <vt:lpstr>PowerPoint Presentation</vt:lpstr>
      <vt:lpstr>PowerPoint Presentation</vt:lpstr>
      <vt:lpstr>RECAP OF LECTURE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361: Tropical Meteorology</dc:title>
  <dc:creator>HP</dc:creator>
  <cp:lastModifiedBy>HP</cp:lastModifiedBy>
  <cp:revision>260</cp:revision>
  <dcterms:created xsi:type="dcterms:W3CDTF">2019-09-04T12:24:24Z</dcterms:created>
  <dcterms:modified xsi:type="dcterms:W3CDTF">2019-11-19T11:35:11Z</dcterms:modified>
</cp:coreProperties>
</file>