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26"/>
  </p:notesMasterIdLst>
  <p:sldIdLst>
    <p:sldId id="256" r:id="rId4"/>
    <p:sldId id="258" r:id="rId5"/>
    <p:sldId id="259" r:id="rId6"/>
    <p:sldId id="260" r:id="rId7"/>
    <p:sldId id="286" r:id="rId8"/>
    <p:sldId id="266" r:id="rId9"/>
    <p:sldId id="263" r:id="rId10"/>
    <p:sldId id="284" r:id="rId11"/>
    <p:sldId id="283" r:id="rId12"/>
    <p:sldId id="278" r:id="rId13"/>
    <p:sldId id="273" r:id="rId14"/>
    <p:sldId id="279" r:id="rId15"/>
    <p:sldId id="280" r:id="rId16"/>
    <p:sldId id="264" r:id="rId17"/>
    <p:sldId id="265" r:id="rId18"/>
    <p:sldId id="281" r:id="rId19"/>
    <p:sldId id="270" r:id="rId20"/>
    <p:sldId id="267" r:id="rId21"/>
    <p:sldId id="269" r:id="rId22"/>
    <p:sldId id="268" r:id="rId23"/>
    <p:sldId id="262"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26/09/2019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12</a:t>
            </a:fld>
            <a:endParaRPr lang="en-GB"/>
          </a:p>
        </p:txBody>
      </p:sp>
    </p:spTree>
    <p:extLst>
      <p:ext uri="{BB962C8B-B14F-4D97-AF65-F5344CB8AC3E}">
        <p14:creationId xmlns:p14="http://schemas.microsoft.com/office/powerpoint/2010/main" val="375876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13</a:t>
            </a:fld>
            <a:endParaRPr lang="en-GB"/>
          </a:p>
        </p:txBody>
      </p:sp>
    </p:spTree>
    <p:extLst>
      <p:ext uri="{BB962C8B-B14F-4D97-AF65-F5344CB8AC3E}">
        <p14:creationId xmlns:p14="http://schemas.microsoft.com/office/powerpoint/2010/main" val="2780214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21</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AACD41F-319A-4AE8-80D9-BC2A16A740FA}" type="slidenum">
              <a:t>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9738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7980CDB-878D-4670-9EC3-3B01DA6C09D2}" type="slidenum">
              <a:t>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9036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4</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2162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5</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4339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7</a:t>
            </a:fld>
            <a:endParaRPr lang="en-GB"/>
          </a:p>
        </p:txBody>
      </p:sp>
    </p:spTree>
    <p:extLst>
      <p:ext uri="{BB962C8B-B14F-4D97-AF65-F5344CB8AC3E}">
        <p14:creationId xmlns:p14="http://schemas.microsoft.com/office/powerpoint/2010/main" val="851900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8</a:t>
            </a:fld>
            <a:endParaRPr lang="en-GB"/>
          </a:p>
        </p:txBody>
      </p:sp>
    </p:spTree>
    <p:extLst>
      <p:ext uri="{BB962C8B-B14F-4D97-AF65-F5344CB8AC3E}">
        <p14:creationId xmlns:p14="http://schemas.microsoft.com/office/powerpoint/2010/main" val="2023507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10</a:t>
            </a:fld>
            <a:endParaRPr lang="en-GB"/>
          </a:p>
        </p:txBody>
      </p:sp>
    </p:spTree>
    <p:extLst>
      <p:ext uri="{BB962C8B-B14F-4D97-AF65-F5344CB8AC3E}">
        <p14:creationId xmlns:p14="http://schemas.microsoft.com/office/powerpoint/2010/main" val="2530511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11</a:t>
            </a:fld>
            <a:endParaRPr lang="en-GB"/>
          </a:p>
        </p:txBody>
      </p:sp>
    </p:spTree>
    <p:extLst>
      <p:ext uri="{BB962C8B-B14F-4D97-AF65-F5344CB8AC3E}">
        <p14:creationId xmlns:p14="http://schemas.microsoft.com/office/powerpoint/2010/main" val="16780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96359FE-A825-4406-AE65-22A22B08A5B0}"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0C5706-0E3D-4D01-A790-51D25B9CD7D9}"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BE3126-C991-4A35-A641-6BAC411EFD23}"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854CC01-E104-442E-9F6C-376701AF8A95}"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3872CD5D-0447-4ADD-B3AB-DF1B6AB9B4DA}" type="slidenum">
              <a:rPr lang="en-GB" smtClean="0">
                <a:solidFill>
                  <a:prstClr val="black"/>
                </a:solidFill>
              </a:rPr>
              <a:pPr/>
              <a:t>‹#›</a:t>
            </a:fld>
            <a:endParaRPr lang="en-GB">
              <a:solidFill>
                <a:prstClr val="black"/>
              </a:solidFill>
            </a:endParaRPr>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27035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03055-2EF5-4FEA-A0AD-C6DBF52BB58B}"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E1F64F6-1EA7-4971-ADF1-D06895F464BC}"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481646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DB70ED7-D27B-4A2F-B0CF-2A8A1BE8BB14}"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6FAB78-19A4-4638-8CF7-54B6C012F026}" type="slidenum">
              <a:rPr lang="en-GB" smtClean="0">
                <a:solidFill>
                  <a:prstClr val="black"/>
                </a:solidFill>
              </a:rPr>
              <a:pPr/>
              <a:t>‹#›</a:t>
            </a:fld>
            <a:endParaRPr lang="en-GB">
              <a:solidFill>
                <a:prstClr val="black"/>
              </a:solidFill>
            </a:endParaRPr>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0416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6BBC49-0F31-4177-88CB-F3DB82F6F547}" type="datetime1">
              <a:rPr lang="en-GB" smtClean="0">
                <a:solidFill>
                  <a:prstClr val="black"/>
                </a:solidFill>
              </a:rPr>
              <a:t>26/09/2019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A9A418B-A39A-4754-B2F7-729E3B1B87B4}"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69002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A60765-9028-4F09-87B9-B6186C1870E0}" type="datetime1">
              <a:rPr lang="en-GB" smtClean="0">
                <a:solidFill>
                  <a:prstClr val="black"/>
                </a:solidFill>
              </a:rPr>
              <a:t>26/09/2019</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9" name="Slide Number Placeholder 8"/>
          <p:cNvSpPr>
            <a:spLocks noGrp="1"/>
          </p:cNvSpPr>
          <p:nvPr>
            <p:ph type="sldNum" sz="quarter" idx="12"/>
          </p:nvPr>
        </p:nvSpPr>
        <p:spPr/>
        <p:txBody>
          <a:bodyPr/>
          <a:lstStyle/>
          <a:p>
            <a:fld id="{0475D063-853D-42B9-9443-8D377EA9E142}"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5560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4FA703-E8A6-45BE-9A47-26EBBA426278}" type="datetime1">
              <a:rPr lang="en-GB" smtClean="0">
                <a:solidFill>
                  <a:prstClr val="black"/>
                </a:solidFill>
              </a:rPr>
              <a:t>26/09/2019</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36C64C0E-9EE4-404F-BFAE-AA53331181CF}"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84629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808D2-1804-48DD-A324-CF7D3E927D91}" type="datetime1">
              <a:rPr lang="en-GB" smtClean="0">
                <a:solidFill>
                  <a:prstClr val="black"/>
                </a:solidFill>
              </a:rPr>
              <a:t>26/09/2019</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7356B05C-FD2F-4F8B-8D35-AD11F73DB96E}"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416697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38934-A2F5-4D38-9599-C8CBBA36DED0}" type="datetime1">
              <a:rPr lang="en-GB" smtClean="0">
                <a:solidFill>
                  <a:prstClr val="black"/>
                </a:solidFill>
              </a:rPr>
              <a:t>26/09/2019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88EA641-6BE3-4380-98EB-D55718DA0860}"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6572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FD0E9C-1454-4C57-9246-19D74164D39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A55862-4104-448E-8562-A2FB0F384446}" type="datetime1">
              <a:rPr lang="en-GB" smtClean="0">
                <a:solidFill>
                  <a:prstClr val="black"/>
                </a:solidFill>
              </a:rPr>
              <a:t>26/09/2019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03D31882-F6BB-476C-9165-B4C39D20B4F6}"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541808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1431A-F101-442C-881D-966CF1681B54}"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25944699-583A-4039-92FC-D4B29926259B}"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88988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019F11E-60C2-42F9-805C-57E193E27455}" type="datetime1">
              <a:rPr lang="en-GB" smtClean="0">
                <a:solidFill>
                  <a:prstClr val="black"/>
                </a:solidFill>
              </a:rPr>
              <a:t>26/09/2019</a:t>
            </a:fld>
            <a:endParaRPr lang="en-GB">
              <a:solidFill>
                <a:prstClr val="black"/>
              </a:solidFill>
            </a:endParaRPr>
          </a:p>
        </p:txBody>
      </p:sp>
      <p:sp>
        <p:nvSpPr>
          <p:cNvPr id="5" name="Footer Placeholder 4"/>
          <p:cNvSpPr>
            <a:spLocks noGrp="1"/>
          </p:cNvSpPr>
          <p:nvPr>
            <p:ph type="ftr" sz="quarter" idx="11"/>
          </p:nvPr>
        </p:nvSpPr>
        <p:spPr>
          <a:xfrm>
            <a:off x="6536187" y="6315949"/>
            <a:ext cx="3814856" cy="365125"/>
          </a:xfrm>
        </p:spPr>
        <p:txBody>
          <a:bodyPr/>
          <a:lstStyle/>
          <a:p>
            <a:r>
              <a:rPr lang="en-GB" smtClean="0">
                <a:solidFill>
                  <a:prstClr val="black"/>
                </a:solidFill>
              </a:rPr>
              <a:t>MET361: TROPICAL METEOROLOGY</a:t>
            </a:r>
            <a:endParaRPr lang="en-GB">
              <a:solidFill>
                <a:prstClr val="black"/>
              </a:solidFill>
            </a:endParaRPr>
          </a:p>
        </p:txBody>
      </p:sp>
      <p:sp>
        <p:nvSpPr>
          <p:cNvPr id="6" name="Slide Number Placeholder 5"/>
          <p:cNvSpPr>
            <a:spLocks noGrp="1"/>
          </p:cNvSpPr>
          <p:nvPr>
            <p:ph type="sldNum" sz="quarter" idx="12"/>
          </p:nvPr>
        </p:nvSpPr>
        <p:spPr>
          <a:xfrm>
            <a:off x="11784011" y="5607592"/>
            <a:ext cx="407988" cy="365125"/>
          </a:xfrm>
        </p:spPr>
        <p:txBody>
          <a:bodyPr/>
          <a:lstStyle/>
          <a:p>
            <a:fld id="{0D454C38-3E51-40B5-AD3C-BF12239758EE}" type="slidenum">
              <a:rPr lang="en-GB" smtClean="0">
                <a:solidFill>
                  <a:prstClr val="black"/>
                </a:solidFill>
              </a:rPr>
              <a:pPr/>
              <a:t>‹#›</a:t>
            </a:fld>
            <a:endParaRPr lang="en-GB">
              <a:solidFill>
                <a:prstClr val="black"/>
              </a:solidFill>
            </a:endParaRPr>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24578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6359FE-A825-4406-AE65-22A22B08A5B0}" type="datetime1">
              <a:rPr lang="en-GB" smtClean="0"/>
              <a:t>26/09/2019</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MET361: TROPICAL METEOROLOGY</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D0E9C-1454-4C57-9246-19D74164D39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A996F8-7E6E-4949-B4BF-56ABDBA51D09}"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BE324D-F586-4055-983B-D453EC704140}" type="datetime1">
              <a:rPr lang="en-GB" smtClean="0"/>
              <a:t>26/09/2019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6B285E-9074-48E5-A460-C0AB64A2666D}" type="datetime1">
              <a:rPr lang="en-GB" smtClean="0"/>
              <a:t>26/09/2019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26/09/2019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5864-3412-493D-9AF0-1F962D63655E}"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0C5706-0E3D-4D01-A790-51D25B9CD7D9}"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E3126-C991-4A35-A641-6BAC411EFD23}" type="datetime1">
              <a:rPr lang="en-GB" smtClean="0"/>
              <a:t>26/09/2019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A996F8-7E6E-4949-B4BF-56ABDBA51D09}"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BE324D-F586-4055-983B-D453EC704140}" type="datetime1">
              <a:rPr lang="en-GB" smtClean="0"/>
              <a:t>26/09/2019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F6B285E-9074-48E5-A460-C0AB64A2666D}" type="datetime1">
              <a:rPr lang="en-GB" smtClean="0"/>
              <a:t>26/09/2019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26/09/2019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26/09/2019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5864-3412-493D-9AF0-1F962D63655E}" type="datetime1">
              <a:rPr lang="en-GB" smtClean="0"/>
              <a:t>26/09/2019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39D5864-3412-493D-9AF0-1F962D63655E}" type="datetime1">
              <a:rPr lang="en-GB" smtClean="0"/>
              <a:t>26/09/2019</a:t>
            </a:fld>
            <a:endParaRPr lang="en-GB"/>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6CBDAFF-6F72-4DEC-A76B-3A5A3345B25A}" type="slidenum">
              <a:rPr lang="en-GB" smtClean="0"/>
              <a:t>‹#›</a:t>
            </a:fld>
            <a:endParaRPr lang="en-GB"/>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98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D5864-3412-493D-9AF0-1F962D63655E}" type="datetime1">
              <a:rPr lang="en-GB" smtClean="0"/>
              <a:t>26/09/2019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gif"/><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smtClean="0">
                <a:solidFill>
                  <a:srgbClr val="FF0000"/>
                </a:solidFill>
                <a:latin typeface="Arial Black" panose="020B0A04020102020204" pitchFamily="34" charset="0"/>
              </a:rPr>
              <a:t>MET 361: Tropical Meteorology</a:t>
            </a:r>
            <a:endParaRPr lang="en-US" sz="54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812414"/>
            <a:ext cx="1179607" cy="656823"/>
          </a:xfrm>
          <a:prstGeom prst="rect">
            <a:avLst/>
          </a:prstGeom>
        </p:spPr>
      </p:pic>
      <p:sp>
        <p:nvSpPr>
          <p:cNvPr id="22" name="Subtitle 15"/>
          <p:cNvSpPr txBox="1">
            <a:spLocks/>
          </p:cNvSpPr>
          <p:nvPr/>
        </p:nvSpPr>
        <p:spPr>
          <a:xfrm>
            <a:off x="835698" y="5434882"/>
            <a:ext cx="10961350" cy="9699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dirty="0" smtClean="0">
                <a:hlinkClick r:id="rId4"/>
              </a:rPr>
              <a:t>jeff.jay8845@gmail.com</a:t>
            </a:r>
            <a:endParaRPr lang="en-US" b="1" dirty="0" smtClean="0"/>
          </a:p>
          <a:p>
            <a:pPr algn="l"/>
            <a:r>
              <a:rPr lang="en-US" b="1" dirty="0" smtClean="0"/>
              <a:t>	     </a:t>
            </a:r>
            <a:r>
              <a:rPr lang="en-US" sz="1900" b="1" dirty="0" smtClean="0"/>
              <a:t>https</a:t>
            </a:r>
            <a:r>
              <a:rPr lang="en-US" sz="1900" b="1" dirty="0"/>
              <a:t>://github.com/jeffjay88/MET361-TROPICAL_METEOROLOGY_LECTURE_SERIES</a:t>
            </a:r>
            <a:endParaRPr lang="en-US" sz="1900" dirty="0"/>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a:xfrm>
            <a:off x="8610600" y="6466712"/>
            <a:ext cx="2743200" cy="365125"/>
          </a:xfrm>
        </p:spPr>
        <p:txBody>
          <a:bodyPr/>
          <a:lstStyle/>
          <a:p>
            <a:fld id="{46CBDAFF-6F72-4DEC-A76B-3A5A3345B25A}" type="slidenum">
              <a:rPr lang="en-GB" smtClean="0"/>
              <a:t>10</a:t>
            </a:fld>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94" y="126123"/>
            <a:ext cx="8150772" cy="3594541"/>
          </a:xfrm>
          <a:prstGeom prst="rect">
            <a:avLst/>
          </a:prstGeom>
        </p:spPr>
      </p:pic>
      <p:sp>
        <p:nvSpPr>
          <p:cNvPr id="9" name="TextBox 8"/>
          <p:cNvSpPr txBox="1"/>
          <p:nvPr/>
        </p:nvSpPr>
        <p:spPr>
          <a:xfrm>
            <a:off x="360608" y="3484842"/>
            <a:ext cx="11604969" cy="3046988"/>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lgn="just">
              <a:buFont typeface="Wingdings" panose="05000000000000000000" pitchFamily="2" charset="2"/>
              <a:buChar char="Ø"/>
            </a:pPr>
            <a:r>
              <a:rPr lang="en-GB" sz="2400" dirty="0" err="1"/>
              <a:t>Riehl</a:t>
            </a:r>
            <a:r>
              <a:rPr lang="en-GB" sz="2400" dirty="0"/>
              <a:t> (1979) </a:t>
            </a:r>
            <a:r>
              <a:rPr lang="en-GB" sz="2400" dirty="0" smtClean="0"/>
              <a:t>defines </a:t>
            </a:r>
            <a:r>
              <a:rPr lang="en-GB" sz="2400" dirty="0"/>
              <a:t>the meteorological "tropics" as </a:t>
            </a:r>
            <a:r>
              <a:rPr lang="en-GB" sz="2400" dirty="0" smtClean="0"/>
              <a:t>the </a:t>
            </a:r>
            <a:r>
              <a:rPr lang="en-GB" sz="2400" dirty="0"/>
              <a:t>parts of the </a:t>
            </a:r>
            <a:r>
              <a:rPr lang="en-GB" sz="2400" dirty="0" smtClean="0"/>
              <a:t>Earth </a:t>
            </a:r>
            <a:r>
              <a:rPr lang="en-GB" sz="2400" dirty="0"/>
              <a:t>where atmospheric processes differ significantly from those in higher latitudes. With this definition, the dividing line </a:t>
            </a:r>
            <a:r>
              <a:rPr lang="en-GB" sz="2400" dirty="0" smtClean="0"/>
              <a:t>between the "tropics" and the “</a:t>
            </a:r>
            <a:r>
              <a:rPr lang="en-GB" sz="2400" dirty="0" err="1" smtClean="0"/>
              <a:t>extratropics</a:t>
            </a:r>
            <a:r>
              <a:rPr lang="en-GB" sz="2400" dirty="0" smtClean="0"/>
              <a:t>” is between </a:t>
            </a:r>
            <a:r>
              <a:rPr lang="en-GB" sz="2400" dirty="0"/>
              <a:t>the easterly and westerly wind </a:t>
            </a:r>
            <a:r>
              <a:rPr lang="en-GB" sz="2400" dirty="0" smtClean="0"/>
              <a:t>regimes, and thus, </a:t>
            </a:r>
            <a:r>
              <a:rPr lang="en-GB" sz="2400" dirty="0"/>
              <a:t>varies with longitude </a:t>
            </a:r>
            <a:r>
              <a:rPr lang="en-GB" sz="2400" dirty="0" smtClean="0"/>
              <a:t>and </a:t>
            </a:r>
            <a:r>
              <a:rPr lang="en-GB" sz="2400" dirty="0"/>
              <a:t>fluctuates </a:t>
            </a:r>
            <a:r>
              <a:rPr lang="en-GB" sz="2400" dirty="0" smtClean="0"/>
              <a:t>seasonally. </a:t>
            </a:r>
          </a:p>
          <a:p>
            <a:pPr marL="342900" indent="-342900" algn="just">
              <a:buFont typeface="Wingdings" panose="05000000000000000000" pitchFamily="2" charset="2"/>
              <a:buChar char="Ø"/>
            </a:pPr>
            <a:endParaRPr lang="en-GB" sz="2400" dirty="0"/>
          </a:p>
          <a:p>
            <a:pPr marL="342900" indent="-342900" algn="just">
              <a:buFont typeface="Wingdings" panose="05000000000000000000" pitchFamily="2" charset="2"/>
              <a:buChar char="Ø"/>
            </a:pPr>
            <a:r>
              <a:rPr lang="en-GB" sz="2400" dirty="0" smtClean="0"/>
              <a:t>Moreover</a:t>
            </a:r>
            <a:r>
              <a:rPr lang="en-GB" sz="2400" dirty="0"/>
              <a:t>, in reality, no part of the atmosphere exists in isolation and interactions between the tropics and </a:t>
            </a:r>
            <a:r>
              <a:rPr lang="en-GB" sz="2400" dirty="0" err="1" smtClean="0"/>
              <a:t>extratropics</a:t>
            </a:r>
            <a:r>
              <a:rPr lang="en-GB" sz="2400" dirty="0" smtClean="0"/>
              <a:t> </a:t>
            </a:r>
            <a:r>
              <a:rPr lang="en-GB" sz="2400" dirty="0"/>
              <a:t>are important. </a:t>
            </a:r>
          </a:p>
        </p:txBody>
      </p:sp>
      <p:sp>
        <p:nvSpPr>
          <p:cNvPr id="10" name="TextBox 9"/>
          <p:cNvSpPr txBox="1"/>
          <p:nvPr/>
        </p:nvSpPr>
        <p:spPr>
          <a:xfrm>
            <a:off x="9154060" y="1277062"/>
            <a:ext cx="2811517" cy="830997"/>
          </a:xfrm>
          <a:prstGeom prst="rect">
            <a:avLst/>
          </a:prstGeom>
          <a:noFill/>
          <a:ln w="38100">
            <a:solidFill>
              <a:srgbClr val="FF0000"/>
            </a:solidFill>
          </a:ln>
        </p:spPr>
        <p:txBody>
          <a:bodyPr wrap="square" rtlCol="0">
            <a:spAutoFit/>
          </a:bodyPr>
          <a:lstStyle/>
          <a:p>
            <a:r>
              <a:rPr lang="en-GB" sz="2400" dirty="0" smtClean="0"/>
              <a:t>Schematic adapted from </a:t>
            </a:r>
            <a:r>
              <a:rPr lang="en-GB" sz="2400" dirty="0" err="1" smtClean="0"/>
              <a:t>Defant</a:t>
            </a:r>
            <a:r>
              <a:rPr lang="en-GB" sz="2400" dirty="0" smtClean="0"/>
              <a:t> (1958)</a:t>
            </a:r>
            <a:endParaRPr lang="en-GB" sz="2400" dirty="0"/>
          </a:p>
        </p:txBody>
      </p:sp>
    </p:spTree>
    <p:extLst>
      <p:ext uri="{BB962C8B-B14F-4D97-AF65-F5344CB8AC3E}">
        <p14:creationId xmlns:p14="http://schemas.microsoft.com/office/powerpoint/2010/main" val="1178596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403532" y="150530"/>
            <a:ext cx="3537397" cy="4805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3600" b="1" dirty="0" smtClean="0">
                <a:solidFill>
                  <a:srgbClr val="FF0000"/>
                </a:solidFill>
              </a:rPr>
              <a:t>Meteorology ???</a:t>
            </a:r>
          </a:p>
          <a:p>
            <a:pPr algn="just"/>
            <a:endParaRPr lang="en-GB" sz="3600" b="1" dirty="0" smtClean="0">
              <a:solidFill>
                <a:srgbClr val="FF0000"/>
              </a:solidFill>
            </a:endParaRPr>
          </a:p>
          <a:p>
            <a:pPr algn="just"/>
            <a:endParaRPr lang="en-GB" sz="3600" b="1" dirty="0">
              <a:solidFill>
                <a:srgbClr val="FF0000"/>
              </a:solidFill>
            </a:endParaRPr>
          </a:p>
        </p:txBody>
      </p:sp>
      <p:sp>
        <p:nvSpPr>
          <p:cNvPr id="8" name="Subtitle 2"/>
          <p:cNvSpPr txBox="1">
            <a:spLocks/>
          </p:cNvSpPr>
          <p:nvPr/>
        </p:nvSpPr>
        <p:spPr>
          <a:xfrm>
            <a:off x="403532" y="4746662"/>
            <a:ext cx="5379076" cy="4805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3600" b="1" dirty="0" smtClean="0">
                <a:solidFill>
                  <a:srgbClr val="FF0000"/>
                </a:solidFill>
              </a:rPr>
              <a:t>Tropical Meteorology ???</a:t>
            </a:r>
          </a:p>
        </p:txBody>
      </p:sp>
      <p:sp>
        <p:nvSpPr>
          <p:cNvPr id="10" name="TextBox 9"/>
          <p:cNvSpPr txBox="1"/>
          <p:nvPr/>
        </p:nvSpPr>
        <p:spPr>
          <a:xfrm>
            <a:off x="540913" y="5479921"/>
            <a:ext cx="4636395" cy="461665"/>
          </a:xfrm>
          <a:prstGeom prst="rect">
            <a:avLst/>
          </a:prstGeom>
          <a:noFill/>
        </p:spPr>
        <p:txBody>
          <a:bodyPr wrap="square" rtlCol="0">
            <a:spAutoFit/>
          </a:bodyPr>
          <a:lstStyle/>
          <a:p>
            <a:r>
              <a:rPr lang="en-GB" sz="2400" dirty="0" smtClean="0"/>
              <a:t>…  meteorology of the tropics.</a:t>
            </a:r>
            <a:endParaRPr lang="en-GB" sz="2400" dirty="0"/>
          </a:p>
        </p:txBody>
      </p:sp>
      <p:sp>
        <p:nvSpPr>
          <p:cNvPr id="11" name="Rectangle 10"/>
          <p:cNvSpPr/>
          <p:nvPr/>
        </p:nvSpPr>
        <p:spPr>
          <a:xfrm>
            <a:off x="424990" y="708316"/>
            <a:ext cx="11473583" cy="3323987"/>
          </a:xfrm>
          <a:prstGeom prst="rect">
            <a:avLst/>
          </a:prstGeom>
        </p:spPr>
        <p:txBody>
          <a:bodyPr wrap="square">
            <a:spAutoFit/>
          </a:bodyPr>
          <a:lstStyle/>
          <a:p>
            <a:pPr marL="342900" indent="-342900">
              <a:buFont typeface="Wingdings" panose="05000000000000000000" pitchFamily="2" charset="2"/>
              <a:buChar char="Ø"/>
            </a:pPr>
            <a:r>
              <a:rPr lang="en-GB" sz="2100" dirty="0" smtClean="0"/>
              <a:t>the science of the atmosphere with primal focus on weather processes and forecasting.</a:t>
            </a:r>
          </a:p>
          <a:p>
            <a:pPr marL="342900" indent="-342900">
              <a:buFont typeface="Wingdings" panose="05000000000000000000" pitchFamily="2" charset="2"/>
              <a:buChar char="Ø"/>
            </a:pPr>
            <a:endParaRPr lang="en-GB" sz="2100" dirty="0" smtClean="0"/>
          </a:p>
          <a:p>
            <a:pPr marL="342900" lvl="0" indent="-342900" eaLnBrk="0" fontAlgn="base" hangingPunct="0">
              <a:spcBef>
                <a:spcPct val="0"/>
              </a:spcBef>
              <a:spcAft>
                <a:spcPct val="0"/>
              </a:spcAft>
              <a:buFont typeface="Wingdings" panose="05000000000000000000" pitchFamily="2" charset="2"/>
              <a:buChar char="Ø"/>
            </a:pPr>
            <a:r>
              <a:rPr lang="en-US" sz="2100" dirty="0" smtClean="0"/>
              <a:t>the science </a:t>
            </a:r>
            <a:r>
              <a:rPr lang="en-US" sz="2100" dirty="0"/>
              <a:t>of </a:t>
            </a:r>
            <a:r>
              <a:rPr lang="en-US" sz="2100" dirty="0" smtClean="0"/>
              <a:t>"</a:t>
            </a:r>
            <a:r>
              <a:rPr lang="en-US" sz="2100" dirty="0"/>
              <a:t>things in the </a:t>
            </a:r>
            <a:r>
              <a:rPr lang="en-US" sz="2100" dirty="0" smtClean="0"/>
              <a:t>air“, which include </a:t>
            </a:r>
            <a:r>
              <a:rPr lang="en-US" sz="2100" dirty="0"/>
              <a:t>phenomena that are bound by </a:t>
            </a:r>
            <a:r>
              <a:rPr lang="en-US" sz="2100" dirty="0" smtClean="0"/>
              <a:t>the atmosphere: </a:t>
            </a:r>
            <a:r>
              <a:rPr lang="en-US" sz="2100" dirty="0"/>
              <a:t>temperature, air pressure, water vapor, as well as </a:t>
            </a:r>
            <a:r>
              <a:rPr lang="en-US" sz="2100" dirty="0" smtClean="0"/>
              <a:t>their interaction and spatiotemporal changes.</a:t>
            </a:r>
          </a:p>
          <a:p>
            <a:pPr marL="342900" lvl="0" indent="-342900" eaLnBrk="0" fontAlgn="base" hangingPunct="0">
              <a:spcBef>
                <a:spcPct val="0"/>
              </a:spcBef>
              <a:spcAft>
                <a:spcPct val="0"/>
              </a:spcAft>
              <a:buFont typeface="Wingdings" panose="05000000000000000000" pitchFamily="2" charset="2"/>
              <a:buChar char="Ø"/>
            </a:pPr>
            <a:endParaRPr lang="en-US" sz="2100" dirty="0" smtClean="0"/>
          </a:p>
          <a:p>
            <a:pPr marL="342900" lvl="0" indent="-342900">
              <a:buFont typeface="Wingdings" panose="05000000000000000000" pitchFamily="2" charset="2"/>
              <a:buChar char="Ø"/>
            </a:pPr>
            <a:r>
              <a:rPr lang="en-GB" sz="2100" dirty="0" smtClean="0"/>
              <a:t>is a sub-discipline of the atmospheric sciences which </a:t>
            </a:r>
            <a:r>
              <a:rPr lang="en-US" sz="2100" dirty="0" smtClean="0"/>
              <a:t>deals with </a:t>
            </a:r>
            <a:r>
              <a:rPr lang="en-US" sz="2100" b="1" dirty="0" smtClean="0">
                <a:solidFill>
                  <a:srgbClr val="FF0000"/>
                </a:solidFill>
              </a:rPr>
              <a:t>chemistry of the atmosphere, the physics of the atmosphere</a:t>
            </a:r>
            <a:r>
              <a:rPr lang="en-US" sz="2100" dirty="0" smtClean="0"/>
              <a:t>, and weather forecasting.</a:t>
            </a:r>
          </a:p>
          <a:p>
            <a:pPr marL="342900" lvl="0" indent="-342900">
              <a:buFont typeface="Wingdings" panose="05000000000000000000" pitchFamily="2" charset="2"/>
              <a:buChar char="Ø"/>
            </a:pPr>
            <a:endParaRPr lang="en-US" sz="2100" dirty="0" smtClean="0"/>
          </a:p>
          <a:p>
            <a:pPr marL="342900" lvl="0" indent="-342900">
              <a:buFont typeface="Wingdings" panose="05000000000000000000" pitchFamily="2" charset="2"/>
              <a:buChar char="Ø"/>
            </a:pPr>
            <a:r>
              <a:rPr lang="en-US" sz="2100" dirty="0" smtClean="0"/>
              <a:t>Meteorology </a:t>
            </a:r>
            <a:r>
              <a:rPr lang="en-US" sz="2100" dirty="0"/>
              <a:t>is a </a:t>
            </a:r>
            <a:r>
              <a:rPr lang="en-US" sz="2100" b="1" dirty="0"/>
              <a:t>physical science</a:t>
            </a:r>
            <a:r>
              <a:rPr lang="en-US" sz="2100" dirty="0"/>
              <a:t> -- a branch of natural science that tries to explain and predict nature's behavior based on empirical evidence, or observation</a:t>
            </a:r>
            <a:r>
              <a:rPr lang="en-US" sz="2100" dirty="0" smtClean="0"/>
              <a:t>.</a:t>
            </a:r>
            <a:endParaRPr lang="en-US" sz="2100" dirty="0"/>
          </a:p>
        </p:txBody>
      </p:sp>
      <p:sp>
        <p:nvSpPr>
          <p:cNvPr id="2" name="Footer Placeholder 1"/>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11</a:t>
            </a:fld>
            <a:endParaRPr lang="en-GB"/>
          </a:p>
        </p:txBody>
      </p:sp>
      <p:pic>
        <p:nvPicPr>
          <p:cNvPr id="3" name="Picture 2"/>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722770" y="3933585"/>
            <a:ext cx="4404575" cy="2384128"/>
          </a:xfrm>
          <a:prstGeom prst="rect">
            <a:avLst/>
          </a:prstGeom>
        </p:spPr>
      </p:pic>
    </p:spTree>
    <p:extLst>
      <p:ext uri="{BB962C8B-B14F-4D97-AF65-F5344CB8AC3E}">
        <p14:creationId xmlns:p14="http://schemas.microsoft.com/office/powerpoint/2010/main" val="407670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787" y="527387"/>
            <a:ext cx="4196253" cy="38967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879" y="527387"/>
            <a:ext cx="4143541" cy="3889696"/>
          </a:xfrm>
          <a:prstGeom prst="rect">
            <a:avLst/>
          </a:prstGeom>
        </p:spPr>
      </p:pic>
      <p:sp>
        <p:nvSpPr>
          <p:cNvPr id="9" name="TextBox 8"/>
          <p:cNvSpPr txBox="1"/>
          <p:nvPr/>
        </p:nvSpPr>
        <p:spPr>
          <a:xfrm>
            <a:off x="117567" y="4238757"/>
            <a:ext cx="11913440" cy="2246769"/>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buFont typeface="Wingdings" panose="05000000000000000000" pitchFamily="2" charset="2"/>
              <a:buChar char="Ø"/>
            </a:pPr>
            <a:r>
              <a:rPr lang="en-GB" sz="2000" dirty="0" smtClean="0"/>
              <a:t>The </a:t>
            </a:r>
            <a:r>
              <a:rPr lang="en-GB" sz="2000" dirty="0"/>
              <a:t>white areas in the tropics and subtropics indicate cold cloud tops and correspond with cirrus cloud in the high troposphere. Much of which is produced by </a:t>
            </a:r>
            <a:r>
              <a:rPr lang="en-GB" sz="2000" b="1" dirty="0">
                <a:solidFill>
                  <a:srgbClr val="FF0000"/>
                </a:solidFill>
              </a:rPr>
              <a:t>deep convection</a:t>
            </a:r>
            <a:r>
              <a:rPr lang="en-GB" sz="2000" dirty="0"/>
              <a:t> in which air is rapidly ascending. </a:t>
            </a:r>
            <a:endParaRPr lang="en-GB" sz="2000" dirty="0" smtClean="0"/>
          </a:p>
          <a:p>
            <a:pPr marL="342900" indent="-342900">
              <a:buFont typeface="Wingdings" panose="05000000000000000000" pitchFamily="2" charset="2"/>
              <a:buChar char="Ø"/>
            </a:pPr>
            <a:endParaRPr lang="en-GB" sz="2000" dirty="0" smtClean="0"/>
          </a:p>
          <a:p>
            <a:pPr marL="342900" indent="-342900">
              <a:buFont typeface="Wingdings" panose="05000000000000000000" pitchFamily="2" charset="2"/>
              <a:buChar char="Ø"/>
            </a:pPr>
            <a:r>
              <a:rPr lang="en-GB" sz="2000" dirty="0" smtClean="0"/>
              <a:t>The </a:t>
            </a:r>
            <a:r>
              <a:rPr lang="en-GB" sz="2000" dirty="0"/>
              <a:t>individual convective updraughts cover a much smaller fractional area of the area covered by the cirrus, which blows away from the convection. Deep convection is frequently concentrated in clumps referred to as cloud clusters. Sometimes these have the form of organized convective systems, an </a:t>
            </a:r>
            <a:r>
              <a:rPr lang="en-GB" sz="2000" dirty="0" smtClean="0"/>
              <a:t>extreme </a:t>
            </a:r>
            <a:r>
              <a:rPr lang="en-GB" sz="2000" dirty="0"/>
              <a:t>case being that of a tropical cyclone. </a:t>
            </a:r>
            <a:endParaRPr lang="en-GB" sz="2000" dirty="0" smtClean="0"/>
          </a:p>
        </p:txBody>
      </p:sp>
      <p:sp>
        <p:nvSpPr>
          <p:cNvPr id="4" name="Slide Number Placeholder 3"/>
          <p:cNvSpPr>
            <a:spLocks noGrp="1"/>
          </p:cNvSpPr>
          <p:nvPr>
            <p:ph type="sldNum" sz="quarter" idx="12"/>
          </p:nvPr>
        </p:nvSpPr>
        <p:spPr/>
        <p:txBody>
          <a:bodyPr/>
          <a:lstStyle/>
          <a:p>
            <a:fld id="{46CBDAFF-6F72-4DEC-A76B-3A5A3345B25A}" type="slidenum">
              <a:rPr lang="en-GB" smtClean="0"/>
              <a:t>12</a:t>
            </a:fld>
            <a:endParaRPr lang="en-GB"/>
          </a:p>
        </p:txBody>
      </p:sp>
      <p:sp>
        <p:nvSpPr>
          <p:cNvPr id="5" name="Rectangle 4"/>
          <p:cNvSpPr/>
          <p:nvPr/>
        </p:nvSpPr>
        <p:spPr>
          <a:xfrm>
            <a:off x="9443545" y="1463768"/>
            <a:ext cx="2587461" cy="2031325"/>
          </a:xfrm>
          <a:prstGeom prst="rect">
            <a:avLst/>
          </a:prstGeom>
          <a:ln w="57150">
            <a:solidFill>
              <a:schemeClr val="accent5"/>
            </a:solidFill>
          </a:ln>
        </p:spPr>
        <p:txBody>
          <a:bodyPr wrap="square">
            <a:spAutoFit/>
          </a:bodyPr>
          <a:lstStyle/>
          <a:p>
            <a:r>
              <a:rPr lang="en-GB" dirty="0" smtClean="0"/>
              <a:t>Infrared </a:t>
            </a:r>
            <a:r>
              <a:rPr lang="en-GB" dirty="0"/>
              <a:t>satellite imagery from geostationary satellites located at different longitudes. </a:t>
            </a:r>
            <a:endParaRPr lang="en-GB" dirty="0" smtClean="0"/>
          </a:p>
          <a:p>
            <a:endParaRPr lang="en-GB" dirty="0" smtClean="0"/>
          </a:p>
          <a:p>
            <a:r>
              <a:rPr lang="en-GB" dirty="0" smtClean="0"/>
              <a:t>1845 GMT on </a:t>
            </a:r>
            <a:endParaRPr lang="en-GB" dirty="0"/>
          </a:p>
          <a:p>
            <a:r>
              <a:rPr lang="en-GB" dirty="0" smtClean="0"/>
              <a:t>September 19, 2019</a:t>
            </a:r>
            <a:endParaRPr lang="en-GB" dirty="0"/>
          </a:p>
        </p:txBody>
      </p:sp>
      <p:sp>
        <p:nvSpPr>
          <p:cNvPr id="10" name="Title 1"/>
          <p:cNvSpPr txBox="1">
            <a:spLocks/>
          </p:cNvSpPr>
          <p:nvPr/>
        </p:nvSpPr>
        <p:spPr>
          <a:xfrm>
            <a:off x="1797262" y="-179527"/>
            <a:ext cx="8812924" cy="7424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smtClean="0">
                <a:solidFill>
                  <a:srgbClr val="FF0000"/>
                </a:solidFill>
                <a:latin typeface="Arial Black" panose="020B0A04020102020204" pitchFamily="34" charset="0"/>
              </a:rPr>
              <a:t>Tropical Overview in Satellite Images</a:t>
            </a:r>
            <a:endParaRPr lang="en-GB" sz="32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8183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3270" y="160435"/>
            <a:ext cx="11604969" cy="3139321"/>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buFont typeface="Wingdings" panose="05000000000000000000" pitchFamily="2" charset="2"/>
              <a:buChar char="Ø"/>
            </a:pPr>
            <a:r>
              <a:rPr lang="en-GB" sz="2200" dirty="0" smtClean="0"/>
              <a:t>The </a:t>
            </a:r>
            <a:r>
              <a:rPr lang="en-GB" sz="2200" dirty="0"/>
              <a:t>dark areas in the tropics and subtropics correspond </a:t>
            </a:r>
            <a:r>
              <a:rPr lang="en-GB" sz="2200" dirty="0" smtClean="0"/>
              <a:t>to </a:t>
            </a:r>
            <a:r>
              <a:rPr lang="en-GB" sz="2200" dirty="0"/>
              <a:t>regions devoid of </a:t>
            </a:r>
            <a:r>
              <a:rPr lang="en-GB" sz="2200" dirty="0" smtClean="0"/>
              <a:t>clouds, </a:t>
            </a:r>
            <a:r>
              <a:rPr lang="en-GB" sz="2200" dirty="0"/>
              <a:t>or at least high cloud. These are regions in which air is slowly subsiding. </a:t>
            </a:r>
            <a:endParaRPr lang="en-GB" sz="2200" dirty="0" smtClean="0"/>
          </a:p>
          <a:p>
            <a:endParaRPr lang="en-GB" sz="2200" dirty="0"/>
          </a:p>
          <a:p>
            <a:pPr marL="342900" indent="-342900">
              <a:buFont typeface="Wingdings" panose="05000000000000000000" pitchFamily="2" charset="2"/>
              <a:buChar char="Ø"/>
            </a:pPr>
            <a:r>
              <a:rPr lang="en-GB" sz="2200" dirty="0"/>
              <a:t>The grey areas, mainly in the subtropics and at higher latitudes correspond with regions of low cloud, typically stratus or </a:t>
            </a:r>
            <a:r>
              <a:rPr lang="en-GB" sz="2200" dirty="0" smtClean="0"/>
              <a:t>stratocumulus </a:t>
            </a:r>
            <a:r>
              <a:rPr lang="en-GB" sz="2200" dirty="0"/>
              <a:t>or at least high cloud. </a:t>
            </a:r>
            <a:endParaRPr lang="en-GB" sz="2200" dirty="0" smtClean="0"/>
          </a:p>
          <a:p>
            <a:pPr marL="342900" indent="-342900">
              <a:buFont typeface="Wingdings" panose="05000000000000000000" pitchFamily="2" charset="2"/>
              <a:buChar char="Ø"/>
            </a:pPr>
            <a:endParaRPr lang="en-GB" sz="2200" dirty="0"/>
          </a:p>
          <a:p>
            <a:pPr marL="342900" indent="-342900">
              <a:buFont typeface="Wingdings" panose="05000000000000000000" pitchFamily="2" charset="2"/>
              <a:buChar char="Ø"/>
            </a:pPr>
            <a:r>
              <a:rPr lang="en-GB" sz="2200" dirty="0"/>
              <a:t>The band of white cloud just north of the equator </a:t>
            </a:r>
            <a:r>
              <a:rPr lang="en-GB" sz="2200" dirty="0" smtClean="0"/>
              <a:t>(Figure below) </a:t>
            </a:r>
            <a:r>
              <a:rPr lang="en-GB" sz="2200" dirty="0"/>
              <a:t>marks the </a:t>
            </a:r>
            <a:r>
              <a:rPr lang="en-GB" sz="2200" dirty="0" smtClean="0"/>
              <a:t>ITCZ. </a:t>
            </a:r>
            <a:r>
              <a:rPr lang="en-GB" sz="2200" dirty="0"/>
              <a:t>This cloud marks a strip of deep convective systems that constitute the ascending </a:t>
            </a:r>
            <a:r>
              <a:rPr lang="en-GB" sz="2200" dirty="0" smtClean="0"/>
              <a:t>end </a:t>
            </a:r>
            <a:r>
              <a:rPr lang="en-GB" sz="2200" dirty="0"/>
              <a:t>of the Hadley circulation to be discussed later. </a:t>
            </a:r>
          </a:p>
        </p:txBody>
      </p:sp>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p:txBody>
          <a:bodyPr/>
          <a:lstStyle/>
          <a:p>
            <a:fld id="{46CBDAFF-6F72-4DEC-A76B-3A5A3345B25A}" type="slidenum">
              <a:rPr lang="en-GB" smtClean="0"/>
              <a:t>13</a:t>
            </a:fld>
            <a:endParaRPr lang="en-GB" dirty="0"/>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581400" y="3299756"/>
            <a:ext cx="4337728" cy="3558244"/>
          </a:xfrm>
          <a:prstGeom prst="rect">
            <a:avLst/>
          </a:prstGeom>
        </p:spPr>
      </p:pic>
      <p:sp>
        <p:nvSpPr>
          <p:cNvPr id="6" name="Rectangle 5"/>
          <p:cNvSpPr/>
          <p:nvPr/>
        </p:nvSpPr>
        <p:spPr>
          <a:xfrm>
            <a:off x="3263462" y="4335517"/>
            <a:ext cx="4889938" cy="83557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878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9" y="68909"/>
            <a:ext cx="10122795" cy="622816"/>
          </a:xfrm>
        </p:spPr>
        <p:txBody>
          <a:bodyPr>
            <a:normAutofit fontScale="90000"/>
          </a:bodyPr>
          <a:lstStyle/>
          <a:p>
            <a:pPr algn="ctr"/>
            <a:r>
              <a:rPr lang="en-GB" sz="4000" b="1" dirty="0" smtClean="0">
                <a:solidFill>
                  <a:srgbClr val="FF0000"/>
                </a:solidFill>
                <a:latin typeface="Arial Black" panose="020B0A04020102020204" pitchFamily="34" charset="0"/>
              </a:rPr>
              <a:t>Relevance of Tropical Meteorology</a:t>
            </a:r>
            <a:endParaRPr lang="en-GB" sz="4000" b="1" dirty="0">
              <a:solidFill>
                <a:srgbClr val="FF0000"/>
              </a:solidFill>
              <a:latin typeface="Arial Black" panose="020B0A040201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234" y="746134"/>
            <a:ext cx="8434589" cy="2790612"/>
          </a:xfrm>
        </p:spPr>
      </p:pic>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14</a:t>
            </a:fld>
            <a:endParaRPr lang="en-GB"/>
          </a:p>
        </p:txBody>
      </p:sp>
      <p:sp>
        <p:nvSpPr>
          <p:cNvPr id="3" name="TextBox 2"/>
          <p:cNvSpPr txBox="1"/>
          <p:nvPr/>
        </p:nvSpPr>
        <p:spPr>
          <a:xfrm>
            <a:off x="141668" y="3242519"/>
            <a:ext cx="11938715" cy="3170099"/>
          </a:xfrm>
          <a:prstGeom prst="rect">
            <a:avLst/>
          </a:prstGeom>
          <a:solidFill>
            <a:schemeClr val="accent2"/>
          </a:solidFill>
          <a:ln w="57150">
            <a:solidFill>
              <a:schemeClr val="tx1"/>
            </a:solidFill>
          </a:ln>
        </p:spPr>
        <p:txBody>
          <a:bodyPr wrap="square" rtlCol="0" anchor="ctr">
            <a:spAutoFit/>
          </a:bodyPr>
          <a:lstStyle/>
          <a:p>
            <a:pPr marL="457200" indent="-457200" algn="ctr">
              <a:buFont typeface="Wingdings" panose="05000000000000000000" pitchFamily="2" charset="2"/>
              <a:buChar char="Ø"/>
            </a:pPr>
            <a:endParaRPr lang="en-GB" sz="4000" b="1" dirty="0" smtClean="0"/>
          </a:p>
          <a:p>
            <a:pPr algn="ctr"/>
            <a:r>
              <a:rPr lang="en-GB" sz="4000" b="1" dirty="0" smtClean="0"/>
              <a:t>Understanding tropical atmospheric events are necessary determinants of global atmospheric occurrences.</a:t>
            </a:r>
          </a:p>
          <a:p>
            <a:pPr marL="457200" indent="-457200" algn="ctr">
              <a:buFont typeface="Wingdings" panose="05000000000000000000" pitchFamily="2" charset="2"/>
              <a:buChar char="Ø"/>
            </a:pPr>
            <a:endParaRPr lang="en-GB" sz="4000" b="1" dirty="0"/>
          </a:p>
        </p:txBody>
      </p:sp>
    </p:spTree>
    <p:extLst>
      <p:ext uri="{BB962C8B-B14F-4D97-AF65-F5344CB8AC3E}">
        <p14:creationId xmlns:p14="http://schemas.microsoft.com/office/powerpoint/2010/main" val="3528309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70"/>
            <a:ext cx="10515600" cy="948520"/>
          </a:xfrm>
        </p:spPr>
        <p:txBody>
          <a:bodyPr>
            <a:normAutofit/>
          </a:bodyPr>
          <a:lstStyle/>
          <a:p>
            <a:r>
              <a:rPr lang="en-GB" sz="4000" b="1" dirty="0" smtClean="0">
                <a:solidFill>
                  <a:srgbClr val="FF0000"/>
                </a:solidFill>
                <a:latin typeface="Arial Black" panose="020B0A04020102020204" pitchFamily="34" charset="0"/>
              </a:rPr>
              <a:t>Challenges of Tropical Meteorology</a:t>
            </a:r>
            <a:endParaRPr lang="en-GB" sz="40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5391808" y="1313646"/>
            <a:ext cx="6542690" cy="4472299"/>
          </a:xfrm>
          <a:solidFill>
            <a:schemeClr val="accent2">
              <a:lumMod val="60000"/>
              <a:lumOff val="40000"/>
            </a:schemeClr>
          </a:solidFill>
        </p:spPr>
        <p:txBody>
          <a:bodyPr>
            <a:noAutofit/>
          </a:bodyPr>
          <a:lstStyle/>
          <a:p>
            <a:pPr>
              <a:buFont typeface="Wingdings" panose="05000000000000000000" pitchFamily="2" charset="2"/>
              <a:buChar char="Ø"/>
            </a:pPr>
            <a:r>
              <a:rPr lang="en-GB" sz="3000" dirty="0" smtClean="0"/>
              <a:t>Interaction of complex weather systems.</a:t>
            </a:r>
          </a:p>
          <a:p>
            <a:pPr>
              <a:buFont typeface="Wingdings" panose="05000000000000000000" pitchFamily="2" charset="2"/>
              <a:buChar char="Ø"/>
            </a:pPr>
            <a:endParaRPr lang="en-GB" sz="3000" dirty="0" smtClean="0"/>
          </a:p>
          <a:p>
            <a:pPr>
              <a:buFont typeface="Wingdings" panose="05000000000000000000" pitchFamily="2" charset="2"/>
              <a:buChar char="Ø"/>
            </a:pPr>
            <a:r>
              <a:rPr lang="en-GB" sz="3000" dirty="0" smtClean="0"/>
              <a:t>Sparse observation network</a:t>
            </a:r>
            <a:r>
              <a:rPr lang="en-GB" sz="3000" dirty="0"/>
              <a:t>, especially the upper air network</a:t>
            </a:r>
            <a:r>
              <a:rPr lang="en-GB" sz="3000" dirty="0" smtClean="0"/>
              <a:t>.</a:t>
            </a:r>
          </a:p>
          <a:p>
            <a:pPr>
              <a:buFont typeface="Wingdings" panose="05000000000000000000" pitchFamily="2" charset="2"/>
              <a:buChar char="Ø"/>
            </a:pPr>
            <a:endParaRPr lang="en-GB" sz="3000" dirty="0" smtClean="0"/>
          </a:p>
          <a:p>
            <a:pPr>
              <a:buFont typeface="Wingdings" panose="05000000000000000000" pitchFamily="2" charset="2"/>
              <a:buChar char="Ø"/>
            </a:pPr>
            <a:r>
              <a:rPr lang="en-GB" sz="3000" dirty="0" smtClean="0"/>
              <a:t>Limited surface to lower-atmospheric information due to limited vertical coverage of satellites.</a:t>
            </a:r>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15</a:t>
            </a:fld>
            <a:endParaRPr lang="en-GB"/>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18381"/>
          <a:stretch/>
        </p:blipFill>
        <p:spPr>
          <a:xfrm>
            <a:off x="177124" y="1414202"/>
            <a:ext cx="4962437" cy="4281326"/>
          </a:xfrm>
          <a:prstGeom prst="rect">
            <a:avLst/>
          </a:prstGeom>
        </p:spPr>
      </p:pic>
    </p:spTree>
    <p:extLst>
      <p:ext uri="{BB962C8B-B14F-4D97-AF65-F5344CB8AC3E}">
        <p14:creationId xmlns:p14="http://schemas.microsoft.com/office/powerpoint/2010/main" val="15726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024743"/>
            <a:ext cx="10998925" cy="2194560"/>
          </a:xfrm>
        </p:spPr>
        <p:txBody>
          <a:bodyPr>
            <a:normAutofit/>
          </a:bodyPr>
          <a:lstStyle/>
          <a:p>
            <a:pPr algn="ctr"/>
            <a:r>
              <a:rPr lang="en-GB" sz="4600" b="1" smtClean="0">
                <a:solidFill>
                  <a:srgbClr val="FF0000"/>
                </a:solidFill>
                <a:latin typeface="Arial Black" panose="020B0A04020102020204" pitchFamily="34" charset="0"/>
              </a:rPr>
              <a:t>THE CONCEPT OF GEOSTROPHIC BALANCE</a:t>
            </a:r>
            <a:endParaRPr lang="en-GB" sz="46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377284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2"/>
            <a:ext cx="10515600" cy="742458"/>
          </a:xfrm>
        </p:spPr>
        <p:txBody>
          <a:bodyPr>
            <a:normAutofit/>
          </a:bodyPr>
          <a:lstStyle/>
          <a:p>
            <a:r>
              <a:rPr lang="en-GB" sz="4000" b="1" dirty="0" smtClean="0">
                <a:solidFill>
                  <a:srgbClr val="FF0000"/>
                </a:solidFill>
                <a:latin typeface="Arial Black" panose="020B0A04020102020204" pitchFamily="34" charset="0"/>
              </a:rPr>
              <a:t>CORIOLIS FORCE</a:t>
            </a:r>
            <a:endParaRPr lang="en-GB" sz="4000"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MET361: TROPICAL METEOROLOGY</a:t>
            </a:r>
          </a:p>
        </p:txBody>
      </p:sp>
      <p:sp>
        <p:nvSpPr>
          <p:cNvPr id="5" name="Slide Number Placeholder 4"/>
          <p:cNvSpPr>
            <a:spLocks noGrp="1"/>
          </p:cNvSpPr>
          <p:nvPr>
            <p:ph type="sldNum" sz="quarter" idx="12"/>
          </p:nvPr>
        </p:nvSpPr>
        <p:spPr/>
        <p:txBody>
          <a:bodyPr/>
          <a:lstStyle/>
          <a:p>
            <a:fld id="{46CBDAFF-6F72-4DEC-A76B-3A5A3345B25A}" type="slidenum">
              <a:rPr lang="en-GB">
                <a:solidFill>
                  <a:prstClr val="black">
                    <a:tint val="75000"/>
                  </a:prstClr>
                </a:solidFill>
              </a:rPr>
              <a:pPr/>
              <a:t>17</a:t>
            </a:fld>
            <a:endParaRPr lang="en-GB">
              <a:solidFill>
                <a:prstClr val="black">
                  <a:tint val="75000"/>
                </a:prstClr>
              </a:solidFill>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2731" y="853180"/>
            <a:ext cx="1905000" cy="2695575"/>
          </a:xfrm>
        </p:spPr>
      </p:pic>
      <mc:AlternateContent xmlns:mc="http://schemas.openxmlformats.org/markup-compatibility/2006" xmlns:a14="http://schemas.microsoft.com/office/drawing/2010/main">
        <mc:Choice Requires="a14">
          <p:sp>
            <p:nvSpPr>
              <p:cNvPr id="3" name="TextBox 2"/>
              <p:cNvSpPr txBox="1"/>
              <p:nvPr/>
            </p:nvSpPr>
            <p:spPr>
              <a:xfrm>
                <a:off x="1059288" y="3718866"/>
                <a:ext cx="5225603" cy="677108"/>
              </a:xfrm>
              <a:prstGeom prst="rect">
                <a:avLst/>
              </a:prstGeom>
              <a:solidFill>
                <a:schemeClr val="bg2">
                  <a:lumMod val="25000"/>
                </a:schemeClr>
              </a:solidFill>
            </p:spPr>
            <p:txBody>
              <a:bodyPr wrap="square" lIns="0" tIns="0" rIns="0" bIns="0" rtlCol="0">
                <a:spAutoFit/>
              </a:bodyPr>
              <a:lstStyle/>
              <a:p>
                <a:r>
                  <a:rPr lang="en-GB" sz="4400" dirty="0" smtClean="0">
                    <a:solidFill>
                      <a:srgbClr val="FF0000"/>
                    </a:solidFill>
                  </a:rPr>
                  <a:t>     CF </a:t>
                </a:r>
                <a14:m>
                  <m:oMath xmlns:m="http://schemas.openxmlformats.org/officeDocument/2006/math">
                    <m:r>
                      <a:rPr lang="en-GB" sz="4400" i="1" smtClean="0">
                        <a:solidFill>
                          <a:srgbClr val="FF0000"/>
                        </a:solidFill>
                        <a:latin typeface="Cambria Math" panose="02040503050406030204" pitchFamily="18" charset="0"/>
                      </a:rPr>
                      <m:t>=</m:t>
                    </m:r>
                    <m:r>
                      <a:rPr lang="en-GB" sz="4400" b="0" i="1" smtClean="0">
                        <a:solidFill>
                          <a:srgbClr val="FF0000"/>
                        </a:solidFill>
                        <a:latin typeface="Cambria Math" panose="02040503050406030204" pitchFamily="18" charset="0"/>
                      </a:rPr>
                      <m:t> 2</m:t>
                    </m:r>
                    <m:r>
                      <m:rPr>
                        <m:sty m:val="p"/>
                      </m:rPr>
                      <a:rPr lang="el-GR" sz="4400" b="0" i="1" smtClean="0">
                        <a:solidFill>
                          <a:srgbClr val="FF0000"/>
                        </a:solidFill>
                        <a:latin typeface="Cambria Math" panose="02040503050406030204" pitchFamily="18" charset="0"/>
                      </a:rPr>
                      <m:t>Ω</m:t>
                    </m:r>
                    <m:r>
                      <a:rPr lang="en-GB" sz="4400" b="0" i="1" smtClean="0">
                        <a:solidFill>
                          <a:srgbClr val="FF0000"/>
                        </a:solidFill>
                        <a:latin typeface="Cambria Math" panose="02040503050406030204" pitchFamily="18" charset="0"/>
                      </a:rPr>
                      <m:t> </m:t>
                    </m:r>
                    <m:r>
                      <a:rPr lang="en-GB" sz="4400" b="0" i="1" smtClean="0">
                        <a:solidFill>
                          <a:srgbClr val="FF0000"/>
                        </a:solidFill>
                        <a:latin typeface="Cambria Math" panose="02040503050406030204" pitchFamily="18" charset="0"/>
                      </a:rPr>
                      <m:t>𝑓</m:t>
                    </m:r>
                    <m:func>
                      <m:funcPr>
                        <m:ctrlPr>
                          <a:rPr lang="en-GB" sz="4400" b="0" i="1" smtClean="0">
                            <a:solidFill>
                              <a:srgbClr val="FF0000"/>
                            </a:solidFill>
                            <a:latin typeface="Cambria Math" panose="02040503050406030204" pitchFamily="18" charset="0"/>
                          </a:rPr>
                        </m:ctrlPr>
                      </m:funcPr>
                      <m:fName>
                        <m:r>
                          <m:rPr>
                            <m:sty m:val="p"/>
                          </m:rPr>
                          <a:rPr lang="en-GB" sz="4400" b="0" i="0" smtClean="0">
                            <a:solidFill>
                              <a:srgbClr val="FF0000"/>
                            </a:solidFill>
                            <a:latin typeface="Cambria Math" panose="02040503050406030204" pitchFamily="18" charset="0"/>
                          </a:rPr>
                          <m:t>sin</m:t>
                        </m:r>
                      </m:fName>
                      <m:e>
                        <m:r>
                          <m:rPr>
                            <m:sty m:val="p"/>
                          </m:rPr>
                          <a:rPr lang="el-GR" sz="4400" b="0" i="1" smtClean="0">
                            <a:solidFill>
                              <a:srgbClr val="FF0000"/>
                            </a:solidFill>
                            <a:latin typeface="Cambria Math" panose="02040503050406030204" pitchFamily="18" charset="0"/>
                          </a:rPr>
                          <m:t>ϴ</m:t>
                        </m:r>
                      </m:e>
                    </m:func>
                  </m:oMath>
                </a14:m>
                <a:endParaRPr lang="en-GB" sz="44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59288" y="3718866"/>
                <a:ext cx="5225603" cy="677108"/>
              </a:xfrm>
              <a:prstGeom prst="rect">
                <a:avLst/>
              </a:prstGeom>
              <a:blipFill rotWithShape="0">
                <a:blip r:embed="rId3"/>
                <a:stretch>
                  <a:fillRect t="-25225" b="-495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3400" y="4417434"/>
                <a:ext cx="10599311" cy="1938992"/>
              </a:xfrm>
              <a:prstGeom prst="rect">
                <a:avLst/>
              </a:prstGeom>
              <a:noFill/>
            </p:spPr>
            <p:txBody>
              <a:bodyPr wrap="square" rtlCol="0">
                <a:spAutoFit/>
              </a:bodyPr>
              <a:lstStyle/>
              <a:p>
                <a:r>
                  <a:rPr lang="en-GB" sz="2400" dirty="0"/>
                  <a:t>w</a:t>
                </a:r>
                <a:r>
                  <a:rPr lang="en-GB" sz="2400" dirty="0" smtClean="0"/>
                  <a:t>here,</a:t>
                </a:r>
              </a:p>
              <a:p>
                <a:r>
                  <a:rPr lang="en-GB" sz="2400" dirty="0" smtClean="0"/>
                  <a:t>f = velocity of rotating body</a:t>
                </a:r>
              </a:p>
              <a:p>
                <a:pPr marL="0" lvl="1"/>
                <a14:m>
                  <m:oMath xmlns:m="http://schemas.openxmlformats.org/officeDocument/2006/math">
                    <m:r>
                      <m:rPr>
                        <m:sty m:val="p"/>
                      </m:rPr>
                      <a:rPr lang="el-GR" sz="2400" b="0" i="1" smtClean="0">
                        <a:latin typeface="Cambria Math" panose="02040503050406030204" pitchFamily="18" charset="0"/>
                      </a:rPr>
                      <m:t>ϴ</m:t>
                    </m:r>
                  </m:oMath>
                </a14:m>
                <a:r>
                  <a:rPr lang="en-GB" sz="2400" dirty="0" smtClean="0"/>
                  <a:t> = latitude</a:t>
                </a:r>
                <a:r>
                  <a:rPr lang="en-US" sz="2400" dirty="0" smtClean="0">
                    <a:latin typeface="Arial" panose="020B0604020202020204" pitchFamily="34" charset="0"/>
                  </a:rPr>
                  <a:t>, positive in northern hemisphere and negative in the southern hemisphere</a:t>
                </a:r>
                <a:endParaRPr lang="en-GB" sz="2400" dirty="0" smtClean="0"/>
              </a:p>
              <a:p>
                <a:pPr lvl="0" eaLnBrk="0" fontAlgn="base" hangingPunct="0">
                  <a:spcBef>
                    <a:spcPct val="0"/>
                  </a:spcBef>
                  <a:spcAft>
                    <a:spcPct val="0"/>
                  </a:spcAft>
                </a:pPr>
                <a14:m>
                  <m:oMath xmlns:m="http://schemas.openxmlformats.org/officeDocument/2006/math">
                    <m:r>
                      <m:rPr>
                        <m:sty m:val="p"/>
                      </m:rPr>
                      <a:rPr lang="el-GR" sz="2400" b="0" i="1" smtClean="0">
                        <a:latin typeface="Cambria Math" panose="02040503050406030204" pitchFamily="18" charset="0"/>
                      </a:rPr>
                      <m:t>Ω</m:t>
                    </m:r>
                    <m:r>
                      <a:rPr lang="el-GR" sz="2400" b="0" i="1" smtClean="0">
                        <a:latin typeface="Cambria Math" panose="02040503050406030204" pitchFamily="18" charset="0"/>
                      </a:rPr>
                      <m:t> </m:t>
                    </m:r>
                  </m:oMath>
                </a14:m>
                <a:r>
                  <a:rPr lang="en-US" sz="2400" dirty="0">
                    <a:latin typeface="Arial" panose="020B0604020202020204" pitchFamily="34" charset="0"/>
                  </a:rPr>
                  <a:t>is the spin rate of the </a:t>
                </a:r>
                <a:r>
                  <a:rPr lang="en-US" sz="2400" dirty="0" smtClean="0">
                    <a:latin typeface="Arial" panose="020B0604020202020204" pitchFamily="34" charset="0"/>
                  </a:rPr>
                  <a:t>Earth</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33400" y="4417434"/>
                <a:ext cx="10599311" cy="1938992"/>
              </a:xfrm>
              <a:prstGeom prst="rect">
                <a:avLst/>
              </a:prstGeom>
              <a:blipFill rotWithShape="0">
                <a:blip r:embed="rId4"/>
                <a:stretch>
                  <a:fillRect l="-921" t="-2516" b="-5975"/>
                </a:stretch>
              </a:blipFill>
            </p:spPr>
            <p:txBody>
              <a:bodyPr/>
              <a:lstStyle/>
              <a:p>
                <a:r>
                  <a:rPr lang="en-GB">
                    <a:noFill/>
                  </a:rPr>
                  <a:t> </a:t>
                </a:r>
              </a:p>
            </p:txBody>
          </p:sp>
        </mc:Fallback>
      </mc:AlternateContent>
      <p:sp>
        <p:nvSpPr>
          <p:cNvPr id="8" name="AutoShape 2" descr="\phi "/>
          <p:cNvSpPr>
            <a:spLocks noChangeAspect="1" noChangeArrowheads="1"/>
          </p:cNvSpPr>
          <p:nvPr/>
        </p:nvSpPr>
        <p:spPr bwMode="auto">
          <a:xfrm>
            <a:off x="533400" y="134948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479004" y="3274378"/>
            <a:ext cx="10599311" cy="461665"/>
          </a:xfrm>
          <a:prstGeom prst="rect">
            <a:avLst/>
          </a:prstGeom>
          <a:noFill/>
        </p:spPr>
        <p:txBody>
          <a:bodyPr wrap="square" rtlCol="0">
            <a:spAutoFit/>
          </a:bodyPr>
          <a:lstStyle/>
          <a:p>
            <a:r>
              <a:rPr lang="en-GB" sz="2400" dirty="0" err="1" smtClean="0"/>
              <a:t>Coriolis</a:t>
            </a:r>
            <a:r>
              <a:rPr lang="en-GB" sz="2400" dirty="0" smtClean="0"/>
              <a:t> force is represented mathematically as:</a:t>
            </a:r>
            <a:endParaRPr lang="en-GB" sz="2400" dirty="0"/>
          </a:p>
        </p:txBody>
      </p:sp>
      <p:sp>
        <p:nvSpPr>
          <p:cNvPr id="9" name="TextBox 8"/>
          <p:cNvSpPr txBox="1"/>
          <p:nvPr/>
        </p:nvSpPr>
        <p:spPr>
          <a:xfrm>
            <a:off x="533400" y="866223"/>
            <a:ext cx="8283262" cy="1692771"/>
          </a:xfrm>
          <a:prstGeom prst="rect">
            <a:avLst/>
          </a:prstGeom>
          <a:noFill/>
        </p:spPr>
        <p:txBody>
          <a:bodyPr wrap="square" rtlCol="0">
            <a:spAutoFit/>
          </a:bodyPr>
          <a:lstStyle/>
          <a:p>
            <a:r>
              <a:rPr lang="en-GB" sz="2600" dirty="0" smtClean="0"/>
              <a:t>The apparent force that displaces a body in a rotating frame.</a:t>
            </a:r>
          </a:p>
          <a:p>
            <a:endParaRPr lang="en-GB" sz="2600" dirty="0" smtClean="0"/>
          </a:p>
          <a:p>
            <a:r>
              <a:rPr lang="en-GB" sz="2600" dirty="0" err="1" smtClean="0"/>
              <a:t>Coriolis</a:t>
            </a:r>
            <a:r>
              <a:rPr lang="en-GB" sz="2600" dirty="0" smtClean="0"/>
              <a:t> force deflects winds to the right in the Northern Hemisphere and to the left in the Southern Hemisphere.</a:t>
            </a:r>
            <a:endParaRPr lang="en-GB" sz="2600" dirty="0"/>
          </a:p>
        </p:txBody>
      </p:sp>
    </p:spTree>
    <p:extLst>
      <p:ext uri="{BB962C8B-B14F-4D97-AF65-F5344CB8AC3E}">
        <p14:creationId xmlns:p14="http://schemas.microsoft.com/office/powerpoint/2010/main" val="19935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2"/>
            <a:ext cx="10515600" cy="742458"/>
          </a:xfrm>
        </p:spPr>
        <p:txBody>
          <a:bodyPr>
            <a:normAutofit/>
          </a:bodyPr>
          <a:lstStyle/>
          <a:p>
            <a:r>
              <a:rPr lang="en-GB" sz="4000" b="1" dirty="0" smtClean="0">
                <a:solidFill>
                  <a:srgbClr val="FF0000"/>
                </a:solidFill>
                <a:latin typeface="Arial Black" panose="020B0A04020102020204" pitchFamily="34" charset="0"/>
              </a:rPr>
              <a:t>PRESSURE GRADIENT FORCE (PGF)</a:t>
            </a:r>
            <a:endParaRPr lang="en-GB" sz="4000"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MET361: TROPICAL METEOROLOGY</a:t>
            </a:r>
          </a:p>
        </p:txBody>
      </p:sp>
      <p:sp>
        <p:nvSpPr>
          <p:cNvPr id="5" name="Slide Number Placeholder 4"/>
          <p:cNvSpPr>
            <a:spLocks noGrp="1"/>
          </p:cNvSpPr>
          <p:nvPr>
            <p:ph type="sldNum" sz="quarter" idx="12"/>
          </p:nvPr>
        </p:nvSpPr>
        <p:spPr/>
        <p:txBody>
          <a:bodyPr/>
          <a:lstStyle/>
          <a:p>
            <a:fld id="{46CBDAFF-6F72-4DEC-A76B-3A5A3345B25A}" type="slidenum">
              <a:rPr lang="en-GB">
                <a:solidFill>
                  <a:prstClr val="black">
                    <a:tint val="75000"/>
                  </a:prstClr>
                </a:solidFill>
              </a:rPr>
              <a:pPr/>
              <a:t>18</a:t>
            </a:fld>
            <a:endParaRPr lang="en-GB">
              <a:solidFill>
                <a:prstClr val="black">
                  <a:tint val="75000"/>
                </a:prstClr>
              </a:solidFill>
            </a:endParaRPr>
          </a:p>
        </p:txBody>
      </p:sp>
      <p:sp>
        <p:nvSpPr>
          <p:cNvPr id="14" name="Content Placeholder 13"/>
          <p:cNvSpPr>
            <a:spLocks noGrp="1"/>
          </p:cNvSpPr>
          <p:nvPr>
            <p:ph idx="1"/>
          </p:nvPr>
        </p:nvSpPr>
        <p:spPr>
          <a:xfrm>
            <a:off x="838200" y="1234325"/>
            <a:ext cx="10515600" cy="4351338"/>
          </a:xfrm>
        </p:spPr>
        <p:txBody>
          <a:bodyPr/>
          <a:lstStyle/>
          <a:p>
            <a:pPr>
              <a:buFont typeface="Wingdings" panose="05000000000000000000" pitchFamily="2" charset="2"/>
              <a:buChar char="Ø"/>
            </a:pPr>
            <a:r>
              <a:rPr lang="en-GB" dirty="0" smtClean="0"/>
              <a:t>The force that exists between two regions or bodies of different pressures.</a:t>
            </a:r>
          </a:p>
          <a:p>
            <a:pPr>
              <a:buFont typeface="Wingdings" panose="05000000000000000000" pitchFamily="2" charset="2"/>
              <a:buChar char="Ø"/>
            </a:pPr>
            <a:endParaRPr lang="en-GB" dirty="0"/>
          </a:p>
          <a:p>
            <a:pPr>
              <a:buFont typeface="Wingdings" panose="05000000000000000000" pitchFamily="2" charset="2"/>
              <a:buChar char="Ø"/>
            </a:pPr>
            <a:r>
              <a:rPr lang="en-GB" dirty="0" smtClean="0"/>
              <a:t>The force between a high and low pressure region.</a:t>
            </a:r>
          </a:p>
          <a:p>
            <a:pPr>
              <a:buFont typeface="Wingdings" panose="05000000000000000000" pitchFamily="2" charset="2"/>
              <a:buChar char="Ø"/>
            </a:pPr>
            <a:endParaRPr lang="en-GB" dirty="0"/>
          </a:p>
          <a:p>
            <a:pPr marL="0" indent="0">
              <a:buNone/>
            </a:pPr>
            <a:r>
              <a:rPr lang="en-GB" sz="2400" b="1" i="1" dirty="0" smtClean="0">
                <a:solidFill>
                  <a:srgbClr val="FF0000"/>
                </a:solidFill>
              </a:rPr>
              <a:t>Note that matter is transported from the high pressure region to the low</a:t>
            </a:r>
            <a:endParaRPr lang="en-GB" sz="2400" b="1" i="1" dirty="0">
              <a:solidFill>
                <a:srgbClr val="FF0000"/>
              </a:solidFill>
            </a:endParaRPr>
          </a:p>
        </p:txBody>
      </p:sp>
      <p:sp>
        <p:nvSpPr>
          <p:cNvPr id="3" name="Oval 2"/>
          <p:cNvSpPr/>
          <p:nvPr/>
        </p:nvSpPr>
        <p:spPr>
          <a:xfrm>
            <a:off x="2002221" y="4572001"/>
            <a:ext cx="2790496" cy="17843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smtClean="0"/>
              <a:t>LOW</a:t>
            </a:r>
            <a:endParaRPr lang="en-GB" sz="6000" dirty="0"/>
          </a:p>
        </p:txBody>
      </p:sp>
      <p:sp>
        <p:nvSpPr>
          <p:cNvPr id="7" name="Oval 6"/>
          <p:cNvSpPr/>
          <p:nvPr/>
        </p:nvSpPr>
        <p:spPr>
          <a:xfrm>
            <a:off x="7252139" y="4572000"/>
            <a:ext cx="2727434" cy="17633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smtClean="0"/>
              <a:t>HIGH</a:t>
            </a:r>
            <a:endParaRPr lang="en-GB" sz="6000" dirty="0"/>
          </a:p>
        </p:txBody>
      </p:sp>
      <p:sp>
        <p:nvSpPr>
          <p:cNvPr id="6" name="Right Arrow 5"/>
          <p:cNvSpPr/>
          <p:nvPr/>
        </p:nvSpPr>
        <p:spPr>
          <a:xfrm flipH="1">
            <a:off x="4871547" y="5090487"/>
            <a:ext cx="2262352" cy="7473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TextBox 7"/>
          <p:cNvSpPr txBox="1"/>
          <p:nvPr/>
        </p:nvSpPr>
        <p:spPr>
          <a:xfrm>
            <a:off x="5638812" y="4713897"/>
            <a:ext cx="1282262" cy="707886"/>
          </a:xfrm>
          <a:prstGeom prst="rect">
            <a:avLst/>
          </a:prstGeom>
          <a:noFill/>
        </p:spPr>
        <p:txBody>
          <a:bodyPr wrap="square" rtlCol="0">
            <a:spAutoFit/>
          </a:bodyPr>
          <a:lstStyle/>
          <a:p>
            <a:r>
              <a:rPr lang="en-GB" sz="4000" b="1" dirty="0" smtClean="0">
                <a:solidFill>
                  <a:srgbClr val="FF0000"/>
                </a:solidFill>
              </a:rPr>
              <a:t>PGF</a:t>
            </a:r>
            <a:endParaRPr lang="en-GB" sz="4000" b="1" dirty="0">
              <a:solidFill>
                <a:srgbClr val="FF0000"/>
              </a:solidFill>
            </a:endParaRPr>
          </a:p>
        </p:txBody>
      </p:sp>
    </p:spTree>
    <p:extLst>
      <p:ext uri="{BB962C8B-B14F-4D97-AF65-F5344CB8AC3E}">
        <p14:creationId xmlns:p14="http://schemas.microsoft.com/office/powerpoint/2010/main" val="71780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3" grpId="0" animBg="1"/>
      <p:bldP spid="7" grpId="0" animBg="1"/>
      <p:bldP spid="6"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2"/>
            <a:ext cx="10515600" cy="742458"/>
          </a:xfrm>
        </p:spPr>
        <p:txBody>
          <a:bodyPr>
            <a:normAutofit/>
          </a:bodyPr>
          <a:lstStyle/>
          <a:p>
            <a:r>
              <a:rPr lang="en-GB" sz="4000" b="1" dirty="0" smtClean="0">
                <a:solidFill>
                  <a:srgbClr val="FF0000"/>
                </a:solidFill>
                <a:latin typeface="Arial Black" panose="020B0A04020102020204" pitchFamily="34" charset="0"/>
              </a:rPr>
              <a:t>GEOSTROPHIC BALANCE</a:t>
            </a:r>
            <a:endParaRPr lang="en-GB" sz="4000"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MET361: TROPICAL METEOROLOGY</a:t>
            </a:r>
          </a:p>
        </p:txBody>
      </p:sp>
      <p:sp>
        <p:nvSpPr>
          <p:cNvPr id="5" name="Slide Number Placeholder 4"/>
          <p:cNvSpPr>
            <a:spLocks noGrp="1"/>
          </p:cNvSpPr>
          <p:nvPr>
            <p:ph type="sldNum" sz="quarter" idx="12"/>
          </p:nvPr>
        </p:nvSpPr>
        <p:spPr/>
        <p:txBody>
          <a:bodyPr/>
          <a:lstStyle/>
          <a:p>
            <a:fld id="{46CBDAFF-6F72-4DEC-A76B-3A5A3345B25A}" type="slidenum">
              <a:rPr lang="en-GB">
                <a:solidFill>
                  <a:prstClr val="black">
                    <a:tint val="75000"/>
                  </a:prstClr>
                </a:solidFill>
              </a:rPr>
              <a:pPr/>
              <a:t>19</a:t>
            </a:fld>
            <a:endParaRPr lang="en-GB">
              <a:solidFill>
                <a:prstClr val="black">
                  <a:tint val="75000"/>
                </a:prstClr>
              </a:solidFill>
            </a:endParaRPr>
          </a:p>
        </p:txBody>
      </p:sp>
      <p:sp>
        <p:nvSpPr>
          <p:cNvPr id="3" name="Content Placeholder 2"/>
          <p:cNvSpPr>
            <a:spLocks noGrp="1"/>
          </p:cNvSpPr>
          <p:nvPr>
            <p:ph idx="1"/>
          </p:nvPr>
        </p:nvSpPr>
        <p:spPr>
          <a:xfrm>
            <a:off x="838200" y="1184857"/>
            <a:ext cx="10515600" cy="1790164"/>
          </a:xfrm>
        </p:spPr>
        <p:txBody>
          <a:bodyPr>
            <a:normAutofit/>
          </a:bodyPr>
          <a:lstStyle/>
          <a:p>
            <a:pPr marL="0" indent="0">
              <a:buNone/>
            </a:pPr>
            <a:r>
              <a:rPr lang="en-GB" dirty="0" smtClean="0"/>
              <a:t>The balance of pressure gradient force (PGF) by </a:t>
            </a:r>
            <a:r>
              <a:rPr lang="en-GB" dirty="0" err="1" smtClean="0"/>
              <a:t>coriolis</a:t>
            </a:r>
            <a:r>
              <a:rPr lang="en-GB" dirty="0" smtClean="0"/>
              <a:t> force.</a:t>
            </a:r>
            <a:endParaRPr lang="en-GB" dirty="0"/>
          </a:p>
        </p:txBody>
      </p:sp>
      <p:pic>
        <p:nvPicPr>
          <p:cNvPr id="9" name="Picture 8"/>
          <p:cNvPicPr>
            <a:picLocks noChangeAspect="1"/>
          </p:cNvPicPr>
          <p:nvPr/>
        </p:nvPicPr>
        <p:blipFill>
          <a:blip r:embed="rId2"/>
          <a:stretch>
            <a:fillRect/>
          </a:stretch>
        </p:blipFill>
        <p:spPr>
          <a:xfrm>
            <a:off x="1443510" y="2079939"/>
            <a:ext cx="4042893" cy="2376567"/>
          </a:xfrm>
          <a:prstGeom prst="rect">
            <a:avLst/>
          </a:prstGeom>
        </p:spPr>
      </p:pic>
      <p:pic>
        <p:nvPicPr>
          <p:cNvPr id="10" name="Picture 9"/>
          <p:cNvPicPr>
            <a:picLocks noChangeAspect="1"/>
          </p:cNvPicPr>
          <p:nvPr/>
        </p:nvPicPr>
        <p:blipFill>
          <a:blip r:embed="rId3"/>
          <a:stretch>
            <a:fillRect/>
          </a:stretch>
        </p:blipFill>
        <p:spPr>
          <a:xfrm>
            <a:off x="6422268" y="2073283"/>
            <a:ext cx="3558863" cy="2336447"/>
          </a:xfrm>
          <a:prstGeom prst="rect">
            <a:avLst/>
          </a:prstGeom>
        </p:spPr>
      </p:pic>
      <p:sp>
        <p:nvSpPr>
          <p:cNvPr id="11" name="Content Placeholder 2"/>
          <p:cNvSpPr txBox="1">
            <a:spLocks/>
          </p:cNvSpPr>
          <p:nvPr/>
        </p:nvSpPr>
        <p:spPr>
          <a:xfrm>
            <a:off x="657896" y="5110833"/>
            <a:ext cx="10515600" cy="1114648"/>
          </a:xfrm>
          <a:prstGeom prst="rect">
            <a:avLst/>
          </a:prstGeom>
          <a:solidFill>
            <a:schemeClr val="accent6">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500" b="1" dirty="0" smtClean="0">
                <a:solidFill>
                  <a:srgbClr val="FF0000"/>
                </a:solidFill>
              </a:rPr>
              <a:t>Class Discussion</a:t>
            </a:r>
          </a:p>
          <a:p>
            <a:pPr marL="514350" indent="-514350">
              <a:buFont typeface="+mj-lt"/>
              <a:buAutoNum type="romanLcPeriod"/>
            </a:pPr>
            <a:r>
              <a:rPr lang="en-GB" sz="2200" b="1" i="1" dirty="0" smtClean="0"/>
              <a:t>Where is </a:t>
            </a:r>
            <a:r>
              <a:rPr lang="en-GB" sz="2200" b="1" i="1" dirty="0" err="1" smtClean="0"/>
              <a:t>Coriolis</a:t>
            </a:r>
            <a:r>
              <a:rPr lang="en-GB" sz="2200" b="1" i="1" dirty="0" smtClean="0"/>
              <a:t> force greatest – at the poles or towards the Equator?   Explain</a:t>
            </a:r>
            <a:endParaRPr lang="en-GB" sz="2200" b="1" i="1" dirty="0"/>
          </a:p>
        </p:txBody>
      </p:sp>
    </p:spTree>
    <p:extLst>
      <p:ext uri="{BB962C8B-B14F-4D97-AF65-F5344CB8AC3E}">
        <p14:creationId xmlns:p14="http://schemas.microsoft.com/office/powerpoint/2010/main" val="1026040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a:t>
            </a:fld>
            <a:endParaRPr lang="en-GB">
              <a:solidFill>
                <a:prstClr val="black"/>
              </a:solidFill>
            </a:endParaRPr>
          </a:p>
        </p:txBody>
      </p:sp>
      <p:sp>
        <p:nvSpPr>
          <p:cNvPr id="2" name="Title 1"/>
          <p:cNvSpPr txBox="1">
            <a:spLocks noGrp="1"/>
          </p:cNvSpPr>
          <p:nvPr>
            <p:ph type="title" idx="4294967295"/>
          </p:nvPr>
        </p:nvSpPr>
        <p:spPr>
          <a:xfrm>
            <a:off x="412125" y="273050"/>
            <a:ext cx="6004442" cy="720178"/>
          </a:xfrm>
          <a:solidFill>
            <a:schemeClr val="tx1"/>
          </a:solidFill>
        </p:spPr>
        <p:txBody>
          <a:bodyPr>
            <a:normAutofit fontScale="90000"/>
          </a:bodyPr>
          <a:lstStyle/>
          <a:p>
            <a:pPr lvl="0" algn="just"/>
            <a:r>
              <a:rPr lang="en-US" b="1" dirty="0">
                <a:solidFill>
                  <a:srgbClr val="FF0000"/>
                </a:solidFill>
              </a:rPr>
              <a:t>Course Objective</a:t>
            </a:r>
          </a:p>
        </p:txBody>
      </p:sp>
      <p:sp>
        <p:nvSpPr>
          <p:cNvPr id="3" name="Subtitle 2"/>
          <p:cNvSpPr txBox="1">
            <a:spLocks noGrp="1"/>
          </p:cNvSpPr>
          <p:nvPr>
            <p:ph type="subTitle" idx="4294967295"/>
          </p:nvPr>
        </p:nvSpPr>
        <p:spPr>
          <a:xfrm>
            <a:off x="412124" y="949723"/>
            <a:ext cx="10821025" cy="4404732"/>
          </a:xfrm>
          <a:solidFill>
            <a:schemeClr val="accent2">
              <a:lumMod val="60000"/>
              <a:lumOff val="40000"/>
            </a:schemeClr>
          </a:solidFill>
          <a:ln>
            <a:solidFill>
              <a:schemeClr val="tx1"/>
            </a:solidFill>
          </a:ln>
        </p:spPr>
        <p:txBody>
          <a:bodyPr anchor="ctr">
            <a:noAutofit/>
          </a:bodyPr>
          <a:lstStyle/>
          <a:p>
            <a:pPr marL="0" lvl="0" indent="0" algn="just">
              <a:buNone/>
            </a:pPr>
            <a:r>
              <a:rPr lang="en-US" sz="2400" dirty="0">
                <a:latin typeface="Arial" panose="020B0604020202020204" pitchFamily="34" charset="0"/>
                <a:cs typeface="Arial" panose="020B0604020202020204" pitchFamily="34" charset="0"/>
              </a:rPr>
              <a:t>At the end of this course, students should</a:t>
            </a:r>
            <a:r>
              <a:rPr lang="en-US" sz="2400" dirty="0" smtClean="0">
                <a:latin typeface="Arial" panose="020B0604020202020204" pitchFamily="34" charset="0"/>
                <a:cs typeface="Arial" panose="020B0604020202020204" pitchFamily="34" charset="0"/>
              </a:rPr>
              <a:t>:-</a:t>
            </a:r>
          </a:p>
          <a:p>
            <a:pPr lvl="0" algn="just"/>
            <a:endParaRPr lang="en-US" sz="2400" dirty="0">
              <a:latin typeface="Arial" panose="020B0604020202020204" pitchFamily="34" charset="0"/>
              <a:cs typeface="Arial" panose="020B0604020202020204" pitchFamily="34" charset="0"/>
            </a:endParaRPr>
          </a:p>
          <a:p>
            <a:pPr marL="457200" lvl="0" indent="-457200" algn="just">
              <a:buFont typeface="+mj-lt"/>
              <a:buAutoNum type="arabicPeriod"/>
            </a:pPr>
            <a:r>
              <a:rPr lang="en-US" sz="2400" dirty="0" smtClean="0">
                <a:latin typeface="Arial" panose="020B0604020202020204" pitchFamily="34" charset="0"/>
                <a:cs typeface="Arial" panose="020B0604020202020204" pitchFamily="34" charset="0"/>
              </a:rPr>
              <a:t>have </a:t>
            </a:r>
            <a:r>
              <a:rPr lang="en-US" sz="2400" dirty="0">
                <a:latin typeface="Arial" panose="020B0604020202020204" pitchFamily="34" charset="0"/>
                <a:cs typeface="Arial" panose="020B0604020202020204" pitchFamily="34" charset="0"/>
              </a:rPr>
              <a:t>a general knowledge of tropical weather systems.</a:t>
            </a:r>
          </a:p>
          <a:p>
            <a:pPr marL="457200" lvl="0" indent="-457200" algn="just">
              <a:buFont typeface="+mj-lt"/>
              <a:buAutoNum type="arabicPeriod"/>
            </a:pPr>
            <a:endParaRPr lang="en-US" sz="2400" dirty="0">
              <a:latin typeface="Arial" panose="020B0604020202020204" pitchFamily="34" charset="0"/>
              <a:cs typeface="Arial" panose="020B0604020202020204" pitchFamily="34" charset="0"/>
            </a:endParaRPr>
          </a:p>
          <a:p>
            <a:pPr marL="457200" lvl="0" indent="-457200" algn="just">
              <a:buFont typeface="+mj-lt"/>
              <a:buAutoNum type="arabicPeriod"/>
            </a:pPr>
            <a:r>
              <a:rPr lang="en-US" sz="2400" dirty="0" smtClean="0">
                <a:latin typeface="Arial" panose="020B0604020202020204" pitchFamily="34" charset="0"/>
                <a:cs typeface="Arial" panose="020B0604020202020204" pitchFamily="34" charset="0"/>
              </a:rPr>
              <a:t>understand </a:t>
            </a:r>
            <a:r>
              <a:rPr lang="en-US" sz="2400" dirty="0">
                <a:latin typeface="Arial" panose="020B0604020202020204" pitchFamily="34" charset="0"/>
                <a:cs typeface="Arial" panose="020B0604020202020204" pitchFamily="34" charset="0"/>
              </a:rPr>
              <a:t>the mechanisms driving changes in the tropical systems and their </a:t>
            </a:r>
            <a:r>
              <a:rPr lang="en-US" sz="2400" dirty="0" smtClean="0">
                <a:latin typeface="Arial" panose="020B0604020202020204" pitchFamily="34" charset="0"/>
                <a:cs typeface="Arial" panose="020B0604020202020204" pitchFamily="34" charset="0"/>
              </a:rPr>
              <a:t>teleconnections</a:t>
            </a:r>
            <a:r>
              <a:rPr lang="en-US" sz="2400" dirty="0">
                <a:latin typeface="Arial" panose="020B0604020202020204" pitchFamily="34" charset="0"/>
                <a:cs typeface="Arial" panose="020B0604020202020204" pitchFamily="34" charset="0"/>
              </a:rPr>
              <a:t>.</a:t>
            </a:r>
          </a:p>
          <a:p>
            <a:pPr marL="457200" lvl="0" indent="-457200" algn="just">
              <a:buFont typeface="+mj-lt"/>
              <a:buAutoNum type="arabicPeriod"/>
            </a:pPr>
            <a:endParaRPr lang="en-US" sz="2400" dirty="0">
              <a:latin typeface="Arial" panose="020B0604020202020204" pitchFamily="34" charset="0"/>
              <a:cs typeface="Arial" panose="020B0604020202020204" pitchFamily="34" charset="0"/>
            </a:endParaRPr>
          </a:p>
          <a:p>
            <a:pPr marL="457200" lvl="0" indent="-457200" algn="just">
              <a:buFont typeface="+mj-lt"/>
              <a:buAutoNum type="arabicPeriod"/>
            </a:pPr>
            <a:r>
              <a:rPr lang="en-US" sz="2400" dirty="0" smtClean="0">
                <a:latin typeface="Arial" panose="020B0604020202020204" pitchFamily="34" charset="0"/>
                <a:cs typeface="Arial" panose="020B0604020202020204" pitchFamily="34" charset="0"/>
              </a:rPr>
              <a:t>have </a:t>
            </a:r>
            <a:r>
              <a:rPr lang="en-US" sz="2400" dirty="0">
                <a:latin typeface="Arial" panose="020B0604020202020204" pitchFamily="34" charset="0"/>
                <a:cs typeface="Arial" panose="020B0604020202020204" pitchFamily="34" charset="0"/>
              </a:rPr>
              <a:t>understanding of natural and anthropogenic effects on earth system climate, with focus on the tropics.</a:t>
            </a:r>
          </a:p>
        </p:txBody>
      </p:sp>
    </p:spTree>
    <p:extLst>
      <p:ext uri="{BB962C8B-B14F-4D97-AF65-F5344CB8AC3E}">
        <p14:creationId xmlns:p14="http://schemas.microsoft.com/office/powerpoint/2010/main" val="72707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2"/>
            <a:ext cx="10515600" cy="742458"/>
          </a:xfrm>
        </p:spPr>
        <p:txBody>
          <a:bodyPr>
            <a:normAutofit/>
          </a:bodyPr>
          <a:lstStyle/>
          <a:p>
            <a:r>
              <a:rPr lang="en-GB" sz="4000" b="1" smtClean="0">
                <a:solidFill>
                  <a:srgbClr val="FF0000"/>
                </a:solidFill>
                <a:latin typeface="Arial Black" panose="020B0A04020102020204" pitchFamily="34" charset="0"/>
              </a:rPr>
              <a:t>GEOSTROPHIC WINDS</a:t>
            </a:r>
            <a:endParaRPr lang="en-GB" sz="4000"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MET361: TROPICAL METEOROLOGY</a:t>
            </a:r>
          </a:p>
        </p:txBody>
      </p:sp>
      <p:sp>
        <p:nvSpPr>
          <p:cNvPr id="5" name="Slide Number Placeholder 4"/>
          <p:cNvSpPr>
            <a:spLocks noGrp="1"/>
          </p:cNvSpPr>
          <p:nvPr>
            <p:ph type="sldNum" sz="quarter" idx="12"/>
          </p:nvPr>
        </p:nvSpPr>
        <p:spPr/>
        <p:txBody>
          <a:bodyPr/>
          <a:lstStyle/>
          <a:p>
            <a:fld id="{46CBDAFF-6F72-4DEC-A76B-3A5A3345B25A}" type="slidenum">
              <a:rPr lang="en-GB">
                <a:solidFill>
                  <a:prstClr val="black">
                    <a:tint val="75000"/>
                  </a:prstClr>
                </a:solidFill>
              </a:rPr>
              <a:pPr/>
              <a:t>20</a:t>
            </a:fld>
            <a:endParaRPr lang="en-GB">
              <a:solidFill>
                <a:prstClr val="black">
                  <a:tint val="75000"/>
                </a:prstClr>
              </a:solidFill>
            </a:endParaRPr>
          </a:p>
        </p:txBody>
      </p:sp>
      <p:sp>
        <p:nvSpPr>
          <p:cNvPr id="3" name="Content Placeholder 2"/>
          <p:cNvSpPr>
            <a:spLocks noGrp="1"/>
          </p:cNvSpPr>
          <p:nvPr>
            <p:ph idx="1"/>
          </p:nvPr>
        </p:nvSpPr>
        <p:spPr>
          <a:xfrm>
            <a:off x="5203065" y="1291966"/>
            <a:ext cx="6847468" cy="3571875"/>
          </a:xfrm>
        </p:spPr>
        <p:txBody>
          <a:bodyPr>
            <a:normAutofit/>
          </a:bodyPr>
          <a:lstStyle/>
          <a:p>
            <a:pPr>
              <a:buFont typeface="Wingdings" panose="05000000000000000000" pitchFamily="2" charset="2"/>
              <a:buChar char="Ø"/>
            </a:pPr>
            <a:r>
              <a:rPr lang="en-GB" dirty="0" smtClean="0"/>
              <a:t>An </a:t>
            </a:r>
            <a:r>
              <a:rPr lang="en-GB" dirty="0"/>
              <a:t>air parcel initially at rest will move from high pressure to low pressure because of the pressure gradient force (PGF</a:t>
            </a:r>
            <a:r>
              <a:rPr lang="en-GB" dirty="0" smtClean="0"/>
              <a:t>).</a:t>
            </a:r>
          </a:p>
          <a:p>
            <a:pPr>
              <a:buFont typeface="Wingdings" panose="05000000000000000000" pitchFamily="2" charset="2"/>
              <a:buChar char="Ø"/>
            </a:pPr>
            <a:endParaRPr lang="en-GB" dirty="0"/>
          </a:p>
          <a:p>
            <a:pPr>
              <a:buFont typeface="Wingdings" panose="05000000000000000000" pitchFamily="2" charset="2"/>
              <a:buChar char="Ø"/>
            </a:pPr>
            <a:r>
              <a:rPr lang="en-GB" dirty="0"/>
              <a:t>However, as that air parcel begins to move, it is deflected by the </a:t>
            </a:r>
            <a:r>
              <a:rPr lang="en-GB" dirty="0" err="1"/>
              <a:t>Coriolis</a:t>
            </a:r>
            <a:r>
              <a:rPr lang="en-GB" dirty="0"/>
              <a:t> force to the </a:t>
            </a:r>
            <a:r>
              <a:rPr lang="en-GB" b="1" dirty="0">
                <a:solidFill>
                  <a:srgbClr val="FF0000"/>
                </a:solidFill>
              </a:rPr>
              <a:t>right in the northern </a:t>
            </a:r>
            <a:r>
              <a:rPr lang="en-GB" b="1" dirty="0" smtClean="0">
                <a:solidFill>
                  <a:srgbClr val="FF0000"/>
                </a:solidFill>
              </a:rPr>
              <a:t>hemisphere</a:t>
            </a:r>
            <a:r>
              <a:rPr lang="en-GB" dirty="0" smtClean="0"/>
              <a:t> (to </a:t>
            </a:r>
            <a:r>
              <a:rPr lang="en-GB" dirty="0"/>
              <a:t>the </a:t>
            </a:r>
            <a:r>
              <a:rPr lang="en-GB" b="1" dirty="0">
                <a:solidFill>
                  <a:srgbClr val="FF0000"/>
                </a:solidFill>
              </a:rPr>
              <a:t>left on the southern hemisphere</a:t>
            </a:r>
            <a:r>
              <a:rPr lang="en-GB"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24" y="1576555"/>
            <a:ext cx="4524375" cy="3571875"/>
          </a:xfrm>
          <a:prstGeom prst="rect">
            <a:avLst/>
          </a:prstGeom>
        </p:spPr>
      </p:pic>
      <p:sp>
        <p:nvSpPr>
          <p:cNvPr id="7" name="Rectangle 6"/>
          <p:cNvSpPr/>
          <p:nvPr/>
        </p:nvSpPr>
        <p:spPr>
          <a:xfrm>
            <a:off x="340888" y="5187067"/>
            <a:ext cx="11572070" cy="1200329"/>
          </a:xfrm>
          <a:prstGeom prst="rect">
            <a:avLst/>
          </a:prstGeom>
        </p:spPr>
        <p:txBody>
          <a:bodyPr wrap="square">
            <a:spAutoFit/>
          </a:bodyPr>
          <a:lstStyle/>
          <a:p>
            <a:pPr marL="342900" indent="-342900">
              <a:buFont typeface="Wingdings" panose="05000000000000000000" pitchFamily="2" charset="2"/>
              <a:buChar char="Ø"/>
            </a:pPr>
            <a:r>
              <a:rPr lang="en-GB" sz="2400" dirty="0" smtClean="0"/>
              <a:t>As the wind gains speed, the deflection increases until the </a:t>
            </a:r>
            <a:r>
              <a:rPr lang="en-GB" sz="2400" dirty="0" err="1" smtClean="0"/>
              <a:t>Coriolis</a:t>
            </a:r>
            <a:r>
              <a:rPr lang="en-GB" sz="2400" dirty="0" smtClean="0"/>
              <a:t> force equals the pressure gradient force. At this point, the wind will be blowing parallel to the isobars. When this happens, the wind is referred to as </a:t>
            </a:r>
            <a:r>
              <a:rPr lang="en-GB" sz="2400" b="1" dirty="0" smtClean="0">
                <a:solidFill>
                  <a:srgbClr val="FF0000"/>
                </a:solidFill>
              </a:rPr>
              <a:t>geostrophic</a:t>
            </a:r>
            <a:r>
              <a:rPr lang="en-GB" sz="2400" dirty="0" smtClean="0"/>
              <a:t>.</a:t>
            </a:r>
            <a:endParaRPr lang="en-GB" sz="2400" dirty="0"/>
          </a:p>
        </p:txBody>
      </p:sp>
      <p:sp>
        <p:nvSpPr>
          <p:cNvPr id="8" name="Rectangle 7"/>
          <p:cNvSpPr/>
          <p:nvPr/>
        </p:nvSpPr>
        <p:spPr>
          <a:xfrm>
            <a:off x="335924" y="645635"/>
            <a:ext cx="11017876" cy="461665"/>
          </a:xfrm>
          <a:prstGeom prst="rect">
            <a:avLst/>
          </a:prstGeom>
        </p:spPr>
        <p:txBody>
          <a:bodyPr wrap="square">
            <a:spAutoFit/>
          </a:bodyPr>
          <a:lstStyle/>
          <a:p>
            <a:pPr>
              <a:buFont typeface="Wingdings" panose="05000000000000000000" pitchFamily="2" charset="2"/>
              <a:buChar char="Ø"/>
            </a:pPr>
            <a:r>
              <a:rPr lang="en-GB" sz="2400" dirty="0" smtClean="0"/>
              <a:t>theoretical winds balanced by the </a:t>
            </a:r>
            <a:r>
              <a:rPr lang="en-GB" sz="2400" dirty="0" err="1" smtClean="0"/>
              <a:t>Coriolis</a:t>
            </a:r>
            <a:r>
              <a:rPr lang="en-GB" sz="2400" dirty="0" smtClean="0"/>
              <a:t> and Pressure Gradient forces</a:t>
            </a:r>
          </a:p>
        </p:txBody>
      </p:sp>
    </p:spTree>
    <p:extLst>
      <p:ext uri="{BB962C8B-B14F-4D97-AF65-F5344CB8AC3E}">
        <p14:creationId xmlns:p14="http://schemas.microsoft.com/office/powerpoint/2010/main" val="296857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21</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mn-lt"/>
              </a:rPr>
              <a:t>ASSESSMENT ON LECTURE 1</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sp>
        <p:nvSpPr>
          <p:cNvPr id="3" name="TextBox 2"/>
          <p:cNvSpPr txBox="1"/>
          <p:nvPr/>
        </p:nvSpPr>
        <p:spPr>
          <a:xfrm>
            <a:off x="648789" y="1136467"/>
            <a:ext cx="10972800" cy="4832092"/>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r>
              <a:rPr lang="en-GB" sz="2800" dirty="0" smtClean="0"/>
              <a:t>With relevant diagram(s), explain how the tropics contribute to the global heat transport.</a:t>
            </a:r>
          </a:p>
          <a:p>
            <a:pPr marL="514350" indent="-514350">
              <a:buAutoNum type="arabicPeriod"/>
            </a:pPr>
            <a:endParaRPr lang="en-GB" sz="2800" dirty="0" smtClean="0"/>
          </a:p>
          <a:p>
            <a:pPr marL="514350" indent="-514350">
              <a:buAutoNum type="arabicPeriod"/>
            </a:pPr>
            <a:r>
              <a:rPr lang="en-GB" sz="2800" dirty="0" smtClean="0"/>
              <a:t>Imagine a boy on a “merry-go-round” targets a stagnant object and decides to throw a ball at it while the merry-go-round is in motion. What happens to the ball the boy throws at the target while the merry-go-round (</a:t>
            </a:r>
            <a:r>
              <a:rPr lang="en-GB" sz="2800" dirty="0" err="1" smtClean="0"/>
              <a:t>i</a:t>
            </a:r>
            <a:r>
              <a:rPr lang="en-GB" sz="2800" dirty="0" smtClean="0"/>
              <a:t>) moves slowly and (ii) moves faster?</a:t>
            </a:r>
          </a:p>
          <a:p>
            <a:pPr marL="514350" indent="-514350">
              <a:buAutoNum type="arabicPeriod"/>
            </a:pPr>
            <a:endParaRPr lang="en-GB" sz="2800" dirty="0" smtClean="0"/>
          </a:p>
          <a:p>
            <a:pPr marL="514350" indent="-514350">
              <a:buAutoNum type="arabicPeriod"/>
            </a:pPr>
            <a:r>
              <a:rPr lang="en-GB" sz="2800" dirty="0" smtClean="0"/>
              <a:t>What concept does the above illustration depict?</a:t>
            </a:r>
          </a:p>
          <a:p>
            <a:pPr marL="514350" indent="-514350">
              <a:buAutoNum type="arabicPeriod"/>
            </a:pPr>
            <a:endParaRPr lang="en-GB" sz="2800" dirty="0"/>
          </a:p>
          <a:p>
            <a:pPr marL="514350" indent="-514350">
              <a:buAutoNum type="arabicPeriod"/>
            </a:pPr>
            <a:r>
              <a:rPr lang="en-GB" sz="2800" dirty="0" smtClean="0"/>
              <a:t>Explain, in brief, the concept of geostrophic winds.</a:t>
            </a:r>
            <a:endParaRPr lang="en-GB" sz="2800" dirty="0"/>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3</a:t>
            </a:fld>
            <a:endParaRPr lang="en-GB">
              <a:solidFill>
                <a:prstClr val="black"/>
              </a:solidFill>
            </a:endParaRPr>
          </a:p>
        </p:txBody>
      </p:sp>
      <p:sp>
        <p:nvSpPr>
          <p:cNvPr id="2" name="Title 1"/>
          <p:cNvSpPr txBox="1">
            <a:spLocks noGrp="1"/>
          </p:cNvSpPr>
          <p:nvPr>
            <p:ph type="title" idx="4294967295"/>
          </p:nvPr>
        </p:nvSpPr>
        <p:spPr>
          <a:xfrm>
            <a:off x="343999" y="59998"/>
            <a:ext cx="8062175" cy="665217"/>
          </a:xfrm>
          <a:solidFill>
            <a:schemeClr val="tx2"/>
          </a:solidFill>
        </p:spPr>
        <p:txBody>
          <a:bodyPr>
            <a:normAutofit fontScale="90000"/>
          </a:bodyPr>
          <a:lstStyle/>
          <a:p>
            <a:pPr lvl="0"/>
            <a:r>
              <a:rPr lang="en-US" b="1" dirty="0">
                <a:solidFill>
                  <a:srgbClr val="FF0000"/>
                </a:solidFill>
              </a:rPr>
              <a:t>Course Content (Overview)</a:t>
            </a:r>
          </a:p>
        </p:txBody>
      </p:sp>
      <p:sp>
        <p:nvSpPr>
          <p:cNvPr id="3" name="Subtitle 2"/>
          <p:cNvSpPr txBox="1">
            <a:spLocks noGrp="1"/>
          </p:cNvSpPr>
          <p:nvPr>
            <p:ph type="subTitle" idx="4294967295"/>
          </p:nvPr>
        </p:nvSpPr>
        <p:spPr>
          <a:xfrm>
            <a:off x="334851" y="721174"/>
            <a:ext cx="11590986" cy="5133975"/>
          </a:xfrm>
          <a:solidFill>
            <a:schemeClr val="accent2">
              <a:lumMod val="60000"/>
              <a:lumOff val="40000"/>
            </a:schemeClr>
          </a:solidFill>
          <a:ln>
            <a:solidFill>
              <a:schemeClr val="tx1"/>
            </a:solidFill>
          </a:ln>
        </p:spPr>
        <p:txBody>
          <a:bodyPr anchor="ctr">
            <a:noAutofit/>
          </a:bodyPr>
          <a:lstStyle/>
          <a:p>
            <a:pPr lvl="0" algn="just"/>
            <a:r>
              <a:rPr lang="en-US" sz="2200" b="1" dirty="0">
                <a:solidFill>
                  <a:srgbClr val="0070C0"/>
                </a:solidFill>
                <a:latin typeface="Arial" panose="020B0604020202020204" pitchFamily="34" charset="0"/>
                <a:cs typeface="Arial" panose="020B0604020202020204" pitchFamily="34" charset="0"/>
              </a:rPr>
              <a:t>Introduction to Tropical Meteorology</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Definition of tropical region, review of geostrophic </a:t>
            </a:r>
            <a:r>
              <a:rPr lang="en-US" sz="2200" dirty="0" smtClean="0">
                <a:latin typeface="Arial" panose="020B0604020202020204" pitchFamily="34" charset="0"/>
                <a:cs typeface="Arial" panose="020B0604020202020204" pitchFamily="34" charset="0"/>
              </a:rPr>
              <a:t>winds </a:t>
            </a:r>
          </a:p>
          <a:p>
            <a:pPr lvl="0" algn="just"/>
            <a:endParaRPr lang="en-US" sz="2200" dirty="0" smtClean="0">
              <a:latin typeface="Arial" panose="020B0604020202020204" pitchFamily="34" charset="0"/>
              <a:cs typeface="Arial" panose="020B0604020202020204" pitchFamily="34" charset="0"/>
            </a:endParaRPr>
          </a:p>
          <a:p>
            <a:pPr lvl="0" algn="just"/>
            <a:r>
              <a:rPr lang="en-US" sz="2200" b="1" dirty="0" smtClean="0">
                <a:solidFill>
                  <a:srgbClr val="0070C0"/>
                </a:solidFill>
                <a:latin typeface="Arial" panose="020B0604020202020204" pitchFamily="34" charset="0"/>
                <a:cs typeface="Arial" panose="020B0604020202020204" pitchFamily="34" charset="0"/>
              </a:rPr>
              <a:t>Tropical Deep Convection</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thermodynamics and stability, role of wind shear</a:t>
            </a:r>
            <a:r>
              <a:rPr lang="en-US" sz="2200" dirty="0" smtClean="0">
                <a:latin typeface="Arial" panose="020B0604020202020204" pitchFamily="34" charset="0"/>
                <a:cs typeface="Arial" panose="020B0604020202020204" pitchFamily="34" charset="0"/>
              </a:rPr>
              <a:t>.</a:t>
            </a:r>
          </a:p>
          <a:p>
            <a:pPr lvl="0" algn="just"/>
            <a:endParaRPr lang="en-US" sz="2200" dirty="0">
              <a:latin typeface="Arial" panose="020B0604020202020204" pitchFamily="34" charset="0"/>
              <a:cs typeface="Arial" panose="020B0604020202020204" pitchFamily="34" charset="0"/>
            </a:endParaRPr>
          </a:p>
          <a:p>
            <a:pPr lvl="0" algn="just"/>
            <a:r>
              <a:rPr lang="en-US" sz="2200" b="1" dirty="0">
                <a:solidFill>
                  <a:srgbClr val="0070C0"/>
                </a:solidFill>
                <a:latin typeface="Arial" panose="020B0604020202020204" pitchFamily="34" charset="0"/>
                <a:cs typeface="Arial" panose="020B0604020202020204" pitchFamily="34" charset="0"/>
              </a:rPr>
              <a:t>Tropical Cyclones</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Definition, location, formation, factors, interactions with mid-latitude westerly winds, north-east trade winds, south-west trade winds, effects on weather</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lvl="0" algn="just"/>
            <a:endParaRPr lang="en-US" sz="2200" dirty="0">
              <a:latin typeface="Arial" panose="020B0604020202020204" pitchFamily="34" charset="0"/>
              <a:cs typeface="Arial" panose="020B0604020202020204" pitchFamily="34" charset="0"/>
            </a:endParaRPr>
          </a:p>
          <a:p>
            <a:pPr lvl="0" algn="just"/>
            <a:r>
              <a:rPr lang="en-US" sz="2200" b="1" dirty="0">
                <a:solidFill>
                  <a:srgbClr val="0070C0"/>
                </a:solidFill>
                <a:latin typeface="Arial" panose="020B0604020202020204" pitchFamily="34" charset="0"/>
                <a:cs typeface="Arial" panose="020B0604020202020204" pitchFamily="34" charset="0"/>
              </a:rPr>
              <a:t>Global Tropical Dynamics</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Shallow water model, Fundamental wave models, models of West African Monsoon (WAM), Mean observed structure, role of </a:t>
            </a:r>
            <a:r>
              <a:rPr lang="en-US" sz="2200" dirty="0" err="1">
                <a:latin typeface="Arial" panose="020B0604020202020204" pitchFamily="34" charset="0"/>
                <a:cs typeface="Arial" panose="020B0604020202020204" pitchFamily="34" charset="0"/>
              </a:rPr>
              <a:t>barotropic</a:t>
            </a:r>
            <a:r>
              <a:rPr lang="en-US" sz="2200" dirty="0">
                <a:latin typeface="Arial" panose="020B0604020202020204" pitchFamily="34" charset="0"/>
                <a:cs typeface="Arial" panose="020B0604020202020204" pitchFamily="34" charset="0"/>
              </a:rPr>
              <a:t> and </a:t>
            </a:r>
            <a:r>
              <a:rPr lang="en-US" sz="2200" dirty="0" err="1">
                <a:latin typeface="Arial" panose="020B0604020202020204" pitchFamily="34" charset="0"/>
                <a:cs typeface="Arial" panose="020B0604020202020204" pitchFamily="34" charset="0"/>
              </a:rPr>
              <a:t>baroclinic</a:t>
            </a:r>
            <a:r>
              <a:rPr lang="en-US" sz="2200" dirty="0">
                <a:latin typeface="Arial" panose="020B0604020202020204" pitchFamily="34" charset="0"/>
                <a:cs typeface="Arial" panose="020B0604020202020204" pitchFamily="34" charset="0"/>
              </a:rPr>
              <a:t> instability, links with surface and diurnal cycle, initiation in convection or over hills, interaction with </a:t>
            </a:r>
            <a:r>
              <a:rPr lang="en-US" sz="2200" dirty="0" smtClean="0">
                <a:latin typeface="Arial" panose="020B0604020202020204" pitchFamily="34" charset="0"/>
                <a:cs typeface="Arial" panose="020B0604020202020204" pitchFamily="34" charset="0"/>
              </a:rPr>
              <a:t>upper </a:t>
            </a:r>
            <a:r>
              <a:rPr lang="en-US" sz="2200" dirty="0">
                <a:latin typeface="Arial" panose="020B0604020202020204" pitchFamily="34" charset="0"/>
                <a:cs typeface="Arial" panose="020B0604020202020204" pitchFamily="34" charset="0"/>
              </a:rPr>
              <a:t>levels and genesis of hurricanes.</a:t>
            </a:r>
          </a:p>
        </p:txBody>
      </p:sp>
    </p:spTree>
    <p:extLst>
      <p:ext uri="{BB962C8B-B14F-4D97-AF65-F5344CB8AC3E}">
        <p14:creationId xmlns:p14="http://schemas.microsoft.com/office/powerpoint/2010/main" val="175583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4</a:t>
            </a:fld>
            <a:endParaRPr lang="en-GB">
              <a:solidFill>
                <a:prstClr val="black"/>
              </a:solidFill>
            </a:endParaRPr>
          </a:p>
        </p:txBody>
      </p:sp>
      <p:sp>
        <p:nvSpPr>
          <p:cNvPr id="2" name="Title 1"/>
          <p:cNvSpPr txBox="1">
            <a:spLocks noGrp="1"/>
          </p:cNvSpPr>
          <p:nvPr>
            <p:ph type="title" idx="4294967295"/>
          </p:nvPr>
        </p:nvSpPr>
        <p:spPr>
          <a:xfrm>
            <a:off x="138722" y="65000"/>
            <a:ext cx="7881870" cy="671513"/>
          </a:xfrm>
          <a:solidFill>
            <a:schemeClr val="tx2"/>
          </a:solidFill>
        </p:spPr>
        <p:txBody>
          <a:bodyPr>
            <a:normAutofit fontScale="90000"/>
          </a:bodyPr>
          <a:lstStyle/>
          <a:p>
            <a:pPr lvl="0"/>
            <a:r>
              <a:rPr lang="en-US" b="1" dirty="0">
                <a:solidFill>
                  <a:srgbClr val="FF0000"/>
                </a:solidFill>
              </a:rPr>
              <a:t>Recommended Literature</a:t>
            </a:r>
          </a:p>
        </p:txBody>
      </p:sp>
      <p:sp>
        <p:nvSpPr>
          <p:cNvPr id="3" name="Subtitle 2"/>
          <p:cNvSpPr txBox="1">
            <a:spLocks noGrp="1"/>
          </p:cNvSpPr>
          <p:nvPr>
            <p:ph type="subTitle" idx="4294967295"/>
          </p:nvPr>
        </p:nvSpPr>
        <p:spPr>
          <a:xfrm>
            <a:off x="143691" y="736513"/>
            <a:ext cx="11782697" cy="5427804"/>
          </a:xfrm>
          <a:solidFill>
            <a:schemeClr val="accent2">
              <a:lumMod val="60000"/>
              <a:lumOff val="40000"/>
            </a:schemeClr>
          </a:solidFill>
          <a:ln>
            <a:solidFill>
              <a:schemeClr val="tx1"/>
            </a:solidFill>
          </a:ln>
        </p:spPr>
        <p:txBody>
          <a:bodyPr anchor="ctr">
            <a:noAutofit/>
          </a:bodyPr>
          <a:lstStyle/>
          <a:p>
            <a:pPr marL="457200" lvl="0" indent="-457200" algn="just">
              <a:buFont typeface="+mj-lt"/>
              <a:buAutoNum type="arabicPeriod"/>
            </a:pPr>
            <a:r>
              <a:rPr lang="en-US" dirty="0" smtClean="0">
                <a:latin typeface="Arial" panose="020B0604020202020204" pitchFamily="34" charset="0"/>
                <a:cs typeface="Arial" panose="020B0604020202020204" pitchFamily="34" charset="0"/>
              </a:rPr>
              <a:t>Meteorology </a:t>
            </a:r>
            <a:r>
              <a:rPr lang="en-US" dirty="0">
                <a:latin typeface="Arial" panose="020B0604020202020204" pitchFamily="34" charset="0"/>
                <a:cs typeface="Arial" panose="020B0604020202020204" pitchFamily="34" charset="0"/>
              </a:rPr>
              <a:t>of Tropical West Africa; The Forecasters’ Handbook. Edited by Douglas J. Parker and </a:t>
            </a:r>
            <a:r>
              <a:rPr lang="en-US" dirty="0" err="1">
                <a:latin typeface="Arial" panose="020B0604020202020204" pitchFamily="34" charset="0"/>
                <a:cs typeface="Arial" panose="020B0604020202020204" pitchFamily="34" charset="0"/>
              </a:rPr>
              <a:t>Mariane</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Diop</a:t>
            </a:r>
            <a:r>
              <a:rPr lang="en-US" dirty="0" smtClean="0">
                <a:latin typeface="Arial" panose="020B0604020202020204" pitchFamily="34" charset="0"/>
                <a:cs typeface="Arial" panose="020B0604020202020204" pitchFamily="34" charset="0"/>
              </a:rPr>
              <a:t>-Kane.</a:t>
            </a:r>
          </a:p>
          <a:p>
            <a:pPr marL="457200" lvl="0" indent="-457200" algn="just">
              <a:buFont typeface="+mj-lt"/>
              <a:buAutoNum type="arabicPeriod"/>
            </a:pPr>
            <a:endParaRPr lang="en-US" dirty="0" smtClean="0">
              <a:latin typeface="Arial" panose="020B0604020202020204" pitchFamily="34" charset="0"/>
              <a:cs typeface="Arial" panose="020B0604020202020204" pitchFamily="34" charset="0"/>
            </a:endParaRPr>
          </a:p>
          <a:p>
            <a:pPr marL="457200" lvl="0" indent="-457200" algn="just">
              <a:buFont typeface="+mj-lt"/>
              <a:buAutoNum type="arabicPeriod"/>
            </a:pPr>
            <a:r>
              <a:rPr lang="en-GB" dirty="0" err="1" smtClean="0">
                <a:latin typeface="Arial" panose="020B0604020202020204" pitchFamily="34" charset="0"/>
                <a:cs typeface="Arial" panose="020B0604020202020204" pitchFamily="34" charset="0"/>
              </a:rPr>
              <a:t>Jakob</a:t>
            </a:r>
            <a:r>
              <a:rPr lang="en-GB" dirty="0">
                <a:latin typeface="Arial" panose="020B0604020202020204" pitchFamily="34" charset="0"/>
                <a:cs typeface="Arial" panose="020B0604020202020204" pitchFamily="34" charset="0"/>
              </a:rPr>
              <a:t>, C., 2001: Cloud </a:t>
            </a:r>
            <a:r>
              <a:rPr lang="en-GB" dirty="0" err="1">
                <a:latin typeface="Arial" panose="020B0604020202020204" pitchFamily="34" charset="0"/>
                <a:cs typeface="Arial" panose="020B0604020202020204" pitchFamily="34" charset="0"/>
              </a:rPr>
              <a:t>parametrization</a:t>
            </a:r>
            <a:r>
              <a:rPr lang="en-GB" dirty="0">
                <a:latin typeface="Arial" panose="020B0604020202020204" pitchFamily="34" charset="0"/>
                <a:cs typeface="Arial" panose="020B0604020202020204" pitchFamily="34" charset="0"/>
              </a:rPr>
              <a:t> - Progress, Problems and Prospects. ECMWF Seminar. </a:t>
            </a:r>
            <a:endParaRPr lang="en-GB" dirty="0" smtClean="0">
              <a:latin typeface="Arial" panose="020B0604020202020204" pitchFamily="34" charset="0"/>
              <a:cs typeface="Arial" panose="020B0604020202020204" pitchFamily="34" charset="0"/>
            </a:endParaRPr>
          </a:p>
          <a:p>
            <a:pPr marL="457200" lvl="0" indent="-457200" algn="just">
              <a:buFont typeface="+mj-lt"/>
              <a:buAutoNum type="arabicPeriod"/>
            </a:pPr>
            <a:endParaRPr lang="en-GB" dirty="0" smtClean="0">
              <a:latin typeface="Arial" panose="020B0604020202020204" pitchFamily="34" charset="0"/>
              <a:cs typeface="Arial" panose="020B0604020202020204" pitchFamily="34" charset="0"/>
            </a:endParaRPr>
          </a:p>
          <a:p>
            <a:pPr marL="457200" lvl="0" indent="-457200" algn="just">
              <a:buFont typeface="+mj-lt"/>
              <a:buAutoNum type="arabicPeriod"/>
            </a:pPr>
            <a:r>
              <a:rPr lang="en-GB" dirty="0" smtClean="0">
                <a:latin typeface="Arial" panose="020B0604020202020204" pitchFamily="34" charset="0"/>
                <a:cs typeface="Arial" panose="020B0604020202020204" pitchFamily="34" charset="0"/>
              </a:rPr>
              <a:t>Betts</a:t>
            </a:r>
            <a:r>
              <a:rPr lang="en-GB" dirty="0">
                <a:latin typeface="Arial" panose="020B0604020202020204" pitchFamily="34" charset="0"/>
                <a:cs typeface="Arial" panose="020B0604020202020204" pitchFamily="34" charset="0"/>
              </a:rPr>
              <a:t>, A. K., and C. </a:t>
            </a:r>
            <a:r>
              <a:rPr lang="en-GB" dirty="0" err="1">
                <a:latin typeface="Arial" panose="020B0604020202020204" pitchFamily="34" charset="0"/>
                <a:cs typeface="Arial" panose="020B0604020202020204" pitchFamily="34" charset="0"/>
              </a:rPr>
              <a:t>Jakob</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2002a &amp; b: </a:t>
            </a:r>
            <a:r>
              <a:rPr lang="en-GB" dirty="0">
                <a:latin typeface="Arial" panose="020B0604020202020204" pitchFamily="34" charset="0"/>
                <a:cs typeface="Arial" panose="020B0604020202020204" pitchFamily="34" charset="0"/>
              </a:rPr>
              <a:t>Evaluation of the diurnal cycle of precipitation, surface thermodynamics, and surface fluxes in the ECMWF model using LBA data. J. </a:t>
            </a:r>
            <a:r>
              <a:rPr lang="en-GB" dirty="0" err="1">
                <a:latin typeface="Arial" panose="020B0604020202020204" pitchFamily="34" charset="0"/>
                <a:cs typeface="Arial" panose="020B0604020202020204" pitchFamily="34" charset="0"/>
              </a:rPr>
              <a:t>Geophys</a:t>
            </a:r>
            <a:r>
              <a:rPr lang="en-GB" dirty="0">
                <a:latin typeface="Arial" panose="020B0604020202020204" pitchFamily="34" charset="0"/>
                <a:cs typeface="Arial" panose="020B0604020202020204" pitchFamily="34" charset="0"/>
              </a:rPr>
              <a:t>. Res., </a:t>
            </a:r>
            <a:r>
              <a:rPr lang="en-GB" dirty="0" smtClean="0">
                <a:latin typeface="Arial" panose="020B0604020202020204" pitchFamily="34" charset="0"/>
                <a:cs typeface="Arial" panose="020B0604020202020204" pitchFamily="34" charset="0"/>
              </a:rPr>
              <a:t>107.</a:t>
            </a:r>
          </a:p>
          <a:p>
            <a:pPr marL="457200" lvl="0" indent="-457200" algn="just">
              <a:buFont typeface="+mj-lt"/>
              <a:buAutoNum type="arabicPeriod"/>
            </a:pPr>
            <a:endParaRPr lang="en-GB" dirty="0" smtClean="0">
              <a:latin typeface="Arial" panose="020B0604020202020204" pitchFamily="34" charset="0"/>
              <a:cs typeface="Arial" panose="020B0604020202020204" pitchFamily="34" charset="0"/>
            </a:endParaRPr>
          </a:p>
          <a:p>
            <a:pPr marL="457200" indent="-457200" algn="just">
              <a:buFont typeface="+mj-lt"/>
              <a:buAutoNum type="arabicPeriod"/>
            </a:pPr>
            <a:r>
              <a:rPr lang="en-GB" dirty="0" err="1">
                <a:latin typeface="Arial" panose="020B0604020202020204" pitchFamily="34" charset="0"/>
                <a:cs typeface="Arial" panose="020B0604020202020204" pitchFamily="34" charset="0"/>
              </a:rPr>
              <a:t>Sobel</a:t>
            </a:r>
            <a:r>
              <a:rPr lang="en-GB" dirty="0">
                <a:latin typeface="Arial" panose="020B0604020202020204" pitchFamily="34" charset="0"/>
                <a:cs typeface="Arial" panose="020B0604020202020204" pitchFamily="34" charset="0"/>
              </a:rPr>
              <a:t>, A. H. and C. S. </a:t>
            </a:r>
            <a:r>
              <a:rPr lang="en-GB" dirty="0" err="1">
                <a:latin typeface="Arial" panose="020B0604020202020204" pitchFamily="34" charset="0"/>
                <a:cs typeface="Arial" panose="020B0604020202020204" pitchFamily="34" charset="0"/>
              </a:rPr>
              <a:t>Bretherton</a:t>
            </a:r>
            <a:r>
              <a:rPr lang="en-GB" dirty="0">
                <a:latin typeface="Arial" panose="020B0604020202020204" pitchFamily="34" charset="0"/>
                <a:cs typeface="Arial" panose="020B0604020202020204" pitchFamily="34" charset="0"/>
              </a:rPr>
              <a:t>, 2000: </a:t>
            </a:r>
            <a:r>
              <a:rPr lang="en-GB" dirty="0" err="1">
                <a:latin typeface="Arial" panose="020B0604020202020204" pitchFamily="34" charset="0"/>
                <a:cs typeface="Arial" panose="020B0604020202020204" pitchFamily="34" charset="0"/>
              </a:rPr>
              <a:t>Modeling</a:t>
            </a:r>
            <a:r>
              <a:rPr lang="en-GB" dirty="0">
                <a:latin typeface="Arial" panose="020B0604020202020204" pitchFamily="34" charset="0"/>
                <a:cs typeface="Arial" panose="020B0604020202020204" pitchFamily="34" charset="0"/>
              </a:rPr>
              <a:t> tropical precipitation in a single column. </a:t>
            </a:r>
            <a:r>
              <a:rPr lang="en-GB" i="1" dirty="0">
                <a:latin typeface="Arial" panose="020B0604020202020204" pitchFamily="34" charset="0"/>
                <a:cs typeface="Arial" panose="020B0604020202020204" pitchFamily="34" charset="0"/>
              </a:rPr>
              <a:t>J. Climate</a:t>
            </a:r>
            <a:r>
              <a:rPr lang="en-GB" dirty="0">
                <a:latin typeface="Arial" panose="020B0604020202020204" pitchFamily="34" charset="0"/>
                <a:cs typeface="Arial" panose="020B0604020202020204" pitchFamily="34" charset="0"/>
              </a:rPr>
              <a:t>, 13, 4378-4392. </a:t>
            </a:r>
            <a:endParaRPr lang="en-GB" dirty="0" smtClean="0">
              <a:latin typeface="Arial" panose="020B0604020202020204" pitchFamily="34" charset="0"/>
              <a:cs typeface="Arial" panose="020B0604020202020204" pitchFamily="34" charset="0"/>
            </a:endParaRPr>
          </a:p>
          <a:p>
            <a:pPr marL="457200" lvl="0" indent="-457200" algn="just">
              <a:buFont typeface="+mj-lt"/>
              <a:buAutoNum type="arabicPeriod"/>
            </a:pPr>
            <a:endParaRPr lang="en-GB" dirty="0" smtClean="0">
              <a:latin typeface="Arial" panose="020B0604020202020204" pitchFamily="34" charset="0"/>
              <a:cs typeface="Arial" panose="020B0604020202020204" pitchFamily="34" charset="0"/>
            </a:endParaRPr>
          </a:p>
          <a:p>
            <a:pPr marL="457200" indent="-457200">
              <a:buFont typeface="+mj-lt"/>
              <a:buAutoNum type="arabicPeriod"/>
            </a:pPr>
            <a:r>
              <a:rPr lang="en-GB" dirty="0">
                <a:latin typeface="Arial" panose="020B0604020202020204" pitchFamily="34" charset="0"/>
                <a:cs typeface="Arial" panose="020B0604020202020204" pitchFamily="34" charset="0"/>
              </a:rPr>
              <a:t>Wheeler, M., G. N. </a:t>
            </a:r>
            <a:r>
              <a:rPr lang="en-GB" dirty="0" err="1">
                <a:latin typeface="Arial" panose="020B0604020202020204" pitchFamily="34" charset="0"/>
                <a:cs typeface="Arial" panose="020B0604020202020204" pitchFamily="34" charset="0"/>
              </a:rPr>
              <a:t>Kilidis</a:t>
            </a:r>
            <a:r>
              <a:rPr lang="en-GB" dirty="0">
                <a:latin typeface="Arial" panose="020B0604020202020204" pitchFamily="34" charset="0"/>
                <a:cs typeface="Arial" panose="020B0604020202020204" pitchFamily="34" charset="0"/>
              </a:rPr>
              <a:t> and P. J. Webster, 2000: Large-scale dynamical fields </a:t>
            </a:r>
            <a:r>
              <a:rPr lang="en-GB" dirty="0" err="1">
                <a:latin typeface="Arial" panose="020B0604020202020204" pitchFamily="34" charset="0"/>
                <a:cs typeface="Arial" panose="020B0604020202020204" pitchFamily="34" charset="0"/>
              </a:rPr>
              <a:t>asociated</a:t>
            </a:r>
            <a:r>
              <a:rPr lang="en-GB" dirty="0">
                <a:latin typeface="Arial" panose="020B0604020202020204" pitchFamily="34" charset="0"/>
                <a:cs typeface="Arial" panose="020B0604020202020204" pitchFamily="34" charset="0"/>
              </a:rPr>
              <a:t> with convectively coupled </a:t>
            </a:r>
            <a:r>
              <a:rPr lang="en-GB" dirty="0" smtClean="0">
                <a:latin typeface="Arial" panose="020B0604020202020204" pitchFamily="34" charset="0"/>
                <a:cs typeface="Arial" panose="020B0604020202020204" pitchFamily="34" charset="0"/>
              </a:rPr>
              <a:t>equatorial </a:t>
            </a:r>
            <a:r>
              <a:rPr lang="en-GB" dirty="0">
                <a:latin typeface="Arial" panose="020B0604020202020204" pitchFamily="34" charset="0"/>
                <a:cs typeface="Arial" panose="020B0604020202020204" pitchFamily="34" charset="0"/>
              </a:rPr>
              <a:t>waves. </a:t>
            </a:r>
            <a:r>
              <a:rPr lang="en-GB" i="1" dirty="0">
                <a:latin typeface="Arial" panose="020B0604020202020204" pitchFamily="34" charset="0"/>
                <a:cs typeface="Arial" panose="020B0604020202020204" pitchFamily="34" charset="0"/>
              </a:rPr>
              <a:t>J. Atmos. Sci.</a:t>
            </a:r>
            <a:r>
              <a:rPr lang="en-GB" dirty="0">
                <a:latin typeface="Arial" panose="020B0604020202020204" pitchFamily="34" charset="0"/>
                <a:cs typeface="Arial" panose="020B0604020202020204" pitchFamily="34" charset="0"/>
              </a:rPr>
              <a:t>, 57, 613-640.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495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5</a:t>
            </a:fld>
            <a:endParaRPr lang="en-GB">
              <a:solidFill>
                <a:prstClr val="black"/>
              </a:solidFill>
            </a:endParaRPr>
          </a:p>
        </p:txBody>
      </p:sp>
      <p:sp>
        <p:nvSpPr>
          <p:cNvPr id="2" name="Title 1"/>
          <p:cNvSpPr txBox="1">
            <a:spLocks noGrp="1"/>
          </p:cNvSpPr>
          <p:nvPr>
            <p:ph type="title" idx="4294967295"/>
          </p:nvPr>
        </p:nvSpPr>
        <p:spPr>
          <a:xfrm>
            <a:off x="347730" y="65000"/>
            <a:ext cx="7881870" cy="671513"/>
          </a:xfrm>
          <a:solidFill>
            <a:schemeClr val="tx2"/>
          </a:solidFill>
        </p:spPr>
        <p:txBody>
          <a:bodyPr>
            <a:normAutofit fontScale="90000"/>
          </a:bodyPr>
          <a:lstStyle/>
          <a:p>
            <a:pPr lvl="0"/>
            <a:r>
              <a:rPr lang="en-US" b="1" dirty="0" smtClean="0">
                <a:solidFill>
                  <a:srgbClr val="FF0000"/>
                </a:solidFill>
              </a:rPr>
              <a:t>First Semester Highlights </a:t>
            </a:r>
            <a:endParaRPr lang="en-US" b="1" dirty="0">
              <a:solidFill>
                <a:srgbClr val="FF0000"/>
              </a:solidFill>
            </a:endParaRPr>
          </a:p>
        </p:txBody>
      </p:sp>
      <p:sp>
        <p:nvSpPr>
          <p:cNvPr id="3" name="Subtitle 2"/>
          <p:cNvSpPr txBox="1">
            <a:spLocks noGrp="1"/>
          </p:cNvSpPr>
          <p:nvPr>
            <p:ph type="subTitle" idx="4294967295"/>
          </p:nvPr>
        </p:nvSpPr>
        <p:spPr>
          <a:xfrm>
            <a:off x="347730" y="703596"/>
            <a:ext cx="11733906" cy="3358954"/>
          </a:xfrm>
          <a:solidFill>
            <a:schemeClr val="accent2">
              <a:lumMod val="60000"/>
              <a:lumOff val="40000"/>
            </a:schemeClr>
          </a:solidFill>
          <a:ln w="38100">
            <a:solidFill>
              <a:schemeClr val="tx1"/>
            </a:solidFill>
          </a:ln>
        </p:spPr>
        <p:txBody>
          <a:bodyPr anchor="ctr">
            <a:noAutofit/>
          </a:bodyPr>
          <a:lstStyle/>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October 17, 2019  	 	-   Quiz 1</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November 4 – 8, 2019    		-   Mid-Semester Examination Week</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November 11 – 16, 2019   	-   Mid-Semester Break</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November 28, 2019   		-   Quiz 2</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December 9 - 20, 2019   		-   First Semester Examinations</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December 21, 2019		-   End of First Semester</a:t>
            </a:r>
          </a:p>
        </p:txBody>
      </p:sp>
      <p:sp>
        <p:nvSpPr>
          <p:cNvPr id="6" name="TextBox 5"/>
          <p:cNvSpPr txBox="1"/>
          <p:nvPr/>
        </p:nvSpPr>
        <p:spPr>
          <a:xfrm>
            <a:off x="347730" y="4442556"/>
            <a:ext cx="9457509" cy="1569660"/>
          </a:xfrm>
          <a:prstGeom prst="rect">
            <a:avLst/>
          </a:prstGeom>
          <a:solidFill>
            <a:schemeClr val="accent6">
              <a:lumMod val="60000"/>
              <a:lumOff val="40000"/>
            </a:schemeClr>
          </a:solidFill>
          <a:ln>
            <a:solidFill>
              <a:schemeClr val="tx1"/>
            </a:solidFill>
          </a:ln>
        </p:spPr>
        <p:txBody>
          <a:bodyPr wrap="square" rtlCol="0">
            <a:spAutoFit/>
          </a:bodyPr>
          <a:lstStyle/>
          <a:p>
            <a:pPr marL="342900" indent="-342900">
              <a:buFont typeface="Wingdings" panose="05000000000000000000" pitchFamily="2" charset="2"/>
              <a:buChar char="§"/>
            </a:pPr>
            <a:r>
              <a:rPr lang="en-GB" sz="2400" b="1" dirty="0" smtClean="0"/>
              <a:t>7 Lecture Series</a:t>
            </a:r>
          </a:p>
          <a:p>
            <a:pPr marL="342900" indent="-342900">
              <a:buFont typeface="Wingdings" panose="05000000000000000000" pitchFamily="2" charset="2"/>
              <a:buChar char="§"/>
            </a:pPr>
            <a:r>
              <a:rPr lang="en-GB" sz="2400" b="1" dirty="0" smtClean="0"/>
              <a:t>7 Assignments  (Given After Every Lecture Series &amp; To Be Submitted At Start of Next Lecture or As Specified by Lecturer)</a:t>
            </a:r>
          </a:p>
          <a:p>
            <a:pPr marL="342900" indent="-342900">
              <a:buFont typeface="Wingdings" panose="05000000000000000000" pitchFamily="2" charset="2"/>
              <a:buChar char="§"/>
            </a:pPr>
            <a:r>
              <a:rPr lang="en-GB" sz="2400" b="1" dirty="0" smtClean="0"/>
              <a:t>2 Quizzes</a:t>
            </a:r>
          </a:p>
        </p:txBody>
      </p:sp>
    </p:spTree>
    <p:extLst>
      <p:ext uri="{BB962C8B-B14F-4D97-AF65-F5344CB8AC3E}">
        <p14:creationId xmlns:p14="http://schemas.microsoft.com/office/powerpoint/2010/main" val="332717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799231"/>
            <a:ext cx="10515600" cy="742458"/>
          </a:xfrm>
        </p:spPr>
        <p:txBody>
          <a:bodyPr>
            <a:normAutofit/>
          </a:bodyPr>
          <a:lstStyle/>
          <a:p>
            <a:pPr algn="ctr"/>
            <a:r>
              <a:rPr lang="en-GB" sz="4000" b="1" dirty="0" smtClean="0">
                <a:solidFill>
                  <a:srgbClr val="FF0000"/>
                </a:solidFill>
                <a:latin typeface="Arial Black" panose="020B0A04020102020204" pitchFamily="34" charset="0"/>
              </a:rPr>
              <a:t>LECTURE 1</a:t>
            </a:r>
            <a:endParaRPr lang="en-GB" sz="40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608" y="281359"/>
            <a:ext cx="3537397" cy="480565"/>
          </a:xfrm>
        </p:spPr>
        <p:txBody>
          <a:bodyPr>
            <a:noAutofit/>
          </a:bodyPr>
          <a:lstStyle/>
          <a:p>
            <a:pPr algn="just"/>
            <a:r>
              <a:rPr lang="en-GB" sz="3600" b="1" dirty="0" smtClean="0">
                <a:solidFill>
                  <a:srgbClr val="FF0000"/>
                </a:solidFill>
              </a:rPr>
              <a:t>Tropics ???</a:t>
            </a:r>
          </a:p>
          <a:p>
            <a:pPr algn="just"/>
            <a:endParaRPr lang="en-GB" sz="3600" b="1" dirty="0" smtClean="0">
              <a:solidFill>
                <a:srgbClr val="FF0000"/>
              </a:solidFill>
            </a:endParaRPr>
          </a:p>
          <a:p>
            <a:pPr algn="just"/>
            <a:endParaRPr lang="en-GB" sz="3600" b="1"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4" y="2309989"/>
            <a:ext cx="6001556" cy="3145322"/>
          </a:xfrm>
          <a:prstGeom prst="rect">
            <a:avLst/>
          </a:prstGeom>
        </p:spPr>
      </p:pic>
      <p:sp>
        <p:nvSpPr>
          <p:cNvPr id="9" name="TextBox 8"/>
          <p:cNvSpPr txBox="1"/>
          <p:nvPr/>
        </p:nvSpPr>
        <p:spPr>
          <a:xfrm>
            <a:off x="360608" y="1120458"/>
            <a:ext cx="11127347" cy="830997"/>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buFont typeface="Wingdings" panose="05000000000000000000" pitchFamily="2" charset="2"/>
              <a:buChar char="Ø"/>
            </a:pPr>
            <a:r>
              <a:rPr lang="en-GB" sz="2400" dirty="0" smtClean="0"/>
              <a:t>The portions of the earth bounding the Equator (~ 23</a:t>
            </a:r>
            <a:r>
              <a:rPr lang="en-GB" sz="2400" baseline="30000" dirty="0" smtClean="0"/>
              <a:t>o</a:t>
            </a:r>
            <a:r>
              <a:rPr lang="en-GB" sz="2400" dirty="0" smtClean="0"/>
              <a:t> N / S), where the Sun is usually directly overhead.</a:t>
            </a:r>
            <a:endParaRPr lang="en-GB" sz="2400" dirty="0"/>
          </a:p>
        </p:txBody>
      </p:sp>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p:txBody>
          <a:bodyPr/>
          <a:lstStyle/>
          <a:p>
            <a:fld id="{46CBDAFF-6F72-4DEC-A76B-3A5A3345B25A}" type="slidenum">
              <a:rPr lang="en-GB" smtClean="0"/>
              <a:t>7</a:t>
            </a:fld>
            <a:endParaRPr lang="en-GB"/>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003"/>
          <a:stretch/>
        </p:blipFill>
        <p:spPr>
          <a:xfrm>
            <a:off x="6465193" y="2003559"/>
            <a:ext cx="5409127" cy="4461243"/>
          </a:xfrm>
          <a:prstGeom prst="rect">
            <a:avLst/>
          </a:prstGeom>
        </p:spPr>
      </p:pic>
    </p:spTree>
    <p:extLst>
      <p:ext uri="{BB962C8B-B14F-4D97-AF65-F5344CB8AC3E}">
        <p14:creationId xmlns:p14="http://schemas.microsoft.com/office/powerpoint/2010/main" val="1919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53" y="44998"/>
            <a:ext cx="6402259" cy="4409437"/>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027" t="6944" r="6003"/>
          <a:stretch/>
        </p:blipFill>
        <p:spPr>
          <a:xfrm>
            <a:off x="6679091" y="360228"/>
            <a:ext cx="5221357" cy="3428001"/>
          </a:xfrm>
          <a:prstGeom prst="rect">
            <a:avLst/>
          </a:prstGeom>
        </p:spPr>
      </p:pic>
      <p:sp>
        <p:nvSpPr>
          <p:cNvPr id="2" name="Footer Placeholder 1"/>
          <p:cNvSpPr>
            <a:spLocks noGrp="1"/>
          </p:cNvSpPr>
          <p:nvPr>
            <p:ph type="ftr" sz="quarter" idx="11"/>
          </p:nvPr>
        </p:nvSpPr>
        <p:spPr>
          <a:xfrm>
            <a:off x="4038600" y="6498019"/>
            <a:ext cx="4114800" cy="365125"/>
          </a:xfrm>
        </p:spPr>
        <p:txBody>
          <a:bodyPr/>
          <a:lstStyle/>
          <a:p>
            <a:r>
              <a:rPr lang="en-GB" dirty="0" smtClean="0"/>
              <a:t>MET361: TROPICAL METEOROLOGY</a:t>
            </a:r>
            <a:endParaRPr lang="en-GB" dirty="0"/>
          </a:p>
        </p:txBody>
      </p:sp>
      <p:sp>
        <p:nvSpPr>
          <p:cNvPr id="4" name="Slide Number Placeholder 3"/>
          <p:cNvSpPr>
            <a:spLocks noGrp="1"/>
          </p:cNvSpPr>
          <p:nvPr>
            <p:ph type="sldNum" sz="quarter" idx="12"/>
          </p:nvPr>
        </p:nvSpPr>
        <p:spPr/>
        <p:txBody>
          <a:bodyPr/>
          <a:lstStyle/>
          <a:p>
            <a:fld id="{46CBDAFF-6F72-4DEC-A76B-3A5A3345B25A}" type="slidenum">
              <a:rPr lang="en-GB" smtClean="0"/>
              <a:t>8</a:t>
            </a:fld>
            <a:endParaRPr lang="en-GB"/>
          </a:p>
        </p:txBody>
      </p:sp>
      <p:sp>
        <p:nvSpPr>
          <p:cNvPr id="12" name="Rectangle 11"/>
          <p:cNvSpPr/>
          <p:nvPr/>
        </p:nvSpPr>
        <p:spPr>
          <a:xfrm>
            <a:off x="563053" y="1743124"/>
            <a:ext cx="11402284" cy="98145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974573" y="5305293"/>
            <a:ext cx="9104243" cy="584775"/>
          </a:xfrm>
          <a:prstGeom prst="rect">
            <a:avLst/>
          </a:prstGeom>
          <a:solidFill>
            <a:schemeClr val="tx1"/>
          </a:solidFill>
        </p:spPr>
        <p:txBody>
          <a:bodyPr wrap="square" rtlCol="0">
            <a:spAutoFit/>
          </a:bodyPr>
          <a:lstStyle/>
          <a:p>
            <a:pPr algn="ctr"/>
            <a:r>
              <a:rPr lang="en-GB" sz="3200" b="1" dirty="0" smtClean="0">
                <a:solidFill>
                  <a:srgbClr val="FF0000"/>
                </a:solidFill>
              </a:rPr>
              <a:t>Zonal temperature </a:t>
            </a:r>
            <a:r>
              <a:rPr lang="en-GB" sz="3200" b="1" dirty="0" err="1" smtClean="0">
                <a:solidFill>
                  <a:srgbClr val="FF0000"/>
                </a:solidFill>
              </a:rPr>
              <a:t>climatologies</a:t>
            </a:r>
            <a:r>
              <a:rPr lang="en-GB" sz="3200" b="1" dirty="0" smtClean="0">
                <a:solidFill>
                  <a:srgbClr val="FF0000"/>
                </a:solidFill>
              </a:rPr>
              <a:t> from CRU data</a:t>
            </a:r>
            <a:endParaRPr lang="en-GB" sz="3200" b="1" dirty="0">
              <a:solidFill>
                <a:srgbClr val="FF0000"/>
              </a:solidFill>
            </a:endParaRPr>
          </a:p>
        </p:txBody>
      </p:sp>
    </p:spTree>
    <p:extLst>
      <p:ext uri="{BB962C8B-B14F-4D97-AF65-F5344CB8AC3E}">
        <p14:creationId xmlns:p14="http://schemas.microsoft.com/office/powerpoint/2010/main" val="132050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2840"/>
          <a:stretch/>
        </p:blipFill>
        <p:spPr>
          <a:xfrm>
            <a:off x="6217919" y="613958"/>
            <a:ext cx="5331824" cy="4691335"/>
          </a:xfrm>
          <a:prstGeom prst="rect">
            <a:avLst/>
          </a:prstGeom>
        </p:spPr>
      </p:pic>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9</a:t>
            </a:fld>
            <a:endParaRPr lang="en-GB"/>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894"/>
          <a:stretch/>
        </p:blipFill>
        <p:spPr>
          <a:xfrm>
            <a:off x="67491" y="145775"/>
            <a:ext cx="5836920" cy="4926378"/>
          </a:xfrm>
          <a:prstGeom prst="rect">
            <a:avLst/>
          </a:prstGeom>
        </p:spPr>
      </p:pic>
      <p:sp>
        <p:nvSpPr>
          <p:cNvPr id="7" name="TextBox 6"/>
          <p:cNvSpPr txBox="1"/>
          <p:nvPr/>
        </p:nvSpPr>
        <p:spPr>
          <a:xfrm>
            <a:off x="1974573" y="5305293"/>
            <a:ext cx="9104243" cy="584775"/>
          </a:xfrm>
          <a:prstGeom prst="rect">
            <a:avLst/>
          </a:prstGeom>
          <a:solidFill>
            <a:schemeClr val="tx1"/>
          </a:solidFill>
        </p:spPr>
        <p:txBody>
          <a:bodyPr wrap="square" rtlCol="0">
            <a:spAutoFit/>
          </a:bodyPr>
          <a:lstStyle/>
          <a:p>
            <a:pPr algn="ctr"/>
            <a:r>
              <a:rPr lang="en-GB" sz="3200" b="1" dirty="0" smtClean="0">
                <a:solidFill>
                  <a:srgbClr val="FF0000"/>
                </a:solidFill>
              </a:rPr>
              <a:t>Zonal rainfall </a:t>
            </a:r>
            <a:r>
              <a:rPr lang="en-GB" sz="3200" b="1" dirty="0" err="1" smtClean="0">
                <a:solidFill>
                  <a:srgbClr val="FF0000"/>
                </a:solidFill>
              </a:rPr>
              <a:t>climatologies</a:t>
            </a:r>
            <a:r>
              <a:rPr lang="en-GB" sz="3200" b="1" dirty="0" smtClean="0">
                <a:solidFill>
                  <a:srgbClr val="FF0000"/>
                </a:solidFill>
              </a:rPr>
              <a:t> from CRU data</a:t>
            </a:r>
            <a:endParaRPr lang="en-GB" sz="3200" b="1" dirty="0">
              <a:solidFill>
                <a:srgbClr val="FF0000"/>
              </a:solidFill>
            </a:endParaRPr>
          </a:p>
        </p:txBody>
      </p:sp>
      <p:sp>
        <p:nvSpPr>
          <p:cNvPr id="8" name="Rectangle 7"/>
          <p:cNvSpPr/>
          <p:nvPr/>
        </p:nvSpPr>
        <p:spPr>
          <a:xfrm>
            <a:off x="210352" y="2100932"/>
            <a:ext cx="11402284" cy="98145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332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4734</TotalTime>
  <Words>1364</Words>
  <Application>Microsoft Office PowerPoint</Application>
  <PresentationFormat>Widescreen</PresentationFormat>
  <Paragraphs>171</Paragraphs>
  <Slides>22</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Arial</vt:lpstr>
      <vt:lpstr>Arial Black</vt:lpstr>
      <vt:lpstr>Calibri</vt:lpstr>
      <vt:lpstr>Calibri Light</vt:lpstr>
      <vt:lpstr>Cambria Math</vt:lpstr>
      <vt:lpstr>Century Schoolbook</vt:lpstr>
      <vt:lpstr>Corbel</vt:lpstr>
      <vt:lpstr>Garamond</vt:lpstr>
      <vt:lpstr>Wingdings</vt:lpstr>
      <vt:lpstr>Office Theme</vt:lpstr>
      <vt:lpstr>Headlines</vt:lpstr>
      <vt:lpstr>Organic</vt:lpstr>
      <vt:lpstr>PowerPoint Presentation</vt:lpstr>
      <vt:lpstr>Course Objective</vt:lpstr>
      <vt:lpstr>Course Content (Overview)</vt:lpstr>
      <vt:lpstr>Recommended Literature</vt:lpstr>
      <vt:lpstr>First Semester Highlights </vt:lpstr>
      <vt:lpstr>LECTURE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Relevance of Tropical Meteorology</vt:lpstr>
      <vt:lpstr>Challenges of Tropical Meteorology</vt:lpstr>
      <vt:lpstr>THE CONCEPT OF GEOSTROPHIC BALANCE</vt:lpstr>
      <vt:lpstr>CORIOLIS FORCE</vt:lpstr>
      <vt:lpstr>PRESSURE GRADIENT FORCE (PGF)</vt:lpstr>
      <vt:lpstr>GEOSTROPHIC BALANCE</vt:lpstr>
      <vt:lpstr>GEOSTROPHIC WINDS</vt:lpstr>
      <vt:lpstr>PowerPoint Presentation</vt:lpstr>
      <vt:lpstr>ASSESSMENT ON LECTURE 1</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139</cp:revision>
  <dcterms:created xsi:type="dcterms:W3CDTF">2019-09-04T12:24:24Z</dcterms:created>
  <dcterms:modified xsi:type="dcterms:W3CDTF">2019-09-26T13:17:39Z</dcterms:modified>
</cp:coreProperties>
</file>