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696" r:id="rId3"/>
  </p:sldMasterIdLst>
  <p:notesMasterIdLst>
    <p:notesMasterId r:id="rId27"/>
  </p:notesMasterIdLst>
  <p:sldIdLst>
    <p:sldId id="256" r:id="rId4"/>
    <p:sldId id="259" r:id="rId5"/>
    <p:sldId id="260" r:id="rId6"/>
    <p:sldId id="286" r:id="rId7"/>
    <p:sldId id="266" r:id="rId8"/>
    <p:sldId id="263" r:id="rId9"/>
    <p:sldId id="287" r:id="rId10"/>
    <p:sldId id="284" r:id="rId11"/>
    <p:sldId id="283" r:id="rId12"/>
    <p:sldId id="278" r:id="rId13"/>
    <p:sldId id="273" r:id="rId14"/>
    <p:sldId id="279" r:id="rId15"/>
    <p:sldId id="280" r:id="rId16"/>
    <p:sldId id="264" r:id="rId17"/>
    <p:sldId id="288" r:id="rId18"/>
    <p:sldId id="292" r:id="rId19"/>
    <p:sldId id="289" r:id="rId20"/>
    <p:sldId id="290" r:id="rId21"/>
    <p:sldId id="291" r:id="rId22"/>
    <p:sldId id="293" r:id="rId23"/>
    <p:sldId id="294" r:id="rId24"/>
    <p:sldId id="262"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6B455E-C356-46EF-99EC-C2148143F4C9}" type="datetimeFigureOut">
              <a:rPr lang="en-GB" smtClean="0"/>
              <a:t>26/09/2019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67CF2-8C7A-4A94-9656-A2E87E927CB5}" type="slidenum">
              <a:rPr lang="en-GB" smtClean="0"/>
              <a:t>‹#›</a:t>
            </a:fld>
            <a:endParaRPr lang="en-GB"/>
          </a:p>
        </p:txBody>
      </p:sp>
    </p:spTree>
    <p:extLst>
      <p:ext uri="{BB962C8B-B14F-4D97-AF65-F5344CB8AC3E}">
        <p14:creationId xmlns:p14="http://schemas.microsoft.com/office/powerpoint/2010/main" val="444367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2567CF2-8C7A-4A94-9656-A2E87E927CB5}" type="slidenum">
              <a:rPr lang="en-GB" smtClean="0"/>
              <a:t>1</a:t>
            </a:fld>
            <a:endParaRPr lang="en-GB"/>
          </a:p>
        </p:txBody>
      </p:sp>
    </p:spTree>
    <p:extLst>
      <p:ext uri="{BB962C8B-B14F-4D97-AF65-F5344CB8AC3E}">
        <p14:creationId xmlns:p14="http://schemas.microsoft.com/office/powerpoint/2010/main" val="3153339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2567CF2-8C7A-4A94-9656-A2E87E927CB5}" type="slidenum">
              <a:rPr lang="en-GB" smtClean="0"/>
              <a:t>13</a:t>
            </a:fld>
            <a:endParaRPr lang="en-GB"/>
          </a:p>
        </p:txBody>
      </p:sp>
    </p:spTree>
    <p:extLst>
      <p:ext uri="{BB962C8B-B14F-4D97-AF65-F5344CB8AC3E}">
        <p14:creationId xmlns:p14="http://schemas.microsoft.com/office/powerpoint/2010/main" val="2780214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22</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19694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23</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203071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A7980CDB-878D-4670-9EC3-3B01DA6C09D2}" type="slidenum">
              <a:t>2</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90363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3</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21625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4</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543398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2567CF2-8C7A-4A94-9656-A2E87E927CB5}" type="slidenum">
              <a:rPr lang="en-GB" smtClean="0"/>
              <a:t>6</a:t>
            </a:fld>
            <a:endParaRPr lang="en-GB"/>
          </a:p>
        </p:txBody>
      </p:sp>
    </p:spTree>
    <p:extLst>
      <p:ext uri="{BB962C8B-B14F-4D97-AF65-F5344CB8AC3E}">
        <p14:creationId xmlns:p14="http://schemas.microsoft.com/office/powerpoint/2010/main" val="851900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2567CF2-8C7A-4A94-9656-A2E87E927CB5}" type="slidenum">
              <a:rPr lang="en-GB" smtClean="0"/>
              <a:t>8</a:t>
            </a:fld>
            <a:endParaRPr lang="en-GB"/>
          </a:p>
        </p:txBody>
      </p:sp>
    </p:spTree>
    <p:extLst>
      <p:ext uri="{BB962C8B-B14F-4D97-AF65-F5344CB8AC3E}">
        <p14:creationId xmlns:p14="http://schemas.microsoft.com/office/powerpoint/2010/main" val="2023507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2567CF2-8C7A-4A94-9656-A2E87E927CB5}" type="slidenum">
              <a:rPr lang="en-GB" smtClean="0"/>
              <a:t>10</a:t>
            </a:fld>
            <a:endParaRPr lang="en-GB"/>
          </a:p>
        </p:txBody>
      </p:sp>
    </p:spTree>
    <p:extLst>
      <p:ext uri="{BB962C8B-B14F-4D97-AF65-F5344CB8AC3E}">
        <p14:creationId xmlns:p14="http://schemas.microsoft.com/office/powerpoint/2010/main" val="2530511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2567CF2-8C7A-4A94-9656-A2E87E927CB5}" type="slidenum">
              <a:rPr lang="en-GB" smtClean="0"/>
              <a:t>11</a:t>
            </a:fld>
            <a:endParaRPr lang="en-GB"/>
          </a:p>
        </p:txBody>
      </p:sp>
    </p:spTree>
    <p:extLst>
      <p:ext uri="{BB962C8B-B14F-4D97-AF65-F5344CB8AC3E}">
        <p14:creationId xmlns:p14="http://schemas.microsoft.com/office/powerpoint/2010/main" val="167805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2567CF2-8C7A-4A94-9656-A2E87E927CB5}" type="slidenum">
              <a:rPr lang="en-GB" smtClean="0"/>
              <a:t>12</a:t>
            </a:fld>
            <a:endParaRPr lang="en-GB"/>
          </a:p>
        </p:txBody>
      </p:sp>
    </p:spTree>
    <p:extLst>
      <p:ext uri="{BB962C8B-B14F-4D97-AF65-F5344CB8AC3E}">
        <p14:creationId xmlns:p14="http://schemas.microsoft.com/office/powerpoint/2010/main" val="3758760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96359FE-A825-4406-AE65-22A22B08A5B0}" type="datetime1">
              <a:rPr lang="en-GB" smtClean="0"/>
              <a:t>26/09/2019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3509720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0C5706-0E3D-4D01-A790-51D25B9CD7D9}" type="datetime1">
              <a:rPr lang="en-GB" smtClean="0"/>
              <a:t>26/09/2019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25209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CBE3126-C991-4A35-A641-6BAC411EFD23}" type="datetime1">
              <a:rPr lang="en-GB" smtClean="0"/>
              <a:t>26/09/2019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034321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4854CC01-E104-442E-9F6C-376701AF8A95}" type="datetime1">
              <a:rPr lang="en-GB" smtClean="0">
                <a:solidFill>
                  <a:prstClr val="black"/>
                </a:solidFill>
              </a:rPr>
              <a:t>26/09/2019</a:t>
            </a:fld>
            <a:endParaRPr lang="en-GB">
              <a:solidFill>
                <a:prstClr val="black"/>
              </a:solidFill>
            </a:endParaRPr>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r>
              <a:rPr lang="en-GB" smtClean="0">
                <a:solidFill>
                  <a:prstClr val="black"/>
                </a:solidFill>
              </a:rPr>
              <a:t>MET361: TROPICAL METEOROLOGY</a:t>
            </a:r>
            <a:endParaRPr lang="en-GB">
              <a:solidFill>
                <a:prstClr val="black"/>
              </a:solidFill>
            </a:endParaRPr>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3872CD5D-0447-4ADD-B3AB-DF1B6AB9B4DA}" type="slidenum">
              <a:rPr lang="en-GB" smtClean="0">
                <a:solidFill>
                  <a:prstClr val="black"/>
                </a:solidFill>
              </a:rPr>
              <a:pPr/>
              <a:t>‹#›</a:t>
            </a:fld>
            <a:endParaRPr lang="en-GB">
              <a:solidFill>
                <a:prstClr val="black"/>
              </a:solidFill>
            </a:endParaRPr>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27035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F03055-2EF5-4FEA-A0AD-C6DBF52BB58B}" type="datetime1">
              <a:rPr lang="en-GB" smtClean="0">
                <a:solidFill>
                  <a:prstClr val="black"/>
                </a:solidFill>
              </a:rPr>
              <a:t>26/09/2019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MET361: TROPICAL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E1F64F6-1EA7-4971-ADF1-D06895F464BC}"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3481646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6DB70ED7-D27B-4A2F-B0CF-2A8A1BE8BB14}" type="datetime1">
              <a:rPr lang="en-GB" smtClean="0">
                <a:solidFill>
                  <a:prstClr val="black"/>
                </a:solidFill>
              </a:rPr>
              <a:t>26/09/2019</a:t>
            </a:fld>
            <a:endParaRPr lang="en-GB">
              <a:solidFill>
                <a:prstClr val="black"/>
              </a:solidFill>
            </a:endParaRPr>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r>
              <a:rPr lang="en-GB" smtClean="0">
                <a:solidFill>
                  <a:prstClr val="black"/>
                </a:solidFill>
              </a:rPr>
              <a:t>MET361: TROPICAL METEOROLOGY</a:t>
            </a:r>
            <a:endParaRPr lang="en-GB">
              <a:solidFill>
                <a:prstClr val="black"/>
              </a:solidFill>
            </a:endParaRPr>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D56FAB78-19A4-4638-8CF7-54B6C012F026}" type="slidenum">
              <a:rPr lang="en-GB" smtClean="0">
                <a:solidFill>
                  <a:prstClr val="black"/>
                </a:solidFill>
              </a:rPr>
              <a:pPr/>
              <a:t>‹#›</a:t>
            </a:fld>
            <a:endParaRPr lang="en-GB">
              <a:solidFill>
                <a:prstClr val="black"/>
              </a:solidFill>
            </a:endParaRPr>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10416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6BBC49-0F31-4177-88CB-F3DB82F6F547}" type="datetime1">
              <a:rPr lang="en-GB" smtClean="0">
                <a:solidFill>
                  <a:prstClr val="black"/>
                </a:solidFill>
              </a:rPr>
              <a:t>26/09/2019</a:t>
            </a:fld>
            <a:endParaRPr lang="en-GB">
              <a:solidFill>
                <a:prstClr val="black"/>
              </a:solidFill>
            </a:endParaRPr>
          </a:p>
        </p:txBody>
      </p:sp>
      <p:sp>
        <p:nvSpPr>
          <p:cNvPr id="6" name="Footer Placeholder 5"/>
          <p:cNvSpPr>
            <a:spLocks noGrp="1"/>
          </p:cNvSpPr>
          <p:nvPr>
            <p:ph type="ftr" sz="quarter" idx="11"/>
          </p:nvPr>
        </p:nvSpPr>
        <p:spPr/>
        <p:txBody>
          <a:bodyPr/>
          <a:lstStyle/>
          <a:p>
            <a:r>
              <a:rPr lang="en-GB" smtClean="0">
                <a:solidFill>
                  <a:prstClr val="black"/>
                </a:solidFill>
              </a:rPr>
              <a:t>MET361: TROPICAL METEOROLOGY</a:t>
            </a:r>
            <a:endParaRPr lang="en-GB">
              <a:solidFill>
                <a:prstClr val="black"/>
              </a:solidFill>
            </a:endParaRPr>
          </a:p>
        </p:txBody>
      </p:sp>
      <p:sp>
        <p:nvSpPr>
          <p:cNvPr id="7" name="Slide Number Placeholder 6"/>
          <p:cNvSpPr>
            <a:spLocks noGrp="1"/>
          </p:cNvSpPr>
          <p:nvPr>
            <p:ph type="sldNum" sz="quarter" idx="12"/>
          </p:nvPr>
        </p:nvSpPr>
        <p:spPr/>
        <p:txBody>
          <a:bodyPr/>
          <a:lstStyle/>
          <a:p>
            <a:fld id="{4A9A418B-A39A-4754-B2F7-729E3B1B87B4}"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690021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A60765-9028-4F09-87B9-B6186C1870E0}" type="datetime1">
              <a:rPr lang="en-GB" smtClean="0">
                <a:solidFill>
                  <a:prstClr val="black"/>
                </a:solidFill>
              </a:rPr>
              <a:t>26/09/2019</a:t>
            </a:fld>
            <a:endParaRPr lang="en-GB">
              <a:solidFill>
                <a:prstClr val="black"/>
              </a:solidFill>
            </a:endParaRPr>
          </a:p>
        </p:txBody>
      </p:sp>
      <p:sp>
        <p:nvSpPr>
          <p:cNvPr id="8" name="Footer Placeholder 7"/>
          <p:cNvSpPr>
            <a:spLocks noGrp="1"/>
          </p:cNvSpPr>
          <p:nvPr>
            <p:ph type="ftr" sz="quarter" idx="11"/>
          </p:nvPr>
        </p:nvSpPr>
        <p:spPr/>
        <p:txBody>
          <a:bodyPr/>
          <a:lstStyle/>
          <a:p>
            <a:r>
              <a:rPr lang="en-GB" smtClean="0">
                <a:solidFill>
                  <a:prstClr val="black"/>
                </a:solidFill>
              </a:rPr>
              <a:t>MET361: TROPICAL METEOROLOGY</a:t>
            </a:r>
            <a:endParaRPr lang="en-GB">
              <a:solidFill>
                <a:prstClr val="black"/>
              </a:solidFill>
            </a:endParaRPr>
          </a:p>
        </p:txBody>
      </p:sp>
      <p:sp>
        <p:nvSpPr>
          <p:cNvPr id="9" name="Slide Number Placeholder 8"/>
          <p:cNvSpPr>
            <a:spLocks noGrp="1"/>
          </p:cNvSpPr>
          <p:nvPr>
            <p:ph type="sldNum" sz="quarter" idx="12"/>
          </p:nvPr>
        </p:nvSpPr>
        <p:spPr/>
        <p:txBody>
          <a:bodyPr/>
          <a:lstStyle/>
          <a:p>
            <a:fld id="{0475D063-853D-42B9-9443-8D377EA9E142}"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3155608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4FA703-E8A6-45BE-9A47-26EBBA426278}" type="datetime1">
              <a:rPr lang="en-GB" smtClean="0">
                <a:solidFill>
                  <a:prstClr val="black"/>
                </a:solidFill>
              </a:rPr>
              <a:t>26/09/2019</a:t>
            </a:fld>
            <a:endParaRPr lang="en-GB">
              <a:solidFill>
                <a:prstClr val="black"/>
              </a:solidFill>
            </a:endParaRPr>
          </a:p>
        </p:txBody>
      </p:sp>
      <p:sp>
        <p:nvSpPr>
          <p:cNvPr id="4" name="Footer Placeholder 3"/>
          <p:cNvSpPr>
            <a:spLocks noGrp="1"/>
          </p:cNvSpPr>
          <p:nvPr>
            <p:ph type="ftr" sz="quarter" idx="11"/>
          </p:nvPr>
        </p:nvSpPr>
        <p:spPr/>
        <p:txBody>
          <a:bodyPr/>
          <a:lstStyle/>
          <a:p>
            <a:r>
              <a:rPr lang="en-GB" smtClean="0">
                <a:solidFill>
                  <a:prstClr val="black"/>
                </a:solidFill>
              </a:rPr>
              <a:t>MET361: TROPICAL METEOROLOGY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36C64C0E-9EE4-404F-BFAE-AA53331181CF}"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1846299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808D2-1804-48DD-A324-CF7D3E927D91}" type="datetime1">
              <a:rPr lang="en-GB" smtClean="0">
                <a:solidFill>
                  <a:prstClr val="black"/>
                </a:solidFill>
              </a:rPr>
              <a:t>26/09/2019</a:t>
            </a:fld>
            <a:endParaRPr lang="en-GB">
              <a:solidFill>
                <a:prstClr val="black"/>
              </a:solidFill>
            </a:endParaRPr>
          </a:p>
        </p:txBody>
      </p:sp>
      <p:sp>
        <p:nvSpPr>
          <p:cNvPr id="3" name="Footer Placeholder 2"/>
          <p:cNvSpPr>
            <a:spLocks noGrp="1"/>
          </p:cNvSpPr>
          <p:nvPr>
            <p:ph type="ftr" sz="quarter" idx="11"/>
          </p:nvPr>
        </p:nvSpPr>
        <p:spPr/>
        <p:txBody>
          <a:bodyPr/>
          <a:lstStyle/>
          <a:p>
            <a:r>
              <a:rPr lang="en-GB" smtClean="0">
                <a:solidFill>
                  <a:prstClr val="black"/>
                </a:solidFill>
              </a:rPr>
              <a:t>MET361: TROPICAL METEOROLOGY</a:t>
            </a:r>
            <a:endParaRPr lang="en-GB">
              <a:solidFill>
                <a:prstClr val="black"/>
              </a:solidFill>
            </a:endParaRPr>
          </a:p>
        </p:txBody>
      </p:sp>
      <p:sp>
        <p:nvSpPr>
          <p:cNvPr id="4" name="Slide Number Placeholder 3"/>
          <p:cNvSpPr>
            <a:spLocks noGrp="1"/>
          </p:cNvSpPr>
          <p:nvPr>
            <p:ph type="sldNum" sz="quarter" idx="12"/>
          </p:nvPr>
        </p:nvSpPr>
        <p:spPr/>
        <p:txBody>
          <a:bodyPr/>
          <a:lstStyle/>
          <a:p>
            <a:fld id="{7356B05C-FD2F-4F8B-8D35-AD11F73DB96E}"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24166972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238934-A2F5-4D38-9599-C8CBBA36DED0}" type="datetime1">
              <a:rPr lang="en-GB" smtClean="0">
                <a:solidFill>
                  <a:prstClr val="black"/>
                </a:solidFill>
              </a:rPr>
              <a:t>26/09/2019</a:t>
            </a:fld>
            <a:endParaRPr lang="en-GB">
              <a:solidFill>
                <a:prstClr val="black"/>
              </a:solidFill>
            </a:endParaRPr>
          </a:p>
        </p:txBody>
      </p:sp>
      <p:sp>
        <p:nvSpPr>
          <p:cNvPr id="6" name="Footer Placeholder 5"/>
          <p:cNvSpPr>
            <a:spLocks noGrp="1"/>
          </p:cNvSpPr>
          <p:nvPr>
            <p:ph type="ftr" sz="quarter" idx="11"/>
          </p:nvPr>
        </p:nvSpPr>
        <p:spPr/>
        <p:txBody>
          <a:bodyPr/>
          <a:lstStyle/>
          <a:p>
            <a:r>
              <a:rPr lang="en-GB" smtClean="0">
                <a:solidFill>
                  <a:prstClr val="black"/>
                </a:solidFill>
              </a:rPr>
              <a:t>MET361: TROPICAL METEOROLOGY</a:t>
            </a:r>
            <a:endParaRPr lang="en-GB">
              <a:solidFill>
                <a:prstClr val="black"/>
              </a:solidFill>
            </a:endParaRPr>
          </a:p>
        </p:txBody>
      </p:sp>
      <p:sp>
        <p:nvSpPr>
          <p:cNvPr id="7" name="Slide Number Placeholder 6"/>
          <p:cNvSpPr>
            <a:spLocks noGrp="1"/>
          </p:cNvSpPr>
          <p:nvPr>
            <p:ph type="sldNum" sz="quarter" idx="12"/>
          </p:nvPr>
        </p:nvSpPr>
        <p:spPr/>
        <p:txBody>
          <a:bodyPr/>
          <a:lstStyle/>
          <a:p>
            <a:fld id="{488EA641-6BE3-4380-98EB-D55718DA0860}"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2657264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4FD0E9C-1454-4C57-9246-19D74164D39A}" type="datetime1">
              <a:rPr lang="en-GB" smtClean="0"/>
              <a:t>26/09/2019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38275257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A55862-4104-448E-8562-A2FB0F384446}" type="datetime1">
              <a:rPr lang="en-GB" smtClean="0">
                <a:solidFill>
                  <a:prstClr val="black"/>
                </a:solidFill>
              </a:rPr>
              <a:t>26/09/2019</a:t>
            </a:fld>
            <a:endParaRPr lang="en-GB">
              <a:solidFill>
                <a:prstClr val="black"/>
              </a:solidFill>
            </a:endParaRPr>
          </a:p>
        </p:txBody>
      </p:sp>
      <p:sp>
        <p:nvSpPr>
          <p:cNvPr id="6" name="Footer Placeholder 5"/>
          <p:cNvSpPr>
            <a:spLocks noGrp="1"/>
          </p:cNvSpPr>
          <p:nvPr>
            <p:ph type="ftr" sz="quarter" idx="11"/>
          </p:nvPr>
        </p:nvSpPr>
        <p:spPr/>
        <p:txBody>
          <a:bodyPr/>
          <a:lstStyle/>
          <a:p>
            <a:r>
              <a:rPr lang="en-GB" smtClean="0">
                <a:solidFill>
                  <a:prstClr val="black"/>
                </a:solidFill>
              </a:rPr>
              <a:t>MET361: TROPICAL METEOROLOGY</a:t>
            </a:r>
            <a:endParaRPr lang="en-GB">
              <a:solidFill>
                <a:prstClr val="black"/>
              </a:solidFill>
            </a:endParaRPr>
          </a:p>
        </p:txBody>
      </p:sp>
      <p:sp>
        <p:nvSpPr>
          <p:cNvPr id="7" name="Slide Number Placeholder 6"/>
          <p:cNvSpPr>
            <a:spLocks noGrp="1"/>
          </p:cNvSpPr>
          <p:nvPr>
            <p:ph type="sldNum" sz="quarter" idx="12"/>
          </p:nvPr>
        </p:nvSpPr>
        <p:spPr/>
        <p:txBody>
          <a:bodyPr/>
          <a:lstStyle/>
          <a:p>
            <a:fld id="{03D31882-F6BB-476C-9165-B4C39D20B4F6}"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1541808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81431A-F101-442C-881D-966CF1681B54}" type="datetime1">
              <a:rPr lang="en-GB" smtClean="0">
                <a:solidFill>
                  <a:prstClr val="black"/>
                </a:solidFill>
              </a:rPr>
              <a:t>26/09/2019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MET361: TROPICAL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25944699-583A-4039-92FC-D4B29926259B}"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8889885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7019F11E-60C2-42F9-805C-57E193E27455}" type="datetime1">
              <a:rPr lang="en-GB" smtClean="0">
                <a:solidFill>
                  <a:prstClr val="black"/>
                </a:solidFill>
              </a:rPr>
              <a:t>26/09/2019</a:t>
            </a:fld>
            <a:endParaRPr lang="en-GB">
              <a:solidFill>
                <a:prstClr val="black"/>
              </a:solidFill>
            </a:endParaRPr>
          </a:p>
        </p:txBody>
      </p:sp>
      <p:sp>
        <p:nvSpPr>
          <p:cNvPr id="5" name="Footer Placeholder 4"/>
          <p:cNvSpPr>
            <a:spLocks noGrp="1"/>
          </p:cNvSpPr>
          <p:nvPr>
            <p:ph type="ftr" sz="quarter" idx="11"/>
          </p:nvPr>
        </p:nvSpPr>
        <p:spPr>
          <a:xfrm>
            <a:off x="6536187" y="6315949"/>
            <a:ext cx="3814856" cy="365125"/>
          </a:xfrm>
        </p:spPr>
        <p:txBody>
          <a:bodyPr/>
          <a:lstStyle/>
          <a:p>
            <a:r>
              <a:rPr lang="en-GB" smtClean="0">
                <a:solidFill>
                  <a:prstClr val="black"/>
                </a:solidFill>
              </a:rPr>
              <a:t>MET361: TROPICAL METEOROLOGY</a:t>
            </a:r>
            <a:endParaRPr lang="en-GB">
              <a:solidFill>
                <a:prstClr val="black"/>
              </a:solidFill>
            </a:endParaRPr>
          </a:p>
        </p:txBody>
      </p:sp>
      <p:sp>
        <p:nvSpPr>
          <p:cNvPr id="6" name="Slide Number Placeholder 5"/>
          <p:cNvSpPr>
            <a:spLocks noGrp="1"/>
          </p:cNvSpPr>
          <p:nvPr>
            <p:ph type="sldNum" sz="quarter" idx="12"/>
          </p:nvPr>
        </p:nvSpPr>
        <p:spPr>
          <a:xfrm>
            <a:off x="11784011" y="5607592"/>
            <a:ext cx="407988" cy="365125"/>
          </a:xfrm>
        </p:spPr>
        <p:txBody>
          <a:bodyPr/>
          <a:lstStyle/>
          <a:p>
            <a:fld id="{0D454C38-3E51-40B5-AD3C-BF12239758EE}" type="slidenum">
              <a:rPr lang="en-GB" smtClean="0">
                <a:solidFill>
                  <a:prstClr val="black"/>
                </a:solidFill>
              </a:rPr>
              <a:pPr/>
              <a:t>‹#›</a:t>
            </a:fld>
            <a:endParaRPr lang="en-GB">
              <a:solidFill>
                <a:prstClr val="black"/>
              </a:solidFill>
            </a:endParaRPr>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24578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96359FE-A825-4406-AE65-22A22B08A5B0}" type="datetime1">
              <a:rPr lang="en-GB" smtClean="0"/>
              <a:t>26/09/2019</a:t>
            </a:fld>
            <a:endParaRPr lang="en-GB"/>
          </a:p>
        </p:txBody>
      </p:sp>
      <p:sp>
        <p:nvSpPr>
          <p:cNvPr id="5" name="Footer Placeholder 4"/>
          <p:cNvSpPr>
            <a:spLocks noGrp="1"/>
          </p:cNvSpPr>
          <p:nvPr>
            <p:ph type="ftr" sz="quarter" idx="11"/>
          </p:nvPr>
        </p:nvSpPr>
        <p:spPr>
          <a:xfrm>
            <a:off x="2692397" y="5037663"/>
            <a:ext cx="5214635" cy="279400"/>
          </a:xfrm>
        </p:spPr>
        <p:txBody>
          <a:bodyPr/>
          <a:lstStyle/>
          <a:p>
            <a:r>
              <a:rPr lang="en-GB" smtClean="0"/>
              <a:t>MET361: TROPICAL METEOROLOGY</a:t>
            </a:r>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46CBDAFF-6F72-4DEC-A76B-3A5A3345B25A}"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72262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D0E9C-1454-4C57-9246-19D74164D39A}" type="datetime1">
              <a:rPr lang="en-GB" smtClean="0"/>
              <a:t>26/09/2019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0299088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8171F7-C62C-4471-9CA1-8A4E1AA5E5EA}" type="datetime1">
              <a:rPr lang="en-GB" smtClean="0"/>
              <a:t>26/09/2019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62505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A996F8-7E6E-4949-B4BF-56ABDBA51D09}" type="datetime1">
              <a:rPr lang="en-GB" smtClean="0"/>
              <a:t>26/09/2019</a:t>
            </a:fld>
            <a:endParaRPr lang="en-GB"/>
          </a:p>
        </p:txBody>
      </p:sp>
      <p:sp>
        <p:nvSpPr>
          <p:cNvPr id="6" name="Footer Placeholder 5"/>
          <p:cNvSpPr>
            <a:spLocks noGrp="1"/>
          </p:cNvSpPr>
          <p:nvPr>
            <p:ph type="ftr" sz="quarter" idx="11"/>
          </p:nvPr>
        </p:nvSpPr>
        <p:spPr/>
        <p:txBody>
          <a:bodyPr/>
          <a:lstStyle/>
          <a:p>
            <a:r>
              <a:rPr lang="en-GB" smtClean="0"/>
              <a:t>MET361: TROPICAL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0776362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BE324D-F586-4055-983B-D453EC704140}" type="datetime1">
              <a:rPr lang="en-GB" smtClean="0"/>
              <a:t>26/09/2019</a:t>
            </a:fld>
            <a:endParaRPr lang="en-GB"/>
          </a:p>
        </p:txBody>
      </p:sp>
      <p:sp>
        <p:nvSpPr>
          <p:cNvPr id="8" name="Footer Placeholder 7"/>
          <p:cNvSpPr>
            <a:spLocks noGrp="1"/>
          </p:cNvSpPr>
          <p:nvPr>
            <p:ph type="ftr" sz="quarter" idx="11"/>
          </p:nvPr>
        </p:nvSpPr>
        <p:spPr/>
        <p:txBody>
          <a:bodyPr/>
          <a:lstStyle/>
          <a:p>
            <a:r>
              <a:rPr lang="en-GB" smtClean="0"/>
              <a:t>MET361: TROPICAL METEOROLOGY</a:t>
            </a:r>
            <a:endParaRPr lang="en-GB"/>
          </a:p>
        </p:txBody>
      </p:sp>
      <p:sp>
        <p:nvSpPr>
          <p:cNvPr id="9" name="Slide Number Placeholder 8"/>
          <p:cNvSpPr>
            <a:spLocks noGrp="1"/>
          </p:cNvSpPr>
          <p:nvPr>
            <p:ph type="sldNum" sz="quarter" idx="12"/>
          </p:nvPr>
        </p:nvSpPr>
        <p:spPr/>
        <p:txBody>
          <a:bodyPr/>
          <a:lstStyle/>
          <a:p>
            <a:fld id="{46CBDAFF-6F72-4DEC-A76B-3A5A3345B25A}"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08159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6B285E-9074-48E5-A460-C0AB64A2666D}" type="datetime1">
              <a:rPr lang="en-GB" smtClean="0"/>
              <a:t>26/09/2019</a:t>
            </a:fld>
            <a:endParaRPr lang="en-GB"/>
          </a:p>
        </p:txBody>
      </p:sp>
      <p:sp>
        <p:nvSpPr>
          <p:cNvPr id="4" name="Footer Placeholder 3"/>
          <p:cNvSpPr>
            <a:spLocks noGrp="1"/>
          </p:cNvSpPr>
          <p:nvPr>
            <p:ph type="ftr" sz="quarter" idx="11"/>
          </p:nvPr>
        </p:nvSpPr>
        <p:spPr/>
        <p:txBody>
          <a:bodyPr/>
          <a:lstStyle/>
          <a:p>
            <a:r>
              <a:rPr lang="en-GB" smtClean="0"/>
              <a:t>MET361: TROPICAL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27747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C052A0-FC51-4C47-85F5-88934D95D315}" type="datetime1">
              <a:rPr lang="en-GB" smtClean="0"/>
              <a:t>26/09/2019</a:t>
            </a:fld>
            <a:endParaRPr lang="en-GB"/>
          </a:p>
        </p:txBody>
      </p:sp>
      <p:sp>
        <p:nvSpPr>
          <p:cNvPr id="3" name="Footer Placeholder 2"/>
          <p:cNvSpPr>
            <a:spLocks noGrp="1"/>
          </p:cNvSpPr>
          <p:nvPr>
            <p:ph type="ftr" sz="quarter" idx="11"/>
          </p:nvPr>
        </p:nvSpPr>
        <p:spPr/>
        <p:txBody>
          <a:bodyPr/>
          <a:lstStyle/>
          <a:p>
            <a:r>
              <a:rPr lang="en-GB" smtClean="0"/>
              <a:t>MET361: TROPICAL METEOROLOGY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1902469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8171F7-C62C-4471-9CA1-8A4E1AA5E5EA}" type="datetime1">
              <a:rPr lang="en-GB" smtClean="0"/>
              <a:t>26/09/2019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966056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6512E7-C6FC-4F9C-9BCB-849DE85EE683}" type="datetime1">
              <a:rPr lang="en-GB" smtClean="0"/>
              <a:t>26/09/2019</a:t>
            </a:fld>
            <a:endParaRPr lang="en-GB"/>
          </a:p>
        </p:txBody>
      </p:sp>
      <p:sp>
        <p:nvSpPr>
          <p:cNvPr id="6" name="Footer Placeholder 5"/>
          <p:cNvSpPr>
            <a:spLocks noGrp="1"/>
          </p:cNvSpPr>
          <p:nvPr>
            <p:ph type="ftr" sz="quarter" idx="11"/>
          </p:nvPr>
        </p:nvSpPr>
        <p:spPr/>
        <p:txBody>
          <a:bodyPr/>
          <a:lstStyle/>
          <a:p>
            <a:r>
              <a:rPr lang="en-GB" smtClean="0"/>
              <a:t>MET361: TROPICAL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71199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D5B9DE-FD94-43BD-89E9-CCD9AF63E901}" type="datetime1">
              <a:rPr lang="en-GB" smtClean="0"/>
              <a:t>26/09/2019</a:t>
            </a:fld>
            <a:endParaRPr lang="en-GB"/>
          </a:p>
        </p:txBody>
      </p:sp>
      <p:sp>
        <p:nvSpPr>
          <p:cNvPr id="6" name="Footer Placeholder 5"/>
          <p:cNvSpPr>
            <a:spLocks noGrp="1"/>
          </p:cNvSpPr>
          <p:nvPr>
            <p:ph type="ftr" sz="quarter" idx="11"/>
          </p:nvPr>
        </p:nvSpPr>
        <p:spPr/>
        <p:txBody>
          <a:bodyPr/>
          <a:lstStyle/>
          <a:p>
            <a:r>
              <a:rPr lang="en-GB" smtClean="0"/>
              <a:t>MET361: TROPICAL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9140753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9D5864-3412-493D-9AF0-1F962D63655E}" type="datetime1">
              <a:rPr lang="en-GB" smtClean="0"/>
              <a:t>26/09/2019</a:t>
            </a:fld>
            <a:endParaRPr lang="en-GB"/>
          </a:p>
        </p:txBody>
      </p:sp>
      <p:sp>
        <p:nvSpPr>
          <p:cNvPr id="6" name="Footer Placeholder 5"/>
          <p:cNvSpPr>
            <a:spLocks noGrp="1"/>
          </p:cNvSpPr>
          <p:nvPr>
            <p:ph type="ftr" sz="quarter" idx="11"/>
          </p:nvPr>
        </p:nvSpPr>
        <p:spPr/>
        <p:txBody>
          <a:bodyPr/>
          <a:lstStyle/>
          <a:p>
            <a:r>
              <a:rPr lang="en-GB" smtClean="0"/>
              <a:t>MET361: TROPICAL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123853181"/>
      </p:ext>
    </p:extLst>
  </p:cSld>
  <p:clrMapOvr>
    <a:masterClrMapping/>
  </p:clrMapOvr>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D5864-3412-493D-9AF0-1F962D63655E}" type="datetime1">
              <a:rPr lang="en-GB" smtClean="0"/>
              <a:t>26/09/2019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7550799"/>
      </p:ext>
    </p:extLst>
  </p:cSld>
  <p:clrMapOvr>
    <a:masterClrMapping/>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D5864-3412-493D-9AF0-1F962D63655E}" type="datetime1">
              <a:rPr lang="en-GB" smtClean="0"/>
              <a:t>26/09/2019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9001115"/>
      </p:ext>
    </p:extLst>
  </p:cSld>
  <p:clrMapOvr>
    <a:masterClrMapping/>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D5864-3412-493D-9AF0-1F962D63655E}" type="datetime1">
              <a:rPr lang="en-GB" smtClean="0"/>
              <a:t>26/09/2019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607346136"/>
      </p:ext>
    </p:extLst>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D5864-3412-493D-9AF0-1F962D63655E}" type="datetime1">
              <a:rPr lang="en-GB" smtClean="0"/>
              <a:t>26/09/2019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1838228"/>
      </p:ext>
    </p:extLst>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D5864-3412-493D-9AF0-1F962D63655E}" type="datetime1">
              <a:rPr lang="en-GB" smtClean="0"/>
              <a:t>26/09/2019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3337920"/>
      </p:ext>
    </p:extLst>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0C5706-0E3D-4D01-A790-51D25B9CD7D9}" type="datetime1">
              <a:rPr lang="en-GB" smtClean="0"/>
              <a:t>26/09/2019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19625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BE3126-C991-4A35-A641-6BAC411EFD23}" type="datetime1">
              <a:rPr lang="en-GB" smtClean="0"/>
              <a:t>26/09/2019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7376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EA996F8-7E6E-4949-B4BF-56ABDBA51D09}" type="datetime1">
              <a:rPr lang="en-GB" smtClean="0"/>
              <a:t>26/09/2019</a:t>
            </a:fld>
            <a:endParaRPr lang="en-GB"/>
          </a:p>
        </p:txBody>
      </p:sp>
      <p:sp>
        <p:nvSpPr>
          <p:cNvPr id="6" name="Footer Placeholder 5"/>
          <p:cNvSpPr>
            <a:spLocks noGrp="1"/>
          </p:cNvSpPr>
          <p:nvPr>
            <p:ph type="ftr" sz="quarter" idx="11"/>
          </p:nvPr>
        </p:nvSpPr>
        <p:spPr/>
        <p:txBody>
          <a:bodyPr/>
          <a:lstStyle/>
          <a:p>
            <a:r>
              <a:rPr lang="en-GB" smtClean="0"/>
              <a:t>MET361: TROPICAL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752164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9BE324D-F586-4055-983B-D453EC704140}" type="datetime1">
              <a:rPr lang="en-GB" smtClean="0"/>
              <a:t>26/09/2019</a:t>
            </a:fld>
            <a:endParaRPr lang="en-GB"/>
          </a:p>
        </p:txBody>
      </p:sp>
      <p:sp>
        <p:nvSpPr>
          <p:cNvPr id="8" name="Footer Placeholder 7"/>
          <p:cNvSpPr>
            <a:spLocks noGrp="1"/>
          </p:cNvSpPr>
          <p:nvPr>
            <p:ph type="ftr" sz="quarter" idx="11"/>
          </p:nvPr>
        </p:nvSpPr>
        <p:spPr/>
        <p:txBody>
          <a:bodyPr/>
          <a:lstStyle/>
          <a:p>
            <a:r>
              <a:rPr lang="en-GB" smtClean="0"/>
              <a:t>MET361: TROPICAL METEOROLOGY</a:t>
            </a:r>
            <a:endParaRPr lang="en-GB"/>
          </a:p>
        </p:txBody>
      </p:sp>
      <p:sp>
        <p:nvSpPr>
          <p:cNvPr id="9" name="Slide Number Placeholder 8"/>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40162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F6B285E-9074-48E5-A460-C0AB64A2666D}" type="datetime1">
              <a:rPr lang="en-GB" smtClean="0"/>
              <a:t>26/09/2019</a:t>
            </a:fld>
            <a:endParaRPr lang="en-GB"/>
          </a:p>
        </p:txBody>
      </p:sp>
      <p:sp>
        <p:nvSpPr>
          <p:cNvPr id="4" name="Footer Placeholder 3"/>
          <p:cNvSpPr>
            <a:spLocks noGrp="1"/>
          </p:cNvSpPr>
          <p:nvPr>
            <p:ph type="ftr" sz="quarter" idx="11"/>
          </p:nvPr>
        </p:nvSpPr>
        <p:spPr/>
        <p:txBody>
          <a:bodyPr/>
          <a:lstStyle/>
          <a:p>
            <a:r>
              <a:rPr lang="en-GB" smtClean="0"/>
              <a:t>MET361: TROPICAL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350157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C052A0-FC51-4C47-85F5-88934D95D315}" type="datetime1">
              <a:rPr lang="en-GB" smtClean="0"/>
              <a:t>26/09/2019</a:t>
            </a:fld>
            <a:endParaRPr lang="en-GB"/>
          </a:p>
        </p:txBody>
      </p:sp>
      <p:sp>
        <p:nvSpPr>
          <p:cNvPr id="3" name="Footer Placeholder 2"/>
          <p:cNvSpPr>
            <a:spLocks noGrp="1"/>
          </p:cNvSpPr>
          <p:nvPr>
            <p:ph type="ftr" sz="quarter" idx="11"/>
          </p:nvPr>
        </p:nvSpPr>
        <p:spPr/>
        <p:txBody>
          <a:bodyPr/>
          <a:lstStyle/>
          <a:p>
            <a:r>
              <a:rPr lang="en-GB" smtClean="0"/>
              <a:t>MET361: TROPICAL METEOROLOGY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4055794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6512E7-C6FC-4F9C-9BCB-849DE85EE683}" type="datetime1">
              <a:rPr lang="en-GB" smtClean="0"/>
              <a:t>26/09/2019</a:t>
            </a:fld>
            <a:endParaRPr lang="en-GB"/>
          </a:p>
        </p:txBody>
      </p:sp>
      <p:sp>
        <p:nvSpPr>
          <p:cNvPr id="6" name="Footer Placeholder 5"/>
          <p:cNvSpPr>
            <a:spLocks noGrp="1"/>
          </p:cNvSpPr>
          <p:nvPr>
            <p:ph type="ftr" sz="quarter" idx="11"/>
          </p:nvPr>
        </p:nvSpPr>
        <p:spPr/>
        <p:txBody>
          <a:bodyPr/>
          <a:lstStyle/>
          <a:p>
            <a:r>
              <a:rPr lang="en-GB" smtClean="0"/>
              <a:t>MET361: TROPICAL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539298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D5B9DE-FD94-43BD-89E9-CCD9AF63E901}" type="datetime1">
              <a:rPr lang="en-GB" smtClean="0"/>
              <a:t>26/09/2019</a:t>
            </a:fld>
            <a:endParaRPr lang="en-GB"/>
          </a:p>
        </p:txBody>
      </p:sp>
      <p:sp>
        <p:nvSpPr>
          <p:cNvPr id="6" name="Footer Placeholder 5"/>
          <p:cNvSpPr>
            <a:spLocks noGrp="1"/>
          </p:cNvSpPr>
          <p:nvPr>
            <p:ph type="ftr" sz="quarter" idx="11"/>
          </p:nvPr>
        </p:nvSpPr>
        <p:spPr/>
        <p:txBody>
          <a:bodyPr/>
          <a:lstStyle/>
          <a:p>
            <a:r>
              <a:rPr lang="en-GB" smtClean="0"/>
              <a:t>MET361: TROPICAL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4144082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4.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3.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D5864-3412-493D-9AF0-1F962D63655E}" type="datetime1">
              <a:rPr lang="en-GB" smtClean="0"/>
              <a:t>26/09/2019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MET361: TROPICAL METEOROLOGY</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BDAFF-6F72-4DEC-A76B-3A5A3345B25A}" type="slidenum">
              <a:rPr lang="en-GB" smtClean="0"/>
              <a:t>‹#›</a:t>
            </a:fld>
            <a:endParaRPr lang="en-GB"/>
          </a:p>
        </p:txBody>
      </p:sp>
    </p:spTree>
    <p:extLst>
      <p:ext uri="{BB962C8B-B14F-4D97-AF65-F5344CB8AC3E}">
        <p14:creationId xmlns:p14="http://schemas.microsoft.com/office/powerpoint/2010/main" val="2595030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F39D5864-3412-493D-9AF0-1F962D63655E}" type="datetime1">
              <a:rPr lang="en-GB" smtClean="0"/>
              <a:t>26/09/2019</a:t>
            </a:fld>
            <a:endParaRPr lang="en-GB"/>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r>
              <a:rPr lang="en-GB" smtClean="0"/>
              <a:t>MET361: TROPICAL METEOROLOGY</a:t>
            </a:r>
            <a:endParaRPr lang="en-GB"/>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46CBDAFF-6F72-4DEC-A76B-3A5A3345B25A}" type="slidenum">
              <a:rPr lang="en-GB" smtClean="0"/>
              <a:t>‹#›</a:t>
            </a:fld>
            <a:endParaRPr lang="en-GB"/>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99843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9D5864-3412-493D-9AF0-1F962D63655E}" type="datetime1">
              <a:rPr lang="en-GB" smtClean="0"/>
              <a:t>26/09/2019</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GB" smtClean="0"/>
              <a:t>MET361: TROPICAL METEOROLOGY</a:t>
            </a:r>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CBDAFF-6F72-4DEC-A76B-3A5A3345B25A}" type="slidenum">
              <a:rPr lang="en-GB" smtClean="0"/>
              <a:t>‹#›</a:t>
            </a:fld>
            <a:endParaRPr lang="en-GB"/>
          </a:p>
        </p:txBody>
      </p:sp>
    </p:spTree>
    <p:extLst>
      <p:ext uri="{BB962C8B-B14F-4D97-AF65-F5344CB8AC3E}">
        <p14:creationId xmlns:p14="http://schemas.microsoft.com/office/powerpoint/2010/main" val="243237292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jeffjay88/Tropical-Climatology" TargetMode="External"/><Relationship Id="rId4" Type="http://schemas.openxmlformats.org/officeDocument/2006/relationships/hyperlink" Target="mailto:E-mailjeff.jay8845@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0.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p:cNvSpPr>
            <a:spLocks noGrp="1"/>
          </p:cNvSpPr>
          <p:nvPr>
            <p:ph type="subTitle" idx="1"/>
          </p:nvPr>
        </p:nvSpPr>
        <p:spPr>
          <a:xfrm>
            <a:off x="1476704" y="3314759"/>
            <a:ext cx="9144000" cy="1572552"/>
          </a:xfrm>
        </p:spPr>
        <p:txBody>
          <a:bodyPr>
            <a:normAutofit/>
          </a:bodyPr>
          <a:lstStyle/>
          <a:p>
            <a:pPr lvl="0"/>
            <a:r>
              <a:rPr lang="en-US" sz="3600" dirty="0" smtClean="0"/>
              <a:t>Jeffrey N. A. Aryee  (PhD)</a:t>
            </a:r>
            <a:endParaRPr lang="en-US" dirty="0" smtClean="0"/>
          </a:p>
          <a:p>
            <a:pPr lvl="0"/>
            <a:r>
              <a:rPr lang="en-US" i="1" dirty="0" smtClean="0"/>
              <a:t>Meteorology &amp; Climate Science Programme</a:t>
            </a:r>
          </a:p>
          <a:p>
            <a:pPr lvl="0"/>
            <a:r>
              <a:rPr lang="en-US" i="1" dirty="0" smtClean="0"/>
              <a:t>Department of Physics, KNUST, Ghana</a:t>
            </a:r>
            <a:endParaRPr lang="en-US" i="1" dirty="0"/>
          </a:p>
        </p:txBody>
      </p:sp>
      <p:sp>
        <p:nvSpPr>
          <p:cNvPr id="18" name="Title 1"/>
          <p:cNvSpPr txBox="1">
            <a:spLocks/>
          </p:cNvSpPr>
          <p:nvPr/>
        </p:nvSpPr>
        <p:spPr>
          <a:xfrm>
            <a:off x="493690" y="206059"/>
            <a:ext cx="11204620" cy="2332189"/>
          </a:xfrm>
          <a:prstGeom prst="rect">
            <a:avLst/>
          </a:prstGeom>
          <a:solidFill>
            <a:schemeClr val="accent3">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smtClean="0">
                <a:solidFill>
                  <a:srgbClr val="FF0000"/>
                </a:solidFill>
                <a:latin typeface="Arial Black" panose="020B0A04020102020204" pitchFamily="34" charset="0"/>
              </a:rPr>
              <a:t>MET </a:t>
            </a:r>
            <a:r>
              <a:rPr lang="en-US" sz="5400" b="1" dirty="0" smtClean="0">
                <a:solidFill>
                  <a:srgbClr val="FF0000"/>
                </a:solidFill>
                <a:latin typeface="Arial Black" panose="020B0A04020102020204" pitchFamily="34" charset="0"/>
              </a:rPr>
              <a:t>459: </a:t>
            </a:r>
            <a:r>
              <a:rPr lang="en-US" sz="5400" b="1" dirty="0" smtClean="0">
                <a:solidFill>
                  <a:srgbClr val="FF0000"/>
                </a:solidFill>
                <a:latin typeface="Arial Black" panose="020B0A04020102020204" pitchFamily="34" charset="0"/>
              </a:rPr>
              <a:t>Tropical </a:t>
            </a:r>
            <a:r>
              <a:rPr lang="en-US" sz="5400" b="1" dirty="0" smtClean="0">
                <a:solidFill>
                  <a:srgbClr val="FF0000"/>
                </a:solidFill>
                <a:latin typeface="Arial Black" panose="020B0A04020102020204" pitchFamily="34" charset="0"/>
              </a:rPr>
              <a:t>Climatology</a:t>
            </a:r>
            <a:endParaRPr lang="en-US" sz="5400" b="1" dirty="0">
              <a:solidFill>
                <a:srgbClr val="FF0000"/>
              </a:solidFill>
              <a:latin typeface="Arial Black" panose="020B0A04020102020204" pitchFamily="34"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545" y="5388344"/>
            <a:ext cx="1179607" cy="656823"/>
          </a:xfrm>
          <a:prstGeom prst="rect">
            <a:avLst/>
          </a:prstGeom>
        </p:spPr>
      </p:pic>
      <p:sp>
        <p:nvSpPr>
          <p:cNvPr id="22" name="Subtitle 15"/>
          <p:cNvSpPr txBox="1">
            <a:spLocks/>
          </p:cNvSpPr>
          <p:nvPr/>
        </p:nvSpPr>
        <p:spPr>
          <a:xfrm>
            <a:off x="745545" y="5099254"/>
            <a:ext cx="10961350" cy="96996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l"/>
            <a:r>
              <a:rPr lang="en-US" sz="2000" i="1" dirty="0"/>
              <a:t>e</a:t>
            </a:r>
            <a:r>
              <a:rPr lang="en-US" sz="2000" i="1" dirty="0" smtClean="0"/>
              <a:t>-mail:</a:t>
            </a:r>
            <a:r>
              <a:rPr lang="en-US" sz="2000" dirty="0" smtClean="0"/>
              <a:t>	     </a:t>
            </a:r>
            <a:r>
              <a:rPr lang="en-US" sz="2000" dirty="0" smtClean="0"/>
              <a:t>		</a:t>
            </a:r>
            <a:r>
              <a:rPr lang="en-US" sz="2000" b="1" dirty="0" smtClean="0">
                <a:hlinkClick r:id="rId4"/>
              </a:rPr>
              <a:t>jeff.jay8845@gmail.com</a:t>
            </a:r>
            <a:endParaRPr lang="en-US" sz="2000" b="1" dirty="0" smtClean="0"/>
          </a:p>
          <a:p>
            <a:pPr algn="l"/>
            <a:r>
              <a:rPr lang="en-US" sz="2000" b="1" dirty="0" smtClean="0"/>
              <a:t>	    </a:t>
            </a:r>
            <a:r>
              <a:rPr lang="en-US" sz="2000" b="1" dirty="0" smtClean="0"/>
              <a:t>		 </a:t>
            </a:r>
            <a:r>
              <a:rPr lang="en-US" sz="2000" b="1" dirty="0" smtClean="0">
                <a:hlinkClick r:id="rId5"/>
              </a:rPr>
              <a:t>https</a:t>
            </a:r>
            <a:r>
              <a:rPr lang="en-US" sz="2000" b="1" dirty="0">
                <a:hlinkClick r:id="rId5"/>
              </a:rPr>
              <a:t>://</a:t>
            </a:r>
            <a:r>
              <a:rPr lang="en-US" sz="2000" b="1" dirty="0" smtClean="0">
                <a:hlinkClick r:id="rId5"/>
              </a:rPr>
              <a:t>github.com/jeffjay88/Tropical-Climatology</a:t>
            </a:r>
            <a:endParaRPr lang="en-US" sz="2000" b="1" dirty="0" smtClean="0"/>
          </a:p>
          <a:p>
            <a:pPr algn="l"/>
            <a:r>
              <a:rPr lang="en-GB" sz="2000" dirty="0" smtClean="0"/>
              <a:t>Google Classroom code: 	</a:t>
            </a:r>
            <a:r>
              <a:rPr lang="en-GB" sz="2000" b="1" dirty="0" smtClean="0">
                <a:solidFill>
                  <a:schemeClr val="accent5">
                    <a:lumMod val="75000"/>
                  </a:schemeClr>
                </a:solidFill>
              </a:rPr>
              <a:t>i0n0ep</a:t>
            </a:r>
            <a:endParaRPr lang="en-US" sz="2000" b="1" dirty="0">
              <a:solidFill>
                <a:schemeClr val="accent5">
                  <a:lumMod val="75000"/>
                </a:schemeClr>
              </a:solidFill>
            </a:endParaRPr>
          </a:p>
        </p:txBody>
      </p:sp>
    </p:spTree>
    <p:extLst>
      <p:ext uri="{BB962C8B-B14F-4D97-AF65-F5344CB8AC3E}">
        <p14:creationId xmlns:p14="http://schemas.microsoft.com/office/powerpoint/2010/main" val="9932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4038600" y="6498019"/>
            <a:ext cx="4114800" cy="365125"/>
          </a:xfrm>
        </p:spPr>
        <p:txBody>
          <a:bodyPr/>
          <a:lstStyle/>
          <a:p>
            <a:r>
              <a:rPr lang="en-GB" dirty="0" smtClean="0"/>
              <a:t>MET361: TROPICAL METEOROLOGY</a:t>
            </a:r>
            <a:endParaRPr lang="en-GB" dirty="0"/>
          </a:p>
        </p:txBody>
      </p:sp>
      <p:sp>
        <p:nvSpPr>
          <p:cNvPr id="4" name="Slide Number Placeholder 3"/>
          <p:cNvSpPr>
            <a:spLocks noGrp="1"/>
          </p:cNvSpPr>
          <p:nvPr>
            <p:ph type="sldNum" sz="quarter" idx="12"/>
          </p:nvPr>
        </p:nvSpPr>
        <p:spPr>
          <a:xfrm>
            <a:off x="8610600" y="6466712"/>
            <a:ext cx="2743200" cy="365125"/>
          </a:xfrm>
        </p:spPr>
        <p:txBody>
          <a:bodyPr/>
          <a:lstStyle/>
          <a:p>
            <a:fld id="{46CBDAFF-6F72-4DEC-A76B-3A5A3345B25A}" type="slidenum">
              <a:rPr lang="en-GB" smtClean="0"/>
              <a:t>10</a:t>
            </a:fld>
            <a:endParaRPr lang="en-GB"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794" y="126123"/>
            <a:ext cx="8150772" cy="3594541"/>
          </a:xfrm>
          <a:prstGeom prst="rect">
            <a:avLst/>
          </a:prstGeom>
        </p:spPr>
      </p:pic>
      <p:sp>
        <p:nvSpPr>
          <p:cNvPr id="9" name="TextBox 8"/>
          <p:cNvSpPr txBox="1"/>
          <p:nvPr/>
        </p:nvSpPr>
        <p:spPr>
          <a:xfrm>
            <a:off x="360608" y="3484842"/>
            <a:ext cx="11604969" cy="3046988"/>
          </a:xfrm>
          <a:prstGeom prst="rect">
            <a:avLst/>
          </a:prstGeom>
          <a:solidFill>
            <a:schemeClr val="accent2">
              <a:lumMod val="60000"/>
              <a:lumOff val="40000"/>
            </a:schemeClr>
          </a:solidFill>
          <a:ln w="28575">
            <a:solidFill>
              <a:schemeClr val="accent6">
                <a:lumMod val="50000"/>
              </a:schemeClr>
            </a:solidFill>
          </a:ln>
        </p:spPr>
        <p:txBody>
          <a:bodyPr wrap="square" rtlCol="0">
            <a:spAutoFit/>
          </a:bodyPr>
          <a:lstStyle/>
          <a:p>
            <a:pPr marL="342900" indent="-342900" algn="just">
              <a:buFont typeface="Wingdings" panose="05000000000000000000" pitchFamily="2" charset="2"/>
              <a:buChar char="Ø"/>
            </a:pPr>
            <a:r>
              <a:rPr lang="en-GB" sz="2400" dirty="0" err="1"/>
              <a:t>Riehl</a:t>
            </a:r>
            <a:r>
              <a:rPr lang="en-GB" sz="2400" dirty="0"/>
              <a:t> (1979) </a:t>
            </a:r>
            <a:r>
              <a:rPr lang="en-GB" sz="2400" dirty="0" smtClean="0"/>
              <a:t>defines </a:t>
            </a:r>
            <a:r>
              <a:rPr lang="en-GB" sz="2400" dirty="0"/>
              <a:t>the meteorological "tropics" as </a:t>
            </a:r>
            <a:r>
              <a:rPr lang="en-GB" sz="2400" dirty="0" smtClean="0"/>
              <a:t>the </a:t>
            </a:r>
            <a:r>
              <a:rPr lang="en-GB" sz="2400" dirty="0"/>
              <a:t>parts of the </a:t>
            </a:r>
            <a:r>
              <a:rPr lang="en-GB" sz="2400" dirty="0" smtClean="0"/>
              <a:t>Earth </a:t>
            </a:r>
            <a:r>
              <a:rPr lang="en-GB" sz="2400" dirty="0"/>
              <a:t>where atmospheric processes differ significantly from those in higher latitudes. With this definition, the dividing line </a:t>
            </a:r>
            <a:r>
              <a:rPr lang="en-GB" sz="2400" dirty="0" smtClean="0"/>
              <a:t>between the "tropics" and the “</a:t>
            </a:r>
            <a:r>
              <a:rPr lang="en-GB" sz="2400" dirty="0" err="1" smtClean="0"/>
              <a:t>extratropics</a:t>
            </a:r>
            <a:r>
              <a:rPr lang="en-GB" sz="2400" dirty="0" smtClean="0"/>
              <a:t>” is between </a:t>
            </a:r>
            <a:r>
              <a:rPr lang="en-GB" sz="2400" dirty="0"/>
              <a:t>the easterly and westerly wind </a:t>
            </a:r>
            <a:r>
              <a:rPr lang="en-GB" sz="2400" dirty="0" smtClean="0"/>
              <a:t>regimes, and thus, </a:t>
            </a:r>
            <a:r>
              <a:rPr lang="en-GB" sz="2400" dirty="0"/>
              <a:t>varies with longitude </a:t>
            </a:r>
            <a:r>
              <a:rPr lang="en-GB" sz="2400" dirty="0" smtClean="0"/>
              <a:t>and </a:t>
            </a:r>
            <a:r>
              <a:rPr lang="en-GB" sz="2400" dirty="0"/>
              <a:t>fluctuates </a:t>
            </a:r>
            <a:r>
              <a:rPr lang="en-GB" sz="2400" dirty="0" smtClean="0"/>
              <a:t>seasonally. </a:t>
            </a:r>
          </a:p>
          <a:p>
            <a:pPr marL="342900" indent="-342900" algn="just">
              <a:buFont typeface="Wingdings" panose="05000000000000000000" pitchFamily="2" charset="2"/>
              <a:buChar char="Ø"/>
            </a:pPr>
            <a:endParaRPr lang="en-GB" sz="2400" dirty="0"/>
          </a:p>
          <a:p>
            <a:pPr marL="342900" indent="-342900" algn="just">
              <a:buFont typeface="Wingdings" panose="05000000000000000000" pitchFamily="2" charset="2"/>
              <a:buChar char="Ø"/>
            </a:pPr>
            <a:r>
              <a:rPr lang="en-GB" sz="2400" dirty="0" smtClean="0"/>
              <a:t>Moreover</a:t>
            </a:r>
            <a:r>
              <a:rPr lang="en-GB" sz="2400" dirty="0"/>
              <a:t>, in reality, no part of the atmosphere exists in isolation and interactions between the tropics and </a:t>
            </a:r>
            <a:r>
              <a:rPr lang="en-GB" sz="2400" dirty="0" err="1" smtClean="0"/>
              <a:t>extratropics</a:t>
            </a:r>
            <a:r>
              <a:rPr lang="en-GB" sz="2400" dirty="0" smtClean="0"/>
              <a:t> </a:t>
            </a:r>
            <a:r>
              <a:rPr lang="en-GB" sz="2400" dirty="0"/>
              <a:t>are important. </a:t>
            </a:r>
          </a:p>
        </p:txBody>
      </p:sp>
      <p:sp>
        <p:nvSpPr>
          <p:cNvPr id="10" name="TextBox 9"/>
          <p:cNvSpPr txBox="1"/>
          <p:nvPr/>
        </p:nvSpPr>
        <p:spPr>
          <a:xfrm>
            <a:off x="9154060" y="1277062"/>
            <a:ext cx="2811517" cy="830997"/>
          </a:xfrm>
          <a:prstGeom prst="rect">
            <a:avLst/>
          </a:prstGeom>
          <a:noFill/>
          <a:ln w="38100">
            <a:solidFill>
              <a:srgbClr val="FF0000"/>
            </a:solidFill>
          </a:ln>
        </p:spPr>
        <p:txBody>
          <a:bodyPr wrap="square" rtlCol="0">
            <a:spAutoFit/>
          </a:bodyPr>
          <a:lstStyle/>
          <a:p>
            <a:r>
              <a:rPr lang="en-GB" sz="2400" dirty="0" smtClean="0"/>
              <a:t>Schematic adapted from </a:t>
            </a:r>
            <a:r>
              <a:rPr lang="en-GB" sz="2400" dirty="0" err="1" smtClean="0"/>
              <a:t>Defant</a:t>
            </a:r>
            <a:r>
              <a:rPr lang="en-GB" sz="2400" dirty="0" smtClean="0"/>
              <a:t> (1958)</a:t>
            </a:r>
            <a:endParaRPr lang="en-GB" sz="2400" dirty="0"/>
          </a:p>
        </p:txBody>
      </p:sp>
    </p:spTree>
    <p:extLst>
      <p:ext uri="{BB962C8B-B14F-4D97-AF65-F5344CB8AC3E}">
        <p14:creationId xmlns:p14="http://schemas.microsoft.com/office/powerpoint/2010/main" val="11785960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403532" y="150530"/>
            <a:ext cx="3537397" cy="4805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GB" sz="3600" b="1" dirty="0" smtClean="0">
                <a:solidFill>
                  <a:srgbClr val="FF0000"/>
                </a:solidFill>
              </a:rPr>
              <a:t>Climatology </a:t>
            </a:r>
            <a:r>
              <a:rPr lang="en-GB" sz="3600" b="1" dirty="0" smtClean="0">
                <a:solidFill>
                  <a:srgbClr val="FF0000"/>
                </a:solidFill>
              </a:rPr>
              <a:t>???</a:t>
            </a:r>
          </a:p>
          <a:p>
            <a:pPr algn="just"/>
            <a:endParaRPr lang="en-GB" sz="3600" b="1" dirty="0" smtClean="0">
              <a:solidFill>
                <a:srgbClr val="FF0000"/>
              </a:solidFill>
            </a:endParaRPr>
          </a:p>
          <a:p>
            <a:pPr algn="just"/>
            <a:endParaRPr lang="en-GB" sz="3600" b="1" dirty="0">
              <a:solidFill>
                <a:srgbClr val="FF0000"/>
              </a:solidFill>
            </a:endParaRPr>
          </a:p>
        </p:txBody>
      </p:sp>
      <p:sp>
        <p:nvSpPr>
          <p:cNvPr id="8" name="Subtitle 2"/>
          <p:cNvSpPr txBox="1">
            <a:spLocks/>
          </p:cNvSpPr>
          <p:nvPr/>
        </p:nvSpPr>
        <p:spPr>
          <a:xfrm>
            <a:off x="4984124" y="5281838"/>
            <a:ext cx="5379076" cy="4805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GB" sz="3600" b="1" dirty="0" smtClean="0">
                <a:solidFill>
                  <a:srgbClr val="FF0000"/>
                </a:solidFill>
              </a:rPr>
              <a:t>Tropical </a:t>
            </a:r>
            <a:r>
              <a:rPr lang="en-GB" sz="3600" b="1" dirty="0" smtClean="0">
                <a:solidFill>
                  <a:srgbClr val="FF0000"/>
                </a:solidFill>
              </a:rPr>
              <a:t>Climatology </a:t>
            </a:r>
            <a:r>
              <a:rPr lang="en-GB" sz="3600" b="1" dirty="0" smtClean="0">
                <a:solidFill>
                  <a:srgbClr val="FF0000"/>
                </a:solidFill>
              </a:rPr>
              <a:t>???</a:t>
            </a:r>
          </a:p>
        </p:txBody>
      </p:sp>
      <p:sp>
        <p:nvSpPr>
          <p:cNvPr id="10" name="TextBox 9"/>
          <p:cNvSpPr txBox="1"/>
          <p:nvPr/>
        </p:nvSpPr>
        <p:spPr>
          <a:xfrm>
            <a:off x="4984124" y="5795413"/>
            <a:ext cx="4636395" cy="461665"/>
          </a:xfrm>
          <a:prstGeom prst="rect">
            <a:avLst/>
          </a:prstGeom>
          <a:noFill/>
        </p:spPr>
        <p:txBody>
          <a:bodyPr wrap="square" rtlCol="0">
            <a:spAutoFit/>
          </a:bodyPr>
          <a:lstStyle/>
          <a:p>
            <a:r>
              <a:rPr lang="en-GB" sz="2400" dirty="0" smtClean="0"/>
              <a:t>…  </a:t>
            </a:r>
            <a:r>
              <a:rPr lang="en-GB" sz="2400" dirty="0" smtClean="0"/>
              <a:t>climatology </a:t>
            </a:r>
            <a:r>
              <a:rPr lang="en-GB" sz="2400" dirty="0" smtClean="0"/>
              <a:t>of the tropics.</a:t>
            </a:r>
            <a:endParaRPr lang="en-GB" sz="2400" dirty="0"/>
          </a:p>
        </p:txBody>
      </p:sp>
      <p:sp>
        <p:nvSpPr>
          <p:cNvPr id="11" name="Rectangle 10"/>
          <p:cNvSpPr/>
          <p:nvPr/>
        </p:nvSpPr>
        <p:spPr>
          <a:xfrm>
            <a:off x="4906852" y="618163"/>
            <a:ext cx="6991722" cy="4401205"/>
          </a:xfrm>
          <a:prstGeom prst="rect">
            <a:avLst/>
          </a:prstGeom>
        </p:spPr>
        <p:txBody>
          <a:bodyPr wrap="square">
            <a:spAutoFit/>
          </a:bodyPr>
          <a:lstStyle/>
          <a:p>
            <a:pPr marL="342900" indent="-342900">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study of the long-term state of the atmosphere</a:t>
            </a:r>
            <a:r>
              <a:rPr lang="en-US" sz="2000" dirty="0" smtClean="0">
                <a:latin typeface="Arial" panose="020B0604020202020204" pitchFamily="34" charset="0"/>
                <a:cs typeface="Arial" panose="020B0604020202020204" pitchFamily="34" charset="0"/>
              </a:rPr>
              <a:t>.</a:t>
            </a:r>
          </a:p>
          <a:p>
            <a:pPr marL="342900" indent="-342900">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marL="342900" lvl="0" indent="-34290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Climate is the average weather in any particular region during a given month or season. It is often characterized in terms of long-term (e.g., 30-year) mean temperature, precipitation, wind, humidity, and cloudiness. </a:t>
            </a:r>
            <a:endParaRPr lang="en-US" sz="2000" dirty="0" smtClean="0">
              <a:latin typeface="Arial" panose="020B0604020202020204" pitchFamily="34" charset="0"/>
              <a:cs typeface="Arial" panose="020B0604020202020204" pitchFamily="34" charset="0"/>
            </a:endParaRPr>
          </a:p>
          <a:p>
            <a:pPr marL="342900" lvl="0" indent="-342900">
              <a:lnSpc>
                <a:spcPct val="150000"/>
              </a:lnSpc>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marL="342900" lvl="0" indent="-34290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Climate can </a:t>
            </a:r>
            <a:r>
              <a:rPr lang="en-US" sz="2000" dirty="0" smtClean="0">
                <a:latin typeface="Arial" panose="020B0604020202020204" pitchFamily="34" charset="0"/>
                <a:cs typeface="Arial" panose="020B0604020202020204" pitchFamily="34" charset="0"/>
              </a:rPr>
              <a:t>vary </a:t>
            </a:r>
            <a:r>
              <a:rPr lang="en-US" sz="2000" dirty="0">
                <a:latin typeface="Arial" panose="020B0604020202020204" pitchFamily="34" charset="0"/>
                <a:cs typeface="Arial" panose="020B0604020202020204" pitchFamily="34" charset="0"/>
              </a:rPr>
              <a:t>from year to </a:t>
            </a:r>
            <a:r>
              <a:rPr lang="en-US" sz="2000" dirty="0" smtClean="0">
                <a:latin typeface="Arial" panose="020B0604020202020204" pitchFamily="34" charset="0"/>
                <a:cs typeface="Arial" panose="020B0604020202020204" pitchFamily="34" charset="0"/>
              </a:rPr>
              <a:t>year, as well as, change over decades, centuries, millennia and even longer timescales. </a:t>
            </a:r>
            <a:endParaRPr lang="en-US" sz="2000"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GB" smtClean="0"/>
              <a:t>MET361: TROPICAL METEOROLOGY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11</a:t>
            </a:fld>
            <a:endParaRPr lang="en-GB"/>
          </a:p>
        </p:txBody>
      </p:sp>
      <p:pic>
        <p:nvPicPr>
          <p:cNvPr id="6" name="Picture 5"/>
          <p:cNvPicPr>
            <a:picLocks noChangeAspect="1"/>
          </p:cNvPicPr>
          <p:nvPr/>
        </p:nvPicPr>
        <p:blipFill>
          <a:blip r:embed="rId3"/>
          <a:stretch>
            <a:fillRect/>
          </a:stretch>
        </p:blipFill>
        <p:spPr>
          <a:xfrm>
            <a:off x="54170" y="788279"/>
            <a:ext cx="4929954" cy="3152654"/>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93959" y="4281817"/>
            <a:ext cx="2350419" cy="2350419"/>
          </a:xfrm>
          <a:prstGeom prst="rect">
            <a:avLst/>
          </a:prstGeom>
        </p:spPr>
      </p:pic>
    </p:spTree>
    <p:extLst>
      <p:ext uri="{BB962C8B-B14F-4D97-AF65-F5344CB8AC3E}">
        <p14:creationId xmlns:p14="http://schemas.microsoft.com/office/powerpoint/2010/main" val="407670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3787" y="527387"/>
            <a:ext cx="4196253" cy="389670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879" y="527387"/>
            <a:ext cx="4143541" cy="3889696"/>
          </a:xfrm>
          <a:prstGeom prst="rect">
            <a:avLst/>
          </a:prstGeom>
        </p:spPr>
      </p:pic>
      <p:sp>
        <p:nvSpPr>
          <p:cNvPr id="9" name="TextBox 8"/>
          <p:cNvSpPr txBox="1"/>
          <p:nvPr/>
        </p:nvSpPr>
        <p:spPr>
          <a:xfrm>
            <a:off x="117567" y="4238757"/>
            <a:ext cx="11913440" cy="2246769"/>
          </a:xfrm>
          <a:prstGeom prst="rect">
            <a:avLst/>
          </a:prstGeom>
          <a:solidFill>
            <a:schemeClr val="accent2">
              <a:lumMod val="60000"/>
              <a:lumOff val="40000"/>
            </a:schemeClr>
          </a:solidFill>
          <a:ln w="28575">
            <a:solidFill>
              <a:schemeClr val="accent6">
                <a:lumMod val="50000"/>
              </a:schemeClr>
            </a:solidFill>
          </a:ln>
        </p:spPr>
        <p:txBody>
          <a:bodyPr wrap="square" rtlCol="0">
            <a:spAutoFit/>
          </a:bodyPr>
          <a:lstStyle/>
          <a:p>
            <a:pPr marL="342900" indent="-342900">
              <a:buFont typeface="Wingdings" panose="05000000000000000000" pitchFamily="2" charset="2"/>
              <a:buChar char="Ø"/>
            </a:pPr>
            <a:r>
              <a:rPr lang="en-GB" sz="2000" dirty="0" smtClean="0"/>
              <a:t>The </a:t>
            </a:r>
            <a:r>
              <a:rPr lang="en-GB" sz="2000" dirty="0"/>
              <a:t>white areas in the tropics and subtropics indicate cold cloud tops and correspond with cirrus cloud in the high troposphere. Much of which is produced by </a:t>
            </a:r>
            <a:r>
              <a:rPr lang="en-GB" sz="2000" b="1" dirty="0">
                <a:solidFill>
                  <a:srgbClr val="FF0000"/>
                </a:solidFill>
              </a:rPr>
              <a:t>deep convection</a:t>
            </a:r>
            <a:r>
              <a:rPr lang="en-GB" sz="2000" dirty="0"/>
              <a:t> in which air is rapidly ascending. </a:t>
            </a:r>
            <a:endParaRPr lang="en-GB" sz="2000" dirty="0" smtClean="0"/>
          </a:p>
          <a:p>
            <a:pPr marL="342900" indent="-342900">
              <a:buFont typeface="Wingdings" panose="05000000000000000000" pitchFamily="2" charset="2"/>
              <a:buChar char="Ø"/>
            </a:pPr>
            <a:endParaRPr lang="en-GB" sz="2000" dirty="0" smtClean="0"/>
          </a:p>
          <a:p>
            <a:pPr marL="342900" indent="-342900">
              <a:buFont typeface="Wingdings" panose="05000000000000000000" pitchFamily="2" charset="2"/>
              <a:buChar char="Ø"/>
            </a:pPr>
            <a:r>
              <a:rPr lang="en-GB" sz="2000" dirty="0" smtClean="0"/>
              <a:t>The </a:t>
            </a:r>
            <a:r>
              <a:rPr lang="en-GB" sz="2000" dirty="0"/>
              <a:t>individual convective updraughts cover a much smaller fractional area of the area covered by the cirrus, which blows away from the convection. Deep convection is frequently concentrated in clumps referred to as cloud clusters. Sometimes these have the form of organized convective systems, an </a:t>
            </a:r>
            <a:r>
              <a:rPr lang="en-GB" sz="2000" dirty="0" smtClean="0"/>
              <a:t>extreme </a:t>
            </a:r>
            <a:r>
              <a:rPr lang="en-GB" sz="2000" dirty="0"/>
              <a:t>case being that of a tropical cyclone. </a:t>
            </a:r>
            <a:endParaRPr lang="en-GB" sz="2000" dirty="0" smtClean="0"/>
          </a:p>
        </p:txBody>
      </p:sp>
      <p:sp>
        <p:nvSpPr>
          <p:cNvPr id="4" name="Slide Number Placeholder 3"/>
          <p:cNvSpPr>
            <a:spLocks noGrp="1"/>
          </p:cNvSpPr>
          <p:nvPr>
            <p:ph type="sldNum" sz="quarter" idx="12"/>
          </p:nvPr>
        </p:nvSpPr>
        <p:spPr/>
        <p:txBody>
          <a:bodyPr/>
          <a:lstStyle/>
          <a:p>
            <a:fld id="{46CBDAFF-6F72-4DEC-A76B-3A5A3345B25A}" type="slidenum">
              <a:rPr lang="en-GB" smtClean="0"/>
              <a:t>12</a:t>
            </a:fld>
            <a:endParaRPr lang="en-GB"/>
          </a:p>
        </p:txBody>
      </p:sp>
      <p:sp>
        <p:nvSpPr>
          <p:cNvPr id="5" name="Rectangle 4"/>
          <p:cNvSpPr/>
          <p:nvPr/>
        </p:nvSpPr>
        <p:spPr>
          <a:xfrm>
            <a:off x="9443545" y="1463768"/>
            <a:ext cx="2587461" cy="2031325"/>
          </a:xfrm>
          <a:prstGeom prst="rect">
            <a:avLst/>
          </a:prstGeom>
          <a:ln w="57150">
            <a:solidFill>
              <a:schemeClr val="accent5"/>
            </a:solidFill>
          </a:ln>
        </p:spPr>
        <p:txBody>
          <a:bodyPr wrap="square">
            <a:spAutoFit/>
          </a:bodyPr>
          <a:lstStyle/>
          <a:p>
            <a:r>
              <a:rPr lang="en-GB" dirty="0" smtClean="0"/>
              <a:t>Infrared </a:t>
            </a:r>
            <a:r>
              <a:rPr lang="en-GB" dirty="0"/>
              <a:t>satellite imagery from geostationary satellites located at different longitudes. </a:t>
            </a:r>
            <a:endParaRPr lang="en-GB" dirty="0" smtClean="0"/>
          </a:p>
          <a:p>
            <a:endParaRPr lang="en-GB" dirty="0" smtClean="0"/>
          </a:p>
          <a:p>
            <a:r>
              <a:rPr lang="en-GB" dirty="0" smtClean="0"/>
              <a:t>1845 GMT on </a:t>
            </a:r>
            <a:endParaRPr lang="en-GB" dirty="0"/>
          </a:p>
          <a:p>
            <a:r>
              <a:rPr lang="en-GB" dirty="0" smtClean="0"/>
              <a:t>September 19, 2019</a:t>
            </a:r>
            <a:endParaRPr lang="en-GB" dirty="0"/>
          </a:p>
        </p:txBody>
      </p:sp>
      <p:sp>
        <p:nvSpPr>
          <p:cNvPr id="10" name="Title 1"/>
          <p:cNvSpPr txBox="1">
            <a:spLocks/>
          </p:cNvSpPr>
          <p:nvPr/>
        </p:nvSpPr>
        <p:spPr>
          <a:xfrm>
            <a:off x="1797262" y="-179527"/>
            <a:ext cx="8812924" cy="74245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smtClean="0">
                <a:solidFill>
                  <a:srgbClr val="FF0000"/>
                </a:solidFill>
                <a:latin typeface="Arial Black" panose="020B0A04020102020204" pitchFamily="34" charset="0"/>
              </a:rPr>
              <a:t>Tropical Overview in Satellite Images</a:t>
            </a:r>
            <a:endParaRPr lang="en-GB" sz="3200"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81835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33270" y="160435"/>
            <a:ext cx="11604969" cy="3139321"/>
          </a:xfrm>
          <a:prstGeom prst="rect">
            <a:avLst/>
          </a:prstGeom>
          <a:solidFill>
            <a:schemeClr val="accent2">
              <a:lumMod val="60000"/>
              <a:lumOff val="40000"/>
            </a:schemeClr>
          </a:solidFill>
          <a:ln w="28575">
            <a:solidFill>
              <a:schemeClr val="accent6">
                <a:lumMod val="50000"/>
              </a:schemeClr>
            </a:solidFill>
          </a:ln>
        </p:spPr>
        <p:txBody>
          <a:bodyPr wrap="square" rtlCol="0">
            <a:spAutoFit/>
          </a:bodyPr>
          <a:lstStyle/>
          <a:p>
            <a:pPr marL="342900" indent="-342900">
              <a:buFont typeface="Wingdings" panose="05000000000000000000" pitchFamily="2" charset="2"/>
              <a:buChar char="Ø"/>
            </a:pPr>
            <a:r>
              <a:rPr lang="en-GB" sz="2200" dirty="0" smtClean="0"/>
              <a:t>The </a:t>
            </a:r>
            <a:r>
              <a:rPr lang="en-GB" sz="2200" dirty="0"/>
              <a:t>dark areas in the tropics and subtropics correspond </a:t>
            </a:r>
            <a:r>
              <a:rPr lang="en-GB" sz="2200" dirty="0" smtClean="0"/>
              <a:t>to </a:t>
            </a:r>
            <a:r>
              <a:rPr lang="en-GB" sz="2200" dirty="0"/>
              <a:t>regions devoid of </a:t>
            </a:r>
            <a:r>
              <a:rPr lang="en-GB" sz="2200" dirty="0" smtClean="0"/>
              <a:t>clouds, </a:t>
            </a:r>
            <a:r>
              <a:rPr lang="en-GB" sz="2200" dirty="0"/>
              <a:t>or at least high cloud. These are regions in which air is slowly subsiding. </a:t>
            </a:r>
            <a:endParaRPr lang="en-GB" sz="2200" dirty="0" smtClean="0"/>
          </a:p>
          <a:p>
            <a:endParaRPr lang="en-GB" sz="2200" dirty="0"/>
          </a:p>
          <a:p>
            <a:pPr marL="342900" indent="-342900">
              <a:buFont typeface="Wingdings" panose="05000000000000000000" pitchFamily="2" charset="2"/>
              <a:buChar char="Ø"/>
            </a:pPr>
            <a:r>
              <a:rPr lang="en-GB" sz="2200" dirty="0"/>
              <a:t>The grey areas, mainly in the subtropics and at higher latitudes correspond with regions of low cloud, typically stratus or </a:t>
            </a:r>
            <a:r>
              <a:rPr lang="en-GB" sz="2200" dirty="0" smtClean="0"/>
              <a:t>stratocumulus </a:t>
            </a:r>
            <a:r>
              <a:rPr lang="en-GB" sz="2200" dirty="0"/>
              <a:t>or at least high cloud. </a:t>
            </a:r>
            <a:endParaRPr lang="en-GB" sz="2200" dirty="0" smtClean="0"/>
          </a:p>
          <a:p>
            <a:pPr marL="342900" indent="-342900">
              <a:buFont typeface="Wingdings" panose="05000000000000000000" pitchFamily="2" charset="2"/>
              <a:buChar char="Ø"/>
            </a:pPr>
            <a:endParaRPr lang="en-GB" sz="2200" dirty="0"/>
          </a:p>
          <a:p>
            <a:pPr marL="342900" indent="-342900">
              <a:buFont typeface="Wingdings" panose="05000000000000000000" pitchFamily="2" charset="2"/>
              <a:buChar char="Ø"/>
            </a:pPr>
            <a:r>
              <a:rPr lang="en-GB" sz="2200" dirty="0"/>
              <a:t>The band of white cloud just north of the equator </a:t>
            </a:r>
            <a:r>
              <a:rPr lang="en-GB" sz="2200" dirty="0" smtClean="0"/>
              <a:t>(Figure below) </a:t>
            </a:r>
            <a:r>
              <a:rPr lang="en-GB" sz="2200" dirty="0"/>
              <a:t>marks the </a:t>
            </a:r>
            <a:r>
              <a:rPr lang="en-GB" sz="2200" dirty="0" smtClean="0"/>
              <a:t>ITCZ. </a:t>
            </a:r>
            <a:r>
              <a:rPr lang="en-GB" sz="2200" dirty="0"/>
              <a:t>This cloud marks a strip of deep convective systems that constitute the ascending </a:t>
            </a:r>
            <a:r>
              <a:rPr lang="en-GB" sz="2200" dirty="0" smtClean="0"/>
              <a:t>end </a:t>
            </a:r>
            <a:r>
              <a:rPr lang="en-GB" sz="2200" dirty="0"/>
              <a:t>of the Hadley circulation to be discussed later. </a:t>
            </a:r>
          </a:p>
        </p:txBody>
      </p:sp>
      <p:sp>
        <p:nvSpPr>
          <p:cNvPr id="2" name="Footer Placeholder 1"/>
          <p:cNvSpPr>
            <a:spLocks noGrp="1"/>
          </p:cNvSpPr>
          <p:nvPr>
            <p:ph type="ftr" sz="quarter" idx="11"/>
          </p:nvPr>
        </p:nvSpPr>
        <p:spPr>
          <a:xfrm>
            <a:off x="4038600" y="6498019"/>
            <a:ext cx="4114800" cy="365125"/>
          </a:xfrm>
        </p:spPr>
        <p:txBody>
          <a:bodyPr/>
          <a:lstStyle/>
          <a:p>
            <a:r>
              <a:rPr lang="en-GB" dirty="0" smtClean="0"/>
              <a:t>MET361: TROPICAL METEOROLOGY</a:t>
            </a:r>
            <a:endParaRPr lang="en-GB" dirty="0"/>
          </a:p>
        </p:txBody>
      </p:sp>
      <p:sp>
        <p:nvSpPr>
          <p:cNvPr id="4" name="Slide Number Placeholder 3"/>
          <p:cNvSpPr>
            <a:spLocks noGrp="1"/>
          </p:cNvSpPr>
          <p:nvPr>
            <p:ph type="sldNum" sz="quarter" idx="12"/>
          </p:nvPr>
        </p:nvSpPr>
        <p:spPr/>
        <p:txBody>
          <a:bodyPr/>
          <a:lstStyle/>
          <a:p>
            <a:fld id="{46CBDAFF-6F72-4DEC-A76B-3A5A3345B25A}" type="slidenum">
              <a:rPr lang="en-GB" smtClean="0"/>
              <a:t>13</a:t>
            </a:fld>
            <a:endParaRPr lang="en-GB" dirty="0"/>
          </a:p>
        </p:txBody>
      </p:sp>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59818" y="3299756"/>
            <a:ext cx="4337728" cy="3558244"/>
          </a:xfrm>
          <a:prstGeom prst="rect">
            <a:avLst/>
          </a:prstGeom>
        </p:spPr>
      </p:pic>
      <p:sp>
        <p:nvSpPr>
          <p:cNvPr id="6" name="Rectangle 5"/>
          <p:cNvSpPr/>
          <p:nvPr/>
        </p:nvSpPr>
        <p:spPr>
          <a:xfrm>
            <a:off x="441880" y="4335517"/>
            <a:ext cx="4889938" cy="83557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9755" y="3030432"/>
            <a:ext cx="6342243" cy="3325918"/>
          </a:xfrm>
          <a:prstGeom prst="rect">
            <a:avLst/>
          </a:prstGeom>
        </p:spPr>
      </p:pic>
    </p:spTree>
    <p:extLst>
      <p:ext uri="{BB962C8B-B14F-4D97-AF65-F5344CB8AC3E}">
        <p14:creationId xmlns:p14="http://schemas.microsoft.com/office/powerpoint/2010/main" val="191878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19" y="68909"/>
            <a:ext cx="10122795" cy="622816"/>
          </a:xfrm>
        </p:spPr>
        <p:txBody>
          <a:bodyPr>
            <a:normAutofit fontScale="90000"/>
          </a:bodyPr>
          <a:lstStyle/>
          <a:p>
            <a:pPr algn="ctr"/>
            <a:r>
              <a:rPr lang="en-GB" sz="4000" b="1" dirty="0" smtClean="0">
                <a:solidFill>
                  <a:srgbClr val="FF0000"/>
                </a:solidFill>
                <a:latin typeface="Arial Black" panose="020B0A04020102020204" pitchFamily="34" charset="0"/>
              </a:rPr>
              <a:t>Why </a:t>
            </a:r>
            <a:r>
              <a:rPr lang="en-GB" sz="4000" b="1" dirty="0" smtClean="0">
                <a:solidFill>
                  <a:srgbClr val="FF0000"/>
                </a:solidFill>
                <a:latin typeface="Arial Black" panose="020B0A04020102020204" pitchFamily="34" charset="0"/>
              </a:rPr>
              <a:t>Tropical </a:t>
            </a:r>
            <a:r>
              <a:rPr lang="en-GB" sz="4000" b="1" dirty="0" smtClean="0">
                <a:solidFill>
                  <a:srgbClr val="FF0000"/>
                </a:solidFill>
                <a:latin typeface="Arial Black" panose="020B0A04020102020204" pitchFamily="34" charset="0"/>
              </a:rPr>
              <a:t>Climatology</a:t>
            </a:r>
            <a:endParaRPr lang="en-GB" sz="4000" b="1" dirty="0">
              <a:solidFill>
                <a:srgbClr val="FF0000"/>
              </a:solidFill>
              <a:latin typeface="Arial Black" panose="020B0A04020102020204" pitchFamily="34"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0000" y="591586"/>
            <a:ext cx="8060269" cy="2666767"/>
          </a:xfrm>
        </p:spPr>
      </p:pic>
      <p:sp>
        <p:nvSpPr>
          <p:cNvPr id="4" name="Footer Placeholder 3"/>
          <p:cNvSpPr>
            <a:spLocks noGrp="1"/>
          </p:cNvSpPr>
          <p:nvPr>
            <p:ph type="ftr" sz="quarter" idx="11"/>
          </p:nvPr>
        </p:nvSpPr>
        <p:spPr/>
        <p:txBody>
          <a:bodyPr/>
          <a:lstStyle/>
          <a:p>
            <a:r>
              <a:rPr lang="en-GB" smtClean="0"/>
              <a:t>MET361: TROPICAL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14</a:t>
            </a:fld>
            <a:endParaRPr lang="en-GB"/>
          </a:p>
        </p:txBody>
      </p:sp>
      <p:sp>
        <p:nvSpPr>
          <p:cNvPr id="3" name="TextBox 2"/>
          <p:cNvSpPr txBox="1"/>
          <p:nvPr/>
        </p:nvSpPr>
        <p:spPr>
          <a:xfrm>
            <a:off x="126642" y="2994157"/>
            <a:ext cx="11938715" cy="3471848"/>
          </a:xfrm>
          <a:prstGeom prst="rect">
            <a:avLst/>
          </a:prstGeom>
          <a:solidFill>
            <a:schemeClr val="accent2"/>
          </a:solidFill>
          <a:ln w="57150">
            <a:solidFill>
              <a:schemeClr val="tx1"/>
            </a:solidFill>
          </a:ln>
        </p:spPr>
        <p:txBody>
          <a:bodyPr wrap="square" rtlCol="0" anchor="ctr">
            <a:spAutoFit/>
          </a:bodyPr>
          <a:lstStyle/>
          <a:p>
            <a:pPr marL="285750" marR="0" algn="just">
              <a:lnSpc>
                <a:spcPct val="150000"/>
              </a:lnSpc>
              <a:spcBef>
                <a:spcPts val="0"/>
              </a:spcBef>
              <a:spcAft>
                <a:spcPts val="0"/>
              </a:spcAft>
              <a:tabLst>
                <a:tab pos="285750" algn="l"/>
              </a:tabLst>
            </a:pPr>
            <a:r>
              <a:rPr lang="en-US" sz="3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Spatiotemporal climate distributions regulate </a:t>
            </a:r>
            <a:r>
              <a:rPr lang="en-US" sz="3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US" sz="3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spatial and temporal characteristics </a:t>
            </a:r>
            <a:r>
              <a:rPr lang="en-US" sz="3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of natural resources, socio-cultural and socio-economic activities, disease </a:t>
            </a:r>
            <a:r>
              <a:rPr lang="en-US" sz="3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occurrences and transport </a:t>
            </a:r>
            <a:r>
              <a:rPr lang="en-US" sz="3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etc.  For any proper planning and management of the above it is important to understand the climatic characteristics that control them</a:t>
            </a:r>
            <a:r>
              <a:rPr lang="en-US" sz="3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3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8309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19" y="68909"/>
            <a:ext cx="10122795" cy="622816"/>
          </a:xfrm>
        </p:spPr>
        <p:txBody>
          <a:bodyPr>
            <a:normAutofit fontScale="90000"/>
          </a:bodyPr>
          <a:lstStyle/>
          <a:p>
            <a:pPr algn="ctr"/>
            <a:r>
              <a:rPr lang="en-GB" sz="4000" b="1" dirty="0" smtClean="0">
                <a:solidFill>
                  <a:srgbClr val="FF0000"/>
                </a:solidFill>
                <a:latin typeface="Arial Black" panose="020B0A04020102020204" pitchFamily="34" charset="0"/>
              </a:rPr>
              <a:t>Sources of climatological data</a:t>
            </a:r>
            <a:endParaRPr lang="en-GB" sz="4000" b="1" dirty="0">
              <a:solidFill>
                <a:srgbClr val="FF0000"/>
              </a:solidFill>
              <a:latin typeface="Arial Black" panose="020B0A04020102020204" pitchFamily="34" charset="0"/>
            </a:endParaRPr>
          </a:p>
        </p:txBody>
      </p:sp>
      <p:sp>
        <p:nvSpPr>
          <p:cNvPr id="5" name="Slide Number Placeholder 4"/>
          <p:cNvSpPr>
            <a:spLocks noGrp="1"/>
          </p:cNvSpPr>
          <p:nvPr>
            <p:ph type="sldNum" sz="quarter" idx="12"/>
          </p:nvPr>
        </p:nvSpPr>
        <p:spPr/>
        <p:txBody>
          <a:bodyPr/>
          <a:lstStyle/>
          <a:p>
            <a:fld id="{46CBDAFF-6F72-4DEC-A76B-3A5A3345B25A}" type="slidenum">
              <a:rPr lang="en-GB" smtClean="0"/>
              <a:t>15</a:t>
            </a:fld>
            <a:endParaRPr lang="en-GB"/>
          </a:p>
        </p:txBody>
      </p:sp>
      <p:sp>
        <p:nvSpPr>
          <p:cNvPr id="3" name="TextBox 2"/>
          <p:cNvSpPr txBox="1"/>
          <p:nvPr/>
        </p:nvSpPr>
        <p:spPr>
          <a:xfrm>
            <a:off x="4172755" y="691725"/>
            <a:ext cx="7559899" cy="3416320"/>
          </a:xfrm>
          <a:prstGeom prst="rect">
            <a:avLst/>
          </a:prstGeom>
          <a:solidFill>
            <a:schemeClr val="accent2"/>
          </a:solidFill>
          <a:ln w="57150">
            <a:solidFill>
              <a:schemeClr val="tx1"/>
            </a:solidFill>
          </a:ln>
        </p:spPr>
        <p:txBody>
          <a:bodyPr wrap="square" rtlCol="0" anchor="ctr">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Instrumental, commonly called observational data,</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Simulations studies, where a climatic scenario is enacted in the laboratory, this is the basis of most GCMs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Proxy records, which are obtained from elements that may not themselves be climatic elements, but whose characteristics are controlled by those of climate.</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321973" y="4319729"/>
            <a:ext cx="11423560" cy="2369880"/>
          </a:xfrm>
          <a:prstGeom prst="rect">
            <a:avLst/>
          </a:prstGeom>
          <a:solidFill>
            <a:schemeClr val="bg2">
              <a:lumMod val="90000"/>
            </a:schemeClr>
          </a:solidFill>
        </p:spPr>
        <p:txBody>
          <a:bodyPr wrap="square">
            <a:spAutoFit/>
          </a:bodyPr>
          <a:lstStyle/>
          <a:p>
            <a:pPr algn="just">
              <a:lnSpc>
                <a:spcPct val="150000"/>
              </a:lnSpc>
            </a:pPr>
            <a:r>
              <a:rPr lang="en-US" sz="3200" b="1" dirty="0"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Limitations </a:t>
            </a:r>
            <a:r>
              <a:rPr lang="en-US" sz="32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of instrumental climatological </a:t>
            </a:r>
            <a:r>
              <a:rPr lang="en-US" sz="3200" b="1" dirty="0"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data</a:t>
            </a:r>
            <a:endParaRPr lang="en-US" sz="32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Ø"/>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Spatial discontinuities and other spatial inconsistencies, especially due to poor and sparse data </a:t>
            </a:r>
            <a:r>
              <a:rPr lang="en-US"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networks.</a:t>
            </a:r>
          </a:p>
          <a:p>
            <a:pPr marL="342900" marR="0" lvl="0" indent="-342900" algn="just">
              <a:lnSpc>
                <a:spcPct val="150000"/>
              </a:lnSpc>
              <a:spcBef>
                <a:spcPts val="0"/>
              </a:spcBef>
              <a:spcAft>
                <a:spcPts val="0"/>
              </a:spcAft>
              <a:buFont typeface="Wingdings" panose="05000000000000000000" pitchFamily="2" charset="2"/>
              <a:buChar char="Ø"/>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Temporal discontinuities due to changes in observational schedules and methods, shifting of station sites, urbanization and other human-induced influence. </a:t>
            </a:r>
            <a:endPar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529" y="1195177"/>
            <a:ext cx="4285536" cy="2502179"/>
          </a:xfrm>
          <a:prstGeom prst="rect">
            <a:avLst/>
          </a:prstGeom>
        </p:spPr>
      </p:pic>
    </p:spTree>
    <p:extLst>
      <p:ext uri="{BB962C8B-B14F-4D97-AF65-F5344CB8AC3E}">
        <p14:creationId xmlns:p14="http://schemas.microsoft.com/office/powerpoint/2010/main" val="346013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870"/>
            <a:ext cx="10515600" cy="948520"/>
          </a:xfrm>
        </p:spPr>
        <p:txBody>
          <a:bodyPr>
            <a:normAutofit fontScale="90000"/>
          </a:bodyPr>
          <a:lstStyle/>
          <a:p>
            <a:r>
              <a:rPr lang="en-GB" sz="4000" b="1" dirty="0" smtClean="0">
                <a:solidFill>
                  <a:srgbClr val="FF0000"/>
                </a:solidFill>
                <a:latin typeface="Arial Black" panose="020B0A04020102020204" pitchFamily="34" charset="0"/>
              </a:rPr>
              <a:t>Climate Elements  -   1. Solar Radiation</a:t>
            </a:r>
            <a:endParaRPr lang="en-GB" sz="4000" b="1" dirty="0">
              <a:solidFill>
                <a:srgbClr val="FF0000"/>
              </a:solidFill>
              <a:latin typeface="Arial Black" panose="020B0A04020102020204" pitchFamily="34" charset="0"/>
            </a:endParaRPr>
          </a:p>
        </p:txBody>
      </p:sp>
      <p:sp>
        <p:nvSpPr>
          <p:cNvPr id="3" name="Content Placeholder 2"/>
          <p:cNvSpPr>
            <a:spLocks noGrp="1"/>
          </p:cNvSpPr>
          <p:nvPr>
            <p:ph idx="1"/>
          </p:nvPr>
        </p:nvSpPr>
        <p:spPr>
          <a:xfrm>
            <a:off x="283298" y="875764"/>
            <a:ext cx="6915992" cy="3456264"/>
          </a:xfrm>
          <a:solidFill>
            <a:schemeClr val="accent2">
              <a:lumMod val="40000"/>
              <a:lumOff val="60000"/>
            </a:schemeClr>
          </a:solidFill>
        </p:spPr>
        <p:txBody>
          <a:bodyPr>
            <a:noAutofit/>
          </a:bodyPr>
          <a:lstStyle/>
          <a:p>
            <a:pPr lvl="0">
              <a:lnSpc>
                <a:spcPct val="150000"/>
              </a:lnSpc>
              <a:buFont typeface="Wingdings" panose="05000000000000000000" pitchFamily="2" charset="2"/>
              <a:buChar char="Ø"/>
            </a:pPr>
            <a:r>
              <a:rPr lang="en-US" sz="2400" dirty="0" smtClean="0"/>
              <a:t>Solar </a:t>
            </a:r>
            <a:r>
              <a:rPr lang="en-US" sz="2400" dirty="0"/>
              <a:t>radiation is </a:t>
            </a:r>
            <a:r>
              <a:rPr lang="en-US" sz="2400" dirty="0" smtClean="0"/>
              <a:t>the key driver of </a:t>
            </a:r>
            <a:r>
              <a:rPr lang="en-US" sz="2400" dirty="0"/>
              <a:t>climate</a:t>
            </a:r>
            <a:r>
              <a:rPr lang="en-US" sz="2400" dirty="0" smtClean="0"/>
              <a:t>.</a:t>
            </a:r>
          </a:p>
          <a:p>
            <a:pPr lvl="0">
              <a:lnSpc>
                <a:spcPct val="100000"/>
              </a:lnSpc>
              <a:buFont typeface="Wingdings" panose="05000000000000000000" pitchFamily="2" charset="2"/>
              <a:buChar char="Ø"/>
            </a:pPr>
            <a:endParaRPr lang="en-US" sz="2400" dirty="0"/>
          </a:p>
          <a:p>
            <a:pPr lvl="0">
              <a:lnSpc>
                <a:spcPct val="150000"/>
              </a:lnSpc>
              <a:buFont typeface="Wingdings" panose="05000000000000000000" pitchFamily="2" charset="2"/>
              <a:buChar char="Ø"/>
            </a:pPr>
            <a:r>
              <a:rPr lang="en-US" sz="2400" dirty="0"/>
              <a:t> </a:t>
            </a:r>
            <a:r>
              <a:rPr lang="en-US" sz="2400" dirty="0" smtClean="0"/>
              <a:t>Heats the </a:t>
            </a:r>
            <a:r>
              <a:rPr lang="en-US" sz="2400" dirty="0"/>
              <a:t>Earth's surface which in turn determines the </a:t>
            </a:r>
            <a:r>
              <a:rPr lang="en-US" sz="2400" dirty="0" smtClean="0"/>
              <a:t>near-surface air temperature. </a:t>
            </a:r>
            <a:r>
              <a:rPr lang="en-US" sz="2400" dirty="0"/>
              <a:t>Heating of the air determines its stability, which affects cloud development and precipitation</a:t>
            </a:r>
            <a:r>
              <a:rPr lang="en-US" sz="2400" dirty="0" smtClean="0"/>
              <a:t>.</a:t>
            </a:r>
          </a:p>
          <a:p>
            <a:pPr lvl="0">
              <a:lnSpc>
                <a:spcPct val="150000"/>
              </a:lnSpc>
              <a:buFont typeface="Wingdings" panose="05000000000000000000" pitchFamily="2" charset="2"/>
              <a:buChar char="Ø"/>
            </a:pPr>
            <a:endParaRPr lang="en-US" sz="2400" dirty="0"/>
          </a:p>
        </p:txBody>
      </p:sp>
      <p:sp>
        <p:nvSpPr>
          <p:cNvPr id="4" name="Footer Placeholder 3"/>
          <p:cNvSpPr>
            <a:spLocks noGrp="1"/>
          </p:cNvSpPr>
          <p:nvPr>
            <p:ph type="ftr" sz="quarter" idx="11"/>
          </p:nvPr>
        </p:nvSpPr>
        <p:spPr/>
        <p:txBody>
          <a:bodyPr/>
          <a:lstStyle/>
          <a:p>
            <a:r>
              <a:rPr lang="en-GB" smtClean="0"/>
              <a:t>MET361: TROPICAL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16</a:t>
            </a:fld>
            <a:endParaRPr lang="en-GB"/>
          </a:p>
        </p:txBody>
      </p:sp>
      <p:sp>
        <p:nvSpPr>
          <p:cNvPr id="8" name="Content Placeholder 2"/>
          <p:cNvSpPr txBox="1">
            <a:spLocks/>
          </p:cNvSpPr>
          <p:nvPr/>
        </p:nvSpPr>
        <p:spPr>
          <a:xfrm>
            <a:off x="283297" y="4332028"/>
            <a:ext cx="11620769" cy="1876208"/>
          </a:xfrm>
          <a:prstGeom prst="rect">
            <a:avLst/>
          </a:prstGeom>
          <a:solidFill>
            <a:schemeClr val="accent2">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buFont typeface="Wingdings" panose="05000000000000000000" pitchFamily="2" charset="2"/>
              <a:buChar char="Ø"/>
            </a:pPr>
            <a:r>
              <a:rPr lang="en-US" sz="2400" dirty="0"/>
              <a:t>Pressure gradient creation due to differential heating of the Earth's surface, resulting in wind. </a:t>
            </a:r>
          </a:p>
          <a:p>
            <a:pPr lvl="0">
              <a:lnSpc>
                <a:spcPct val="150000"/>
              </a:lnSpc>
              <a:buFont typeface="Wingdings" panose="05000000000000000000" pitchFamily="2" charset="2"/>
              <a:buChar char="Ø"/>
            </a:pPr>
            <a:r>
              <a:rPr lang="en-US" sz="2400" dirty="0"/>
              <a:t> drives evaporation, once water is available.</a:t>
            </a:r>
            <a:endParaRPr lang="en-US" sz="24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6783" y="914954"/>
            <a:ext cx="4637283" cy="3358305"/>
          </a:xfrm>
          <a:prstGeom prst="rect">
            <a:avLst/>
          </a:prstGeom>
        </p:spPr>
      </p:pic>
    </p:spTree>
    <p:extLst>
      <p:ext uri="{BB962C8B-B14F-4D97-AF65-F5344CB8AC3E}">
        <p14:creationId xmlns:p14="http://schemas.microsoft.com/office/powerpoint/2010/main" val="71494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fade">
                                      <p:cBhvr>
                                        <p:cTn id="2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83297" y="4332028"/>
            <a:ext cx="11490139" cy="1876208"/>
          </a:xfrm>
          <a:prstGeom prst="rect">
            <a:avLst/>
          </a:prstGeom>
          <a:solidFill>
            <a:schemeClr val="accent2">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endParaRPr lang="en-US" sz="2400" dirty="0">
              <a:latin typeface="Times New Roman" panose="02020603050405020304" pitchFamily="18" charset="0"/>
              <a:cs typeface="Times New Roman" panose="02020603050405020304" pitchFamily="18" charset="0"/>
            </a:endParaRPr>
          </a:p>
          <a:p>
            <a:pPr marL="285750" lvl="0" indent="-285750"/>
            <a:r>
              <a:rPr lang="en-US" sz="2400" dirty="0">
                <a:latin typeface="Times New Roman" panose="02020603050405020304" pitchFamily="18" charset="0"/>
                <a:cs typeface="Times New Roman" panose="02020603050405020304" pitchFamily="18" charset="0"/>
              </a:rPr>
              <a:t>Its location relative to the source regions of air masses in part determines the variation of the day-to-day weather </a:t>
            </a:r>
            <a:r>
              <a:rPr lang="en-IN" sz="2400" dirty="0">
                <a:latin typeface="Times New Roman" panose="02020603050405020304" pitchFamily="18" charset="0"/>
                <a:cs typeface="Times New Roman" panose="02020603050405020304" pitchFamily="18" charset="0"/>
              </a:rPr>
              <a:t>and long-term climate of a place. For instance, the stormy climate of the mid latitudes is as a result of its position in the boundary zone of greatly contrasting air masses called the polar front. </a:t>
            </a:r>
            <a:endParaRPr lang="en-US" sz="2400"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Ø"/>
            </a:pPr>
            <a:endParaRPr lang="en-US" sz="2400" dirty="0"/>
          </a:p>
        </p:txBody>
      </p:sp>
      <p:sp>
        <p:nvSpPr>
          <p:cNvPr id="2" name="Title 1"/>
          <p:cNvSpPr>
            <a:spLocks noGrp="1"/>
          </p:cNvSpPr>
          <p:nvPr>
            <p:ph type="title"/>
          </p:nvPr>
        </p:nvSpPr>
        <p:spPr>
          <a:xfrm>
            <a:off x="838200" y="112870"/>
            <a:ext cx="10515600" cy="614780"/>
          </a:xfrm>
        </p:spPr>
        <p:txBody>
          <a:bodyPr>
            <a:normAutofit fontScale="90000"/>
          </a:bodyPr>
          <a:lstStyle/>
          <a:p>
            <a:r>
              <a:rPr lang="en-US" sz="4000" b="1" dirty="0">
                <a:solidFill>
                  <a:srgbClr val="FF0000"/>
                </a:solidFill>
                <a:latin typeface="Arial Black" panose="020B0A04020102020204" pitchFamily="34" charset="0"/>
              </a:rPr>
              <a:t>2. Air Mass</a:t>
            </a:r>
          </a:p>
        </p:txBody>
      </p:sp>
      <p:sp>
        <p:nvSpPr>
          <p:cNvPr id="3" name="Content Placeholder 2"/>
          <p:cNvSpPr>
            <a:spLocks noGrp="1"/>
          </p:cNvSpPr>
          <p:nvPr>
            <p:ph idx="1"/>
          </p:nvPr>
        </p:nvSpPr>
        <p:spPr>
          <a:xfrm>
            <a:off x="283299" y="727650"/>
            <a:ext cx="6634336" cy="3604378"/>
          </a:xfrm>
          <a:solidFill>
            <a:schemeClr val="accent2">
              <a:lumMod val="40000"/>
              <a:lumOff val="60000"/>
            </a:schemeClr>
          </a:solidFill>
        </p:spPr>
        <p:txBody>
          <a:bodyPr>
            <a:noAutofit/>
          </a:bodyPr>
          <a:lstStyle/>
          <a:p>
            <a:pPr marL="285750" indent="-285750" algn="just"/>
            <a:r>
              <a:rPr lang="en-US" sz="2400" dirty="0" smtClean="0">
                <a:latin typeface="Times New Roman" panose="02020603050405020304" pitchFamily="18" charset="0"/>
                <a:cs typeface="Times New Roman" panose="02020603050405020304" pitchFamily="18" charset="0"/>
              </a:rPr>
              <a:t>An </a:t>
            </a:r>
            <a:r>
              <a:rPr lang="en-US" sz="2400" dirty="0">
                <a:latin typeface="Times New Roman" panose="02020603050405020304" pitchFamily="18" charset="0"/>
                <a:cs typeface="Times New Roman" panose="02020603050405020304" pitchFamily="18" charset="0"/>
              </a:rPr>
              <a:t>air mass is a body of air extending over a large area (more than 1600km across) and over an area of high pressure that stagnates for several days where surface terrain varies little.</a:t>
            </a:r>
          </a:p>
          <a:p>
            <a:pPr algn="just"/>
            <a:endParaRPr lang="en-US" sz="2400" dirty="0">
              <a:latin typeface="Times New Roman" panose="02020603050405020304" pitchFamily="18" charset="0"/>
              <a:cs typeface="Times New Roman" panose="02020603050405020304" pitchFamily="18" charset="0"/>
            </a:endParaRPr>
          </a:p>
          <a:p>
            <a:pPr marL="285750" lvl="0" indent="-285750" algn="just"/>
            <a:r>
              <a:rPr lang="en-US" sz="2400" dirty="0">
                <a:latin typeface="Times New Roman" panose="02020603050405020304" pitchFamily="18" charset="0"/>
                <a:cs typeface="Times New Roman" panose="02020603050405020304" pitchFamily="18" charset="0"/>
              </a:rPr>
              <a:t>Air mass takes on characteristics of the underlying surface: temperature, moisture (humidity), and lapse rate remain fairly homogeneous throughout the air mass. Horizontal changes of these properties are usually very gradual. </a:t>
            </a:r>
          </a:p>
        </p:txBody>
      </p:sp>
      <p:sp>
        <p:nvSpPr>
          <p:cNvPr id="4" name="Footer Placeholder 3"/>
          <p:cNvSpPr>
            <a:spLocks noGrp="1"/>
          </p:cNvSpPr>
          <p:nvPr>
            <p:ph type="ftr" sz="quarter" idx="11"/>
          </p:nvPr>
        </p:nvSpPr>
        <p:spPr/>
        <p:txBody>
          <a:bodyPr/>
          <a:lstStyle/>
          <a:p>
            <a:r>
              <a:rPr lang="en-GB" smtClean="0"/>
              <a:t>MET361: TROPICAL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17</a:t>
            </a:fld>
            <a:endParaRPr lang="en-GB"/>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59860" y="1149639"/>
            <a:ext cx="4747828" cy="2666987"/>
          </a:xfrm>
          <a:prstGeom prst="rect">
            <a:avLst/>
          </a:prstGeom>
        </p:spPr>
      </p:pic>
    </p:spTree>
    <p:extLst>
      <p:ext uri="{BB962C8B-B14F-4D97-AF65-F5344CB8AC3E}">
        <p14:creationId xmlns:p14="http://schemas.microsoft.com/office/powerpoint/2010/main" val="300738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250" y="209002"/>
            <a:ext cx="10515600" cy="457753"/>
          </a:xfrm>
        </p:spPr>
        <p:txBody>
          <a:bodyPr>
            <a:normAutofit fontScale="90000"/>
          </a:bodyPr>
          <a:lstStyle/>
          <a:p>
            <a:r>
              <a:rPr lang="en-GB" sz="4000" b="1" dirty="0" smtClean="0">
                <a:solidFill>
                  <a:srgbClr val="FF0000"/>
                </a:solidFill>
                <a:latin typeface="Arial Black" panose="020B0A04020102020204" pitchFamily="34" charset="0"/>
              </a:rPr>
              <a:t>3. Pressure Systems</a:t>
            </a:r>
            <a:endParaRPr lang="en-GB" sz="4000" b="1" dirty="0">
              <a:solidFill>
                <a:srgbClr val="FF0000"/>
              </a:solidFill>
              <a:latin typeface="Arial Black" panose="020B0A04020102020204" pitchFamily="34" charset="0"/>
            </a:endParaRPr>
          </a:p>
        </p:txBody>
      </p:sp>
      <p:sp>
        <p:nvSpPr>
          <p:cNvPr id="3" name="Content Placeholder 2"/>
          <p:cNvSpPr>
            <a:spLocks noGrp="1"/>
          </p:cNvSpPr>
          <p:nvPr>
            <p:ph idx="1"/>
          </p:nvPr>
        </p:nvSpPr>
        <p:spPr>
          <a:xfrm>
            <a:off x="6361610" y="1097282"/>
            <a:ext cx="5577841" cy="4990011"/>
          </a:xfrm>
          <a:solidFill>
            <a:schemeClr val="accent2">
              <a:lumMod val="40000"/>
              <a:lumOff val="60000"/>
            </a:schemeClr>
          </a:solidFill>
        </p:spPr>
        <p:txBody>
          <a:bodyPr>
            <a:noAutofit/>
          </a:bodyPr>
          <a:lstStyle/>
          <a:p>
            <a:pPr marR="0" lvl="0" algn="just">
              <a:lnSpc>
                <a:spcPct val="150000"/>
              </a:lnSpc>
              <a:spcBef>
                <a:spcPts val="0"/>
              </a:spcBef>
              <a:spcAft>
                <a:spcPts val="1000"/>
              </a:spcAft>
              <a:buFont typeface="Wingdings" panose="05000000000000000000" pitchFamily="2" charset="2"/>
              <a:buChar char="Ø"/>
              <a:tabLst>
                <a:tab pos="971550" algn="l"/>
              </a:tabLst>
            </a:pP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Pressure systems have a direct impact on the precipitation characteristics of different climate regions</a:t>
            </a:r>
            <a:r>
              <a:rPr lang="en-US" sz="2400" dirty="0" smtClean="0">
                <a:solidFill>
                  <a:srgbClr val="000000"/>
                </a:solidFill>
                <a:latin typeface="Arial" panose="020B0604020202020204" pitchFamily="34" charset="0"/>
                <a:ea typeface="Calibri" panose="020F0502020204030204" pitchFamily="34" charset="0"/>
                <a:cs typeface="Arial" panose="020B0604020202020204" pitchFamily="34" charset="0"/>
              </a:rPr>
              <a:t>.</a:t>
            </a:r>
          </a:p>
          <a:p>
            <a:pPr marR="0" lvl="0" algn="just">
              <a:lnSpc>
                <a:spcPct val="150000"/>
              </a:lnSpc>
              <a:spcBef>
                <a:spcPts val="0"/>
              </a:spcBef>
              <a:spcAft>
                <a:spcPts val="1000"/>
              </a:spcAft>
              <a:buFont typeface="Wingdings" panose="05000000000000000000" pitchFamily="2" charset="2"/>
              <a:buChar char="Ø"/>
              <a:tabLst>
                <a:tab pos="971550" algn="l"/>
              </a:tabLst>
            </a:pPr>
            <a:endParaRPr lang="en-US" sz="2400" dirty="0">
              <a:latin typeface="Arial" panose="020B0604020202020204" pitchFamily="34" charset="0"/>
              <a:ea typeface="Calibri" panose="020F0502020204030204" pitchFamily="34" charset="0"/>
              <a:cs typeface="Arial" panose="020B0604020202020204" pitchFamily="34" charset="0"/>
            </a:endParaRPr>
          </a:p>
          <a:p>
            <a:pPr marR="0" lvl="0" algn="just">
              <a:lnSpc>
                <a:spcPct val="150000"/>
              </a:lnSpc>
              <a:spcBef>
                <a:spcPts val="0"/>
              </a:spcBef>
              <a:spcAft>
                <a:spcPts val="1000"/>
              </a:spcAft>
              <a:buFont typeface="Wingdings" panose="05000000000000000000" pitchFamily="2" charset="2"/>
              <a:buChar char="Ø"/>
              <a:tabLst>
                <a:tab pos="971550" algn="l"/>
              </a:tabLst>
            </a:pP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 In general, places dominated by low pressure tend to be moist, while those dominated by high pressure are dry. </a:t>
            </a:r>
            <a:endParaRPr lang="en-US" sz="2400" dirty="0">
              <a:latin typeface="Arial" panose="020B0604020202020204" pitchFamily="34" charset="0"/>
              <a:ea typeface="Calibri" panose="020F050202020403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46CBDAFF-6F72-4DEC-A76B-3A5A3345B25A}" type="slidenum">
              <a:rPr lang="en-GB" smtClean="0"/>
              <a:t>18</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35" y="2090057"/>
            <a:ext cx="5761595" cy="3095897"/>
          </a:xfrm>
          <a:prstGeom prst="rect">
            <a:avLst/>
          </a:prstGeom>
        </p:spPr>
      </p:pic>
    </p:spTree>
    <p:extLst>
      <p:ext uri="{BB962C8B-B14F-4D97-AF65-F5344CB8AC3E}">
        <p14:creationId xmlns:p14="http://schemas.microsoft.com/office/powerpoint/2010/main" val="39430161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MET361: TROPICAL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19</a:t>
            </a:fld>
            <a:endParaRPr lang="en-GB"/>
          </a:p>
        </p:txBody>
      </p:sp>
      <p:sp>
        <p:nvSpPr>
          <p:cNvPr id="7" name="Content Placeholder 2"/>
          <p:cNvSpPr txBox="1">
            <a:spLocks/>
          </p:cNvSpPr>
          <p:nvPr/>
        </p:nvSpPr>
        <p:spPr>
          <a:xfrm>
            <a:off x="350930" y="739741"/>
            <a:ext cx="11490139" cy="5099356"/>
          </a:xfrm>
          <a:prstGeom prst="rect">
            <a:avLst/>
          </a:prstGeom>
          <a:solidFill>
            <a:schemeClr val="accent2">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a:lnSpc>
                <a:spcPct val="150000"/>
              </a:lnSpc>
              <a:spcBef>
                <a:spcPts val="0"/>
              </a:spcBef>
              <a:spcAft>
                <a:spcPts val="1000"/>
              </a:spcAft>
              <a:buFont typeface="Wingdings" panose="05000000000000000000" pitchFamily="2" charset="2"/>
              <a:buChar char="Ø"/>
              <a:tabLst>
                <a:tab pos="971550" algn="l"/>
              </a:tabLst>
            </a:pPr>
            <a:r>
              <a:rPr lang="en-US" sz="2400" dirty="0" smtClean="0">
                <a:solidFill>
                  <a:srgbClr val="000000"/>
                </a:solidFill>
                <a:latin typeface="Arial" panose="020B0604020202020204" pitchFamily="34" charset="0"/>
                <a:ea typeface="Calibri" panose="020F0502020204030204" pitchFamily="34" charset="0"/>
                <a:cs typeface="Arial" panose="020B0604020202020204" pitchFamily="34" charset="0"/>
              </a:rPr>
              <a:t>The </a:t>
            </a: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seasonality of precipitation is affected by the seasonal movement of global and regional pressure systems. Climates located at 10</a:t>
            </a:r>
            <a:r>
              <a:rPr lang="en-US" sz="2400" baseline="30000" dirty="0">
                <a:solidFill>
                  <a:srgbClr val="000000"/>
                </a:solidFill>
                <a:latin typeface="Arial" panose="020B0604020202020204" pitchFamily="34" charset="0"/>
                <a:ea typeface="Calibri" panose="020F0502020204030204" pitchFamily="34" charset="0"/>
                <a:cs typeface="Arial" panose="020B0604020202020204" pitchFamily="34" charset="0"/>
              </a:rPr>
              <a:t>o</a:t>
            </a: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 to 15</a:t>
            </a:r>
            <a:r>
              <a:rPr lang="en-US" sz="2400" baseline="30000" dirty="0">
                <a:solidFill>
                  <a:srgbClr val="000000"/>
                </a:solidFill>
                <a:latin typeface="Arial" panose="020B0604020202020204" pitchFamily="34" charset="0"/>
                <a:ea typeface="Calibri" panose="020F0502020204030204" pitchFamily="34" charset="0"/>
                <a:cs typeface="Arial" panose="020B0604020202020204" pitchFamily="34" charset="0"/>
              </a:rPr>
              <a:t>o </a:t>
            </a: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latitude experience a significant wet period when dominated by the Inter-tropical Convergence Zone and a dry period when the Subtropical High moves into this region. </a:t>
            </a:r>
            <a:endParaRPr lang="en-US" sz="2400" dirty="0" smtClean="0">
              <a:solidFill>
                <a:srgbClr val="000000"/>
              </a:solidFill>
              <a:latin typeface="Arial" panose="020B0604020202020204" pitchFamily="34" charset="0"/>
              <a:ea typeface="Calibri" panose="020F0502020204030204" pitchFamily="34" charset="0"/>
              <a:cs typeface="Arial" panose="020B0604020202020204" pitchFamily="34" charset="0"/>
            </a:endParaRPr>
          </a:p>
          <a:p>
            <a:pPr marR="0" lvl="0" algn="just">
              <a:lnSpc>
                <a:spcPct val="150000"/>
              </a:lnSpc>
              <a:spcBef>
                <a:spcPts val="0"/>
              </a:spcBef>
              <a:spcAft>
                <a:spcPts val="1000"/>
              </a:spcAft>
              <a:buFont typeface="Wingdings" panose="05000000000000000000" pitchFamily="2" charset="2"/>
              <a:buChar char="Ø"/>
              <a:tabLst>
                <a:tab pos="971550" algn="l"/>
              </a:tabLst>
            </a:pPr>
            <a:endParaRPr lang="en-US" sz="24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spcAft>
                <a:spcPts val="1000"/>
              </a:spcAft>
              <a:buFont typeface="Wingdings" panose="05000000000000000000" pitchFamily="2" charset="2"/>
              <a:buChar char="Ø"/>
              <a:tabLst>
                <a:tab pos="971550" algn="l"/>
              </a:tabLst>
            </a:pP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Pressure dominance also affects the receipt of solar radiation. Places dominated by high pressure tend to lack cloud cover and hence receive significant amounts of sunshine, especially in the low latitudes</a:t>
            </a:r>
            <a:r>
              <a:rPr lang="en-US" sz="2400" dirty="0" smtClean="0">
                <a:solidFill>
                  <a:srgbClr val="000000"/>
                </a:solidFill>
                <a:latin typeface="Arial" panose="020B0604020202020204" pitchFamily="34" charset="0"/>
                <a:ea typeface="Calibri" panose="020F0502020204030204" pitchFamily="34" charset="0"/>
                <a:cs typeface="Arial" panose="020B0604020202020204" pitchFamily="34" charset="0"/>
              </a:rPr>
              <a:t>.</a:t>
            </a:r>
            <a:endParaRPr lang="en-US" sz="24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8858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solidFill>
                  <a:prstClr val="black"/>
                </a:solidFill>
              </a:rPr>
              <a:t>MET361: TROPICAL METEOROLOGY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2</a:t>
            </a:fld>
            <a:endParaRPr lang="en-GB">
              <a:solidFill>
                <a:prstClr val="black"/>
              </a:solidFill>
            </a:endParaRPr>
          </a:p>
        </p:txBody>
      </p:sp>
      <p:sp>
        <p:nvSpPr>
          <p:cNvPr id="2" name="Title 1"/>
          <p:cNvSpPr txBox="1">
            <a:spLocks noGrp="1"/>
          </p:cNvSpPr>
          <p:nvPr>
            <p:ph type="title" idx="4294967295"/>
          </p:nvPr>
        </p:nvSpPr>
        <p:spPr>
          <a:xfrm>
            <a:off x="343999" y="59998"/>
            <a:ext cx="8062175" cy="665217"/>
          </a:xfrm>
          <a:solidFill>
            <a:schemeClr val="bg1"/>
          </a:solidFill>
        </p:spPr>
        <p:txBody>
          <a:bodyPr>
            <a:normAutofit fontScale="90000"/>
          </a:bodyPr>
          <a:lstStyle/>
          <a:p>
            <a:pPr lvl="0"/>
            <a:r>
              <a:rPr lang="en-US" b="1" dirty="0">
                <a:solidFill>
                  <a:srgbClr val="FF0000"/>
                </a:solidFill>
              </a:rPr>
              <a:t>Course Content (Overview)</a:t>
            </a:r>
          </a:p>
        </p:txBody>
      </p:sp>
      <p:sp>
        <p:nvSpPr>
          <p:cNvPr id="3" name="Subtitle 2"/>
          <p:cNvSpPr txBox="1">
            <a:spLocks noGrp="1"/>
          </p:cNvSpPr>
          <p:nvPr>
            <p:ph type="subTitle" idx="4294967295"/>
          </p:nvPr>
        </p:nvSpPr>
        <p:spPr>
          <a:xfrm>
            <a:off x="334851" y="721174"/>
            <a:ext cx="11590986" cy="5133975"/>
          </a:xfrm>
          <a:solidFill>
            <a:schemeClr val="accent2">
              <a:lumMod val="60000"/>
              <a:lumOff val="40000"/>
            </a:schemeClr>
          </a:solidFill>
          <a:ln>
            <a:solidFill>
              <a:schemeClr val="tx1"/>
            </a:solidFill>
          </a:ln>
        </p:spPr>
        <p:txBody>
          <a:bodyPr anchor="ctr">
            <a:noAutofit/>
          </a:bodyPr>
          <a:lstStyle/>
          <a:p>
            <a:pPr marL="342900" lvl="0" indent="-342900">
              <a:lnSpc>
                <a:spcPct val="115000"/>
              </a:lnSpc>
              <a:spcBef>
                <a:spcPts val="0"/>
              </a:spcBef>
              <a:tabLst>
                <a:tab pos="457200" algn="l"/>
              </a:tabLst>
            </a:pP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Defining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Tropics? What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 Climatology</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Elements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of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Climatology.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Introduction to global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climatology, Hadley circulation</a:t>
            </a: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Bef>
                <a:spcPts val="0"/>
              </a:spcBef>
              <a:tabLst>
                <a:tab pos="457200" algn="l"/>
              </a:tabLst>
            </a:pP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Jet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streams; Special focus on West Africa, </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0"/>
              </a:spcBef>
              <a:tabLst>
                <a:tab pos="457200" algn="l"/>
              </a:tabLst>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Seasonal cycles of global climate,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Regional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variations </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0"/>
              </a:spcBef>
              <a:tabLst>
                <a:tab pos="457200" algn="l"/>
              </a:tabLst>
            </a:pP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Monsoons; Characteristics, Focus on West African Monsoon (WAM): Dry/wet season</a:t>
            </a:r>
            <a:r>
              <a:rPr lang="en-US" sz="2400" b="1" dirty="0"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Mechanisms,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Interannual</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variability; </a:t>
            </a:r>
            <a:endParaRPr lang="en-US" sz="2400" b="1" dirty="0"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Bef>
                <a:spcPts val="0"/>
              </a:spcBef>
              <a:tabLst>
                <a:tab pos="457200" algn="l"/>
              </a:tabLst>
            </a:pPr>
            <a:r>
              <a:rPr lang="en-US" sz="2400" b="1" dirty="0"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Teleconnections: ENSO </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and its global </a:t>
            </a:r>
            <a:r>
              <a:rPr lang="en-US" sz="2400" b="1" dirty="0"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links, NAO</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MJO,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Intraseasonal</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effects on WAM Observations (past and future)</a:t>
            </a:r>
            <a:endPar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Bef>
                <a:spcPts val="0"/>
              </a:spcBef>
              <a:tabLst>
                <a:tab pos="457200" algn="l"/>
              </a:tabLst>
            </a:pP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Factors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controlling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interannual</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variability over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Africa, Local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and remote SSTs, Soil moisture; </a:t>
            </a:r>
            <a:r>
              <a:rPr lang="en-US" sz="24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Intraseasonal</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variability</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0"/>
              </a:spcBef>
              <a:tabLst>
                <a:tab pos="457200" algn="l"/>
              </a:tabLst>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Climatology aiding forecasting – ‘seamless’ weather and climate prediction</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5838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65" y="86278"/>
            <a:ext cx="10515600" cy="443721"/>
          </a:xfrm>
        </p:spPr>
        <p:txBody>
          <a:bodyPr>
            <a:normAutofit fontScale="90000"/>
          </a:bodyPr>
          <a:lstStyle/>
          <a:p>
            <a:r>
              <a:rPr lang="en-GB" sz="4000" b="1" dirty="0" smtClean="0">
                <a:solidFill>
                  <a:srgbClr val="FF0000"/>
                </a:solidFill>
                <a:latin typeface="Arial Black" panose="020B0A04020102020204" pitchFamily="34" charset="0"/>
              </a:rPr>
              <a:t>4. Ocean Currents</a:t>
            </a:r>
            <a:endParaRPr lang="en-GB" sz="4000" b="1" dirty="0">
              <a:solidFill>
                <a:srgbClr val="FF0000"/>
              </a:solidFill>
              <a:latin typeface="Arial Black" panose="020B0A04020102020204" pitchFamily="34" charset="0"/>
            </a:endParaRPr>
          </a:p>
        </p:txBody>
      </p:sp>
      <p:sp>
        <p:nvSpPr>
          <p:cNvPr id="3" name="Content Placeholder 2"/>
          <p:cNvSpPr>
            <a:spLocks noGrp="1"/>
          </p:cNvSpPr>
          <p:nvPr>
            <p:ph idx="1"/>
          </p:nvPr>
        </p:nvSpPr>
        <p:spPr>
          <a:xfrm>
            <a:off x="92765" y="704705"/>
            <a:ext cx="7023652" cy="4140562"/>
          </a:xfrm>
          <a:solidFill>
            <a:schemeClr val="accent2">
              <a:lumMod val="40000"/>
              <a:lumOff val="60000"/>
            </a:schemeClr>
          </a:solidFill>
        </p:spPr>
        <p:txBody>
          <a:bodyPr>
            <a:noAutofit/>
          </a:bodyPr>
          <a:lstStyle/>
          <a:p>
            <a:pPr marL="342900" marR="0" lvl="0" indent="-342900" algn="just">
              <a:spcBef>
                <a:spcPts val="0"/>
              </a:spcBef>
              <a:spcAft>
                <a:spcPts val="1000"/>
              </a:spcAft>
              <a:buFont typeface="Symbol" panose="05050102010706020507" pitchFamily="18" charset="2"/>
              <a:buChar char=""/>
              <a:tabLst>
                <a:tab pos="971550" algn="l"/>
              </a:tabLst>
            </a:pPr>
            <a:r>
              <a:rPr lang="en-US" sz="2200" dirty="0">
                <a:solidFill>
                  <a:srgbClr val="000000"/>
                </a:solidFill>
                <a:latin typeface="Arial" panose="020B0604020202020204" pitchFamily="34" charset="0"/>
                <a:ea typeface="Calibri" panose="020F0502020204030204" pitchFamily="34" charset="0"/>
                <a:cs typeface="Arial" panose="020B0604020202020204" pitchFamily="34" charset="0"/>
              </a:rPr>
              <a:t>Ocean currents greatly </a:t>
            </a:r>
            <a:r>
              <a:rPr lang="en-US" sz="2200" dirty="0" smtClean="0">
                <a:solidFill>
                  <a:srgbClr val="000000"/>
                </a:solidFill>
                <a:latin typeface="Arial" panose="020B0604020202020204" pitchFamily="34" charset="0"/>
                <a:ea typeface="Calibri" panose="020F0502020204030204" pitchFamily="34" charset="0"/>
                <a:cs typeface="Arial" panose="020B0604020202020204" pitchFamily="34" charset="0"/>
              </a:rPr>
              <a:t>induce temperature </a:t>
            </a:r>
            <a:r>
              <a:rPr lang="en-US" sz="2200" dirty="0">
                <a:solidFill>
                  <a:srgbClr val="000000"/>
                </a:solidFill>
                <a:latin typeface="Arial" panose="020B0604020202020204" pitchFamily="34" charset="0"/>
                <a:ea typeface="Calibri" panose="020F0502020204030204" pitchFamily="34" charset="0"/>
                <a:cs typeface="Arial" panose="020B0604020202020204" pitchFamily="34" charset="0"/>
              </a:rPr>
              <a:t>and precipitation </a:t>
            </a:r>
            <a:r>
              <a:rPr lang="en-US" sz="2200" dirty="0" smtClean="0">
                <a:solidFill>
                  <a:srgbClr val="000000"/>
                </a:solidFill>
                <a:latin typeface="Arial" panose="020B0604020202020204" pitchFamily="34" charset="0"/>
                <a:ea typeface="Calibri" panose="020F0502020204030204" pitchFamily="34" charset="0"/>
                <a:cs typeface="Arial" panose="020B0604020202020204" pitchFamily="34" charset="0"/>
              </a:rPr>
              <a:t>variations of </a:t>
            </a:r>
            <a:r>
              <a:rPr lang="en-US" sz="2200" dirty="0">
                <a:solidFill>
                  <a:srgbClr val="000000"/>
                </a:solidFill>
                <a:latin typeface="Arial" panose="020B0604020202020204" pitchFamily="34" charset="0"/>
                <a:ea typeface="Calibri" panose="020F0502020204030204" pitchFamily="34" charset="0"/>
                <a:cs typeface="Arial" panose="020B0604020202020204" pitchFamily="34" charset="0"/>
              </a:rPr>
              <a:t>a climate. </a:t>
            </a:r>
            <a:r>
              <a:rPr lang="en-US" sz="2200" dirty="0" smtClean="0">
                <a:solidFill>
                  <a:srgbClr val="000000"/>
                </a:solidFill>
                <a:latin typeface="Arial" panose="020B0604020202020204" pitchFamily="34" charset="0"/>
                <a:ea typeface="Calibri" panose="020F0502020204030204" pitchFamily="34" charset="0"/>
                <a:cs typeface="Arial" panose="020B0604020202020204" pitchFamily="34" charset="0"/>
              </a:rPr>
              <a:t>Climates </a:t>
            </a:r>
            <a:r>
              <a:rPr lang="en-US" sz="2200" dirty="0">
                <a:solidFill>
                  <a:srgbClr val="000000"/>
                </a:solidFill>
                <a:latin typeface="Arial" panose="020B0604020202020204" pitchFamily="34" charset="0"/>
                <a:ea typeface="Calibri" panose="020F0502020204030204" pitchFamily="34" charset="0"/>
                <a:cs typeface="Arial" panose="020B0604020202020204" pitchFamily="34" charset="0"/>
              </a:rPr>
              <a:t>bordering cold currents </a:t>
            </a:r>
            <a:r>
              <a:rPr lang="en-US" sz="2200" dirty="0" smtClean="0">
                <a:solidFill>
                  <a:srgbClr val="000000"/>
                </a:solidFill>
                <a:latin typeface="Arial" panose="020B0604020202020204" pitchFamily="34" charset="0"/>
                <a:ea typeface="Calibri" panose="020F0502020204030204" pitchFamily="34" charset="0"/>
                <a:cs typeface="Arial" panose="020B0604020202020204" pitchFamily="34" charset="0"/>
              </a:rPr>
              <a:t>are drier </a:t>
            </a:r>
            <a:r>
              <a:rPr lang="en-US" sz="2200" dirty="0">
                <a:solidFill>
                  <a:srgbClr val="000000"/>
                </a:solidFill>
                <a:latin typeface="Arial" panose="020B0604020202020204" pitchFamily="34" charset="0"/>
                <a:ea typeface="Calibri" panose="020F0502020204030204" pitchFamily="34" charset="0"/>
                <a:cs typeface="Arial" panose="020B0604020202020204" pitchFamily="34" charset="0"/>
              </a:rPr>
              <a:t>as </a:t>
            </a:r>
            <a:r>
              <a:rPr lang="en-US" sz="2200" dirty="0" smtClean="0">
                <a:solidFill>
                  <a:srgbClr val="000000"/>
                </a:solidFill>
                <a:latin typeface="Arial" panose="020B0604020202020204" pitchFamily="34" charset="0"/>
                <a:ea typeface="Calibri" panose="020F0502020204030204" pitchFamily="34" charset="0"/>
                <a:cs typeface="Arial" panose="020B0604020202020204" pitchFamily="34" charset="0"/>
              </a:rPr>
              <a:t>cold </a:t>
            </a:r>
            <a:r>
              <a:rPr lang="en-US" sz="2200" dirty="0">
                <a:solidFill>
                  <a:srgbClr val="000000"/>
                </a:solidFill>
                <a:latin typeface="Arial" panose="020B0604020202020204" pitchFamily="34" charset="0"/>
                <a:ea typeface="Calibri" panose="020F0502020204030204" pitchFamily="34" charset="0"/>
                <a:cs typeface="Arial" panose="020B0604020202020204" pitchFamily="34" charset="0"/>
              </a:rPr>
              <a:t>ocean water </a:t>
            </a:r>
            <a:r>
              <a:rPr lang="en-US" sz="2200" dirty="0" smtClean="0">
                <a:solidFill>
                  <a:srgbClr val="000000"/>
                </a:solidFill>
                <a:latin typeface="Arial" panose="020B0604020202020204" pitchFamily="34" charset="0"/>
                <a:ea typeface="Calibri" panose="020F0502020204030204" pitchFamily="34" charset="0"/>
                <a:cs typeface="Arial" panose="020B0604020202020204" pitchFamily="34" charset="0"/>
              </a:rPr>
              <a:t>stabilizes </a:t>
            </a:r>
            <a:r>
              <a:rPr lang="en-US" sz="2200" dirty="0">
                <a:solidFill>
                  <a:srgbClr val="000000"/>
                </a:solidFill>
                <a:latin typeface="Arial" panose="020B0604020202020204" pitchFamily="34" charset="0"/>
                <a:ea typeface="Calibri" panose="020F0502020204030204" pitchFamily="34" charset="0"/>
                <a:cs typeface="Arial" panose="020B0604020202020204" pitchFamily="34" charset="0"/>
              </a:rPr>
              <a:t>the air and inhibit cloud formation and precipitation. Air masses travelling over warm ocean currents promote instability and precipitation. </a:t>
            </a:r>
            <a:endParaRPr lang="en-US" sz="2200" dirty="0">
              <a:latin typeface="Arial" panose="020B0604020202020204" pitchFamily="34" charset="0"/>
              <a:ea typeface="Calibri" panose="020F0502020204030204" pitchFamily="34" charset="0"/>
              <a:cs typeface="Arial" panose="020B0604020202020204" pitchFamily="34" charset="0"/>
            </a:endParaRPr>
          </a:p>
          <a:p>
            <a:pPr marL="342900" indent="-342900" algn="just">
              <a:spcAft>
                <a:spcPts val="1000"/>
              </a:spcAft>
              <a:buFont typeface="Symbol" panose="05050102010706020507" pitchFamily="18" charset="2"/>
              <a:buChar char=""/>
              <a:tabLst>
                <a:tab pos="971550" algn="l"/>
              </a:tabLst>
            </a:pPr>
            <a:r>
              <a:rPr lang="en-US" sz="2200" dirty="0">
                <a:solidFill>
                  <a:srgbClr val="000000"/>
                </a:solidFill>
                <a:latin typeface="Arial" panose="020B0604020202020204" pitchFamily="34" charset="0"/>
                <a:ea typeface="Calibri" panose="020F0502020204030204" pitchFamily="34" charset="0"/>
                <a:cs typeface="Arial" panose="020B0604020202020204" pitchFamily="34" charset="0"/>
              </a:rPr>
              <a:t>Air </a:t>
            </a:r>
            <a:r>
              <a:rPr lang="en-US" sz="2200" dirty="0" smtClean="0">
                <a:solidFill>
                  <a:srgbClr val="000000"/>
                </a:solidFill>
                <a:latin typeface="Arial" panose="020B0604020202020204" pitchFamily="34" charset="0"/>
                <a:ea typeface="Calibri" panose="020F0502020204030204" pitchFamily="34" charset="0"/>
                <a:cs typeface="Arial" panose="020B0604020202020204" pitchFamily="34" charset="0"/>
              </a:rPr>
              <a:t>traversing cold ocean </a:t>
            </a:r>
            <a:r>
              <a:rPr lang="en-US" sz="2200" dirty="0">
                <a:solidFill>
                  <a:srgbClr val="000000"/>
                </a:solidFill>
                <a:latin typeface="Arial" panose="020B0604020202020204" pitchFamily="34" charset="0"/>
                <a:ea typeface="Calibri" panose="020F0502020204030204" pitchFamily="34" charset="0"/>
                <a:cs typeface="Arial" panose="020B0604020202020204" pitchFamily="34" charset="0"/>
              </a:rPr>
              <a:t>currents lose energy to the water and thus moderate the temperature of nearby coastal locations. </a:t>
            </a:r>
            <a:r>
              <a:rPr lang="en-US" sz="2200" dirty="0" smtClean="0">
                <a:solidFill>
                  <a:srgbClr val="000000"/>
                </a:solidFill>
                <a:latin typeface="Arial" panose="020B0604020202020204" pitchFamily="34" charset="0"/>
                <a:ea typeface="Calibri" panose="020F0502020204030204" pitchFamily="34" charset="0"/>
                <a:cs typeface="Arial" panose="020B0604020202020204" pitchFamily="34" charset="0"/>
              </a:rPr>
              <a:t>Warm ocean water, on the other hand, </a:t>
            </a:r>
            <a:r>
              <a:rPr lang="en-US" sz="2200" dirty="0">
                <a:solidFill>
                  <a:srgbClr val="000000"/>
                </a:solidFill>
                <a:latin typeface="Arial" panose="020B0604020202020204" pitchFamily="34" charset="0"/>
                <a:ea typeface="Calibri" panose="020F0502020204030204" pitchFamily="34" charset="0"/>
                <a:cs typeface="Arial" panose="020B0604020202020204" pitchFamily="34" charset="0"/>
              </a:rPr>
              <a:t>keeps air temperatures somewhat warmer than locations just inland from the coast during </a:t>
            </a:r>
            <a:r>
              <a:rPr lang="en-US" sz="2200" dirty="0" smtClean="0">
                <a:solidFill>
                  <a:srgbClr val="000000"/>
                </a:solidFill>
                <a:latin typeface="Arial" panose="020B0604020202020204" pitchFamily="34" charset="0"/>
                <a:ea typeface="Calibri" panose="020F0502020204030204" pitchFamily="34" charset="0"/>
                <a:cs typeface="Arial" panose="020B0604020202020204" pitchFamily="34" charset="0"/>
              </a:rPr>
              <a:t>the </a:t>
            </a:r>
            <a:r>
              <a:rPr lang="en-US" sz="2200" dirty="0">
                <a:solidFill>
                  <a:srgbClr val="000000"/>
                </a:solidFill>
                <a:latin typeface="Arial" panose="020B0604020202020204" pitchFamily="34" charset="0"/>
                <a:ea typeface="Calibri" panose="020F0502020204030204" pitchFamily="34" charset="0"/>
                <a:cs typeface="Arial" panose="020B0604020202020204" pitchFamily="34" charset="0"/>
              </a:rPr>
              <a:t>winter</a:t>
            </a:r>
            <a:r>
              <a:rPr lang="en-US" sz="2200" dirty="0" smtClean="0">
                <a:solidFill>
                  <a:srgbClr val="000000"/>
                </a:solidFill>
                <a:latin typeface="Arial" panose="020B0604020202020204" pitchFamily="34" charset="0"/>
                <a:ea typeface="Calibri" panose="020F050202020403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GB" smtClean="0"/>
              <a:t>MET361: TROPICAL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20</a:t>
            </a:fld>
            <a:endParaRPr lang="en-GB"/>
          </a:p>
        </p:txBody>
      </p:sp>
      <p:sp>
        <p:nvSpPr>
          <p:cNvPr id="8" name="Content Placeholder 2"/>
          <p:cNvSpPr txBox="1">
            <a:spLocks/>
          </p:cNvSpPr>
          <p:nvPr/>
        </p:nvSpPr>
        <p:spPr>
          <a:xfrm>
            <a:off x="92765" y="4839384"/>
            <a:ext cx="11620769" cy="1876208"/>
          </a:xfrm>
          <a:prstGeom prst="rect">
            <a:avLst/>
          </a:prstGeom>
          <a:solidFill>
            <a:schemeClr val="accent2">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spcAft>
                <a:spcPts val="1000"/>
              </a:spcAft>
              <a:buFont typeface="Symbol" panose="05050102010706020507" pitchFamily="18" charset="2"/>
              <a:buChar char=""/>
              <a:tabLst>
                <a:tab pos="971550" algn="l"/>
              </a:tabLst>
            </a:pPr>
            <a:r>
              <a:rPr lang="en-US" sz="2400" dirty="0" smtClean="0"/>
              <a:t>Large-scale ocean </a:t>
            </a:r>
            <a:r>
              <a:rPr lang="en-US" sz="2400" dirty="0"/>
              <a:t>dynamics are driven primarily by wind stress at the upper surface as well as net radiation and sensible heat fluxes, and density variations that are due to changes in salinity. Salinity changes are caused by processes such as evaporation, precipitation, and runoff. Heat is transported by convection, turbulent mixing, down-welling, or upwelling. </a:t>
            </a:r>
          </a:p>
          <a:p>
            <a:pPr marR="0" lvl="0" algn="just">
              <a:lnSpc>
                <a:spcPct val="150000"/>
              </a:lnSpc>
              <a:spcBef>
                <a:spcPts val="0"/>
              </a:spcBef>
              <a:spcAft>
                <a:spcPts val="1000"/>
              </a:spcAft>
              <a:tabLst>
                <a:tab pos="971550" algn="l"/>
              </a:tabLst>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 name="Picture 9"/>
          <p:cNvPicPr/>
          <p:nvPr/>
        </p:nvPicPr>
        <p:blipFill rotWithShape="1">
          <a:blip r:embed="rId2" cstate="print"/>
          <a:srcRect l="5851" t="2934" r="3403" b="5533"/>
          <a:stretch/>
        </p:blipFill>
        <p:spPr bwMode="auto">
          <a:xfrm>
            <a:off x="7142920" y="1054117"/>
            <a:ext cx="5009323" cy="3435856"/>
          </a:xfrm>
          <a:prstGeom prst="rect">
            <a:avLst/>
          </a:prstGeom>
          <a:noFill/>
          <a:ln w="9525">
            <a:noFill/>
            <a:miter lim="800000"/>
            <a:headEnd/>
            <a:tailEnd/>
          </a:ln>
        </p:spPr>
      </p:pic>
    </p:spTree>
    <p:extLst>
      <p:ext uri="{BB962C8B-B14F-4D97-AF65-F5344CB8AC3E}">
        <p14:creationId xmlns:p14="http://schemas.microsoft.com/office/powerpoint/2010/main" val="349973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MET361: TROPICAL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21</a:t>
            </a:fld>
            <a:endParaRPr lang="en-GB"/>
          </a:p>
        </p:txBody>
      </p:sp>
      <p:sp>
        <p:nvSpPr>
          <p:cNvPr id="7" name="Content Placeholder 2"/>
          <p:cNvSpPr txBox="1">
            <a:spLocks/>
          </p:cNvSpPr>
          <p:nvPr/>
        </p:nvSpPr>
        <p:spPr>
          <a:xfrm>
            <a:off x="350930" y="766244"/>
            <a:ext cx="11490139" cy="5590105"/>
          </a:xfrm>
          <a:prstGeom prst="rect">
            <a:avLst/>
          </a:prstGeom>
          <a:solidFill>
            <a:schemeClr val="accent2">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a:spcBef>
                <a:spcPts val="0"/>
              </a:spcBef>
              <a:spcAft>
                <a:spcPts val="0"/>
              </a:spcAft>
              <a:buFont typeface="Wingdings" panose="05000000000000000000" pitchFamily="2" charset="2"/>
              <a:buChar char="Ø"/>
              <a:tabLst>
                <a:tab pos="971550" algn="l"/>
              </a:tabLst>
            </a:pPr>
            <a:r>
              <a:rPr lang="en-IN" dirty="0">
                <a:solidFill>
                  <a:srgbClr val="000000"/>
                </a:solidFill>
                <a:latin typeface="Arial" panose="020B0604020202020204" pitchFamily="34" charset="0"/>
                <a:ea typeface="Calibri" panose="020F0502020204030204" pitchFamily="34" charset="0"/>
                <a:cs typeface="Arial" panose="020B0604020202020204" pitchFamily="34" charset="0"/>
              </a:rPr>
              <a:t>The orientation of mountains to the prevailing wind affects precipitation. Windward slopes, those facing into the wind, experience more precipitation due to orographic uplift of the air. Leeward sides of mountains are in the rain shadow and thus receive less precipitation. </a:t>
            </a:r>
            <a:endParaRPr lang="en-IN" dirty="0" smtClean="0">
              <a:solidFill>
                <a:srgbClr val="000000"/>
              </a:solidFill>
              <a:latin typeface="Arial" panose="020B0604020202020204" pitchFamily="34" charset="0"/>
              <a:ea typeface="Calibri" panose="020F0502020204030204" pitchFamily="34" charset="0"/>
              <a:cs typeface="Arial" panose="020B0604020202020204" pitchFamily="34" charset="0"/>
            </a:endParaRPr>
          </a:p>
          <a:p>
            <a:pPr marR="0" lvl="0" algn="just">
              <a:spcBef>
                <a:spcPts val="0"/>
              </a:spcBef>
              <a:spcAft>
                <a:spcPts val="0"/>
              </a:spcAft>
              <a:buFont typeface="Wingdings" panose="05000000000000000000" pitchFamily="2" charset="2"/>
              <a:buChar char="Ø"/>
              <a:tabLst>
                <a:tab pos="971550" algn="l"/>
              </a:tabLst>
            </a:pPr>
            <a:endParaRPr lang="en-US" dirty="0" smtClean="0">
              <a:latin typeface="Arial" panose="020B0604020202020204" pitchFamily="34" charset="0"/>
              <a:ea typeface="Calibri" panose="020F0502020204030204" pitchFamily="34" charset="0"/>
              <a:cs typeface="Arial" panose="020B0604020202020204" pitchFamily="34" charset="0"/>
            </a:endParaRPr>
          </a:p>
          <a:p>
            <a:pPr marR="0" lvl="0" algn="just">
              <a:spcBef>
                <a:spcPts val="0"/>
              </a:spcBef>
              <a:spcAft>
                <a:spcPts val="0"/>
              </a:spcAft>
              <a:buFont typeface="Wingdings" panose="05000000000000000000" pitchFamily="2" charset="2"/>
              <a:buChar char="Ø"/>
              <a:tabLst>
                <a:tab pos="971550" algn="l"/>
              </a:tabLst>
            </a:pPr>
            <a:endParaRPr lang="en-US" dirty="0">
              <a:latin typeface="Arial" panose="020B0604020202020204" pitchFamily="34" charset="0"/>
              <a:ea typeface="Calibri" panose="020F0502020204030204" pitchFamily="34" charset="0"/>
              <a:cs typeface="Arial" panose="020B0604020202020204" pitchFamily="34" charset="0"/>
            </a:endParaRPr>
          </a:p>
          <a:p>
            <a:pPr marR="0" lvl="0" algn="just">
              <a:spcBef>
                <a:spcPts val="0"/>
              </a:spcBef>
              <a:spcAft>
                <a:spcPts val="0"/>
              </a:spcAft>
              <a:buFont typeface="Wingdings" panose="05000000000000000000" pitchFamily="2" charset="2"/>
              <a:buChar char="Ø"/>
              <a:tabLst>
                <a:tab pos="971550" algn="l"/>
              </a:tabLst>
            </a:pPr>
            <a:r>
              <a:rPr lang="en-IN" dirty="0">
                <a:solidFill>
                  <a:srgbClr val="000000"/>
                </a:solidFill>
                <a:latin typeface="Arial" panose="020B0604020202020204" pitchFamily="34" charset="0"/>
                <a:ea typeface="Calibri" panose="020F0502020204030204" pitchFamily="34" charset="0"/>
                <a:cs typeface="Arial" panose="020B0604020202020204" pitchFamily="34" charset="0"/>
              </a:rPr>
              <a:t>Air temperatures are affected by slope and orientation as slopes facing into the Sun will be warmer than those facing away. </a:t>
            </a:r>
            <a:endParaRPr lang="en-IN" dirty="0" smtClean="0">
              <a:solidFill>
                <a:srgbClr val="000000"/>
              </a:solidFill>
              <a:latin typeface="Arial" panose="020B0604020202020204" pitchFamily="34" charset="0"/>
              <a:ea typeface="Calibri" panose="020F0502020204030204" pitchFamily="34" charset="0"/>
              <a:cs typeface="Arial" panose="020B0604020202020204" pitchFamily="34" charset="0"/>
            </a:endParaRPr>
          </a:p>
          <a:p>
            <a:pPr marR="0" lvl="0" algn="just">
              <a:spcBef>
                <a:spcPts val="0"/>
              </a:spcBef>
              <a:spcAft>
                <a:spcPts val="0"/>
              </a:spcAft>
              <a:buFont typeface="Wingdings" panose="05000000000000000000" pitchFamily="2" charset="2"/>
              <a:buChar char="Ø"/>
              <a:tabLst>
                <a:tab pos="971550" algn="l"/>
              </a:tabLst>
            </a:pPr>
            <a:endParaRPr lang="en-US" dirty="0" smtClean="0">
              <a:latin typeface="Arial" panose="020B0604020202020204" pitchFamily="34" charset="0"/>
              <a:ea typeface="Calibri" panose="020F0502020204030204" pitchFamily="34" charset="0"/>
              <a:cs typeface="Arial" panose="020B0604020202020204" pitchFamily="34" charset="0"/>
            </a:endParaRPr>
          </a:p>
          <a:p>
            <a:pPr marR="0" lvl="0" algn="just">
              <a:spcBef>
                <a:spcPts val="0"/>
              </a:spcBef>
              <a:spcAft>
                <a:spcPts val="0"/>
              </a:spcAft>
              <a:buFont typeface="Wingdings" panose="05000000000000000000" pitchFamily="2" charset="2"/>
              <a:buChar char="Ø"/>
              <a:tabLst>
                <a:tab pos="971550" algn="l"/>
              </a:tabLst>
            </a:pPr>
            <a:endParaRPr lang="en-US" dirty="0">
              <a:latin typeface="Arial" panose="020B0604020202020204" pitchFamily="34" charset="0"/>
              <a:ea typeface="Calibri" panose="020F0502020204030204" pitchFamily="34" charset="0"/>
              <a:cs typeface="Arial" panose="020B0604020202020204" pitchFamily="34" charset="0"/>
            </a:endParaRPr>
          </a:p>
          <a:p>
            <a:pPr marR="0" lvl="0" algn="just">
              <a:spcBef>
                <a:spcPts val="0"/>
              </a:spcBef>
              <a:spcAft>
                <a:spcPts val="1000"/>
              </a:spcAft>
              <a:buFont typeface="Wingdings" panose="05000000000000000000" pitchFamily="2" charset="2"/>
              <a:buChar char="Ø"/>
              <a:tabLst>
                <a:tab pos="971550" algn="l"/>
              </a:tabLst>
            </a:pPr>
            <a:r>
              <a:rPr lang="en-IN" dirty="0">
                <a:solidFill>
                  <a:srgbClr val="000000"/>
                </a:solidFill>
                <a:latin typeface="Arial" panose="020B0604020202020204" pitchFamily="34" charset="0"/>
                <a:ea typeface="Calibri" panose="020F0502020204030204" pitchFamily="34" charset="0"/>
                <a:cs typeface="Arial" panose="020B0604020202020204" pitchFamily="34" charset="0"/>
              </a:rPr>
              <a:t>Temperature also decreases as one move toward higher elevations. Mountains have nearly the same effect as latitude does on climate.</a:t>
            </a:r>
            <a:endParaRPr lang="en-US" dirty="0">
              <a:latin typeface="Arial" panose="020B0604020202020204" pitchFamily="34" charset="0"/>
              <a:ea typeface="Calibri" panose="020F0502020204030204" pitchFamily="34" charset="0"/>
              <a:cs typeface="Arial" panose="020B0604020202020204" pitchFamily="34" charset="0"/>
            </a:endParaRPr>
          </a:p>
        </p:txBody>
      </p:sp>
      <p:sp>
        <p:nvSpPr>
          <p:cNvPr id="6" name="Title 1"/>
          <p:cNvSpPr>
            <a:spLocks noGrp="1"/>
          </p:cNvSpPr>
          <p:nvPr>
            <p:ph type="title"/>
          </p:nvPr>
        </p:nvSpPr>
        <p:spPr>
          <a:xfrm>
            <a:off x="433250" y="209002"/>
            <a:ext cx="10515600" cy="457753"/>
          </a:xfrm>
        </p:spPr>
        <p:txBody>
          <a:bodyPr>
            <a:normAutofit fontScale="90000"/>
          </a:bodyPr>
          <a:lstStyle/>
          <a:p>
            <a:r>
              <a:rPr lang="en-GB" sz="4000" b="1" dirty="0" smtClean="0">
                <a:solidFill>
                  <a:srgbClr val="FF0000"/>
                </a:solidFill>
                <a:latin typeface="Arial Black" panose="020B0A04020102020204" pitchFamily="34" charset="0"/>
              </a:rPr>
              <a:t>5. Topography</a:t>
            </a:r>
            <a:endParaRPr lang="en-GB" sz="4000"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161498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fade">
                                      <p:cBhvr>
                                        <p:cTn id="1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solidFill>
                  <a:prstClr val="black"/>
                </a:solidFill>
              </a:rPr>
              <a:t>MET361: TROPICAL METEOROLOGY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22</a:t>
            </a:fld>
            <a:endParaRPr lang="en-GB">
              <a:solidFill>
                <a:prstClr val="black"/>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1" y="261257"/>
            <a:ext cx="11260182" cy="6102914"/>
          </a:xfrm>
          <a:prstGeom prst="rect">
            <a:avLst/>
          </a:prstGeom>
        </p:spPr>
      </p:pic>
    </p:spTree>
    <p:extLst>
      <p:ext uri="{BB962C8B-B14F-4D97-AF65-F5344CB8AC3E}">
        <p14:creationId xmlns:p14="http://schemas.microsoft.com/office/powerpoint/2010/main" val="4199833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58677" y="477190"/>
            <a:ext cx="8229627" cy="671786"/>
          </a:xfrm>
          <a:solidFill>
            <a:schemeClr val="tx1"/>
          </a:solidFill>
        </p:spPr>
        <p:txBody>
          <a:bodyPr>
            <a:normAutofit fontScale="90000"/>
          </a:bodyPr>
          <a:lstStyle/>
          <a:p>
            <a:pPr lvl="0"/>
            <a:r>
              <a:rPr lang="en-US" b="1" dirty="0" smtClean="0">
                <a:solidFill>
                  <a:srgbClr val="FF0000"/>
                </a:solidFill>
                <a:latin typeface="+mn-lt"/>
              </a:rPr>
              <a:t>ASSESSMENT ON LECTURE 1</a:t>
            </a:r>
            <a:endParaRPr lang="en-US" b="1" dirty="0">
              <a:solidFill>
                <a:srgbClr val="FF0000"/>
              </a:solidFill>
              <a:latin typeface="+mn-lt"/>
            </a:endParaRPr>
          </a:p>
        </p:txBody>
      </p:sp>
      <p:sp>
        <p:nvSpPr>
          <p:cNvPr id="4" name="Footer Placeholder 3"/>
          <p:cNvSpPr>
            <a:spLocks noGrp="1"/>
          </p:cNvSpPr>
          <p:nvPr>
            <p:ph type="ftr" sz="quarter" idx="11"/>
          </p:nvPr>
        </p:nvSpPr>
        <p:spPr/>
        <p:txBody>
          <a:bodyPr/>
          <a:lstStyle/>
          <a:p>
            <a:r>
              <a:rPr lang="en-GB" smtClean="0">
                <a:solidFill>
                  <a:prstClr val="black"/>
                </a:solidFill>
              </a:rPr>
              <a:t>MET361: TROPICAL METEOROLOGY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23</a:t>
            </a:fld>
            <a:endParaRPr lang="en-GB">
              <a:solidFill>
                <a:prstClr val="black"/>
              </a:solidFill>
            </a:endParaRPr>
          </a:p>
        </p:txBody>
      </p:sp>
      <p:sp>
        <p:nvSpPr>
          <p:cNvPr id="3" name="TextBox 2"/>
          <p:cNvSpPr txBox="1"/>
          <p:nvPr/>
        </p:nvSpPr>
        <p:spPr>
          <a:xfrm>
            <a:off x="648789" y="1136467"/>
            <a:ext cx="10972800" cy="4339650"/>
          </a:xfrm>
          <a:prstGeom prst="rect">
            <a:avLst/>
          </a:prstGeom>
          <a:solidFill>
            <a:schemeClr val="accent2">
              <a:lumMod val="60000"/>
              <a:lumOff val="40000"/>
            </a:schemeClr>
          </a:solidFill>
          <a:ln>
            <a:solidFill>
              <a:schemeClr val="tx1"/>
            </a:solidFill>
          </a:ln>
        </p:spPr>
        <p:txBody>
          <a:bodyPr wrap="square" rtlCol="0">
            <a:spAutoFit/>
          </a:bodyPr>
          <a:lstStyle/>
          <a:p>
            <a:pPr marL="514350" indent="-514350">
              <a:buAutoNum type="arabicPeriod"/>
            </a:pPr>
            <a:endParaRPr lang="en-GB" sz="2800" dirty="0" smtClean="0"/>
          </a:p>
          <a:p>
            <a:pPr marL="514350" indent="-514350">
              <a:buAutoNum type="arabicPeriod"/>
            </a:pPr>
            <a:endParaRPr lang="en-GB" sz="2800" dirty="0" smtClean="0"/>
          </a:p>
          <a:p>
            <a:endParaRPr lang="en-GB" sz="2800" dirty="0"/>
          </a:p>
          <a:p>
            <a:pPr marL="514350" indent="-514350">
              <a:buAutoNum type="arabicPeriod"/>
            </a:pPr>
            <a:r>
              <a:rPr lang="en-GB" sz="2800" dirty="0" smtClean="0"/>
              <a:t>Briefly </a:t>
            </a:r>
            <a:r>
              <a:rPr lang="en-GB" sz="2800" dirty="0"/>
              <a:t>discuss about the various continental and maritime air masses that influence global weather patterns and climatology.</a:t>
            </a:r>
          </a:p>
          <a:p>
            <a:pPr marL="514350" indent="-514350">
              <a:buAutoNum type="arabicPeriod"/>
            </a:pPr>
            <a:endParaRPr lang="en-GB" sz="2800" dirty="0" smtClean="0"/>
          </a:p>
          <a:p>
            <a:pPr marL="514350" indent="-514350">
              <a:buAutoNum type="arabicPeriod"/>
            </a:pPr>
            <a:endParaRPr lang="en-GB" sz="2800" dirty="0"/>
          </a:p>
          <a:p>
            <a:endParaRPr lang="en-GB" sz="2800" dirty="0"/>
          </a:p>
          <a:p>
            <a:pPr marL="514350" indent="-514350">
              <a:buAutoNum type="arabicPeriod"/>
            </a:pPr>
            <a:endParaRPr lang="en-GB" sz="2800" dirty="0" smtClean="0"/>
          </a:p>
          <a:p>
            <a:pPr algn="r"/>
            <a:r>
              <a:rPr lang="en-GB" sz="2400" b="1" dirty="0" smtClean="0"/>
              <a:t>Submission Deadline: October 3, 2019</a:t>
            </a:r>
            <a:endParaRPr lang="en-GB" sz="2400" b="1" dirty="0"/>
          </a:p>
        </p:txBody>
      </p:sp>
    </p:spTree>
    <p:extLst>
      <p:ext uri="{BB962C8B-B14F-4D97-AF65-F5344CB8AC3E}">
        <p14:creationId xmlns:p14="http://schemas.microsoft.com/office/powerpoint/2010/main" val="2427201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solidFill>
                  <a:prstClr val="black"/>
                </a:solidFill>
              </a:rPr>
              <a:t>MET361: TROPICAL METEOROLOGY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3</a:t>
            </a:fld>
            <a:endParaRPr lang="en-GB">
              <a:solidFill>
                <a:prstClr val="black"/>
              </a:solidFill>
            </a:endParaRPr>
          </a:p>
        </p:txBody>
      </p:sp>
      <p:sp>
        <p:nvSpPr>
          <p:cNvPr id="2" name="Title 1"/>
          <p:cNvSpPr txBox="1">
            <a:spLocks noGrp="1"/>
          </p:cNvSpPr>
          <p:nvPr>
            <p:ph type="title" idx="4294967295"/>
          </p:nvPr>
        </p:nvSpPr>
        <p:spPr>
          <a:xfrm>
            <a:off x="138722" y="65000"/>
            <a:ext cx="7881870" cy="671513"/>
          </a:xfrm>
          <a:solidFill>
            <a:schemeClr val="bg1"/>
          </a:solidFill>
        </p:spPr>
        <p:txBody>
          <a:bodyPr>
            <a:normAutofit fontScale="90000"/>
          </a:bodyPr>
          <a:lstStyle/>
          <a:p>
            <a:pPr lvl="0"/>
            <a:r>
              <a:rPr lang="en-US" b="1" dirty="0">
                <a:solidFill>
                  <a:srgbClr val="FF0000"/>
                </a:solidFill>
              </a:rPr>
              <a:t>Recommended Literature</a:t>
            </a:r>
          </a:p>
        </p:txBody>
      </p:sp>
      <p:sp>
        <p:nvSpPr>
          <p:cNvPr id="3" name="Subtitle 2"/>
          <p:cNvSpPr txBox="1">
            <a:spLocks noGrp="1"/>
          </p:cNvSpPr>
          <p:nvPr>
            <p:ph type="subTitle" idx="4294967295"/>
          </p:nvPr>
        </p:nvSpPr>
        <p:spPr>
          <a:xfrm>
            <a:off x="143691" y="736513"/>
            <a:ext cx="11782697" cy="5427804"/>
          </a:xfrm>
          <a:solidFill>
            <a:schemeClr val="accent2">
              <a:lumMod val="60000"/>
              <a:lumOff val="40000"/>
            </a:schemeClr>
          </a:solidFill>
          <a:ln>
            <a:solidFill>
              <a:schemeClr val="tx1"/>
            </a:solidFill>
          </a:ln>
        </p:spPr>
        <p:txBody>
          <a:bodyPr anchor="ctr">
            <a:noAutofit/>
          </a:bodyPr>
          <a:lstStyle/>
          <a:p>
            <a:pPr marL="457200" lvl="0" indent="-457200" algn="just">
              <a:buFont typeface="+mj-lt"/>
              <a:buAutoNum type="arabicPeriod"/>
            </a:pPr>
            <a:r>
              <a:rPr lang="en-US" dirty="0" smtClean="0">
                <a:latin typeface="Arial" panose="020B0604020202020204" pitchFamily="34" charset="0"/>
                <a:cs typeface="Arial" panose="020B0604020202020204" pitchFamily="34" charset="0"/>
              </a:rPr>
              <a:t>Meteorology </a:t>
            </a:r>
            <a:r>
              <a:rPr lang="en-US" dirty="0">
                <a:latin typeface="Arial" panose="020B0604020202020204" pitchFamily="34" charset="0"/>
                <a:cs typeface="Arial" panose="020B0604020202020204" pitchFamily="34" charset="0"/>
              </a:rPr>
              <a:t>of Tropical West Africa; The Forecasters’ Handbook. Edited by Douglas J. Parker and </a:t>
            </a:r>
            <a:r>
              <a:rPr lang="en-US" dirty="0" err="1">
                <a:latin typeface="Arial" panose="020B0604020202020204" pitchFamily="34" charset="0"/>
                <a:cs typeface="Arial" panose="020B0604020202020204" pitchFamily="34" charset="0"/>
              </a:rPr>
              <a:t>Mariane</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Diop</a:t>
            </a:r>
            <a:r>
              <a:rPr lang="en-US" dirty="0" smtClean="0">
                <a:latin typeface="Arial" panose="020B0604020202020204" pitchFamily="34" charset="0"/>
                <a:cs typeface="Arial" panose="020B0604020202020204" pitchFamily="34" charset="0"/>
              </a:rPr>
              <a:t>-Kane.</a:t>
            </a:r>
          </a:p>
          <a:p>
            <a:pPr marL="457200" lvl="0" indent="-457200" algn="just">
              <a:buFont typeface="+mj-lt"/>
              <a:buAutoNum type="arabicPeriod"/>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4951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solidFill>
                  <a:prstClr val="black"/>
                </a:solidFill>
              </a:rPr>
              <a:t>MET361: TROPICAL METEOROLOGY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4</a:t>
            </a:fld>
            <a:endParaRPr lang="en-GB">
              <a:solidFill>
                <a:prstClr val="black"/>
              </a:solidFill>
            </a:endParaRPr>
          </a:p>
        </p:txBody>
      </p:sp>
      <p:sp>
        <p:nvSpPr>
          <p:cNvPr id="2" name="Title 1"/>
          <p:cNvSpPr txBox="1">
            <a:spLocks noGrp="1"/>
          </p:cNvSpPr>
          <p:nvPr>
            <p:ph type="title" idx="4294967295"/>
          </p:nvPr>
        </p:nvSpPr>
        <p:spPr>
          <a:xfrm>
            <a:off x="347730" y="65000"/>
            <a:ext cx="7881870" cy="671513"/>
          </a:xfrm>
          <a:solidFill>
            <a:schemeClr val="bg1"/>
          </a:solidFill>
        </p:spPr>
        <p:txBody>
          <a:bodyPr>
            <a:normAutofit fontScale="90000"/>
          </a:bodyPr>
          <a:lstStyle/>
          <a:p>
            <a:pPr lvl="0"/>
            <a:r>
              <a:rPr lang="en-US" b="1" dirty="0" smtClean="0">
                <a:solidFill>
                  <a:srgbClr val="FF0000"/>
                </a:solidFill>
              </a:rPr>
              <a:t>First Semester Highlights </a:t>
            </a:r>
            <a:endParaRPr lang="en-US" b="1" dirty="0">
              <a:solidFill>
                <a:srgbClr val="FF0000"/>
              </a:solidFill>
            </a:endParaRPr>
          </a:p>
        </p:txBody>
      </p:sp>
      <p:sp>
        <p:nvSpPr>
          <p:cNvPr id="3" name="Subtitle 2"/>
          <p:cNvSpPr txBox="1">
            <a:spLocks noGrp="1"/>
          </p:cNvSpPr>
          <p:nvPr>
            <p:ph type="subTitle" idx="4294967295"/>
          </p:nvPr>
        </p:nvSpPr>
        <p:spPr>
          <a:xfrm>
            <a:off x="347730" y="703596"/>
            <a:ext cx="11733906" cy="3358954"/>
          </a:xfrm>
          <a:solidFill>
            <a:schemeClr val="accent2">
              <a:lumMod val="60000"/>
              <a:lumOff val="40000"/>
            </a:schemeClr>
          </a:solidFill>
          <a:ln w="38100">
            <a:solidFill>
              <a:schemeClr val="tx1"/>
            </a:solidFill>
          </a:ln>
        </p:spPr>
        <p:txBody>
          <a:bodyPr anchor="ctr">
            <a:noAutofit/>
          </a:bodyPr>
          <a:lstStyle/>
          <a:p>
            <a:pPr lvl="0" algn="just">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October </a:t>
            </a:r>
            <a:r>
              <a:rPr lang="en-US" sz="2400" dirty="0" smtClean="0">
                <a:latin typeface="Arial" panose="020B0604020202020204" pitchFamily="34" charset="0"/>
                <a:cs typeface="Arial" panose="020B0604020202020204" pitchFamily="34" charset="0"/>
              </a:rPr>
              <a:t>18, </a:t>
            </a:r>
            <a:r>
              <a:rPr lang="en-US" sz="2400" dirty="0" smtClean="0">
                <a:latin typeface="Arial" panose="020B0604020202020204" pitchFamily="34" charset="0"/>
                <a:cs typeface="Arial" panose="020B0604020202020204" pitchFamily="34" charset="0"/>
              </a:rPr>
              <a:t>2019  	 	-   Quiz 1</a:t>
            </a:r>
          </a:p>
          <a:p>
            <a:pPr lvl="0" algn="just">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November 4 – 8, 2019    		-   Mid-Semester Examination Week</a:t>
            </a:r>
          </a:p>
          <a:p>
            <a:pPr lvl="0" algn="just">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November 11 – 16, 2019   	-   Mid-Semester Break</a:t>
            </a:r>
          </a:p>
          <a:p>
            <a:pPr lvl="0" algn="just">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November </a:t>
            </a:r>
            <a:r>
              <a:rPr lang="en-US" sz="2400" dirty="0" smtClean="0">
                <a:latin typeface="Arial" panose="020B0604020202020204" pitchFamily="34" charset="0"/>
                <a:cs typeface="Arial" panose="020B0604020202020204" pitchFamily="34" charset="0"/>
              </a:rPr>
              <a:t>29, </a:t>
            </a:r>
            <a:r>
              <a:rPr lang="en-US" sz="2400" dirty="0" smtClean="0">
                <a:latin typeface="Arial" panose="020B0604020202020204" pitchFamily="34" charset="0"/>
                <a:cs typeface="Arial" panose="020B0604020202020204" pitchFamily="34" charset="0"/>
              </a:rPr>
              <a:t>2019   		-   Quiz 2</a:t>
            </a:r>
          </a:p>
          <a:p>
            <a:pPr lvl="0" algn="just">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December 9 - 20, 2019   		-   First Semester Examinations</a:t>
            </a:r>
          </a:p>
          <a:p>
            <a:pPr lvl="0" algn="just">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December 21, 2019		-   End of First Semester</a:t>
            </a:r>
          </a:p>
        </p:txBody>
      </p:sp>
      <p:sp>
        <p:nvSpPr>
          <p:cNvPr id="6" name="TextBox 5"/>
          <p:cNvSpPr txBox="1"/>
          <p:nvPr/>
        </p:nvSpPr>
        <p:spPr>
          <a:xfrm>
            <a:off x="290511" y="4198039"/>
            <a:ext cx="11307650" cy="1938992"/>
          </a:xfrm>
          <a:prstGeom prst="rect">
            <a:avLst/>
          </a:prstGeom>
          <a:solidFill>
            <a:schemeClr val="accent6">
              <a:lumMod val="60000"/>
              <a:lumOff val="40000"/>
            </a:schemeClr>
          </a:solidFill>
          <a:ln>
            <a:solidFill>
              <a:schemeClr val="tx1"/>
            </a:solidFill>
          </a:ln>
        </p:spPr>
        <p:txBody>
          <a:bodyPr wrap="square" rtlCol="0">
            <a:spAutoFit/>
          </a:bodyPr>
          <a:lstStyle/>
          <a:p>
            <a:pPr marL="342900" indent="-342900">
              <a:buFont typeface="Wingdings" panose="05000000000000000000" pitchFamily="2" charset="2"/>
              <a:buChar char="§"/>
            </a:pPr>
            <a:r>
              <a:rPr lang="en-GB" sz="2400" b="1" dirty="0" smtClean="0"/>
              <a:t>6 – 7 </a:t>
            </a:r>
            <a:r>
              <a:rPr lang="en-GB" sz="2400" b="1" dirty="0" smtClean="0"/>
              <a:t> </a:t>
            </a:r>
            <a:r>
              <a:rPr lang="en-GB" sz="2400" b="1" dirty="0" smtClean="0"/>
              <a:t>Lecture </a:t>
            </a:r>
            <a:r>
              <a:rPr lang="en-GB" sz="2400" b="1" dirty="0" smtClean="0"/>
              <a:t>Series</a:t>
            </a:r>
          </a:p>
          <a:p>
            <a:pPr marL="342900" indent="-342900">
              <a:buFont typeface="Wingdings" panose="05000000000000000000" pitchFamily="2" charset="2"/>
              <a:buChar char="§"/>
            </a:pPr>
            <a:r>
              <a:rPr lang="en-GB" sz="2400" b="1" dirty="0"/>
              <a:t>2</a:t>
            </a:r>
            <a:r>
              <a:rPr lang="en-GB" sz="2400" b="1" dirty="0" smtClean="0"/>
              <a:t> Group Presentations</a:t>
            </a:r>
            <a:endParaRPr lang="en-GB" sz="2400" b="1" dirty="0" smtClean="0"/>
          </a:p>
          <a:p>
            <a:pPr marL="342900" indent="-342900">
              <a:buFont typeface="Wingdings" panose="05000000000000000000" pitchFamily="2" charset="2"/>
              <a:buChar char="§"/>
            </a:pPr>
            <a:r>
              <a:rPr lang="en-GB" sz="2400" b="1" dirty="0" smtClean="0"/>
              <a:t>4</a:t>
            </a:r>
            <a:r>
              <a:rPr lang="en-GB" sz="2400" b="1" dirty="0" smtClean="0"/>
              <a:t> </a:t>
            </a:r>
            <a:r>
              <a:rPr lang="en-GB" sz="2400" b="1" dirty="0" smtClean="0"/>
              <a:t>Assignments  (Given After Every Lecture Series &amp; To Be Submitted At Start of Next Lecture or As Specified by Lecturer)</a:t>
            </a:r>
          </a:p>
          <a:p>
            <a:pPr marL="342900" indent="-342900">
              <a:buFont typeface="Wingdings" panose="05000000000000000000" pitchFamily="2" charset="2"/>
              <a:buChar char="§"/>
            </a:pPr>
            <a:r>
              <a:rPr lang="en-GB" sz="2400" b="1" dirty="0" smtClean="0"/>
              <a:t>2 Quizzes</a:t>
            </a:r>
          </a:p>
        </p:txBody>
      </p:sp>
    </p:spTree>
    <p:extLst>
      <p:ext uri="{BB962C8B-B14F-4D97-AF65-F5344CB8AC3E}">
        <p14:creationId xmlns:p14="http://schemas.microsoft.com/office/powerpoint/2010/main" val="3327178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986" y="2799231"/>
            <a:ext cx="10515600" cy="742458"/>
          </a:xfrm>
        </p:spPr>
        <p:txBody>
          <a:bodyPr>
            <a:normAutofit/>
          </a:bodyPr>
          <a:lstStyle/>
          <a:p>
            <a:pPr algn="ctr"/>
            <a:r>
              <a:rPr lang="en-GB" sz="4000" b="1" dirty="0" smtClean="0">
                <a:solidFill>
                  <a:srgbClr val="FF0000"/>
                </a:solidFill>
                <a:latin typeface="Arial Black" panose="020B0A04020102020204" pitchFamily="34" charset="0"/>
              </a:rPr>
              <a:t>LECTURE 1</a:t>
            </a:r>
            <a:endParaRPr lang="en-GB" sz="4000"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1056370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0608" y="281359"/>
            <a:ext cx="3537397" cy="480565"/>
          </a:xfrm>
        </p:spPr>
        <p:txBody>
          <a:bodyPr>
            <a:noAutofit/>
          </a:bodyPr>
          <a:lstStyle/>
          <a:p>
            <a:pPr algn="just"/>
            <a:r>
              <a:rPr lang="en-GB" sz="3600" b="1" dirty="0" smtClean="0">
                <a:solidFill>
                  <a:srgbClr val="FF0000"/>
                </a:solidFill>
              </a:rPr>
              <a:t>Tropics ???</a:t>
            </a:r>
          </a:p>
          <a:p>
            <a:pPr algn="just"/>
            <a:endParaRPr lang="en-GB" sz="3600" b="1" dirty="0" smtClean="0">
              <a:solidFill>
                <a:srgbClr val="FF0000"/>
              </a:solidFill>
            </a:endParaRPr>
          </a:p>
          <a:p>
            <a:pPr algn="just"/>
            <a:endParaRPr lang="en-GB" sz="3600" b="1" dirty="0">
              <a:solidFill>
                <a:srgbClr val="FF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44" y="2309989"/>
            <a:ext cx="6001556" cy="3145322"/>
          </a:xfrm>
          <a:prstGeom prst="rect">
            <a:avLst/>
          </a:prstGeom>
        </p:spPr>
      </p:pic>
      <p:sp>
        <p:nvSpPr>
          <p:cNvPr id="9" name="TextBox 8"/>
          <p:cNvSpPr txBox="1"/>
          <p:nvPr/>
        </p:nvSpPr>
        <p:spPr>
          <a:xfrm>
            <a:off x="360608" y="1120458"/>
            <a:ext cx="11127347" cy="830997"/>
          </a:xfrm>
          <a:prstGeom prst="rect">
            <a:avLst/>
          </a:prstGeom>
          <a:solidFill>
            <a:schemeClr val="accent2">
              <a:lumMod val="60000"/>
              <a:lumOff val="40000"/>
            </a:schemeClr>
          </a:solidFill>
          <a:ln w="28575">
            <a:solidFill>
              <a:schemeClr val="accent6">
                <a:lumMod val="50000"/>
              </a:schemeClr>
            </a:solidFill>
          </a:ln>
        </p:spPr>
        <p:txBody>
          <a:bodyPr wrap="square" rtlCol="0">
            <a:spAutoFit/>
          </a:bodyPr>
          <a:lstStyle/>
          <a:p>
            <a:pPr marL="342900" indent="-342900">
              <a:buFont typeface="Wingdings" panose="05000000000000000000" pitchFamily="2" charset="2"/>
              <a:buChar char="Ø"/>
            </a:pPr>
            <a:r>
              <a:rPr lang="en-GB" sz="2400" dirty="0" smtClean="0"/>
              <a:t>The portions of the earth bounding the Equator (~ 23</a:t>
            </a:r>
            <a:r>
              <a:rPr lang="en-GB" sz="2400" baseline="30000" dirty="0" smtClean="0"/>
              <a:t>o</a:t>
            </a:r>
            <a:r>
              <a:rPr lang="en-GB" sz="2400" dirty="0" smtClean="0"/>
              <a:t> N / S), where the Sun is usually directly overhead.</a:t>
            </a:r>
            <a:endParaRPr lang="en-GB" sz="2400" dirty="0"/>
          </a:p>
        </p:txBody>
      </p:sp>
      <p:sp>
        <p:nvSpPr>
          <p:cNvPr id="2" name="Footer Placeholder 1"/>
          <p:cNvSpPr>
            <a:spLocks noGrp="1"/>
          </p:cNvSpPr>
          <p:nvPr>
            <p:ph type="ftr" sz="quarter" idx="11"/>
          </p:nvPr>
        </p:nvSpPr>
        <p:spPr>
          <a:xfrm>
            <a:off x="4038600" y="6498019"/>
            <a:ext cx="4114800" cy="365125"/>
          </a:xfrm>
        </p:spPr>
        <p:txBody>
          <a:bodyPr/>
          <a:lstStyle/>
          <a:p>
            <a:r>
              <a:rPr lang="en-GB" dirty="0" smtClean="0"/>
              <a:t>MET361: TROPICAL METEOROLOGY</a:t>
            </a:r>
            <a:endParaRPr lang="en-GB" dirty="0"/>
          </a:p>
        </p:txBody>
      </p:sp>
      <p:sp>
        <p:nvSpPr>
          <p:cNvPr id="4" name="Slide Number Placeholder 3"/>
          <p:cNvSpPr>
            <a:spLocks noGrp="1"/>
          </p:cNvSpPr>
          <p:nvPr>
            <p:ph type="sldNum" sz="quarter" idx="12"/>
          </p:nvPr>
        </p:nvSpPr>
        <p:spPr/>
        <p:txBody>
          <a:bodyPr/>
          <a:lstStyle/>
          <a:p>
            <a:fld id="{46CBDAFF-6F72-4DEC-A76B-3A5A3345B25A}" type="slidenum">
              <a:rPr lang="en-GB" smtClean="0"/>
              <a:t>6</a:t>
            </a:fld>
            <a:endParaRPr lang="en-GB"/>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3003"/>
          <a:stretch/>
        </p:blipFill>
        <p:spPr>
          <a:xfrm>
            <a:off x="6465193" y="2003559"/>
            <a:ext cx="5409127" cy="4461243"/>
          </a:xfrm>
          <a:prstGeom prst="rect">
            <a:avLst/>
          </a:prstGeom>
        </p:spPr>
      </p:pic>
    </p:spTree>
    <p:extLst>
      <p:ext uri="{BB962C8B-B14F-4D97-AF65-F5344CB8AC3E}">
        <p14:creationId xmlns:p14="http://schemas.microsoft.com/office/powerpoint/2010/main" val="19196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MET361: TROPICAL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7</a:t>
            </a:fld>
            <a:endParaRPr lang="en-GB"/>
          </a:p>
        </p:txBody>
      </p:sp>
      <p:sp>
        <p:nvSpPr>
          <p:cNvPr id="6" name="Rectangle 5"/>
          <p:cNvSpPr/>
          <p:nvPr/>
        </p:nvSpPr>
        <p:spPr>
          <a:xfrm>
            <a:off x="463639" y="360609"/>
            <a:ext cx="11333409" cy="5078313"/>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The region in which winds blow primarily from the east (approximately ± 30° latitude), except for the regional monsoon. The easterly trade winds flow out of the subtropical high into the equatorial trough. They converge at the Inter tropical Convergence Zone (ITCZ), which is usually identified as an intermittent band of clouds in the low pressure belt or equatorial trough</a:t>
            </a:r>
            <a:r>
              <a:rPr lang="en-US" sz="2400" dirty="0" smtClean="0">
                <a:solidFill>
                  <a:srgbClr val="000000"/>
                </a:solidFill>
                <a:latin typeface="Arial" panose="020B0604020202020204" pitchFamily="34" charset="0"/>
                <a:ea typeface="Calibri" panose="020F0502020204030204" pitchFamily="34" charset="0"/>
                <a:cs typeface="Arial" panose="020B0604020202020204" pitchFamily="34" charset="0"/>
              </a:rPr>
              <a:t>.</a:t>
            </a:r>
          </a:p>
          <a:p>
            <a:pPr marL="342900" indent="-342900">
              <a:lnSpc>
                <a:spcPct val="150000"/>
              </a:lnSpc>
              <a:buFont typeface="Wingdings" panose="05000000000000000000" pitchFamily="2" charset="2"/>
              <a:buChar char="Ø"/>
            </a:pPr>
            <a:endParaRPr lang="en-US" sz="24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marL="342900" indent="-342900">
              <a:lnSpc>
                <a:spcPct val="150000"/>
              </a:lnSpc>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region that is better described by a wet and dry season than the four seasons of higher latitudes because annual rainfall varies much more from place to place than annual temperature.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0991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053" y="44998"/>
            <a:ext cx="6402259" cy="4409437"/>
          </a:xfrm>
          <a:prstGeom prst="rect">
            <a:avLst/>
          </a:prstGeom>
        </p:spPr>
      </p:pic>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1027" t="6944" r="6003"/>
          <a:stretch/>
        </p:blipFill>
        <p:spPr>
          <a:xfrm>
            <a:off x="6679091" y="360228"/>
            <a:ext cx="5221357" cy="3428001"/>
          </a:xfrm>
          <a:prstGeom prst="rect">
            <a:avLst/>
          </a:prstGeom>
        </p:spPr>
      </p:pic>
      <p:sp>
        <p:nvSpPr>
          <p:cNvPr id="2" name="Footer Placeholder 1"/>
          <p:cNvSpPr>
            <a:spLocks noGrp="1"/>
          </p:cNvSpPr>
          <p:nvPr>
            <p:ph type="ftr" sz="quarter" idx="11"/>
          </p:nvPr>
        </p:nvSpPr>
        <p:spPr>
          <a:xfrm>
            <a:off x="4038600" y="6498019"/>
            <a:ext cx="4114800" cy="365125"/>
          </a:xfrm>
        </p:spPr>
        <p:txBody>
          <a:bodyPr/>
          <a:lstStyle/>
          <a:p>
            <a:r>
              <a:rPr lang="en-GB" dirty="0" smtClean="0"/>
              <a:t>MET361: TROPICAL METEOROLOGY</a:t>
            </a:r>
            <a:endParaRPr lang="en-GB" dirty="0"/>
          </a:p>
        </p:txBody>
      </p:sp>
      <p:sp>
        <p:nvSpPr>
          <p:cNvPr id="4" name="Slide Number Placeholder 3"/>
          <p:cNvSpPr>
            <a:spLocks noGrp="1"/>
          </p:cNvSpPr>
          <p:nvPr>
            <p:ph type="sldNum" sz="quarter" idx="12"/>
          </p:nvPr>
        </p:nvSpPr>
        <p:spPr/>
        <p:txBody>
          <a:bodyPr/>
          <a:lstStyle/>
          <a:p>
            <a:fld id="{46CBDAFF-6F72-4DEC-A76B-3A5A3345B25A}" type="slidenum">
              <a:rPr lang="en-GB" smtClean="0"/>
              <a:t>8</a:t>
            </a:fld>
            <a:endParaRPr lang="en-GB"/>
          </a:p>
        </p:txBody>
      </p:sp>
      <p:sp>
        <p:nvSpPr>
          <p:cNvPr id="12" name="Rectangle 11"/>
          <p:cNvSpPr/>
          <p:nvPr/>
        </p:nvSpPr>
        <p:spPr>
          <a:xfrm>
            <a:off x="563053" y="1743124"/>
            <a:ext cx="11402284" cy="98145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1974573" y="5305293"/>
            <a:ext cx="9104243" cy="584775"/>
          </a:xfrm>
          <a:prstGeom prst="rect">
            <a:avLst/>
          </a:prstGeom>
          <a:solidFill>
            <a:schemeClr val="tx1"/>
          </a:solidFill>
        </p:spPr>
        <p:txBody>
          <a:bodyPr wrap="square" rtlCol="0">
            <a:spAutoFit/>
          </a:bodyPr>
          <a:lstStyle/>
          <a:p>
            <a:pPr algn="ctr"/>
            <a:r>
              <a:rPr lang="en-GB" sz="3200" b="1" dirty="0" smtClean="0">
                <a:solidFill>
                  <a:srgbClr val="FF0000"/>
                </a:solidFill>
              </a:rPr>
              <a:t>Zonal temperature </a:t>
            </a:r>
            <a:r>
              <a:rPr lang="en-GB" sz="3200" b="1" dirty="0" err="1" smtClean="0">
                <a:solidFill>
                  <a:srgbClr val="FF0000"/>
                </a:solidFill>
              </a:rPr>
              <a:t>climatologies</a:t>
            </a:r>
            <a:r>
              <a:rPr lang="en-GB" sz="3200" b="1" dirty="0" smtClean="0">
                <a:solidFill>
                  <a:srgbClr val="FF0000"/>
                </a:solidFill>
              </a:rPr>
              <a:t> from CRU data</a:t>
            </a:r>
            <a:endParaRPr lang="en-GB" sz="3200" b="1" dirty="0">
              <a:solidFill>
                <a:srgbClr val="FF0000"/>
              </a:solidFill>
            </a:endParaRPr>
          </a:p>
        </p:txBody>
      </p:sp>
    </p:spTree>
    <p:extLst>
      <p:ext uri="{BB962C8B-B14F-4D97-AF65-F5344CB8AC3E}">
        <p14:creationId xmlns:p14="http://schemas.microsoft.com/office/powerpoint/2010/main" val="132050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l="2840"/>
          <a:stretch/>
        </p:blipFill>
        <p:spPr>
          <a:xfrm>
            <a:off x="6217919" y="613958"/>
            <a:ext cx="5331824" cy="4691335"/>
          </a:xfrm>
          <a:prstGeom prst="rect">
            <a:avLst/>
          </a:prstGeom>
        </p:spPr>
      </p:pic>
      <p:sp>
        <p:nvSpPr>
          <p:cNvPr id="4" name="Footer Placeholder 3"/>
          <p:cNvSpPr>
            <a:spLocks noGrp="1"/>
          </p:cNvSpPr>
          <p:nvPr>
            <p:ph type="ftr" sz="quarter" idx="11"/>
          </p:nvPr>
        </p:nvSpPr>
        <p:spPr/>
        <p:txBody>
          <a:bodyPr/>
          <a:lstStyle/>
          <a:p>
            <a:r>
              <a:rPr lang="en-GB" smtClean="0"/>
              <a:t>MET361: TROPICAL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9</a:t>
            </a:fld>
            <a:endParaRPr lang="en-GB"/>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6894"/>
          <a:stretch/>
        </p:blipFill>
        <p:spPr>
          <a:xfrm>
            <a:off x="67491" y="145775"/>
            <a:ext cx="5836920" cy="4926378"/>
          </a:xfrm>
          <a:prstGeom prst="rect">
            <a:avLst/>
          </a:prstGeom>
        </p:spPr>
      </p:pic>
      <p:sp>
        <p:nvSpPr>
          <p:cNvPr id="7" name="TextBox 6"/>
          <p:cNvSpPr txBox="1"/>
          <p:nvPr/>
        </p:nvSpPr>
        <p:spPr>
          <a:xfrm>
            <a:off x="1974573" y="5305293"/>
            <a:ext cx="9104243" cy="584775"/>
          </a:xfrm>
          <a:prstGeom prst="rect">
            <a:avLst/>
          </a:prstGeom>
          <a:solidFill>
            <a:schemeClr val="tx1"/>
          </a:solidFill>
        </p:spPr>
        <p:txBody>
          <a:bodyPr wrap="square" rtlCol="0">
            <a:spAutoFit/>
          </a:bodyPr>
          <a:lstStyle/>
          <a:p>
            <a:pPr algn="ctr"/>
            <a:r>
              <a:rPr lang="en-GB" sz="3200" b="1" dirty="0" smtClean="0">
                <a:solidFill>
                  <a:srgbClr val="FF0000"/>
                </a:solidFill>
              </a:rPr>
              <a:t>Zonal rainfall </a:t>
            </a:r>
            <a:r>
              <a:rPr lang="en-GB" sz="3200" b="1" dirty="0" err="1" smtClean="0">
                <a:solidFill>
                  <a:srgbClr val="FF0000"/>
                </a:solidFill>
              </a:rPr>
              <a:t>climatologies</a:t>
            </a:r>
            <a:r>
              <a:rPr lang="en-GB" sz="3200" b="1" dirty="0" smtClean="0">
                <a:solidFill>
                  <a:srgbClr val="FF0000"/>
                </a:solidFill>
              </a:rPr>
              <a:t> from CRU data</a:t>
            </a:r>
            <a:endParaRPr lang="en-GB" sz="3200" b="1" dirty="0">
              <a:solidFill>
                <a:srgbClr val="FF0000"/>
              </a:solidFill>
            </a:endParaRPr>
          </a:p>
        </p:txBody>
      </p:sp>
      <p:sp>
        <p:nvSpPr>
          <p:cNvPr id="8" name="Rectangle 7"/>
          <p:cNvSpPr/>
          <p:nvPr/>
        </p:nvSpPr>
        <p:spPr>
          <a:xfrm>
            <a:off x="210352" y="2100932"/>
            <a:ext cx="11402284" cy="98145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7332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3.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5951</TotalTime>
  <Words>1602</Words>
  <Application>Microsoft Office PowerPoint</Application>
  <PresentationFormat>Widescreen</PresentationFormat>
  <Paragraphs>164</Paragraphs>
  <Slides>23</Slides>
  <Notes>12</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23</vt:i4>
      </vt:variant>
    </vt:vector>
  </HeadingPairs>
  <TitlesOfParts>
    <vt:vector size="36" baseType="lpstr">
      <vt:lpstr>Arial</vt:lpstr>
      <vt:lpstr>Arial Black</vt:lpstr>
      <vt:lpstr>Calibri</vt:lpstr>
      <vt:lpstr>Calibri Light</vt:lpstr>
      <vt:lpstr>Century Schoolbook</vt:lpstr>
      <vt:lpstr>Corbel</vt:lpstr>
      <vt:lpstr>Garamond</vt:lpstr>
      <vt:lpstr>Symbol</vt:lpstr>
      <vt:lpstr>Times New Roman</vt:lpstr>
      <vt:lpstr>Wingdings</vt:lpstr>
      <vt:lpstr>Office Theme</vt:lpstr>
      <vt:lpstr>Headlines</vt:lpstr>
      <vt:lpstr>Organic</vt:lpstr>
      <vt:lpstr>PowerPoint Presentation</vt:lpstr>
      <vt:lpstr>Course Content (Overview)</vt:lpstr>
      <vt:lpstr>Recommended Literature</vt:lpstr>
      <vt:lpstr>First Semester Highlights </vt:lpstr>
      <vt:lpstr>LECTURE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Tropical Climatology</vt:lpstr>
      <vt:lpstr>Sources of climatological data</vt:lpstr>
      <vt:lpstr>Climate Elements  -   1. Solar Radiation</vt:lpstr>
      <vt:lpstr>2. Air Mass</vt:lpstr>
      <vt:lpstr>3. Pressure Systems</vt:lpstr>
      <vt:lpstr>PowerPoint Presentation</vt:lpstr>
      <vt:lpstr>4. Ocean Currents</vt:lpstr>
      <vt:lpstr>5. Topography</vt:lpstr>
      <vt:lpstr>PowerPoint Presentation</vt:lpstr>
      <vt:lpstr>ASSESSMENT ON LECTURE 1</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 361: Tropical Meteorology</dc:title>
  <dc:creator>HP</dc:creator>
  <cp:lastModifiedBy>HP</cp:lastModifiedBy>
  <cp:revision>185</cp:revision>
  <dcterms:created xsi:type="dcterms:W3CDTF">2019-09-04T12:24:24Z</dcterms:created>
  <dcterms:modified xsi:type="dcterms:W3CDTF">2019-09-27T09:56:25Z</dcterms:modified>
</cp:coreProperties>
</file>