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24"/>
  </p:notesMasterIdLst>
  <p:sldIdLst>
    <p:sldId id="256" r:id="rId3"/>
    <p:sldId id="266" r:id="rId4"/>
    <p:sldId id="296" r:id="rId5"/>
    <p:sldId id="286" r:id="rId6"/>
    <p:sldId id="287" r:id="rId7"/>
    <p:sldId id="288" r:id="rId8"/>
    <p:sldId id="289" r:id="rId9"/>
    <p:sldId id="290" r:id="rId10"/>
    <p:sldId id="291" r:id="rId11"/>
    <p:sldId id="292" r:id="rId12"/>
    <p:sldId id="295" r:id="rId13"/>
    <p:sldId id="294" r:id="rId14"/>
    <p:sldId id="293" r:id="rId15"/>
    <p:sldId id="301" r:id="rId16"/>
    <p:sldId id="300" r:id="rId17"/>
    <p:sldId id="297" r:id="rId18"/>
    <p:sldId id="298" r:id="rId19"/>
    <p:sldId id="299" r:id="rId20"/>
    <p:sldId id="303" r:id="rId21"/>
    <p:sldId id="262"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06/10/2019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12</a:t>
            </a:fld>
            <a:endParaRPr lang="en-GB"/>
          </a:p>
        </p:txBody>
      </p:sp>
    </p:spTree>
    <p:extLst>
      <p:ext uri="{BB962C8B-B14F-4D97-AF65-F5344CB8AC3E}">
        <p14:creationId xmlns:p14="http://schemas.microsoft.com/office/powerpoint/2010/main" val="219850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20</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21</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AE49464-203C-4BAC-8458-58DAFC01BF6D}"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9498DC-B558-4BA0-81D2-75909B079557}"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678CF8-F549-43E0-97B3-1A1F53B40D25}"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3FB544-3465-483F-B305-5EA6CCEA1A5A}" type="datetime1">
              <a:rPr lang="en-GB" smtClean="0"/>
              <a:t>06/10/2019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MET459: TROPICAL CLIMATOLOGY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F44783-41D4-4118-9FA4-87ED27DE502A}"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F3DE6-DFB5-4FEE-96AC-F94245E16A0B}"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DDC01-7B6E-4220-9225-6BCE3C6A0331}"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FDEDAE-74FB-45CF-8286-935C205BCD88}" type="datetime1">
              <a:rPr lang="en-GB" smtClean="0"/>
              <a:t>06/10/2019</a:t>
            </a:fld>
            <a:endParaRPr lang="en-GB"/>
          </a:p>
        </p:txBody>
      </p:sp>
      <p:sp>
        <p:nvSpPr>
          <p:cNvPr id="8" name="Footer Placeholder 7"/>
          <p:cNvSpPr>
            <a:spLocks noGrp="1"/>
          </p:cNvSpPr>
          <p:nvPr>
            <p:ph type="ftr" sz="quarter" idx="11"/>
          </p:nvPr>
        </p:nvSpPr>
        <p:spPr/>
        <p:txBody>
          <a:bodyPr/>
          <a:lstStyle/>
          <a:p>
            <a:r>
              <a:rPr lang="en-GB" smtClean="0"/>
              <a:t>MET459: TROPICAL CLIMATOLOGY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709DFD-1C96-42F2-8400-26F97ABC4A30}" type="datetime1">
              <a:rPr lang="en-GB" smtClean="0"/>
              <a:t>06/10/2019</a:t>
            </a:fld>
            <a:endParaRPr lang="en-GB"/>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F0821-E4EB-4EBB-8F00-C04761896BFB}" type="datetime1">
              <a:rPr lang="en-GB" smtClean="0"/>
              <a:t>06/10/2019</a:t>
            </a:fld>
            <a:endParaRPr lang="en-GB"/>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2E4D10-D4C1-4E90-A608-0482DDD2EE41}"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26C19A-C717-45D0-AD6B-B9F44893D03F}"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0D588-D47B-4A6F-AFF8-C02940A21056}"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9B3F6-E82E-4DEC-8FC9-893F3CBE2687}"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A79CA-7613-4502-9490-BEC1369A2C36}"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4039C4-79FE-40DC-BE1A-FF28B70F6F0D}"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A5E20-5076-48CC-BB7F-0B138CC1B024}"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7C99F-383D-4F1B-84D3-ED7E6D11B1DC}"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AD3B1B-17E5-4951-8B44-B44A788E1CD5}"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1BA14E-CE1A-4C46-9594-06077F0524FA}"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2C2B83-3855-4FA1-9B93-D6601123232C}"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2646A-9657-4F21-9B26-06B237D1FA23}" type="datetime1">
              <a:rPr lang="en-GB" smtClean="0"/>
              <a:t>06/10/2019</a:t>
            </a:fld>
            <a:endParaRPr lang="en-GB"/>
          </a:p>
        </p:txBody>
      </p:sp>
      <p:sp>
        <p:nvSpPr>
          <p:cNvPr id="5" name="Footer Placeholder 4"/>
          <p:cNvSpPr>
            <a:spLocks noGrp="1"/>
          </p:cNvSpPr>
          <p:nvPr>
            <p:ph type="ftr" sz="quarter" idx="11"/>
          </p:nvPr>
        </p:nvSpPr>
        <p:spPr/>
        <p:txBody>
          <a:bodyPr/>
          <a:lstStyle/>
          <a:p>
            <a:r>
              <a:rPr lang="en-GB" smtClean="0"/>
              <a:t>MET459: TROPICAL CLIMATOLOGY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5547D3-3947-4E84-B4F8-58FF62423461}"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C909996-B367-4B3D-BDA9-B35B3F17F533}" type="datetime1">
              <a:rPr lang="en-GB" smtClean="0"/>
              <a:t>06/10/2019</a:t>
            </a:fld>
            <a:endParaRPr lang="en-GB"/>
          </a:p>
        </p:txBody>
      </p:sp>
      <p:sp>
        <p:nvSpPr>
          <p:cNvPr id="8" name="Footer Placeholder 7"/>
          <p:cNvSpPr>
            <a:spLocks noGrp="1"/>
          </p:cNvSpPr>
          <p:nvPr>
            <p:ph type="ftr" sz="quarter" idx="11"/>
          </p:nvPr>
        </p:nvSpPr>
        <p:spPr/>
        <p:txBody>
          <a:bodyPr/>
          <a:lstStyle/>
          <a:p>
            <a:r>
              <a:rPr lang="en-GB" smtClean="0"/>
              <a:t>MET459: TROPICAL CLIMATOLOGY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08EA2B2-C7BF-4D74-BC35-06860A4FC23A}" type="datetime1">
              <a:rPr lang="en-GB" smtClean="0"/>
              <a:t>06/10/2019</a:t>
            </a:fld>
            <a:endParaRPr lang="en-GB"/>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0FBA4-795C-431C-BF37-ED8F4B769816}" type="datetime1">
              <a:rPr lang="en-GB" smtClean="0"/>
              <a:t>06/10/2019</a:t>
            </a:fld>
            <a:endParaRPr lang="en-GB"/>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878FD-E253-40F8-A11F-EDDEA4D6CD8A}"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63CEB3-71DD-4C0D-9BDF-3A999F6F57F2}" type="datetime1">
              <a:rPr lang="en-GB" smtClean="0"/>
              <a:t>06/10/2019</a:t>
            </a:fld>
            <a:endParaRPr lang="en-GB"/>
          </a:p>
        </p:txBody>
      </p:sp>
      <p:sp>
        <p:nvSpPr>
          <p:cNvPr id="6" name="Footer Placeholder 5"/>
          <p:cNvSpPr>
            <a:spLocks noGrp="1"/>
          </p:cNvSpPr>
          <p:nvPr>
            <p:ph type="ftr" sz="quarter" idx="11"/>
          </p:nvPr>
        </p:nvSpPr>
        <p:spPr/>
        <p:txBody>
          <a:bodyPr/>
          <a:lstStyle/>
          <a:p>
            <a:r>
              <a:rPr lang="en-GB" smtClean="0"/>
              <a:t>MET459: TROPICAL CLIMATOLOGY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89D47-0CE9-4FFA-B998-6A4B27A1293D}" type="datetime1">
              <a:rPr lang="en-GB" smtClean="0"/>
              <a:t>06/10/2019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MET459: TROPICAL CLIMATOLOGY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A45A57-EB08-4450-B385-F69102D2A4A6}" type="datetime1">
              <a:rPr lang="en-GB" smtClean="0"/>
              <a:t>06/10/2019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MET459: TROPICAL CLIMATOLOGY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Tropical-Climat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smtClean="0">
                <a:solidFill>
                  <a:srgbClr val="FF0000"/>
                </a:solidFill>
                <a:latin typeface="Arial Black" panose="020B0A04020102020204" pitchFamily="34" charset="0"/>
              </a:rPr>
              <a:t>MET 459: Tropical Climatology</a:t>
            </a:r>
            <a:endParaRPr lang="en-US" sz="54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388344"/>
            <a:ext cx="1179607" cy="656823"/>
          </a:xfrm>
          <a:prstGeom prst="rect">
            <a:avLst/>
          </a:prstGeom>
        </p:spPr>
      </p:pic>
      <p:sp>
        <p:nvSpPr>
          <p:cNvPr id="22" name="Subtitle 15"/>
          <p:cNvSpPr txBox="1">
            <a:spLocks/>
          </p:cNvSpPr>
          <p:nvPr/>
        </p:nvSpPr>
        <p:spPr>
          <a:xfrm>
            <a:off x="745545" y="5099254"/>
            <a:ext cx="10961350" cy="9699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sz="2000" i="1" dirty="0"/>
              <a:t>e</a:t>
            </a:r>
            <a:r>
              <a:rPr lang="en-US" sz="2000" i="1" dirty="0" smtClean="0"/>
              <a:t>-mail:</a:t>
            </a:r>
            <a:r>
              <a:rPr lang="en-US" sz="2000" dirty="0" smtClean="0"/>
              <a:t>	     		</a:t>
            </a:r>
            <a:r>
              <a:rPr lang="en-US" sz="2000" b="1" dirty="0" smtClean="0">
                <a:hlinkClick r:id="rId4"/>
              </a:rPr>
              <a:t>jeff.jay8845@gmail.com</a:t>
            </a:r>
            <a:endParaRPr lang="en-US" sz="2000" b="1" dirty="0" smtClean="0"/>
          </a:p>
          <a:p>
            <a:pPr algn="l"/>
            <a:r>
              <a:rPr lang="en-US" sz="2000" b="1" dirty="0" smtClean="0"/>
              <a:t>	    		 </a:t>
            </a:r>
            <a:r>
              <a:rPr lang="en-US" sz="2000" b="1" dirty="0" smtClean="0">
                <a:hlinkClick r:id="rId5"/>
              </a:rPr>
              <a:t>https</a:t>
            </a:r>
            <a:r>
              <a:rPr lang="en-US" sz="2000" b="1" dirty="0">
                <a:hlinkClick r:id="rId5"/>
              </a:rPr>
              <a:t>://</a:t>
            </a:r>
            <a:r>
              <a:rPr lang="en-US" sz="2000" b="1" dirty="0" smtClean="0">
                <a:hlinkClick r:id="rId5"/>
              </a:rPr>
              <a:t>github.com/jeffjay88/Tropical-Climatology</a:t>
            </a:r>
            <a:endParaRPr lang="en-US" sz="2000" b="1" dirty="0" smtClean="0"/>
          </a:p>
          <a:p>
            <a:pPr algn="l"/>
            <a:r>
              <a:rPr lang="en-GB" sz="2000" dirty="0" smtClean="0"/>
              <a:t>Google Classroom code: 	</a:t>
            </a:r>
            <a:r>
              <a:rPr lang="en-GB" sz="2000" b="1" dirty="0" smtClean="0">
                <a:solidFill>
                  <a:schemeClr val="accent5">
                    <a:lumMod val="75000"/>
                  </a:schemeClr>
                </a:solidFill>
              </a:rPr>
              <a:t>i0n0ep</a:t>
            </a:r>
            <a:endParaRPr lang="en-US" sz="2000" b="1" dirty="0">
              <a:solidFill>
                <a:schemeClr val="accent5">
                  <a:lumMod val="75000"/>
                </a:schemeClr>
              </a:solidFill>
            </a:endParaRPr>
          </a:p>
        </p:txBody>
      </p:sp>
      <p:sp>
        <p:nvSpPr>
          <p:cNvPr id="2" name="Footer Placeholder 1"/>
          <p:cNvSpPr>
            <a:spLocks noGrp="1"/>
          </p:cNvSpPr>
          <p:nvPr>
            <p:ph type="ftr" sz="quarter" idx="11"/>
          </p:nvPr>
        </p:nvSpPr>
        <p:spPr/>
        <p:txBody>
          <a:bodyPr/>
          <a:lstStyle/>
          <a:p>
            <a:r>
              <a:rPr lang="en-GB" smtClean="0"/>
              <a:t>MET459: TROPICAL CLIMATOLOGY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a:t>
            </a:fld>
            <a:endParaRPr lang="en-GB"/>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374"/>
            <a:ext cx="6759951" cy="4655791"/>
          </a:xfrm>
          <a:prstGeom prst="rect">
            <a:avLst/>
          </a:prstGeom>
        </p:spPr>
      </p:pic>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10</a:t>
            </a:fld>
            <a:endParaRPr lang="en-GB"/>
          </a:p>
        </p:txBody>
      </p:sp>
      <p:sp>
        <p:nvSpPr>
          <p:cNvPr id="6" name="Rectangle 5"/>
          <p:cNvSpPr/>
          <p:nvPr/>
        </p:nvSpPr>
        <p:spPr>
          <a:xfrm>
            <a:off x="6402259" y="928374"/>
            <a:ext cx="5613730" cy="5262979"/>
          </a:xfrm>
          <a:prstGeom prst="rect">
            <a:avLst/>
          </a:prstGeom>
        </p:spPr>
        <p:txBody>
          <a:bodyPr wrap="square">
            <a:spAutoFit/>
          </a:bodyPr>
          <a:lstStyle/>
          <a:p>
            <a:pPr marL="342900" lvl="0" indent="-34290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Temperatures </a:t>
            </a:r>
            <a:r>
              <a:rPr lang="en-US" sz="2800" dirty="0">
                <a:latin typeface="Arial" panose="020B0604020202020204" pitchFamily="34" charset="0"/>
                <a:cs typeface="Arial" panose="020B0604020202020204" pitchFamily="34" charset="0"/>
              </a:rPr>
              <a:t>are generally distributed in latitudinal bands with warmest temperatures in the tropics and progressively colder temperatures towards the poles. </a:t>
            </a:r>
            <a:endParaRPr lang="en-US" sz="2800" dirty="0" smtClean="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endParaRPr lang="en-US" sz="2800" dirty="0" smtClean="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This </a:t>
            </a:r>
            <a:r>
              <a:rPr lang="en-US" sz="2800" dirty="0">
                <a:latin typeface="Arial" panose="020B0604020202020204" pitchFamily="34" charset="0"/>
                <a:cs typeface="Arial" panose="020B0604020202020204" pitchFamily="34" charset="0"/>
              </a:rPr>
              <a:t>reflects latitudinal variation in net radiation and redistribution of energy from atmospheric circulations.</a:t>
            </a:r>
          </a:p>
        </p:txBody>
      </p:sp>
    </p:spTree>
    <p:extLst>
      <p:ext uri="{BB962C8B-B14F-4D97-AF65-F5344CB8AC3E}">
        <p14:creationId xmlns:p14="http://schemas.microsoft.com/office/powerpoint/2010/main" val="3877656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599" y="6492875"/>
            <a:ext cx="4114800" cy="365125"/>
          </a:xfrm>
        </p:spPr>
        <p:txBody>
          <a:bodyPr/>
          <a:lstStyle/>
          <a:p>
            <a:r>
              <a:rPr lang="en-GB" dirty="0" smtClean="0"/>
              <a:t>MET459: TROPICAL CLIMATOLOGY</a:t>
            </a:r>
            <a:endParaRPr lang="en-GB" dirty="0"/>
          </a:p>
        </p:txBody>
      </p:sp>
      <p:sp>
        <p:nvSpPr>
          <p:cNvPr id="5" name="Slide Number Placeholder 4"/>
          <p:cNvSpPr>
            <a:spLocks noGrp="1"/>
          </p:cNvSpPr>
          <p:nvPr>
            <p:ph type="sldNum" sz="quarter" idx="12"/>
          </p:nvPr>
        </p:nvSpPr>
        <p:spPr/>
        <p:txBody>
          <a:bodyPr/>
          <a:lstStyle/>
          <a:p>
            <a:fld id="{46CBDAFF-6F72-4DEC-A76B-3A5A3345B25A}" type="slidenum">
              <a:rPr lang="en-GB" smtClean="0"/>
              <a:t>11</a:t>
            </a:fld>
            <a:endParaRPr lang="en-GB"/>
          </a:p>
        </p:txBody>
      </p:sp>
      <p:sp>
        <p:nvSpPr>
          <p:cNvPr id="6" name="Rectangle 5"/>
          <p:cNvSpPr/>
          <p:nvPr/>
        </p:nvSpPr>
        <p:spPr>
          <a:xfrm>
            <a:off x="245772" y="943296"/>
            <a:ext cx="4668234" cy="2308324"/>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The Southern Hemisphere has contiguous bands of high pressure at latitude 30° S and low </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pressure at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latitude 60° S.  These bands are intermingled in the Northern </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Hemisphere.</a:t>
            </a:r>
          </a:p>
        </p:txBody>
      </p:sp>
      <p:sp>
        <p:nvSpPr>
          <p:cNvPr id="7" name="Title 1"/>
          <p:cNvSpPr>
            <a:spLocks noGrp="1"/>
          </p:cNvSpPr>
          <p:nvPr>
            <p:ph type="title"/>
          </p:nvPr>
        </p:nvSpPr>
        <p:spPr>
          <a:xfrm>
            <a:off x="245772" y="25757"/>
            <a:ext cx="10515600" cy="785611"/>
          </a:xfrm>
        </p:spPr>
        <p:txBody>
          <a:bodyPr/>
          <a:lstStyle/>
          <a:p>
            <a:r>
              <a:rPr lang="en-GB" b="1" dirty="0" smtClean="0">
                <a:solidFill>
                  <a:srgbClr val="FF0000"/>
                </a:solidFill>
                <a:latin typeface="Arial Black" panose="020B0A04020102020204" pitchFamily="34" charset="0"/>
              </a:rPr>
              <a:t>Role of Continents and Oceans</a:t>
            </a:r>
            <a:endParaRPr lang="en-GB" b="1" dirty="0">
              <a:solidFill>
                <a:srgbClr val="FF0000"/>
              </a:solidFill>
              <a:latin typeface="Arial Black" panose="020B0A04020102020204"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8058"/>
          <a:stretch/>
        </p:blipFill>
        <p:spPr>
          <a:xfrm>
            <a:off x="5174087" y="695459"/>
            <a:ext cx="6873026" cy="3554569"/>
          </a:xfrm>
          <a:prstGeom prst="rect">
            <a:avLst/>
          </a:prstGeom>
        </p:spPr>
      </p:pic>
      <p:sp>
        <p:nvSpPr>
          <p:cNvPr id="9" name="Rectangle 8"/>
          <p:cNvSpPr/>
          <p:nvPr/>
        </p:nvSpPr>
        <p:spPr>
          <a:xfrm>
            <a:off x="195329" y="4561536"/>
            <a:ext cx="11801341" cy="1938992"/>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This difference arises because of the different distribution of land in the two hemispheres: 70% of all land is in the Northern Hemisphere. Maximum land area is between latitudes 40° N and 75° N, where more than 50% of Earth’s surface area is land. In the Southern Hemisphere, land is generally less than 25% of the surface area. Between latitudes 40° S and 65° S, there is little land.</a:t>
            </a:r>
          </a:p>
        </p:txBody>
      </p:sp>
      <p:cxnSp>
        <p:nvCxnSpPr>
          <p:cNvPr id="11" name="Straight Connector 10"/>
          <p:cNvCxnSpPr/>
          <p:nvPr/>
        </p:nvCxnSpPr>
        <p:spPr>
          <a:xfrm flipV="1">
            <a:off x="5174087" y="2627288"/>
            <a:ext cx="6873026" cy="1287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3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12</a:t>
            </a:fld>
            <a:endParaRPr lang="en-GB"/>
          </a:p>
        </p:txBody>
      </p:sp>
      <p:sp>
        <p:nvSpPr>
          <p:cNvPr id="6" name="Rectangle 5"/>
          <p:cNvSpPr/>
          <p:nvPr/>
        </p:nvSpPr>
        <p:spPr>
          <a:xfrm>
            <a:off x="216794" y="354707"/>
            <a:ext cx="11500834" cy="6001643"/>
          </a:xfrm>
          <a:prstGeom prst="rect">
            <a:avLst/>
          </a:prstGeom>
        </p:spPr>
        <p:txBody>
          <a:bodyPr wrap="square">
            <a:spAutoFit/>
          </a:bodyPr>
          <a:lstStyle/>
          <a:p>
            <a:pPr marL="342900" indent="-342900" algn="just">
              <a:buFont typeface="Wingdings" panose="05000000000000000000" pitchFamily="2" charset="2"/>
              <a:buChar char="Ø"/>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Continents heat and cool faster than oceans. In January, when northern continents are colder than oceans, high pressure systems form over land; low pressure systems are most pronounced over the northern regions of the Pacific and Atlantic Oceans</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marL="342900" indent="-342900" algn="just">
              <a:buFont typeface="Wingdings" panose="05000000000000000000" pitchFamily="2" charset="2"/>
              <a:buChar char="Ø"/>
            </a:pPr>
            <a:endParaRPr lang="en-US"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Ø"/>
            </a:pPr>
            <a:endPar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Ø"/>
            </a:pPr>
            <a:endPar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Ø"/>
            </a:pP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opposite pattern occurs in summer when northern continents are warmer than oceans. Strong high pressures develop in the North Pacific and North Atlantic; low pressures develop over Asia and North America.</a:t>
            </a:r>
          </a:p>
          <a:p>
            <a:pPr marL="342900" indent="-342900" algn="just">
              <a:buFont typeface="Wingdings" panose="05000000000000000000" pitchFamily="2" charset="2"/>
              <a:buChar char="Ø"/>
            </a:pPr>
            <a:endPar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Proximity to oceans also affects temperature. Water has a moderating influence on climate</a:t>
            </a: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 preventing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extreme fluctuations in temperature that arise in interior regions of the continents. </a:t>
            </a:r>
            <a:endParaRPr lang="en-US" sz="32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7428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13</a:t>
            </a:fld>
            <a:endParaRPr lang="en-GB"/>
          </a:p>
        </p:txBody>
      </p:sp>
      <p:sp>
        <p:nvSpPr>
          <p:cNvPr id="6" name="Rectangle 5"/>
          <p:cNvSpPr/>
          <p:nvPr/>
        </p:nvSpPr>
        <p:spPr>
          <a:xfrm>
            <a:off x="0" y="167937"/>
            <a:ext cx="12067504" cy="6370975"/>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Continents also affect climate through the presence of high mountain ranges.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Prominent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west-east mountains are the Alps in Europe and the Himalayas in Asia. As air rises over the mountains and cools, the amount of water it can hold decreases. Clouds form and rain falls. Consequently, windward sides of large mountains often receive much more rainfall than leeward sides. </a:t>
            </a:r>
          </a:p>
          <a:p>
            <a:pPr marL="342900" marR="0" lvl="0" indent="-342900" algn="just">
              <a:spcBef>
                <a:spcPts val="0"/>
              </a:spcBef>
              <a:spcAft>
                <a:spcPts val="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large heat capacity of oceans creates a thermal inertia. Heat is stored in the summer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released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winter, damping summertime warming and wintertime cooling. </a:t>
            </a:r>
          </a:p>
          <a:p>
            <a:pPr marL="342900" marR="0" lvl="0" indent="-342900" algn="just">
              <a:spcBef>
                <a:spcPts val="0"/>
              </a:spcBef>
              <a:spcAft>
                <a:spcPts val="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Like the atmosphere, the general circulation of the ocean transports heat from the tropics to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Polar Regions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In the Northern Hemisphere, the maximum energy transported by oceans is comparable to atmospheric heat transport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Trenberth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Solomon,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1994). In the Southern Hemisphere, oceanic heat transport is reduced by about one-half and is only about one-half of the atmospheric heat transport. </a:t>
            </a:r>
          </a:p>
          <a:p>
            <a:pPr marL="342900" marR="0" lvl="0" indent="-342900" algn="just">
              <a:spcBef>
                <a:spcPts val="0"/>
              </a:spcBef>
              <a:spcAft>
                <a:spcPts val="0"/>
              </a:spcAf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Oceanic heat transport is the result of two types of circulations: wind-driven surface currents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density-driven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thermohaline</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circulation.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857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89" y="137141"/>
            <a:ext cx="10515600" cy="596956"/>
          </a:xfrm>
        </p:spPr>
        <p:txBody>
          <a:bodyPr>
            <a:normAutofit fontScale="90000"/>
          </a:bodyPr>
          <a:lstStyle/>
          <a:p>
            <a:r>
              <a:rPr lang="en-GB" b="1" smtClean="0">
                <a:solidFill>
                  <a:srgbClr val="FF0000"/>
                </a:solidFill>
                <a:latin typeface="Arial Black" panose="020B0A04020102020204" pitchFamily="34" charset="0"/>
              </a:rPr>
              <a:t>Koppen’s</a:t>
            </a:r>
            <a:r>
              <a:rPr lang="en-GB" b="1" dirty="0" smtClean="0">
                <a:solidFill>
                  <a:srgbClr val="FF0000"/>
                </a:solidFill>
                <a:latin typeface="Arial Black" panose="020B0A04020102020204" pitchFamily="34" charset="0"/>
              </a:rPr>
              <a:t> classification map</a:t>
            </a:r>
            <a:endParaRPr lang="en-GB"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14</a:t>
            </a:fld>
            <a:endParaRPr lang="en-GB"/>
          </a:p>
        </p:txBody>
      </p:sp>
      <p:sp>
        <p:nvSpPr>
          <p:cNvPr id="6" name="Rectangle 5"/>
          <p:cNvSpPr/>
          <p:nvPr/>
        </p:nvSpPr>
        <p:spPr>
          <a:xfrm>
            <a:off x="222837" y="847150"/>
            <a:ext cx="11566022" cy="5509200"/>
          </a:xfrm>
          <a:prstGeom prst="rect">
            <a:avLst/>
          </a:prstGeom>
        </p:spPr>
        <p:txBody>
          <a:bodyPr wrap="square">
            <a:spAutoFit/>
          </a:bodyPr>
          <a:lstStyle/>
          <a:p>
            <a:pPr lvl="0"/>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There are five major climate zones with dominant characteristics</a:t>
            </a:r>
            <a:r>
              <a:rPr lang="en-US" sz="2200" dirty="0">
                <a:latin typeface="Arial" panose="020B0604020202020204" pitchFamily="34" charset="0"/>
                <a:cs typeface="Arial" panose="020B0604020202020204" pitchFamily="34" charset="0"/>
              </a:rPr>
              <a:t>. </a:t>
            </a:r>
          </a:p>
          <a:p>
            <a:pPr lvl="0"/>
            <a:endParaRPr lang="en-US" sz="2200" dirty="0">
              <a:latin typeface="Arial" panose="020B0604020202020204" pitchFamily="34" charset="0"/>
              <a:cs typeface="Arial" panose="020B0604020202020204" pitchFamily="34" charset="0"/>
            </a:endParaRPr>
          </a:p>
          <a:p>
            <a:pPr lvl="0"/>
            <a:endParaRPr lang="en-US" sz="2200" dirty="0" smtClean="0">
              <a:solidFill>
                <a:srgbClr val="FF0000"/>
              </a:solidFill>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1371600" lvl="2" indent="-457200">
              <a:buFont typeface="+mj-lt"/>
              <a:buAutoNum type="arabicPeriod"/>
            </a:pPr>
            <a:r>
              <a:rPr lang="en-US" sz="2200" dirty="0" smtClean="0">
                <a:latin typeface="Arial" panose="020B0604020202020204" pitchFamily="34" charset="0"/>
                <a:cs typeface="Arial" panose="020B0604020202020204" pitchFamily="34" charset="0"/>
              </a:rPr>
              <a:t>Humid </a:t>
            </a:r>
            <a:r>
              <a:rPr lang="en-US" sz="2200" dirty="0">
                <a:latin typeface="Arial" panose="020B0604020202020204" pitchFamily="34" charset="0"/>
                <a:cs typeface="Arial" panose="020B0604020202020204" pitchFamily="34" charset="0"/>
              </a:rPr>
              <a:t>Tropical Climate: warm year-round; coldest month 18 °C or warmer. </a:t>
            </a:r>
          </a:p>
          <a:p>
            <a:pPr marL="1371600" lvl="2" indent="-457200">
              <a:buFont typeface="+mj-lt"/>
              <a:buAutoNum type="arabicPeriod"/>
            </a:pPr>
            <a:endParaRPr lang="en-US" sz="2200" dirty="0">
              <a:latin typeface="Arial" panose="020B0604020202020204" pitchFamily="34" charset="0"/>
              <a:cs typeface="Arial" panose="020B0604020202020204" pitchFamily="34" charset="0"/>
            </a:endParaRPr>
          </a:p>
          <a:p>
            <a:pPr marL="1371600" lvl="2" indent="-457200">
              <a:buFont typeface="+mj-lt"/>
              <a:buAutoNum type="arabicPeriod"/>
            </a:pPr>
            <a:r>
              <a:rPr lang="en-US" sz="2200" dirty="0" smtClean="0">
                <a:latin typeface="Arial" panose="020B0604020202020204" pitchFamily="34" charset="0"/>
                <a:cs typeface="Arial" panose="020B0604020202020204" pitchFamily="34" charset="0"/>
              </a:rPr>
              <a:t>Dry </a:t>
            </a:r>
            <a:r>
              <a:rPr lang="en-US" sz="2200" dirty="0">
                <a:latin typeface="Arial" panose="020B0604020202020204" pitchFamily="34" charset="0"/>
                <a:cs typeface="Arial" panose="020B0604020202020204" pitchFamily="34" charset="0"/>
              </a:rPr>
              <a:t>Climate: deficient precipitation throughout the year. </a:t>
            </a:r>
          </a:p>
          <a:p>
            <a:pPr marL="1371600" lvl="2" indent="-457200">
              <a:buFont typeface="+mj-lt"/>
              <a:buAutoNum type="arabicPeriod"/>
            </a:pPr>
            <a:endParaRPr lang="en-US" sz="2200" dirty="0">
              <a:latin typeface="Arial" panose="020B0604020202020204" pitchFamily="34" charset="0"/>
              <a:cs typeface="Arial" panose="020B0604020202020204" pitchFamily="34" charset="0"/>
            </a:endParaRPr>
          </a:p>
          <a:p>
            <a:pPr marL="1371600" lvl="2" indent="-457200">
              <a:buFont typeface="+mj-lt"/>
              <a:buAutoNum type="arabicPeriod"/>
            </a:pPr>
            <a:r>
              <a:rPr lang="en-US" sz="2200" dirty="0" smtClean="0">
                <a:latin typeface="Arial" panose="020B0604020202020204" pitchFamily="34" charset="0"/>
                <a:cs typeface="Arial" panose="020B0604020202020204" pitchFamily="34" charset="0"/>
              </a:rPr>
              <a:t>Moist </a:t>
            </a:r>
            <a:r>
              <a:rPr lang="en-US" sz="2200" dirty="0">
                <a:latin typeface="Arial" panose="020B0604020202020204" pitchFamily="34" charset="0"/>
                <a:cs typeface="Arial" panose="020B0604020202020204" pitchFamily="34" charset="0"/>
              </a:rPr>
              <a:t>Subtropical Mid-Latitude Climate: warm to hot summers with mild winters; coldest month </a:t>
            </a:r>
            <a:r>
              <a:rPr lang="en-US" sz="2200" dirty="0" smtClean="0">
                <a:latin typeface="Arial" panose="020B0604020202020204" pitchFamily="34" charset="0"/>
                <a:cs typeface="Arial" panose="020B0604020202020204" pitchFamily="34" charset="0"/>
              </a:rPr>
              <a:t>above 0 </a:t>
            </a:r>
            <a:r>
              <a:rPr lang="en-US" sz="2200" dirty="0">
                <a:latin typeface="Arial" panose="020B0604020202020204" pitchFamily="34" charset="0"/>
                <a:cs typeface="Arial" panose="020B0604020202020204" pitchFamily="34" charset="0"/>
              </a:rPr>
              <a:t>°C but below 18 °C; warmest month above 10 °C. </a:t>
            </a:r>
          </a:p>
          <a:p>
            <a:pPr marL="1371600" lvl="2" indent="-457200">
              <a:buFont typeface="+mj-lt"/>
              <a:buAutoNum type="arabicPeriod"/>
            </a:pPr>
            <a:endParaRPr lang="en-US" sz="2200" dirty="0">
              <a:latin typeface="Arial" panose="020B0604020202020204" pitchFamily="34" charset="0"/>
              <a:cs typeface="Arial" panose="020B0604020202020204" pitchFamily="34" charset="0"/>
            </a:endParaRPr>
          </a:p>
          <a:p>
            <a:pPr marL="1371600" lvl="2" indent="-457200">
              <a:buFont typeface="+mj-lt"/>
              <a:buAutoNum type="arabicPeriod"/>
            </a:pPr>
            <a:r>
              <a:rPr lang="en-US" sz="2200" dirty="0" smtClean="0">
                <a:latin typeface="Arial" panose="020B0604020202020204" pitchFamily="34" charset="0"/>
                <a:cs typeface="Arial" panose="020B0604020202020204" pitchFamily="34" charset="0"/>
              </a:rPr>
              <a:t>Moist </a:t>
            </a:r>
            <a:r>
              <a:rPr lang="en-US" sz="2200" dirty="0">
                <a:latin typeface="Arial" panose="020B0604020202020204" pitchFamily="34" charset="0"/>
                <a:cs typeface="Arial" panose="020B0604020202020204" pitchFamily="34" charset="0"/>
              </a:rPr>
              <a:t>Continental Climate: warm summers and cold winters; coldest month below 0 °C; warmest </a:t>
            </a:r>
            <a:r>
              <a:rPr lang="en-US" sz="2200" dirty="0" smtClean="0">
                <a:latin typeface="Arial" panose="020B0604020202020204" pitchFamily="34" charset="0"/>
                <a:cs typeface="Arial" panose="020B0604020202020204" pitchFamily="34" charset="0"/>
              </a:rPr>
              <a:t>month above </a:t>
            </a:r>
            <a:r>
              <a:rPr lang="en-US" sz="2200" dirty="0">
                <a:latin typeface="Arial" panose="020B0604020202020204" pitchFamily="34" charset="0"/>
                <a:cs typeface="Arial" panose="020B0604020202020204" pitchFamily="34" charset="0"/>
              </a:rPr>
              <a:t>10 °C. </a:t>
            </a:r>
          </a:p>
          <a:p>
            <a:pPr marL="1371600" lvl="2" indent="-457200">
              <a:buFont typeface="+mj-lt"/>
              <a:buAutoNum type="arabicPeriod"/>
            </a:pPr>
            <a:endParaRPr lang="en-US" sz="2200" dirty="0" smtClean="0">
              <a:latin typeface="Arial" panose="020B0604020202020204" pitchFamily="34" charset="0"/>
              <a:cs typeface="Arial" panose="020B0604020202020204" pitchFamily="34" charset="0"/>
            </a:endParaRPr>
          </a:p>
          <a:p>
            <a:pPr marL="1371600" lvl="2" indent="-457200">
              <a:buFont typeface="+mj-lt"/>
              <a:buAutoNum type="arabicPeriod"/>
            </a:pPr>
            <a:r>
              <a:rPr lang="en-US" sz="2200" dirty="0" smtClean="0">
                <a:latin typeface="Arial" panose="020B0604020202020204" pitchFamily="34" charset="0"/>
                <a:cs typeface="Arial" panose="020B0604020202020204" pitchFamily="34" charset="0"/>
              </a:rPr>
              <a:t>Polar </a:t>
            </a:r>
            <a:r>
              <a:rPr lang="en-US" sz="2200" dirty="0">
                <a:latin typeface="Arial" panose="020B0604020202020204" pitchFamily="34" charset="0"/>
                <a:cs typeface="Arial" panose="020B0604020202020204" pitchFamily="34" charset="0"/>
              </a:rPr>
              <a:t>Climate: extremely cold winters and cold summers; warmest month below 10 °C. </a:t>
            </a:r>
          </a:p>
        </p:txBody>
      </p:sp>
    </p:spTree>
    <p:extLst>
      <p:ext uri="{BB962C8B-B14F-4D97-AF65-F5344CB8AC3E}">
        <p14:creationId xmlns:p14="http://schemas.microsoft.com/office/powerpoint/2010/main" val="1920953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55511" t="20088" r="2026" b="23222"/>
          <a:stretch/>
        </p:blipFill>
        <p:spPr>
          <a:xfrm>
            <a:off x="0" y="425002"/>
            <a:ext cx="7276563" cy="5370491"/>
          </a:xfrm>
          <a:prstGeom prst="rect">
            <a:avLst/>
          </a:prstGeom>
        </p:spPr>
      </p:pic>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15</a:t>
            </a:fld>
            <a:endParaRPr lang="en-GB"/>
          </a:p>
        </p:txBody>
      </p:sp>
      <p:graphicFrame>
        <p:nvGraphicFramePr>
          <p:cNvPr id="9" name="Table 8"/>
          <p:cNvGraphicFramePr>
            <a:graphicFrameLocks noGrp="1"/>
          </p:cNvGraphicFramePr>
          <p:nvPr>
            <p:extLst>
              <p:ext uri="{D42A27DB-BD31-4B8C-83A1-F6EECF244321}">
                <p14:modId xmlns:p14="http://schemas.microsoft.com/office/powerpoint/2010/main" val="326311313"/>
              </p:ext>
            </p:extLst>
          </p:nvPr>
        </p:nvGraphicFramePr>
        <p:xfrm>
          <a:off x="7187961" y="207595"/>
          <a:ext cx="5004039" cy="6056090"/>
        </p:xfrm>
        <a:graphic>
          <a:graphicData uri="http://schemas.openxmlformats.org/drawingml/2006/table">
            <a:tbl>
              <a:tblPr>
                <a:tableStyleId>{35758FB7-9AC5-4552-8A53-C91805E547FA}</a:tableStyleId>
              </a:tblPr>
              <a:tblGrid>
                <a:gridCol w="1668013"/>
                <a:gridCol w="1668013"/>
                <a:gridCol w="1668013"/>
              </a:tblGrid>
              <a:tr h="174054">
                <a:tc gridSpan="3">
                  <a:txBody>
                    <a:bodyPr/>
                    <a:lstStyle/>
                    <a:p>
                      <a:pPr algn="ctr"/>
                      <a:r>
                        <a:rPr lang="en-GB" sz="1400" b="1" dirty="0" err="1"/>
                        <a:t>Köppen</a:t>
                      </a:r>
                      <a:r>
                        <a:rPr lang="en-GB" sz="1400" b="1" dirty="0"/>
                        <a:t> climate classification scheme symbols description </a:t>
                      </a:r>
                      <a:r>
                        <a:rPr lang="en-GB" sz="1400" b="1" dirty="0" smtClean="0"/>
                        <a:t>table</a:t>
                      </a:r>
                      <a:endParaRPr lang="en-GB" sz="1200" b="1" dirty="0"/>
                    </a:p>
                  </a:txBody>
                  <a:tcPr marL="43513" marR="43513" marT="21757" marB="21757" anchor="ctr"/>
                </a:tc>
                <a:tc hMerge="1">
                  <a:txBody>
                    <a:bodyPr/>
                    <a:lstStyle/>
                    <a:p>
                      <a:endParaRPr lang="en-GB"/>
                    </a:p>
                  </a:txBody>
                  <a:tcPr/>
                </a:tc>
                <a:tc hMerge="1">
                  <a:txBody>
                    <a:bodyPr/>
                    <a:lstStyle/>
                    <a:p>
                      <a:endParaRPr lang="en-GB"/>
                    </a:p>
                  </a:txBody>
                  <a:tcPr/>
                </a:tc>
              </a:tr>
              <a:tr h="174054">
                <a:tc>
                  <a:txBody>
                    <a:bodyPr/>
                    <a:lstStyle/>
                    <a:p>
                      <a:r>
                        <a:rPr lang="en-GB" sz="1200" b="1"/>
                        <a:t>1st </a:t>
                      </a:r>
                    </a:p>
                  </a:txBody>
                  <a:tcPr marL="43513" marR="43513" marT="21757" marB="21757" anchor="ctr"/>
                </a:tc>
                <a:tc>
                  <a:txBody>
                    <a:bodyPr/>
                    <a:lstStyle/>
                    <a:p>
                      <a:r>
                        <a:rPr lang="en-GB" sz="1200" b="1"/>
                        <a:t>2nd </a:t>
                      </a:r>
                    </a:p>
                  </a:txBody>
                  <a:tcPr marL="43513" marR="43513" marT="21757" marB="21757" anchor="ctr"/>
                </a:tc>
                <a:tc>
                  <a:txBody>
                    <a:bodyPr/>
                    <a:lstStyle/>
                    <a:p>
                      <a:r>
                        <a:rPr lang="en-GB" sz="1200" b="1"/>
                        <a:t>3rd </a:t>
                      </a:r>
                    </a:p>
                  </a:txBody>
                  <a:tcPr marL="43513" marR="43513" marT="21757" marB="21757" anchor="ctr"/>
                </a:tc>
              </a:tr>
              <a:tr h="174054">
                <a:tc rowSpan="4">
                  <a:txBody>
                    <a:bodyPr/>
                    <a:lstStyle/>
                    <a:p>
                      <a:r>
                        <a:rPr lang="en-GB" sz="1200" b="1"/>
                        <a:t>A (Tropical) </a:t>
                      </a:r>
                    </a:p>
                  </a:txBody>
                  <a:tcPr marL="43513" marR="43513" marT="21757" marB="21757" anchor="ctr"/>
                </a:tc>
                <a:tc>
                  <a:txBody>
                    <a:bodyPr/>
                    <a:lstStyle/>
                    <a:p>
                      <a:r>
                        <a:rPr lang="en-GB" sz="1200" b="1"/>
                        <a:t>f (Rainforest)</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m (Monsoon)</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w (Savanna, Wet summer)</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s (Savanna, Dry summer)</a:t>
                      </a:r>
                    </a:p>
                  </a:txBody>
                  <a:tcPr marL="43513" marR="43513" marT="21757" marB="21757" anchor="ctr"/>
                </a:tc>
                <a:tc>
                  <a:txBody>
                    <a:bodyPr/>
                    <a:lstStyle/>
                    <a:p>
                      <a:endParaRPr lang="en-GB" sz="1200" b="1"/>
                    </a:p>
                  </a:txBody>
                  <a:tcPr marL="43513" marR="43513" marT="21757" marB="21757" anchor="ctr"/>
                </a:tc>
              </a:tr>
              <a:tr h="174054">
                <a:tc rowSpan="4">
                  <a:txBody>
                    <a:bodyPr/>
                    <a:lstStyle/>
                    <a:p>
                      <a:r>
                        <a:rPr lang="en-GB" sz="1200" b="1"/>
                        <a:t>B (Arid) </a:t>
                      </a:r>
                    </a:p>
                  </a:txBody>
                  <a:tcPr marL="43513" marR="43513" marT="21757" marB="21757" anchor="ctr"/>
                </a:tc>
                <a:tc>
                  <a:txBody>
                    <a:bodyPr/>
                    <a:lstStyle/>
                    <a:p>
                      <a:r>
                        <a:rPr lang="en-GB" sz="1200" b="1"/>
                        <a:t>W (Desert)</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S (Steppe)</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h (Hot)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k (Cold) </a:t>
                      </a:r>
                    </a:p>
                  </a:txBody>
                  <a:tcPr marL="43513" marR="43513" marT="21757" marB="21757" anchor="ctr"/>
                </a:tc>
              </a:tr>
              <a:tr h="174054">
                <a:tc rowSpan="6">
                  <a:txBody>
                    <a:bodyPr/>
                    <a:lstStyle/>
                    <a:p>
                      <a:r>
                        <a:rPr lang="en-GB" sz="1200" b="1"/>
                        <a:t>C (Temperate) </a:t>
                      </a:r>
                    </a:p>
                  </a:txBody>
                  <a:tcPr marL="43513" marR="43513" marT="21757" marB="21757" anchor="ctr"/>
                </a:tc>
                <a:tc>
                  <a:txBody>
                    <a:bodyPr/>
                    <a:lstStyle/>
                    <a:p>
                      <a:r>
                        <a:rPr lang="en-GB" sz="1200" b="1"/>
                        <a:t>s (Dry summer)</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w (Dry winter)</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f (Without dry season)</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a (Hot summer)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b (Warm summer)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c (Cold summer) </a:t>
                      </a:r>
                    </a:p>
                  </a:txBody>
                  <a:tcPr marL="43513" marR="43513" marT="21757" marB="21757" anchor="ctr"/>
                </a:tc>
              </a:tr>
              <a:tr h="174054">
                <a:tc rowSpan="7">
                  <a:txBody>
                    <a:bodyPr/>
                    <a:lstStyle/>
                    <a:p>
                      <a:r>
                        <a:rPr lang="en-GB" sz="1200" b="1"/>
                        <a:t>D (Continental) </a:t>
                      </a:r>
                    </a:p>
                  </a:txBody>
                  <a:tcPr marL="43513" marR="43513" marT="21757" marB="21757" anchor="ctr"/>
                </a:tc>
                <a:tc>
                  <a:txBody>
                    <a:bodyPr/>
                    <a:lstStyle/>
                    <a:p>
                      <a:r>
                        <a:rPr lang="en-GB" sz="1200" b="1"/>
                        <a:t>s (Dry summer)</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w (Dry winter)</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f (Without dry season)</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a (Hot summer)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b (Warm summer)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c (Cold summer) </a:t>
                      </a:r>
                    </a:p>
                  </a:txBody>
                  <a:tcPr marL="43513" marR="43513" marT="21757" marB="21757" anchor="ctr"/>
                </a:tc>
              </a:tr>
              <a:tr h="174054">
                <a:tc vMerge="1">
                  <a:txBody>
                    <a:bodyPr/>
                    <a:lstStyle/>
                    <a:p>
                      <a:endParaRPr lang="en-GB"/>
                    </a:p>
                  </a:txBody>
                  <a:tcPr/>
                </a:tc>
                <a:tc>
                  <a:txBody>
                    <a:bodyPr/>
                    <a:lstStyle/>
                    <a:p>
                      <a:endParaRPr lang="en-GB" sz="1200" b="1"/>
                    </a:p>
                  </a:txBody>
                  <a:tcPr marL="43513" marR="43513" marT="21757" marB="21757" anchor="ctr"/>
                </a:tc>
                <a:tc>
                  <a:txBody>
                    <a:bodyPr/>
                    <a:lstStyle/>
                    <a:p>
                      <a:r>
                        <a:rPr lang="en-GB" sz="1200" b="1"/>
                        <a:t>d (Very cold winter) </a:t>
                      </a:r>
                    </a:p>
                  </a:txBody>
                  <a:tcPr marL="43513" marR="43513" marT="21757" marB="21757" anchor="ctr"/>
                </a:tc>
              </a:tr>
              <a:tr h="174054">
                <a:tc rowSpan="2">
                  <a:txBody>
                    <a:bodyPr/>
                    <a:lstStyle/>
                    <a:p>
                      <a:r>
                        <a:rPr lang="en-GB" sz="1200" b="1"/>
                        <a:t>E (Polar) </a:t>
                      </a:r>
                    </a:p>
                  </a:txBody>
                  <a:tcPr marL="43513" marR="43513" marT="21757" marB="21757" anchor="ctr"/>
                </a:tc>
                <a:tc>
                  <a:txBody>
                    <a:bodyPr/>
                    <a:lstStyle/>
                    <a:p>
                      <a:r>
                        <a:rPr lang="en-GB" sz="1200" b="1"/>
                        <a:t>T (Tundra)</a:t>
                      </a:r>
                    </a:p>
                  </a:txBody>
                  <a:tcPr marL="43513" marR="43513" marT="21757" marB="21757" anchor="ctr"/>
                </a:tc>
                <a:tc>
                  <a:txBody>
                    <a:bodyPr/>
                    <a:lstStyle/>
                    <a:p>
                      <a:endParaRPr lang="en-GB" sz="1200" b="1"/>
                    </a:p>
                  </a:txBody>
                  <a:tcPr marL="43513" marR="43513" marT="21757" marB="21757" anchor="ctr"/>
                </a:tc>
              </a:tr>
              <a:tr h="174054">
                <a:tc vMerge="1">
                  <a:txBody>
                    <a:bodyPr/>
                    <a:lstStyle/>
                    <a:p>
                      <a:endParaRPr lang="en-GB"/>
                    </a:p>
                  </a:txBody>
                  <a:tcPr/>
                </a:tc>
                <a:tc>
                  <a:txBody>
                    <a:bodyPr/>
                    <a:lstStyle/>
                    <a:p>
                      <a:r>
                        <a:rPr lang="en-GB" sz="1200" b="1"/>
                        <a:t>F (Eternal winter (ice cap))</a:t>
                      </a:r>
                    </a:p>
                  </a:txBody>
                  <a:tcPr marL="43513" marR="43513" marT="21757" marB="21757" anchor="ctr"/>
                </a:tc>
                <a:tc>
                  <a:txBody>
                    <a:bodyPr/>
                    <a:lstStyle/>
                    <a:p>
                      <a:endParaRPr lang="en-GB" sz="1200" b="1" dirty="0"/>
                    </a:p>
                  </a:txBody>
                  <a:tcPr marL="43513" marR="43513" marT="21757" marB="21757" anchor="ctr"/>
                </a:tc>
              </a:tr>
            </a:tbl>
          </a:graphicData>
        </a:graphic>
      </p:graphicFrame>
    </p:spTree>
    <p:extLst>
      <p:ext uri="{BB962C8B-B14F-4D97-AF65-F5344CB8AC3E}">
        <p14:creationId xmlns:p14="http://schemas.microsoft.com/office/powerpoint/2010/main" val="28468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16</a:t>
            </a:fld>
            <a:endParaRPr lang="en-GB"/>
          </a:p>
        </p:txBody>
      </p:sp>
      <p:sp>
        <p:nvSpPr>
          <p:cNvPr id="6" name="Rectangle 5"/>
          <p:cNvSpPr/>
          <p:nvPr/>
        </p:nvSpPr>
        <p:spPr>
          <a:xfrm>
            <a:off x="6684135" y="862885"/>
            <a:ext cx="5160136" cy="4093428"/>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These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are fast moving westerly air in the upper atmosphere between 10 km to 15 km aloft. </a:t>
            </a:r>
            <a:r>
              <a:rPr lang="en-US" sz="2000" dirty="0">
                <a:latin typeface="Arial" panose="020B0604020202020204" pitchFamily="34" charset="0"/>
                <a:ea typeface="Times New Roman" panose="02020603050405020304" pitchFamily="18" charset="0"/>
                <a:cs typeface="Arial" panose="020B0604020202020204" pitchFamily="34" charset="0"/>
              </a:rPr>
              <a:t>They </a:t>
            </a:r>
            <a:r>
              <a:rPr lang="en-US" sz="2000" dirty="0" smtClean="0">
                <a:latin typeface="Arial" panose="020B0604020202020204" pitchFamily="34" charset="0"/>
                <a:ea typeface="Times New Roman" panose="02020603050405020304" pitchFamily="18" charset="0"/>
                <a:cs typeface="Arial" panose="020B0604020202020204" pitchFamily="34" charset="0"/>
              </a:rPr>
              <a:t>are located </a:t>
            </a:r>
            <a:r>
              <a:rPr lang="en-US" sz="2000" dirty="0">
                <a:latin typeface="Arial" panose="020B0604020202020204" pitchFamily="34" charset="0"/>
                <a:ea typeface="Times New Roman" panose="02020603050405020304" pitchFamily="18" charset="0"/>
                <a:cs typeface="Arial" panose="020B0604020202020204" pitchFamily="34" charset="0"/>
              </a:rPr>
              <a:t>above areas of particularly strong temperature gradients (e.g., frontal zones) where the pressure gradients and the resulting wind speeds increase with increasing height so long as the temperature gradients persist in the same direction. </a:t>
            </a:r>
          </a:p>
          <a:p>
            <a:pPr marL="342900" indent="-342900" algn="just">
              <a:buFont typeface="Wingdings" panose="05000000000000000000" pitchFamily="2" charset="2"/>
              <a:buChar char="Ø"/>
            </a:pPr>
            <a:endParaRPr lang="en-GB" sz="2000" dirty="0" smtClean="0">
              <a:latin typeface="Arial" panose="020B0604020202020204" pitchFamily="34" charset="0"/>
              <a:ea typeface="Times New Roman" panose="02020603050405020304" pitchFamily="18" charset="0"/>
              <a:cs typeface="Arial" panose="020B0604020202020204" pitchFamily="34" charset="0"/>
            </a:endParaRPr>
          </a:p>
          <a:p>
            <a:pPr marL="342900" indent="-342900" algn="just">
              <a:buFont typeface="Wingdings" panose="05000000000000000000" pitchFamily="2" charset="2"/>
              <a:buChar char="Ø"/>
            </a:pPr>
            <a:r>
              <a:rPr lang="en-GB" sz="2000" dirty="0" smtClean="0">
                <a:latin typeface="Arial" panose="020B0604020202020204" pitchFamily="34" charset="0"/>
                <a:ea typeface="Times New Roman" panose="02020603050405020304" pitchFamily="18" charset="0"/>
                <a:cs typeface="Arial" panose="020B0604020202020204" pitchFamily="34" charset="0"/>
              </a:rPr>
              <a:t>The </a:t>
            </a:r>
            <a:r>
              <a:rPr lang="en-GB" sz="2000" dirty="0">
                <a:latin typeface="Arial" panose="020B0604020202020204" pitchFamily="34" charset="0"/>
                <a:ea typeface="Times New Roman" panose="02020603050405020304" pitchFamily="18" charset="0"/>
                <a:cs typeface="Arial" panose="020B0604020202020204" pitchFamily="34" charset="0"/>
              </a:rPr>
              <a:t>minimum wind speed used to </a:t>
            </a:r>
            <a:r>
              <a:rPr lang="en-GB" sz="2000" dirty="0" err="1">
                <a:latin typeface="Arial" panose="020B0604020202020204" pitchFamily="34" charset="0"/>
                <a:ea typeface="Times New Roman" panose="02020603050405020304" pitchFamily="18" charset="0"/>
                <a:cs typeface="Arial" panose="020B0604020202020204" pitchFamily="34" charset="0"/>
              </a:rPr>
              <a:t>analyze</a:t>
            </a:r>
            <a:r>
              <a:rPr lang="en-GB" sz="2000" dirty="0">
                <a:latin typeface="Arial" panose="020B0604020202020204" pitchFamily="34" charset="0"/>
                <a:ea typeface="Times New Roman" panose="02020603050405020304" pitchFamily="18" charset="0"/>
                <a:cs typeface="Arial" panose="020B0604020202020204" pitchFamily="34" charset="0"/>
              </a:rPr>
              <a:t> the location of the jet stream is 50 knot. </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7" name="Rectangle 6"/>
          <p:cNvSpPr/>
          <p:nvPr/>
        </p:nvSpPr>
        <p:spPr>
          <a:xfrm>
            <a:off x="715056" y="0"/>
            <a:ext cx="4064831" cy="871008"/>
          </a:xfrm>
          <a:prstGeom prst="rect">
            <a:avLst/>
          </a:prstGeom>
        </p:spPr>
        <p:txBody>
          <a:bodyPr wrap="none">
            <a:spAutoFit/>
          </a:bodyPr>
          <a:lstStyle/>
          <a:p>
            <a:pPr>
              <a:lnSpc>
                <a:spcPct val="115000"/>
              </a:lnSpc>
              <a:spcAft>
                <a:spcPts val="1000"/>
              </a:spcAft>
            </a:pPr>
            <a:r>
              <a:rPr lang="en-US" sz="44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Jet streams </a:t>
            </a:r>
            <a:endParaRPr lang="en-US" sz="44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srcRect/>
          <a:stretch>
            <a:fillRect/>
          </a:stretch>
        </p:blipFill>
        <p:spPr bwMode="auto">
          <a:xfrm>
            <a:off x="211236" y="982870"/>
            <a:ext cx="6279715" cy="3737570"/>
          </a:xfrm>
          <a:prstGeom prst="rect">
            <a:avLst/>
          </a:prstGeom>
          <a:noFill/>
          <a:ln w="9525">
            <a:noFill/>
            <a:miter lim="800000"/>
            <a:headEnd/>
            <a:tailEnd/>
          </a:ln>
          <a:effectLst/>
        </p:spPr>
      </p:pic>
      <p:sp>
        <p:nvSpPr>
          <p:cNvPr id="9" name="Rectangle 8"/>
          <p:cNvSpPr/>
          <p:nvPr/>
        </p:nvSpPr>
        <p:spPr>
          <a:xfrm>
            <a:off x="211236" y="5228825"/>
            <a:ext cx="11727479" cy="1015663"/>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000" dirty="0" smtClean="0">
                <a:latin typeface="Arial" panose="020B0604020202020204" pitchFamily="34" charset="0"/>
                <a:ea typeface="Times New Roman" panose="02020603050405020304" pitchFamily="18" charset="0"/>
                <a:cs typeface="Arial" panose="020B0604020202020204" pitchFamily="34" charset="0"/>
              </a:rPr>
              <a:t>In </a:t>
            </a:r>
            <a:r>
              <a:rPr lang="en-US" sz="2000" dirty="0">
                <a:latin typeface="Arial" panose="020B0604020202020204" pitchFamily="34" charset="0"/>
                <a:ea typeface="Times New Roman" panose="02020603050405020304" pitchFamily="18" charset="0"/>
                <a:cs typeface="Arial" panose="020B0604020202020204" pitchFamily="34" charset="0"/>
              </a:rPr>
              <a:t>general, this extends to the </a:t>
            </a:r>
            <a:r>
              <a:rPr lang="en-US" sz="2000" dirty="0" err="1">
                <a:latin typeface="Arial" panose="020B0604020202020204" pitchFamily="34" charset="0"/>
                <a:ea typeface="Times New Roman" panose="02020603050405020304" pitchFamily="18" charset="0"/>
                <a:cs typeface="Arial" panose="020B0604020202020204" pitchFamily="34" charset="0"/>
              </a:rPr>
              <a:t>tropopause</a:t>
            </a:r>
            <a:r>
              <a:rPr lang="en-US" sz="2000" dirty="0">
                <a:latin typeface="Arial" panose="020B0604020202020204" pitchFamily="34" charset="0"/>
                <a:ea typeface="Times New Roman" panose="02020603050405020304" pitchFamily="18" charset="0"/>
                <a:cs typeface="Arial" panose="020B0604020202020204" pitchFamily="34" charset="0"/>
              </a:rPr>
              <a:t>, after which the temperature gradient reverses direction and the wind speeds diminish. Because regions of strong temperature gradients can be created in different ways, there are several classes of jet streams. </a:t>
            </a:r>
          </a:p>
        </p:txBody>
      </p:sp>
    </p:spTree>
    <p:extLst>
      <p:ext uri="{BB962C8B-B14F-4D97-AF65-F5344CB8AC3E}">
        <p14:creationId xmlns:p14="http://schemas.microsoft.com/office/powerpoint/2010/main" val="13438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17</a:t>
            </a:fld>
            <a:endParaRPr lang="en-GB"/>
          </a:p>
        </p:txBody>
      </p:sp>
      <p:sp>
        <p:nvSpPr>
          <p:cNvPr id="6" name="Rectangle 5"/>
          <p:cNvSpPr/>
          <p:nvPr/>
        </p:nvSpPr>
        <p:spPr>
          <a:xfrm>
            <a:off x="503346" y="230850"/>
            <a:ext cx="11036124" cy="6093976"/>
          </a:xfrm>
          <a:prstGeom prst="rect">
            <a:avLst/>
          </a:prstGeom>
        </p:spPr>
        <p:txBody>
          <a:bodyPr wrap="square">
            <a:spAutoFit/>
          </a:bodyPr>
          <a:lstStyle/>
          <a:p>
            <a:r>
              <a:rPr lang="en-GB" sz="2600" b="1" dirty="0">
                <a:solidFill>
                  <a:srgbClr val="FF0000"/>
                </a:solidFill>
                <a:latin typeface="Arial" panose="020B0604020202020204" pitchFamily="34" charset="0"/>
                <a:cs typeface="Arial" panose="020B0604020202020204" pitchFamily="34" charset="0"/>
              </a:rPr>
              <a:t>Jet Stream Axis</a:t>
            </a:r>
            <a:r>
              <a:rPr lang="en-US" sz="2600" dirty="0">
                <a:solidFill>
                  <a:srgbClr val="FF0000"/>
                </a:solidFill>
                <a:latin typeface="Arial" panose="020B0604020202020204" pitchFamily="34" charset="0"/>
                <a:cs typeface="Arial" panose="020B0604020202020204" pitchFamily="34" charset="0"/>
              </a:rPr>
              <a:t>: </a:t>
            </a:r>
            <a:r>
              <a:rPr lang="en-GB" sz="2600" dirty="0">
                <a:latin typeface="Arial" panose="020B0604020202020204" pitchFamily="34" charset="0"/>
                <a:cs typeface="Arial" panose="020B0604020202020204" pitchFamily="34" charset="0"/>
              </a:rPr>
              <a:t>A line of maximum wind speed found at one pressure level.</a:t>
            </a:r>
          </a:p>
          <a:p>
            <a:r>
              <a:rPr lang="en-GB" sz="2600" dirty="0">
                <a:latin typeface="Arial" panose="020B0604020202020204" pitchFamily="34" charset="0"/>
                <a:cs typeface="Arial" panose="020B0604020202020204" pitchFamily="34" charset="0"/>
              </a:rPr>
              <a:t> </a:t>
            </a:r>
            <a:endParaRPr lang="en-GB" sz="2600" dirty="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r>
              <a:rPr lang="en-GB" sz="2600" b="1" dirty="0">
                <a:solidFill>
                  <a:srgbClr val="FF0000"/>
                </a:solidFill>
                <a:latin typeface="Arial" panose="020B0604020202020204" pitchFamily="34" charset="0"/>
                <a:cs typeface="Arial" panose="020B0604020202020204" pitchFamily="34" charset="0"/>
              </a:rPr>
              <a:t>Jet Stream Core</a:t>
            </a:r>
            <a:r>
              <a:rPr lang="en-US" sz="2600" dirty="0">
                <a:solidFill>
                  <a:srgbClr val="FF0000"/>
                </a:solidFill>
                <a:latin typeface="Arial" panose="020B0604020202020204" pitchFamily="34" charset="0"/>
                <a:cs typeface="Arial" panose="020B0604020202020204" pitchFamily="34" charset="0"/>
              </a:rPr>
              <a:t>: </a:t>
            </a:r>
            <a:r>
              <a:rPr lang="en-GB" sz="2600" dirty="0">
                <a:latin typeface="Arial" panose="020B0604020202020204" pitchFamily="34" charset="0"/>
                <a:cs typeface="Arial" panose="020B0604020202020204" pitchFamily="34" charset="0"/>
              </a:rPr>
              <a:t>Used in two ways: </a:t>
            </a:r>
            <a:endParaRPr lang="en-US" sz="2600" dirty="0">
              <a:latin typeface="Arial" panose="020B0604020202020204" pitchFamily="34" charset="0"/>
              <a:cs typeface="Arial" panose="020B0604020202020204" pitchFamily="34" charset="0"/>
            </a:endParaRPr>
          </a:p>
          <a:p>
            <a:pPr lvl="0"/>
            <a:r>
              <a:rPr lang="en-GB" sz="2600" dirty="0">
                <a:latin typeface="Arial" panose="020B0604020202020204" pitchFamily="34" charset="0"/>
                <a:cs typeface="Arial" panose="020B0604020202020204" pitchFamily="34" charset="0"/>
              </a:rPr>
              <a:t>The area along the jet stream axis with the greatest wind speed. </a:t>
            </a:r>
            <a:endParaRPr lang="en-US" sz="2600" dirty="0">
              <a:latin typeface="Arial" panose="020B0604020202020204" pitchFamily="34" charset="0"/>
              <a:cs typeface="Arial" panose="020B0604020202020204" pitchFamily="34" charset="0"/>
            </a:endParaRPr>
          </a:p>
          <a:p>
            <a:pPr lvl="0"/>
            <a:r>
              <a:rPr lang="en-GB" sz="2600" dirty="0">
                <a:latin typeface="Arial" panose="020B0604020202020204" pitchFamily="34" charset="0"/>
                <a:cs typeface="Arial" panose="020B0604020202020204" pitchFamily="34" charset="0"/>
              </a:rPr>
              <a:t>The line of maximum wind speed found in both the vertical and horizontal directions. The jet stream axis is a reflection of the jet stream core at one pressure level.</a:t>
            </a:r>
          </a:p>
          <a:p>
            <a:pPr lvl="0"/>
            <a:endParaRPr lang="en-GB" sz="2600" dirty="0" smtClean="0">
              <a:latin typeface="Arial" panose="020B0604020202020204" pitchFamily="34" charset="0"/>
              <a:cs typeface="Arial" panose="020B0604020202020204" pitchFamily="34" charset="0"/>
            </a:endParaRPr>
          </a:p>
          <a:p>
            <a:pPr lvl="0"/>
            <a:r>
              <a:rPr lang="en-GB" sz="2600" dirty="0" smtClean="0">
                <a:latin typeface="Arial" panose="020B0604020202020204" pitchFamily="34" charset="0"/>
                <a:cs typeface="Arial" panose="020B0604020202020204" pitchFamily="34" charset="0"/>
              </a:rPr>
              <a:t> </a:t>
            </a:r>
            <a:endParaRPr lang="en-US" sz="2600" dirty="0">
              <a:latin typeface="Arial" panose="020B0604020202020204" pitchFamily="34" charset="0"/>
              <a:cs typeface="Arial" panose="020B0604020202020204" pitchFamily="34" charset="0"/>
            </a:endParaRPr>
          </a:p>
          <a:p>
            <a:r>
              <a:rPr lang="en-GB" sz="2600" b="1" dirty="0">
                <a:solidFill>
                  <a:srgbClr val="FF0000"/>
                </a:solidFill>
                <a:latin typeface="Arial" panose="020B0604020202020204" pitchFamily="34" charset="0"/>
                <a:cs typeface="Arial" panose="020B0604020202020204" pitchFamily="34" charset="0"/>
              </a:rPr>
              <a:t>Jet Streak</a:t>
            </a:r>
            <a:endParaRPr lang="en-US" sz="2600" dirty="0">
              <a:solidFill>
                <a:srgbClr val="FF0000"/>
              </a:solidFill>
              <a:latin typeface="Arial" panose="020B0604020202020204" pitchFamily="34" charset="0"/>
              <a:cs typeface="Arial" panose="020B0604020202020204" pitchFamily="34" charset="0"/>
            </a:endParaRPr>
          </a:p>
          <a:p>
            <a:r>
              <a:rPr lang="en-GB" sz="2600" dirty="0">
                <a:latin typeface="Arial" panose="020B0604020202020204" pitchFamily="34" charset="0"/>
                <a:cs typeface="Arial" panose="020B0604020202020204" pitchFamily="34" charset="0"/>
              </a:rPr>
              <a:t>This is an area of maximum wind speed along the jet stream axis denoted by a closed </a:t>
            </a:r>
            <a:r>
              <a:rPr lang="en-GB" sz="2600" dirty="0" err="1">
                <a:latin typeface="Arial" panose="020B0604020202020204" pitchFamily="34" charset="0"/>
                <a:cs typeface="Arial" panose="020B0604020202020204" pitchFamily="34" charset="0"/>
              </a:rPr>
              <a:t>isotach</a:t>
            </a:r>
            <a:r>
              <a:rPr lang="en-GB" sz="2600" dirty="0">
                <a:latin typeface="Arial" panose="020B0604020202020204" pitchFamily="34" charset="0"/>
                <a:cs typeface="Arial" panose="020B0604020202020204" pitchFamily="34" charset="0"/>
              </a:rPr>
              <a:t>. This is a variation on the (a) definition of a jet stream core.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9759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927"/>
            <a:ext cx="10515600" cy="560017"/>
          </a:xfrm>
        </p:spPr>
        <p:txBody>
          <a:bodyPr>
            <a:normAutofit fontScale="90000"/>
          </a:bodyPr>
          <a:lstStyle/>
          <a:p>
            <a:r>
              <a:rPr lang="en-GB"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General Structure of a jet </a:t>
            </a:r>
            <a:r>
              <a:rPr lang="en-GB"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stream</a:t>
            </a:r>
            <a:endParaRPr lang="en-GB" dirty="0"/>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18</a:t>
            </a:fld>
            <a:endParaRPr lang="en-GB"/>
          </a:p>
        </p:txBody>
      </p:sp>
      <p:sp>
        <p:nvSpPr>
          <p:cNvPr id="6" name="Rectangle 5"/>
          <p:cNvSpPr/>
          <p:nvPr/>
        </p:nvSpPr>
        <p:spPr>
          <a:xfrm>
            <a:off x="4700790" y="643944"/>
            <a:ext cx="7491212" cy="3913892"/>
          </a:xfrm>
          <a:prstGeom prst="rect">
            <a:avLst/>
          </a:prstGeom>
        </p:spPr>
        <p:txBody>
          <a:bodyPr wrap="square">
            <a:spAutoFit/>
          </a:bodyPr>
          <a:lstStyle/>
          <a:p>
            <a:pPr marL="342900" indent="-342900">
              <a:buFont typeface="Wingdings" panose="05000000000000000000" pitchFamily="2" charset="2"/>
              <a:buChar char="Ø"/>
            </a:pPr>
            <a:r>
              <a:rPr lang="en-GB" sz="2000" dirty="0" smtClean="0">
                <a:latin typeface="Arial" panose="020B0604020202020204" pitchFamily="34" charset="0"/>
                <a:ea typeface="Times New Roman" panose="02020603050405020304" pitchFamily="18" charset="0"/>
                <a:cs typeface="Arial" panose="020B0604020202020204" pitchFamily="34" charset="0"/>
              </a:rPr>
              <a:t>The </a:t>
            </a:r>
            <a:r>
              <a:rPr lang="en-GB" sz="2000" dirty="0">
                <a:latin typeface="Arial" panose="020B0604020202020204" pitchFamily="34" charset="0"/>
                <a:ea typeface="Times New Roman" panose="02020603050405020304" pitchFamily="18" charset="0"/>
                <a:cs typeface="Arial" panose="020B0604020202020204" pitchFamily="34" charset="0"/>
              </a:rPr>
              <a:t>mid-latitude jet stream is a quasi-horizontal band of high speed air in the upper troposphere. It </a:t>
            </a:r>
            <a:r>
              <a:rPr lang="en-GB" sz="2000" dirty="0" smtClean="0">
                <a:latin typeface="Arial" panose="020B0604020202020204" pitchFamily="34" charset="0"/>
                <a:ea typeface="Times New Roman" panose="02020603050405020304" pitchFamily="18" charset="0"/>
                <a:cs typeface="Arial" panose="020B0604020202020204" pitchFamily="34" charset="0"/>
              </a:rPr>
              <a:t>is typically </a:t>
            </a:r>
            <a:r>
              <a:rPr lang="en-GB" sz="2000" dirty="0">
                <a:latin typeface="Arial" panose="020B0604020202020204" pitchFamily="34" charset="0"/>
                <a:ea typeface="Times New Roman" panose="02020603050405020304" pitchFamily="18" charset="0"/>
                <a:cs typeface="Arial" panose="020B0604020202020204" pitchFamily="34" charset="0"/>
              </a:rPr>
              <a:t>thousands of </a:t>
            </a:r>
            <a:r>
              <a:rPr lang="en-GB" sz="2000" dirty="0" err="1">
                <a:latin typeface="Arial" panose="020B0604020202020204" pitchFamily="34" charset="0"/>
                <a:ea typeface="Times New Roman" panose="02020603050405020304" pitchFamily="18" charset="0"/>
                <a:cs typeface="Arial" panose="020B0604020202020204" pitchFamily="34" charset="0"/>
              </a:rPr>
              <a:t>kilometers</a:t>
            </a:r>
            <a:r>
              <a:rPr lang="en-GB" sz="2000" dirty="0">
                <a:latin typeface="Arial" panose="020B0604020202020204" pitchFamily="34" charset="0"/>
                <a:ea typeface="Times New Roman" panose="02020603050405020304" pitchFamily="18" charset="0"/>
                <a:cs typeface="Arial" panose="020B0604020202020204" pitchFamily="34" charset="0"/>
              </a:rPr>
              <a:t> in length, hundreds of </a:t>
            </a:r>
            <a:r>
              <a:rPr lang="en-GB" sz="2000" dirty="0" err="1">
                <a:latin typeface="Arial" panose="020B0604020202020204" pitchFamily="34" charset="0"/>
                <a:ea typeface="Times New Roman" panose="02020603050405020304" pitchFamily="18" charset="0"/>
                <a:cs typeface="Arial" panose="020B0604020202020204" pitchFamily="34" charset="0"/>
              </a:rPr>
              <a:t>kilometers</a:t>
            </a:r>
            <a:r>
              <a:rPr lang="en-GB" sz="2000" dirty="0">
                <a:latin typeface="Arial" panose="020B0604020202020204" pitchFamily="34" charset="0"/>
                <a:ea typeface="Times New Roman" panose="02020603050405020304" pitchFamily="18" charset="0"/>
                <a:cs typeface="Arial" panose="020B0604020202020204" pitchFamily="34" charset="0"/>
              </a:rPr>
              <a:t> in width, and several </a:t>
            </a:r>
            <a:r>
              <a:rPr lang="en-GB" sz="2000" dirty="0" err="1">
                <a:latin typeface="Arial" panose="020B0604020202020204" pitchFamily="34" charset="0"/>
                <a:ea typeface="Times New Roman" panose="02020603050405020304" pitchFamily="18" charset="0"/>
                <a:cs typeface="Arial" panose="020B0604020202020204" pitchFamily="34" charset="0"/>
              </a:rPr>
              <a:t>kilometer</a:t>
            </a:r>
            <a:r>
              <a:rPr lang="en-GB" sz="2000" dirty="0">
                <a:latin typeface="Arial" panose="020B0604020202020204" pitchFamily="34" charset="0"/>
                <a:ea typeface="Times New Roman" panose="02020603050405020304" pitchFamily="18" charset="0"/>
                <a:cs typeface="Arial" panose="020B0604020202020204" pitchFamily="34" charset="0"/>
              </a:rPr>
              <a:t> deep. It is essentially a flat tubular feature that meanders through the upper portions of the troposphere.</a:t>
            </a:r>
          </a:p>
          <a:p>
            <a:pPr marL="342900" indent="-342900">
              <a:spcAft>
                <a:spcPts val="1000"/>
              </a:spcAft>
              <a:buFont typeface="Wingdings" panose="05000000000000000000" pitchFamily="2" charset="2"/>
              <a:buChar char="Ø"/>
            </a:pP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Ø"/>
            </a:pPr>
            <a:r>
              <a:rPr lang="en-GB" sz="2000" dirty="0">
                <a:latin typeface="Arial" panose="020B0604020202020204" pitchFamily="34" charset="0"/>
                <a:ea typeface="Times New Roman" panose="02020603050405020304" pitchFamily="18" charset="0"/>
                <a:cs typeface="Arial" panose="020B0604020202020204" pitchFamily="34" charset="0"/>
              </a:rPr>
              <a:t>Jet stream </a:t>
            </a:r>
            <a:r>
              <a:rPr lang="en-GB" sz="2000" dirty="0" err="1">
                <a:latin typeface="Arial" panose="020B0604020202020204" pitchFamily="34" charset="0"/>
                <a:ea typeface="Times New Roman" panose="02020603050405020304" pitchFamily="18" charset="0"/>
                <a:cs typeface="Arial" panose="020B0604020202020204" pitchFamily="34" charset="0"/>
              </a:rPr>
              <a:t>isotach</a:t>
            </a:r>
            <a:r>
              <a:rPr lang="en-GB" sz="2000" dirty="0">
                <a:latin typeface="Arial" panose="020B0604020202020204" pitchFamily="34" charset="0"/>
                <a:ea typeface="Times New Roman" panose="02020603050405020304" pitchFamily="18" charset="0"/>
                <a:cs typeface="Arial" panose="020B0604020202020204" pitchFamily="34" charset="0"/>
              </a:rPr>
              <a:t> analyses usually start at 50 knots or 30 meters/second, depending upon your </a:t>
            </a:r>
            <a:r>
              <a:rPr lang="en-GB" sz="2000" dirty="0" smtClean="0">
                <a:latin typeface="Arial" panose="020B0604020202020204" pitchFamily="34" charset="0"/>
                <a:ea typeface="Times New Roman" panose="02020603050405020304" pitchFamily="18" charset="0"/>
                <a:cs typeface="Arial" panose="020B0604020202020204" pitchFamily="34" charset="0"/>
              </a:rPr>
              <a:t>analysis preference</a:t>
            </a:r>
            <a:r>
              <a:rPr lang="en-GB" sz="2000" dirty="0">
                <a:latin typeface="Arial" panose="020B0604020202020204" pitchFamily="34" charset="0"/>
                <a:ea typeface="Times New Roman" panose="02020603050405020304" pitchFamily="18" charset="0"/>
                <a:cs typeface="Arial" panose="020B0604020202020204" pitchFamily="34" charset="0"/>
              </a:rPr>
              <a:t>. Maximum wind speeds in jet streaks are typically in the 100 to 200 knot range. Wind speed as high as 300 knots have been observed and 300 knots is considered an approximate upper limit on jet streak speeds</a:t>
            </a:r>
            <a:r>
              <a:rPr lang="en-GB" sz="2000" dirty="0" smtClean="0">
                <a:latin typeface="Arial" panose="020B0604020202020204" pitchFamily="34" charset="0"/>
                <a:ea typeface="Times New Roman" panose="02020603050405020304" pitchFamily="18" charset="0"/>
                <a:cs typeface="Arial" panose="020B0604020202020204" pitchFamily="34" charset="0"/>
              </a:rPr>
              <a:t>.</a:t>
            </a:r>
            <a:endParaRPr lang="en-GB"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7" name="Rectangle 6"/>
          <p:cNvSpPr/>
          <p:nvPr/>
        </p:nvSpPr>
        <p:spPr>
          <a:xfrm>
            <a:off x="182450" y="4716130"/>
            <a:ext cx="11827099" cy="1508105"/>
          </a:xfrm>
          <a:prstGeom prst="rect">
            <a:avLst/>
          </a:prstGeom>
        </p:spPr>
        <p:txBody>
          <a:bodyPr wrap="square">
            <a:spAutoFit/>
          </a:bodyPr>
          <a:lstStyle/>
          <a:p>
            <a:pPr marL="342900" indent="-342900">
              <a:lnSpc>
                <a:spcPct val="115000"/>
              </a:lnSpc>
              <a:buFont typeface="Wingdings" panose="05000000000000000000" pitchFamily="2" charset="2"/>
              <a:buChar char="Ø"/>
            </a:pPr>
            <a:r>
              <a:rPr lang="en-GB" sz="2000" dirty="0">
                <a:latin typeface="Arial" panose="020B0604020202020204" pitchFamily="34" charset="0"/>
                <a:ea typeface="Times New Roman" panose="02020603050405020304" pitchFamily="18" charset="0"/>
                <a:cs typeface="Arial" panose="020B0604020202020204" pitchFamily="34" charset="0"/>
              </a:rPr>
              <a:t>Strong vertical and horizontal wind shears are found along the jet stream, particularly near jet streaks</a:t>
            </a:r>
            <a:r>
              <a:rPr lang="en-GB" sz="2000" dirty="0" smtClean="0">
                <a:latin typeface="Arial" panose="020B0604020202020204" pitchFamily="34" charset="0"/>
                <a:ea typeface="Times New Roman" panose="02020603050405020304" pitchFamily="18" charset="0"/>
                <a:cs typeface="Arial" panose="020B0604020202020204" pitchFamily="34" charset="0"/>
              </a:rPr>
              <a:t>. Vertical </a:t>
            </a:r>
            <a:r>
              <a:rPr lang="en-GB" sz="2000" dirty="0">
                <a:latin typeface="Arial" panose="020B0604020202020204" pitchFamily="34" charset="0"/>
                <a:ea typeface="Times New Roman" panose="02020603050405020304" pitchFamily="18" charset="0"/>
                <a:cs typeface="Arial" panose="020B0604020202020204" pitchFamily="34" charset="0"/>
              </a:rPr>
              <a:t>wind shear values are on the order of 5-10 m/s/km while horizontal wind shears are on the order of 5 m/s/100 km. There is cyclonic wind shear on the left side of the jet axis (looking downstream) and </a:t>
            </a:r>
            <a:r>
              <a:rPr lang="en-GB" sz="2000" dirty="0" err="1">
                <a:latin typeface="Arial" panose="020B0604020202020204" pitchFamily="34" charset="0"/>
                <a:ea typeface="Times New Roman" panose="02020603050405020304" pitchFamily="18" charset="0"/>
                <a:cs typeface="Arial" panose="020B0604020202020204" pitchFamily="34" charset="0"/>
              </a:rPr>
              <a:t>anticyclonic</a:t>
            </a:r>
            <a:r>
              <a:rPr lang="en-GB" sz="2000" dirty="0">
                <a:latin typeface="Arial" panose="020B0604020202020204" pitchFamily="34" charset="0"/>
                <a:ea typeface="Times New Roman" panose="02020603050405020304" pitchFamily="18" charset="0"/>
                <a:cs typeface="Arial" panose="020B0604020202020204" pitchFamily="34" charset="0"/>
              </a:rPr>
              <a:t> wind shear on the right side of the jet axis.</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8387"/>
            <a:ext cx="4728304" cy="2879518"/>
          </a:xfrm>
          <a:prstGeom prst="rect">
            <a:avLst/>
          </a:prstGeom>
        </p:spPr>
      </p:pic>
    </p:spTree>
    <p:extLst>
      <p:ext uri="{BB962C8B-B14F-4D97-AF65-F5344CB8AC3E}">
        <p14:creationId xmlns:p14="http://schemas.microsoft.com/office/powerpoint/2010/main" val="50955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et stream quadrants"/>
          <p:cNvPicPr/>
          <p:nvPr/>
        </p:nvPicPr>
        <p:blipFill rotWithShape="1">
          <a:blip r:embed="rId2">
            <a:extLst>
              <a:ext uri="{28A0092B-C50C-407E-A947-70E740481C1C}">
                <a14:useLocalDpi xmlns:a14="http://schemas.microsoft.com/office/drawing/2010/main" val="0"/>
              </a:ext>
            </a:extLst>
          </a:blip>
          <a:srcRect b="46316"/>
          <a:stretch/>
        </p:blipFill>
        <p:spPr bwMode="auto">
          <a:xfrm>
            <a:off x="2315724" y="755361"/>
            <a:ext cx="6489063" cy="2828498"/>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329377" y="3583859"/>
            <a:ext cx="11464413" cy="3790781"/>
          </a:xfrm>
          <a:prstGeom prst="rect">
            <a:avLst/>
          </a:prstGeom>
        </p:spPr>
        <p:txBody>
          <a:bodyPr wrap="square">
            <a:spAutoFit/>
          </a:bodyPr>
          <a:lstStyle/>
          <a:p>
            <a:pPr>
              <a:lnSpc>
                <a:spcPct val="115000"/>
              </a:lnSpc>
              <a:spcAft>
                <a:spcPts val="10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It can be shown dynamically, that for straight flow in the upper troposphere, the</a:t>
            </a:r>
          </a:p>
          <a:p>
            <a:pPr marL="285750" indent="-285750">
              <a:lnSpc>
                <a:spcPct val="115000"/>
              </a:lnSpc>
              <a:spcAft>
                <a:spcPts val="1000"/>
              </a:spcAft>
              <a:buFont typeface="Arial" panose="020B0604020202020204" pitchFamily="34" charset="0"/>
              <a:buChar char="•"/>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left front and right rear quadrants are areas of divergence. Areas of divergence in the upper troposphere are typically associated with upward synoptic scale vertical motion </a:t>
            </a:r>
          </a:p>
          <a:p>
            <a:pPr marL="285750" indent="-285750">
              <a:lnSpc>
                <a:spcPct val="115000"/>
              </a:lnSpc>
              <a:spcAft>
                <a:spcPts val="1000"/>
              </a:spcAft>
              <a:buFont typeface="Arial" panose="020B0604020202020204" pitchFamily="34" charset="0"/>
              <a:buChar char="•"/>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 right front and left rear quadrants are areas of convergence which are typically associated with downward synoptic scale vertical motion. This combination of rising and sinking air creates a cross axis flow called </a:t>
            </a:r>
            <a:r>
              <a:rPr lang="en-GB" sz="2000" dirty="0" err="1">
                <a:latin typeface="Times New Roman" panose="02020603050405020304" pitchFamily="18" charset="0"/>
                <a:ea typeface="Times New Roman" panose="02020603050405020304" pitchFamily="18" charset="0"/>
                <a:cs typeface="Times New Roman" panose="02020603050405020304" pitchFamily="18" charset="0"/>
              </a:rPr>
              <a:t>ageostrophic</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 wind. </a:t>
            </a:r>
          </a:p>
          <a:p>
            <a:pPr marL="285750" indent="-285750">
              <a:lnSpc>
                <a:spcPct val="115000"/>
              </a:lnSpc>
              <a:spcAft>
                <a:spcPts val="1000"/>
              </a:spcAft>
              <a:buFont typeface="Arial" panose="020B0604020202020204" pitchFamily="34" charset="0"/>
              <a:buChar char="•"/>
            </a:pPr>
            <a:r>
              <a:rPr lang="en-GB" sz="2000" dirty="0"/>
              <a:t>The practical implication of these dynamic considerations is </a:t>
            </a:r>
            <a:r>
              <a:rPr lang="en-GB" sz="2000" dirty="0" smtClean="0"/>
              <a:t>that </a:t>
            </a:r>
            <a:r>
              <a:rPr lang="en-GB" sz="2000" dirty="0"/>
              <a:t>clouds and precipitation are most likely in the left exit and right entrance regions of a jet streak.</a:t>
            </a:r>
            <a:endParaRPr lang="en-US" sz="2000" dirty="0"/>
          </a:p>
          <a:p>
            <a:pPr marL="285750" indent="-285750">
              <a:lnSpc>
                <a:spcPct val="115000"/>
              </a:lnSpc>
              <a:spcAft>
                <a:spcPts val="1000"/>
              </a:spcAf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47481" y="147062"/>
            <a:ext cx="11828207" cy="777777"/>
          </a:xfrm>
          <a:prstGeom prst="rect">
            <a:avLst/>
          </a:prstGeom>
        </p:spPr>
        <p:txBody>
          <a:bodyPr wrap="square">
            <a:spAutoFit/>
          </a:bodyPr>
          <a:lstStyle/>
          <a:p>
            <a:pPr>
              <a:lnSpc>
                <a:spcPct val="115000"/>
              </a:lnSpc>
              <a:spcAft>
                <a:spcPts val="1000"/>
              </a:spcAft>
            </a:pPr>
            <a:r>
              <a:rPr lang="en-GB" sz="2000" dirty="0">
                <a:latin typeface="Times New Roman" panose="02020603050405020304" pitchFamily="18" charset="0"/>
                <a:ea typeface="Times New Roman" panose="02020603050405020304" pitchFamily="18" charset="0"/>
                <a:cs typeface="Times New Roman" panose="02020603050405020304" pitchFamily="18" charset="0"/>
              </a:rPr>
              <a:t>The area upstream from the maximum is called the </a:t>
            </a:r>
            <a:r>
              <a:rPr lang="en-GB" sz="2000" i="1" dirty="0">
                <a:latin typeface="Times New Roman" panose="02020603050405020304" pitchFamily="18" charset="0"/>
                <a:ea typeface="Times New Roman" panose="02020603050405020304" pitchFamily="18" charset="0"/>
                <a:cs typeface="Times New Roman" panose="02020603050405020304" pitchFamily="18" charset="0"/>
              </a:rPr>
              <a:t>entrance region</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 and the area downstream from the maximum is called the </a:t>
            </a:r>
            <a:r>
              <a:rPr lang="en-GB" sz="2000" i="1" dirty="0">
                <a:latin typeface="Times New Roman" panose="02020603050405020304" pitchFamily="18" charset="0"/>
                <a:ea typeface="Times New Roman" panose="02020603050405020304" pitchFamily="18" charset="0"/>
                <a:cs typeface="Times New Roman" panose="02020603050405020304" pitchFamily="18" charset="0"/>
              </a:rPr>
              <a:t>exit region</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4682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Autofit/>
          </a:bodyPr>
          <a:lstStyle/>
          <a:p>
            <a:pPr algn="ctr"/>
            <a:r>
              <a:rPr lang="en-GB" sz="9600" b="1" dirty="0" smtClean="0">
                <a:solidFill>
                  <a:srgbClr val="FF0000"/>
                </a:solidFill>
                <a:latin typeface="Arial Black" panose="020B0A04020102020204" pitchFamily="34" charset="0"/>
              </a:rPr>
              <a:t>LECTURE 2</a:t>
            </a:r>
            <a:endParaRPr lang="en-GB" sz="9600" b="1"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GB" smtClean="0"/>
              <a:t>MET459: TROPICAL CLIMATOLOGY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2</a:t>
            </a:fld>
            <a:endParaRPr lang="en-GB"/>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MET459: TROPICAL CLIMATOLOGY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20</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mn-lt"/>
              </a:rPr>
              <a:t>RECAP OF  LECTURE 2</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MET459: TROPICAL CLIMATOLOGY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sp>
        <p:nvSpPr>
          <p:cNvPr id="3" name="TextBox 2"/>
          <p:cNvSpPr txBox="1"/>
          <p:nvPr/>
        </p:nvSpPr>
        <p:spPr>
          <a:xfrm>
            <a:off x="648789" y="1136467"/>
            <a:ext cx="10972800" cy="3539430"/>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p>
          <a:p>
            <a:pPr marL="514350" indent="-514350">
              <a:buAutoNum type="arabicPeriod"/>
            </a:pPr>
            <a:r>
              <a:rPr lang="en-GB" sz="2800" dirty="0" smtClean="0"/>
              <a:t>Hadley Circulation</a:t>
            </a:r>
          </a:p>
          <a:p>
            <a:pPr marL="514350" indent="-514350">
              <a:buAutoNum type="arabicPeriod"/>
            </a:pPr>
            <a:endParaRPr lang="en-GB" sz="2800" dirty="0" smtClean="0"/>
          </a:p>
          <a:p>
            <a:pPr marL="514350" indent="-514350">
              <a:buAutoNum type="arabicPeriod"/>
            </a:pPr>
            <a:r>
              <a:rPr lang="en-GB" sz="2800" dirty="0" smtClean="0"/>
              <a:t>Major Climatic Zones</a:t>
            </a:r>
          </a:p>
          <a:p>
            <a:pPr marL="514350" indent="-514350">
              <a:buAutoNum type="arabicPeriod"/>
            </a:pPr>
            <a:endParaRPr lang="en-GB" sz="2800" dirty="0" smtClean="0"/>
          </a:p>
          <a:p>
            <a:pPr marL="514350" indent="-514350">
              <a:buAutoNum type="arabicPeriod"/>
            </a:pPr>
            <a:r>
              <a:rPr lang="en-GB" sz="2800" dirty="0" smtClean="0"/>
              <a:t>Role of Continents and Oceans on Delineating The Climatic Zones</a:t>
            </a:r>
          </a:p>
          <a:p>
            <a:pPr marL="514350" indent="-514350">
              <a:buAutoNum type="arabicPeriod"/>
            </a:pPr>
            <a:endParaRPr lang="en-GB" sz="2800" dirty="0" smtClean="0"/>
          </a:p>
          <a:p>
            <a:pPr marL="514350" indent="-514350">
              <a:buAutoNum type="arabicPeriod"/>
            </a:pPr>
            <a:r>
              <a:rPr lang="en-GB" sz="2800" dirty="0" smtClean="0"/>
              <a:t>Jet Streams and Jet Streaks</a:t>
            </a: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9" y="982132"/>
            <a:ext cx="9981126" cy="1303867"/>
          </a:xfrm>
        </p:spPr>
        <p:txBody>
          <a:bodyPr>
            <a:noAutofit/>
          </a:bodyPr>
          <a:lstStyle/>
          <a:p>
            <a:r>
              <a:rPr lang="en-GB" sz="4000" b="1" dirty="0" smtClean="0">
                <a:solidFill>
                  <a:srgbClr val="FF0000"/>
                </a:solidFill>
                <a:latin typeface="Arial Black" panose="020B0A04020102020204" pitchFamily="34" charset="0"/>
              </a:rPr>
              <a:t>Recommended Videos &amp; Websites</a:t>
            </a:r>
            <a:endParaRPr lang="en-GB" sz="4000" b="1" dirty="0">
              <a:solidFill>
                <a:srgbClr val="FF0000"/>
              </a:solidFill>
              <a:latin typeface="Arial Black" panose="020B0A04020102020204" pitchFamily="34" charset="0"/>
            </a:endParaRPr>
          </a:p>
        </p:txBody>
      </p:sp>
      <p:sp>
        <p:nvSpPr>
          <p:cNvPr id="3" name="Content Placeholder 2"/>
          <p:cNvSpPr>
            <a:spLocks noGrp="1"/>
          </p:cNvSpPr>
          <p:nvPr>
            <p:ph idx="1"/>
          </p:nvPr>
        </p:nvSpPr>
        <p:spPr/>
        <p:txBody>
          <a:bodyPr>
            <a:noAutofit/>
          </a:bodyPr>
          <a:lstStyle/>
          <a:p>
            <a:pPr marL="571500" indent="-571500">
              <a:buFont typeface="+mj-lt"/>
              <a:buAutoNum type="romanLcPeriod"/>
            </a:pPr>
            <a:r>
              <a:rPr lang="en-GB" sz="2800" b="1" dirty="0">
                <a:solidFill>
                  <a:schemeClr val="tx1"/>
                </a:solidFill>
                <a:latin typeface="Arial" panose="020B0604020202020204" pitchFamily="34" charset="0"/>
                <a:cs typeface="Arial" panose="020B0604020202020204" pitchFamily="34" charset="0"/>
              </a:rPr>
              <a:t>https://</a:t>
            </a:r>
            <a:r>
              <a:rPr lang="en-GB" sz="2800" b="1" dirty="0" smtClean="0">
                <a:solidFill>
                  <a:schemeClr val="tx1"/>
                </a:solidFill>
                <a:latin typeface="Arial" panose="020B0604020202020204" pitchFamily="34" charset="0"/>
                <a:cs typeface="Arial" panose="020B0604020202020204" pitchFamily="34" charset="0"/>
              </a:rPr>
              <a:t>www.youtube.com/watch?v=7fd03fBRsuU</a:t>
            </a:r>
          </a:p>
          <a:p>
            <a:pPr marL="571500" indent="-571500">
              <a:buFont typeface="+mj-lt"/>
              <a:buAutoNum type="romanLcPeriod"/>
            </a:pPr>
            <a:r>
              <a:rPr lang="en-GB" sz="2800" b="1" dirty="0">
                <a:solidFill>
                  <a:schemeClr val="tx1"/>
                </a:solidFill>
                <a:latin typeface="Arial" panose="020B0604020202020204" pitchFamily="34" charset="0"/>
                <a:cs typeface="Arial" panose="020B0604020202020204" pitchFamily="34" charset="0"/>
              </a:rPr>
              <a:t>https://</a:t>
            </a:r>
            <a:r>
              <a:rPr lang="en-GB" sz="2800" b="1" dirty="0" smtClean="0">
                <a:solidFill>
                  <a:schemeClr val="tx1"/>
                </a:solidFill>
                <a:latin typeface="Arial" panose="020B0604020202020204" pitchFamily="34" charset="0"/>
                <a:cs typeface="Arial" panose="020B0604020202020204" pitchFamily="34" charset="0"/>
              </a:rPr>
              <a:t>www.youtube.com/watch?v=xqM83_og1Fc</a:t>
            </a:r>
          </a:p>
          <a:p>
            <a:pPr marL="571500" indent="-571500">
              <a:buFont typeface="+mj-lt"/>
              <a:buAutoNum type="romanLcPeriod"/>
            </a:pPr>
            <a:r>
              <a:rPr lang="en-GB" sz="2800" b="1" dirty="0">
                <a:solidFill>
                  <a:schemeClr val="tx1"/>
                </a:solidFill>
                <a:latin typeface="Arial" panose="020B0604020202020204" pitchFamily="34" charset="0"/>
                <a:cs typeface="Arial" panose="020B0604020202020204" pitchFamily="34" charset="0"/>
              </a:rPr>
              <a:t>https://</a:t>
            </a:r>
            <a:r>
              <a:rPr lang="en-GB" sz="2800" b="1" dirty="0" smtClean="0">
                <a:solidFill>
                  <a:schemeClr val="tx1"/>
                </a:solidFill>
                <a:latin typeface="Arial" panose="020B0604020202020204" pitchFamily="34" charset="0"/>
                <a:cs typeface="Arial" panose="020B0604020202020204" pitchFamily="34" charset="0"/>
              </a:rPr>
              <a:t>www.youtube.com/watch?v=PDEcAxfSYaI</a:t>
            </a:r>
          </a:p>
          <a:p>
            <a:pPr marL="571500" indent="-571500">
              <a:buFont typeface="+mj-lt"/>
              <a:buAutoNum type="romanLcPeriod"/>
            </a:pPr>
            <a:r>
              <a:rPr lang="en-GB" sz="2800" b="1" dirty="0">
                <a:solidFill>
                  <a:schemeClr val="tx1"/>
                </a:solidFill>
                <a:latin typeface="Arial" panose="020B0604020202020204" pitchFamily="34" charset="0"/>
                <a:cs typeface="Arial" panose="020B0604020202020204" pitchFamily="34" charset="0"/>
              </a:rPr>
              <a:t>https://</a:t>
            </a:r>
            <a:r>
              <a:rPr lang="en-GB" sz="2800" b="1" dirty="0" smtClean="0">
                <a:solidFill>
                  <a:schemeClr val="tx1"/>
                </a:solidFill>
                <a:latin typeface="Arial" panose="020B0604020202020204" pitchFamily="34" charset="0"/>
                <a:cs typeface="Arial" panose="020B0604020202020204" pitchFamily="34" charset="0"/>
              </a:rPr>
              <a:t>www.youtube.com/watch?v=Lg91eowtfbw</a:t>
            </a:r>
          </a:p>
          <a:p>
            <a:pPr marL="571500" indent="-571500">
              <a:buFont typeface="+mj-lt"/>
              <a:buAutoNum type="romanLcPeriod"/>
            </a:pPr>
            <a:r>
              <a:rPr lang="en-GB" sz="2800" b="1" dirty="0">
                <a:solidFill>
                  <a:schemeClr val="tx1"/>
                </a:solidFill>
                <a:latin typeface="Arial" panose="020B0604020202020204" pitchFamily="34" charset="0"/>
                <a:cs typeface="Arial" panose="020B0604020202020204" pitchFamily="34" charset="0"/>
              </a:rPr>
              <a:t>https://www.weather.gov/source/zhu/ZHU_Training_Page/winds/JetStream_Stuff/300_200_chart.htm</a:t>
            </a:r>
            <a:endParaRPr lang="en-GB" sz="2800" b="1"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3</a:t>
            </a:fld>
            <a:endParaRPr lang="en-GB"/>
          </a:p>
        </p:txBody>
      </p:sp>
    </p:spTree>
    <p:extLst>
      <p:ext uri="{BB962C8B-B14F-4D97-AF65-F5344CB8AC3E}">
        <p14:creationId xmlns:p14="http://schemas.microsoft.com/office/powerpoint/2010/main" val="1924528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968"/>
            <a:ext cx="10515600" cy="536396"/>
          </a:xfrm>
        </p:spPr>
        <p:txBody>
          <a:bodyPr>
            <a:normAutofit fontScale="90000"/>
          </a:bodyPr>
          <a:lstStyle/>
          <a:p>
            <a:r>
              <a:rPr lang="en-US"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Hadley </a:t>
            </a:r>
            <a:r>
              <a:rPr lang="en-US" b="1" dirty="0" smtClea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Circulation</a:t>
            </a:r>
            <a:endParaRPr lang="en-GB" dirty="0"/>
          </a:p>
        </p:txBody>
      </p:sp>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4</a:t>
            </a:fld>
            <a:endParaRPr lang="en-GB"/>
          </a:p>
        </p:txBody>
      </p:sp>
      <p:sp>
        <p:nvSpPr>
          <p:cNvPr id="6" name="Rectangle 5"/>
          <p:cNvSpPr/>
          <p:nvPr/>
        </p:nvSpPr>
        <p:spPr>
          <a:xfrm>
            <a:off x="645017" y="3397488"/>
            <a:ext cx="10515600" cy="3323987"/>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uneven geographic heating of Earth by the Sun, with warmer temperatures in the tropics than in polar regions, creates a pressure gradient that initiates winds aloft and along the surface</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50000"/>
              </a:lnSpc>
              <a:spcBef>
                <a:spcPts val="0"/>
              </a:spcBef>
              <a:spcAft>
                <a:spcPts val="0"/>
              </a:spcAft>
              <a:buFont typeface="Wingdings" panose="05000000000000000000" pitchFamily="2" charset="2"/>
              <a:buChar char="Ø"/>
            </a:pP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The general circulation of the atmosphere is a system of high and low surface pressure regions arising from the unequal heating of the surface.  Each hemisphere has three cells that redistribute heat.</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descr="C:\Users\Charles\Pictures\tropics_role1.jpg"/>
          <p:cNvPicPr/>
          <p:nvPr/>
        </p:nvPicPr>
        <p:blipFill rotWithShape="1">
          <a:blip r:embed="rId2">
            <a:extLst>
              <a:ext uri="{28A0092B-C50C-407E-A947-70E740481C1C}">
                <a14:useLocalDpi xmlns:a14="http://schemas.microsoft.com/office/drawing/2010/main" val="0"/>
              </a:ext>
            </a:extLst>
          </a:blip>
          <a:srcRect t="7109"/>
          <a:stretch/>
        </p:blipFill>
        <p:spPr bwMode="auto">
          <a:xfrm>
            <a:off x="1906075" y="515155"/>
            <a:ext cx="6735651" cy="2871990"/>
          </a:xfrm>
          <a:prstGeom prst="rect">
            <a:avLst/>
          </a:prstGeom>
          <a:noFill/>
          <a:ln>
            <a:noFill/>
          </a:ln>
        </p:spPr>
      </p:pic>
    </p:spTree>
    <p:extLst>
      <p:ext uri="{BB962C8B-B14F-4D97-AF65-F5344CB8AC3E}">
        <p14:creationId xmlns:p14="http://schemas.microsoft.com/office/powerpoint/2010/main" val="5588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5</a:t>
            </a:fld>
            <a:endParaRPr lang="en-GB"/>
          </a:p>
        </p:txBody>
      </p:sp>
      <p:sp>
        <p:nvSpPr>
          <p:cNvPr id="6" name="Rectangle 5"/>
          <p:cNvSpPr/>
          <p:nvPr/>
        </p:nvSpPr>
        <p:spPr>
          <a:xfrm>
            <a:off x="244698" y="4464381"/>
            <a:ext cx="11340921" cy="1785104"/>
          </a:xfrm>
          <a:prstGeom prst="rect">
            <a:avLst/>
          </a:prstGeom>
        </p:spPr>
        <p:txBody>
          <a:bodyPr wrap="square">
            <a:spAutoFit/>
          </a:bodyPr>
          <a:lstStyle/>
          <a:p>
            <a:pPr marL="342900" indent="-342900" algn="just">
              <a:buFont typeface="Wingdings" panose="05000000000000000000" pitchFamily="2" charset="2"/>
              <a:buChar char="Ø"/>
            </a:pPr>
            <a:r>
              <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converging masses of air moving from the tropics to middle latitudes further increases surface pressure. This produces a belt of high surface pressure at about latitude 30° N. Air flows along the surface back towards the equator from this high pressure, being deflected to the west by the </a:t>
            </a:r>
            <a:r>
              <a:rPr lang="en-US" sz="2200" dirty="0" err="1">
                <a:solidFill>
                  <a:srgbClr val="000000"/>
                </a:solidFill>
                <a:latin typeface="Arial" panose="020B0604020202020204" pitchFamily="34" charset="0"/>
                <a:ea typeface="Calibri" panose="020F0502020204030204" pitchFamily="34" charset="0"/>
                <a:cs typeface="Arial" panose="020B0604020202020204" pitchFamily="34" charset="0"/>
              </a:rPr>
              <a:t>Coriolis</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 force. These are the northeasterly trade winds. This tropical cell is known as the Hadley circulation.</a:t>
            </a:r>
            <a:endParaRPr lang="en-GB" sz="22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98" y="421528"/>
            <a:ext cx="5988981" cy="3552008"/>
          </a:xfrm>
          <a:prstGeom prst="rect">
            <a:avLst/>
          </a:prstGeom>
        </p:spPr>
      </p:pic>
      <p:sp>
        <p:nvSpPr>
          <p:cNvPr id="8" name="Rectangle 7"/>
          <p:cNvSpPr/>
          <p:nvPr/>
        </p:nvSpPr>
        <p:spPr>
          <a:xfrm>
            <a:off x="6203324" y="157107"/>
            <a:ext cx="5696755" cy="3816429"/>
          </a:xfrm>
          <a:prstGeom prst="rect">
            <a:avLst/>
          </a:prstGeom>
        </p:spPr>
        <p:txBody>
          <a:bodyPr wrap="square">
            <a:spAutoFit/>
          </a:bodyPr>
          <a:lstStyle/>
          <a:p>
            <a:pPr marL="342900" indent="-342900" algn="just">
              <a:buFont typeface="Wingdings" panose="05000000000000000000" pitchFamily="2" charset="2"/>
              <a:buChar char="Ø"/>
            </a:pP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In the Northern Hemisphere, warm tropical air with high pressure aloft flows as upper-level wind from the equator towards the North Pole. As it moves north, the </a:t>
            </a:r>
            <a:r>
              <a:rPr lang="en-US" sz="2200" dirty="0" err="1">
                <a:solidFill>
                  <a:srgbClr val="000000"/>
                </a:solidFill>
                <a:latin typeface="Arial" panose="020B0604020202020204" pitchFamily="34" charset="0"/>
                <a:ea typeface="Calibri" panose="020F0502020204030204" pitchFamily="34" charset="0"/>
                <a:cs typeface="Arial" panose="020B0604020202020204" pitchFamily="34" charset="0"/>
              </a:rPr>
              <a:t>Coriolis</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 force deflects the wind to the east. </a:t>
            </a:r>
            <a:endParaRPr lang="en-US" sz="2200" dirty="0" smtClean="0">
              <a:solidFill>
                <a:srgbClr val="00000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200" dirty="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This </a:t>
            </a:r>
            <a:r>
              <a:rPr lang="en-US" sz="2200" dirty="0" err="1">
                <a:solidFill>
                  <a:srgbClr val="000000"/>
                </a:solidFill>
                <a:latin typeface="Arial" panose="020B0604020202020204" pitchFamily="34" charset="0"/>
                <a:ea typeface="Calibri" panose="020F0502020204030204" pitchFamily="34" charset="0"/>
                <a:cs typeface="Arial" panose="020B0604020202020204" pitchFamily="34" charset="0"/>
              </a:rPr>
              <a:t>poleward</a:t>
            </a:r>
            <a:r>
              <a:rPr lang="en-US" sz="2200" dirty="0">
                <a:solidFill>
                  <a:srgbClr val="000000"/>
                </a:solidFill>
                <a:latin typeface="Arial" panose="020B0604020202020204" pitchFamily="34" charset="0"/>
                <a:ea typeface="Calibri" panose="020F0502020204030204" pitchFamily="34" charset="0"/>
                <a:cs typeface="Arial" panose="020B0604020202020204" pitchFamily="34" charset="0"/>
              </a:rPr>
              <a:t> moving air cools as it moves northwards. The column shrinks, the air becomes denser, and surface pressure increases.</a:t>
            </a:r>
            <a:endParaRPr lang="en-GB" sz="2200" dirty="0"/>
          </a:p>
        </p:txBody>
      </p:sp>
    </p:spTree>
    <p:extLst>
      <p:ext uri="{BB962C8B-B14F-4D97-AF65-F5344CB8AC3E}">
        <p14:creationId xmlns:p14="http://schemas.microsoft.com/office/powerpoint/2010/main" val="327213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760"/>
          <a:stretch/>
        </p:blipFill>
        <p:spPr>
          <a:xfrm>
            <a:off x="109780" y="2043117"/>
            <a:ext cx="6222349" cy="4084362"/>
          </a:xfrm>
          <a:prstGeom prst="rect">
            <a:avLst/>
          </a:prstGeom>
        </p:spPr>
      </p:pic>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6</a:t>
            </a:fld>
            <a:endParaRPr lang="en-GB"/>
          </a:p>
        </p:txBody>
      </p:sp>
      <p:sp>
        <p:nvSpPr>
          <p:cNvPr id="6" name="Rectangle 5"/>
          <p:cNvSpPr/>
          <p:nvPr/>
        </p:nvSpPr>
        <p:spPr>
          <a:xfrm>
            <a:off x="5395711" y="1515083"/>
            <a:ext cx="6429778" cy="4665444"/>
          </a:xfrm>
          <a:prstGeom prst="rect">
            <a:avLst/>
          </a:prstGeom>
        </p:spPr>
        <p:txBody>
          <a:bodyPr wrap="square">
            <a:spAutoFit/>
          </a:bodyPr>
          <a:lstStyle/>
          <a:p>
            <a:pPr marL="1257300" lvl="2" indent="-342900" algn="just">
              <a:lnSpc>
                <a:spcPct val="200000"/>
              </a:lnSpc>
              <a:spcAft>
                <a:spcPts val="1000"/>
              </a:spcAft>
              <a:buFont typeface="Wingdings" panose="05000000000000000000" pitchFamily="2" charset="2"/>
              <a:buChar char="Ø"/>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sub-tropical high pressure cells found at around 30</a:t>
            </a:r>
            <a:r>
              <a:rPr lang="en-US" sz="2400" dirty="0">
                <a:latin typeface="Arial" panose="020B0604020202020204" pitchFamily="34" charset="0"/>
                <a:cs typeface="Arial" panose="020B0604020202020204" pitchFamily="34" charset="0"/>
                <a:sym typeface="Symbol" panose="05050102010706020507" pitchFamily="18" charset="2"/>
              </a:rPr>
              <a:t></a:t>
            </a:r>
            <a:r>
              <a:rPr lang="en-US" sz="2400" dirty="0">
                <a:latin typeface="Arial" panose="020B0604020202020204" pitchFamily="34" charset="0"/>
                <a:cs typeface="Arial" panose="020B0604020202020204" pitchFamily="34" charset="0"/>
              </a:rPr>
              <a:t> latitude,</a:t>
            </a:r>
          </a:p>
          <a:p>
            <a:pPr marL="1257300" lvl="2" indent="-342900" algn="just">
              <a:lnSpc>
                <a:spcPct val="200000"/>
              </a:lnSpc>
              <a:spcAft>
                <a:spcPts val="100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 the Inter-tropical Convergence Zone (ITCZ) found near the equator, </a:t>
            </a:r>
          </a:p>
          <a:p>
            <a:pPr marL="1257300" lvl="2" indent="-342900" algn="just">
              <a:lnSpc>
                <a:spcPct val="200000"/>
              </a:lnSpc>
              <a:spcAft>
                <a:spcPts val="1000"/>
              </a:spcAft>
              <a:buFont typeface="Wingdings" panose="05000000000000000000" pitchFamily="2" charset="2"/>
              <a:buChar char="Ø"/>
            </a:pPr>
            <a:r>
              <a:rPr lang="en-US" sz="2400" dirty="0">
                <a:latin typeface="Arial" panose="020B0604020202020204" pitchFamily="34" charset="0"/>
                <a:cs typeface="Arial" panose="020B0604020202020204" pitchFamily="34" charset="0"/>
              </a:rPr>
              <a:t>the polar front and the associated troughs found at around 60</a:t>
            </a:r>
            <a:r>
              <a:rPr lang="en-US" sz="2400" dirty="0">
                <a:latin typeface="Arial" panose="020B0604020202020204" pitchFamily="34" charset="0"/>
                <a:cs typeface="Arial" panose="020B0604020202020204" pitchFamily="34" charset="0"/>
                <a:sym typeface="Symbol" panose="05050102010706020507" pitchFamily="18" charset="2"/>
              </a:rPr>
              <a:t></a:t>
            </a:r>
            <a:r>
              <a:rPr lang="en-US" sz="2400" dirty="0">
                <a:latin typeface="Arial" panose="020B0604020202020204" pitchFamily="34" charset="0"/>
                <a:cs typeface="Arial" panose="020B0604020202020204" pitchFamily="34" charset="0"/>
              </a:rPr>
              <a:t> latitude</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317678" y="426456"/>
            <a:ext cx="11556643" cy="1814086"/>
          </a:xfrm>
          <a:prstGeom prst="rect">
            <a:avLst/>
          </a:prstGeom>
        </p:spPr>
        <p:txBody>
          <a:bodyPr wrap="square">
            <a:spAutoFit/>
          </a:bodyPr>
          <a:lstStyle/>
          <a:p>
            <a:pPr algn="just">
              <a:lnSpc>
                <a:spcPct val="150000"/>
              </a:lnSpc>
              <a:spcAft>
                <a:spcPts val="1000"/>
              </a:spcAft>
            </a:pPr>
            <a:r>
              <a:rPr lang="en-US" sz="2400" dirty="0">
                <a:latin typeface="Arial" panose="020B0604020202020204" pitchFamily="34" charset="0"/>
                <a:cs typeface="Arial" panose="020B0604020202020204" pitchFamily="34" charset="0"/>
              </a:rPr>
              <a:t>The general circulation of the atmosphere generates semi-permanent pressure systems.</a:t>
            </a:r>
          </a:p>
          <a:p>
            <a:pPr algn="just">
              <a:lnSpc>
                <a:spcPct val="150000"/>
              </a:lnSpc>
              <a:spcAft>
                <a:spcPts val="1000"/>
              </a:spcAft>
            </a:pP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703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7</a:t>
            </a:fld>
            <a:endParaRPr lang="en-GB"/>
          </a:p>
        </p:txBody>
      </p:sp>
      <p:sp>
        <p:nvSpPr>
          <p:cNvPr id="8" name="Rectangle 7"/>
          <p:cNvSpPr/>
          <p:nvPr/>
        </p:nvSpPr>
        <p:spPr>
          <a:xfrm>
            <a:off x="399245" y="4599920"/>
            <a:ext cx="10783909" cy="1938992"/>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The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general circulation of the atmosphere accounts for the major climate zones in the world. </a:t>
            </a:r>
          </a:p>
          <a:p>
            <a:pPr marL="342900" marR="0" lvl="0" indent="-342900" algn="just">
              <a:spcBef>
                <a:spcPts val="0"/>
              </a:spcBef>
              <a:spcAft>
                <a:spcPts val="0"/>
              </a:spcAft>
              <a:buFont typeface="Wingdings" panose="05000000000000000000" pitchFamily="2" charset="2"/>
              <a:buChar char="Ø"/>
            </a:pPr>
            <a:endParaRPr lang="en-US" sz="2000" dirty="0" smtClean="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20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Rainfall is abundant where air rises – along the equator – and lacking where air sinks – near latitudes 30° N and 30° S</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502626" y="0"/>
            <a:ext cx="5442772" cy="738664"/>
          </a:xfrm>
          <a:prstGeom prst="rect">
            <a:avLst/>
          </a:prstGeom>
        </p:spPr>
        <p:txBody>
          <a:bodyPr wrap="none">
            <a:spAutoFit/>
          </a:bodyPr>
          <a:lstStyle/>
          <a:p>
            <a:pPr marL="228600" marR="0" algn="just">
              <a:lnSpc>
                <a:spcPct val="150000"/>
              </a:lnSpc>
              <a:spcBef>
                <a:spcPts val="0"/>
              </a:spcBef>
              <a:spcAft>
                <a:spcPts val="1000"/>
              </a:spcAft>
            </a:pPr>
            <a:r>
              <a:rPr lang="en-US" sz="2800" b="1"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The Major Climatic Zones</a:t>
            </a:r>
            <a:endParaRPr lang="en-US" sz="28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999"/>
          <a:stretch/>
        </p:blipFill>
        <p:spPr>
          <a:xfrm>
            <a:off x="1880315" y="579549"/>
            <a:ext cx="7702426" cy="3995306"/>
          </a:xfrm>
          <a:prstGeom prst="rect">
            <a:avLst/>
          </a:prstGeom>
        </p:spPr>
      </p:pic>
    </p:spTree>
    <p:extLst>
      <p:ext uri="{BB962C8B-B14F-4D97-AF65-F5344CB8AC3E}">
        <p14:creationId xmlns:p14="http://schemas.microsoft.com/office/powerpoint/2010/main" val="2166463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8</a:t>
            </a:fld>
            <a:endParaRPr lang="en-GB"/>
          </a:p>
        </p:txBody>
      </p:sp>
      <p:sp>
        <p:nvSpPr>
          <p:cNvPr id="6" name="Rectangle 5"/>
          <p:cNvSpPr/>
          <p:nvPr/>
        </p:nvSpPr>
        <p:spPr>
          <a:xfrm>
            <a:off x="489397" y="684194"/>
            <a:ext cx="10715221" cy="5324535"/>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Ø"/>
            </a:pPr>
            <a:r>
              <a:rPr lang="en-US" sz="2800" dirty="0">
                <a:solidFill>
                  <a:srgbClr val="000000"/>
                </a:solidFill>
                <a:latin typeface="Arial" panose="020B0604020202020204" pitchFamily="34" charset="0"/>
                <a:ea typeface="Calibri" panose="020F0502020204030204" pitchFamily="34" charset="0"/>
                <a:cs typeface="Arial" panose="020B0604020202020204" pitchFamily="34" charset="0"/>
              </a:rPr>
              <a:t>In the tropics, the trade winds converge from the northeast in the Northern Hemisphere and the southeast in the Southern Hemisphere on the equator in the intertropical convergence zone. This convergence and lifting of warm, moist air leads to high annual rainfall.</a:t>
            </a:r>
          </a:p>
          <a:p>
            <a:pPr marR="0" lvl="0" algn="just">
              <a:spcBef>
                <a:spcPts val="0"/>
              </a:spcBef>
              <a:spcAft>
                <a:spcPts val="0"/>
              </a:spcAft>
            </a:pPr>
            <a:endParaRPr lang="en-US" sz="2800" dirty="0" smtClean="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2800" dirty="0" smtClean="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2800" dirty="0">
              <a:latin typeface="Arial" panose="020B060402020202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2800" dirty="0">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Ø"/>
            </a:pPr>
            <a:r>
              <a:rPr lang="en-US" sz="2800" dirty="0">
                <a:solidFill>
                  <a:srgbClr val="000000"/>
                </a:solidFill>
                <a:latin typeface="Arial" panose="020B0604020202020204" pitchFamily="34" charset="0"/>
                <a:ea typeface="Calibri" panose="020F0502020204030204" pitchFamily="34" charset="0"/>
                <a:cs typeface="Arial" panose="020B0604020202020204" pitchFamily="34" charset="0"/>
              </a:rPr>
              <a:t> Many tropical regions have wet and dry seasons. This occurs because of seasonal variation in the geographic location of the convergence zone.</a:t>
            </a:r>
            <a:endParaRPr lang="en-US" sz="28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019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MET459: TROPICAL CLIMATOLOGY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9</a:t>
            </a:fld>
            <a:endParaRPr lang="en-GB"/>
          </a:p>
        </p:txBody>
      </p:sp>
      <p:sp>
        <p:nvSpPr>
          <p:cNvPr id="6" name="Rectangle 5"/>
          <p:cNvSpPr/>
          <p:nvPr/>
        </p:nvSpPr>
        <p:spPr>
          <a:xfrm>
            <a:off x="5769735" y="493504"/>
            <a:ext cx="6264948" cy="4708981"/>
          </a:xfrm>
          <a:prstGeom prst="rect">
            <a:avLst/>
          </a:prstGeom>
        </p:spPr>
        <p:txBody>
          <a:bodyPr wrap="square">
            <a:spAutoFit/>
          </a:bodyPr>
          <a:lstStyle/>
          <a:p>
            <a:pPr marL="342900" lvl="0" indent="-342900">
              <a:buFont typeface="Wingdings" panose="05000000000000000000" pitchFamily="2" charset="2"/>
              <a:buChar char="Ø"/>
            </a:pP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 Regions of subsidence, as occurs in high pressure systems, generally have low rainfall</a:t>
            </a:r>
            <a:r>
              <a:rPr lang="en-US" sz="2000" dirty="0" smtClean="0">
                <a:solidFill>
                  <a:srgbClr val="000000"/>
                </a:solidFill>
                <a:latin typeface="Arial" panose="020B0604020202020204" pitchFamily="34" charset="0"/>
                <a:ea typeface="Calibri" panose="020F0502020204030204" pitchFamily="34" charset="0"/>
                <a:cs typeface="Arial" panose="020B0604020202020204" pitchFamily="34" charset="0"/>
              </a:rPr>
              <a:t>. Many </a:t>
            </a:r>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of the world’s major deserts – in southwestern United States, North Africa, southern South America, South Africa, and western Australia – are located on the eastern flanks of the subtropical high pressures near latitudes 30° N and 30° S.</a:t>
            </a:r>
            <a:r>
              <a:rPr lang="en-US" sz="2000" dirty="0">
                <a:latin typeface="Arial" panose="020B0604020202020204" pitchFamily="34" charset="0"/>
                <a:cs typeface="Arial" panose="020B0604020202020204" pitchFamily="34" charset="0"/>
              </a:rPr>
              <a:t> </a:t>
            </a:r>
          </a:p>
          <a:p>
            <a:pPr marL="342900" lvl="0" indent="-342900">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342900" lvl="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Rainfall is also high, though not as high as in the tropics, in the middle latitudes between </a:t>
            </a:r>
            <a:r>
              <a:rPr lang="en-US" sz="2000" dirty="0" smtClean="0">
                <a:latin typeface="Arial" panose="020B0604020202020204" pitchFamily="34" charset="0"/>
                <a:cs typeface="Arial" panose="020B0604020202020204" pitchFamily="34" charset="0"/>
              </a:rPr>
              <a:t>40° and </a:t>
            </a:r>
            <a:r>
              <a:rPr lang="en-US" sz="2000" dirty="0">
                <a:latin typeface="Arial" panose="020B0604020202020204" pitchFamily="34" charset="0"/>
                <a:cs typeface="Arial" panose="020B0604020202020204" pitchFamily="34" charset="0"/>
              </a:rPr>
              <a:t>60° where warm moist air clashes with cold air along the polar front. </a:t>
            </a:r>
          </a:p>
          <a:p>
            <a:pPr marL="342900" lvl="0" indent="-342900">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6894"/>
          <a:stretch/>
        </p:blipFill>
        <p:spPr>
          <a:xfrm>
            <a:off x="0" y="493504"/>
            <a:ext cx="5836920" cy="4926378"/>
          </a:xfrm>
          <a:prstGeom prst="rect">
            <a:avLst/>
          </a:prstGeom>
        </p:spPr>
      </p:pic>
      <p:sp>
        <p:nvSpPr>
          <p:cNvPr id="8" name="TextBox 7"/>
          <p:cNvSpPr txBox="1"/>
          <p:nvPr/>
        </p:nvSpPr>
        <p:spPr>
          <a:xfrm>
            <a:off x="727033" y="5429733"/>
            <a:ext cx="11307650" cy="830997"/>
          </a:xfrm>
          <a:prstGeom prst="rect">
            <a:avLst/>
          </a:prstGeom>
          <a:solidFill>
            <a:schemeClr val="accent6">
              <a:lumMod val="60000"/>
              <a:lumOff val="40000"/>
            </a:schemeClr>
          </a:solidFill>
          <a:ln>
            <a:solidFill>
              <a:schemeClr val="tx1"/>
            </a:solidFill>
          </a:ln>
        </p:spPr>
        <p:txBody>
          <a:bodyPr wrap="square" rtlCol="0">
            <a:spAutoFit/>
          </a:bodyPr>
          <a:lstStyle/>
          <a:p>
            <a:r>
              <a:rPr lang="en-GB" sz="2400" b="1" dirty="0" smtClean="0"/>
              <a:t>Class Discussion</a:t>
            </a:r>
          </a:p>
          <a:p>
            <a:pPr marL="514350" indent="-514350">
              <a:buFont typeface="+mj-lt"/>
              <a:buAutoNum type="romanLcPeriod"/>
            </a:pPr>
            <a:r>
              <a:rPr lang="en-GB" sz="2400" b="1" dirty="0" smtClean="0"/>
              <a:t>Where lies the world’s driest desserts and what accounts for this?</a:t>
            </a:r>
          </a:p>
        </p:txBody>
      </p:sp>
    </p:spTree>
    <p:extLst>
      <p:ext uri="{BB962C8B-B14F-4D97-AF65-F5344CB8AC3E}">
        <p14:creationId xmlns:p14="http://schemas.microsoft.com/office/powerpoint/2010/main" val="419136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8596</TotalTime>
  <Words>1926</Words>
  <Application>Microsoft Office PowerPoint</Application>
  <PresentationFormat>Widescreen</PresentationFormat>
  <Paragraphs>191</Paragraphs>
  <Slides>21</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Arial Black</vt:lpstr>
      <vt:lpstr>Calibri</vt:lpstr>
      <vt:lpstr>Calibri Light</vt:lpstr>
      <vt:lpstr>Garamond</vt:lpstr>
      <vt:lpstr>Symbol</vt:lpstr>
      <vt:lpstr>Times New Roman</vt:lpstr>
      <vt:lpstr>Wingdings</vt:lpstr>
      <vt:lpstr>Office Theme</vt:lpstr>
      <vt:lpstr>Organic</vt:lpstr>
      <vt:lpstr>PowerPoint Presentation</vt:lpstr>
      <vt:lpstr>LECTURE 2</vt:lpstr>
      <vt:lpstr>Recommended Videos &amp; Websites</vt:lpstr>
      <vt:lpstr>Hadley Circulation</vt:lpstr>
      <vt:lpstr>PowerPoint Presentation</vt:lpstr>
      <vt:lpstr>PowerPoint Presentation</vt:lpstr>
      <vt:lpstr>PowerPoint Presentation</vt:lpstr>
      <vt:lpstr>PowerPoint Presentation</vt:lpstr>
      <vt:lpstr>PowerPoint Presentation</vt:lpstr>
      <vt:lpstr>PowerPoint Presentation</vt:lpstr>
      <vt:lpstr>Role of Continents and Oceans</vt:lpstr>
      <vt:lpstr>PowerPoint Presentation</vt:lpstr>
      <vt:lpstr>PowerPoint Presentation</vt:lpstr>
      <vt:lpstr>Koppen’s classification map</vt:lpstr>
      <vt:lpstr>PowerPoint Presentation</vt:lpstr>
      <vt:lpstr>PowerPoint Presentation</vt:lpstr>
      <vt:lpstr>PowerPoint Presentation</vt:lpstr>
      <vt:lpstr>General Structure of a jet stream</vt:lpstr>
      <vt:lpstr>PowerPoint Presentation</vt:lpstr>
      <vt:lpstr>PowerPoint Presentation</vt:lpstr>
      <vt:lpstr>RECAP OF  LECTURE 2</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242</cp:revision>
  <dcterms:created xsi:type="dcterms:W3CDTF">2019-09-04T12:24:24Z</dcterms:created>
  <dcterms:modified xsi:type="dcterms:W3CDTF">2019-10-06T21:31:41Z</dcterms:modified>
</cp:coreProperties>
</file>