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Lst>
  <p:notesMasterIdLst>
    <p:notesMasterId r:id="rId27"/>
  </p:notesMasterIdLst>
  <p:sldIdLst>
    <p:sldId id="256" r:id="rId3"/>
    <p:sldId id="266" r:id="rId4"/>
    <p:sldId id="311" r:id="rId5"/>
    <p:sldId id="318" r:id="rId6"/>
    <p:sldId id="312" r:id="rId7"/>
    <p:sldId id="319" r:id="rId8"/>
    <p:sldId id="313" r:id="rId9"/>
    <p:sldId id="322" r:id="rId10"/>
    <p:sldId id="314" r:id="rId11"/>
    <p:sldId id="323" r:id="rId12"/>
    <p:sldId id="315" r:id="rId13"/>
    <p:sldId id="316" r:id="rId14"/>
    <p:sldId id="320" r:id="rId15"/>
    <p:sldId id="317" r:id="rId16"/>
    <p:sldId id="310" r:id="rId17"/>
    <p:sldId id="306" r:id="rId18"/>
    <p:sldId id="307" r:id="rId19"/>
    <p:sldId id="308" r:id="rId20"/>
    <p:sldId id="309" r:id="rId21"/>
    <p:sldId id="304" r:id="rId22"/>
    <p:sldId id="321" r:id="rId23"/>
    <p:sldId id="262" r:id="rId24"/>
    <p:sldId id="285" r:id="rId25"/>
    <p:sldId id="32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455E-C356-46EF-99EC-C2148143F4C9}" type="datetimeFigureOut">
              <a:rPr lang="en-GB" smtClean="0"/>
              <a:t>11/10/2019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67CF2-8C7A-4A94-9656-A2E87E927CB5}" type="slidenum">
              <a:rPr lang="en-GB" smtClean="0"/>
              <a:t>‹#›</a:t>
            </a:fld>
            <a:endParaRPr lang="en-GB"/>
          </a:p>
        </p:txBody>
      </p:sp>
    </p:spTree>
    <p:extLst>
      <p:ext uri="{BB962C8B-B14F-4D97-AF65-F5344CB8AC3E}">
        <p14:creationId xmlns:p14="http://schemas.microsoft.com/office/powerpoint/2010/main" val="4443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a:t>
            </a:fld>
            <a:endParaRPr lang="en-GB"/>
          </a:p>
        </p:txBody>
      </p:sp>
    </p:spTree>
    <p:extLst>
      <p:ext uri="{BB962C8B-B14F-4D97-AF65-F5344CB8AC3E}">
        <p14:creationId xmlns:p14="http://schemas.microsoft.com/office/powerpoint/2010/main" val="315333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21</a:t>
            </a:fld>
            <a:endParaRPr lang="en-GB"/>
          </a:p>
        </p:txBody>
      </p:sp>
    </p:spTree>
    <p:extLst>
      <p:ext uri="{BB962C8B-B14F-4D97-AF65-F5344CB8AC3E}">
        <p14:creationId xmlns:p14="http://schemas.microsoft.com/office/powerpoint/2010/main" val="3426739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22</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969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23</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03071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24</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260227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853998A-90CB-4C3A-9A73-DC1B54833C52}" type="datetime1">
              <a:rPr lang="en-GB" smtClean="0"/>
              <a:t>11/10/2019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50972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94FD2E-874F-45F9-AFE9-4840EF78E52C}" type="datetime1">
              <a:rPr lang="en-GB" smtClean="0"/>
              <a:t>11/10/2019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25209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46F300-4A3C-47B3-954E-2CAB43D141FB}" type="datetime1">
              <a:rPr lang="en-GB" smtClean="0"/>
              <a:t>11/10/2019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34321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C1EFC5A-3FE7-4B1E-BB3C-B45C3DF1D405}" type="datetime1">
              <a:rPr lang="en-GB" smtClean="0"/>
              <a:t>11/10/2019</a:t>
            </a:fld>
            <a:endParaRPr lang="en-GB"/>
          </a:p>
        </p:txBody>
      </p:sp>
      <p:sp>
        <p:nvSpPr>
          <p:cNvPr id="5" name="Footer Placeholder 4"/>
          <p:cNvSpPr>
            <a:spLocks noGrp="1"/>
          </p:cNvSpPr>
          <p:nvPr>
            <p:ph type="ftr" sz="quarter" idx="11"/>
          </p:nvPr>
        </p:nvSpPr>
        <p:spPr>
          <a:xfrm>
            <a:off x="2692397" y="5037663"/>
            <a:ext cx="5214635" cy="279400"/>
          </a:xfrm>
        </p:spPr>
        <p:txBody>
          <a:bodyPr/>
          <a:lstStyle/>
          <a:p>
            <a:r>
              <a:rPr lang="en-GB" smtClean="0"/>
              <a:t>MET459: TROPICAL CLIMATOLOGY</a:t>
            </a:r>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46CBDAFF-6F72-4DEC-A76B-3A5A3345B25A}"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7226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A0A689-EA5E-42F0-8005-978FE3D58629}" type="datetime1">
              <a:rPr lang="en-GB" smtClean="0"/>
              <a:t>11/10/2019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29908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D6E585-1FF7-493B-82A1-8533F5EF7B98}" type="datetime1">
              <a:rPr lang="en-GB" smtClean="0"/>
              <a:t>11/10/2019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250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40B74E-0246-494A-B0B9-59A1653ED526}" type="datetime1">
              <a:rPr lang="en-GB" smtClean="0"/>
              <a:t>11/10/2019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77636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4065D1-F1C5-40B0-AF7D-CDF4B1F7D5E4}" type="datetime1">
              <a:rPr lang="en-GB" smtClean="0"/>
              <a:t>11/10/2019</a:t>
            </a:fld>
            <a:endParaRPr lang="en-GB"/>
          </a:p>
        </p:txBody>
      </p:sp>
      <p:sp>
        <p:nvSpPr>
          <p:cNvPr id="8" name="Footer Placeholder 7"/>
          <p:cNvSpPr>
            <a:spLocks noGrp="1"/>
          </p:cNvSpPr>
          <p:nvPr>
            <p:ph type="ftr" sz="quarter" idx="11"/>
          </p:nvPr>
        </p:nvSpPr>
        <p:spPr/>
        <p:txBody>
          <a:bodyPr/>
          <a:lstStyle/>
          <a:p>
            <a:r>
              <a:rPr lang="en-GB" smtClean="0"/>
              <a:t>MET459: TROPICAL CLIMATOLOGY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0815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633F8-6AA2-4A63-8964-9CFD4B667070}" type="datetime1">
              <a:rPr lang="en-GB" smtClean="0"/>
              <a:t>11/10/2019</a:t>
            </a:fld>
            <a:endParaRPr lang="en-GB"/>
          </a:p>
        </p:txBody>
      </p:sp>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774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947C9-A001-4D02-8E51-5527EB4ACB95}" type="datetime1">
              <a:rPr lang="en-GB" smtClean="0"/>
              <a:t>11/10/2019</a:t>
            </a:fld>
            <a:endParaRPr lang="en-GB"/>
          </a:p>
        </p:txBody>
      </p:sp>
      <p:sp>
        <p:nvSpPr>
          <p:cNvPr id="3" name="Footer Placeholder 2"/>
          <p:cNvSpPr>
            <a:spLocks noGrp="1"/>
          </p:cNvSpPr>
          <p:nvPr>
            <p:ph type="ftr" sz="quarter" idx="11"/>
          </p:nvPr>
        </p:nvSpPr>
        <p:spPr/>
        <p:txBody>
          <a:bodyPr/>
          <a:lstStyle/>
          <a:p>
            <a:r>
              <a:rPr lang="en-GB" smtClean="0"/>
              <a:t>MET459: TROPICAL CLIMATOLOGY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1902469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58C22B-2A60-41D0-972A-CDBA5B5B1511}" type="datetime1">
              <a:rPr lang="en-GB" smtClean="0"/>
              <a:t>11/10/2019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11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9DDA9C-2F60-4D13-8930-59EE0382835B}" type="datetime1">
              <a:rPr lang="en-GB" smtClean="0"/>
              <a:t>11/10/2019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827525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200B7-9AA7-44AA-AFFA-F79BB2DEF301}" type="datetime1">
              <a:rPr lang="en-GB" smtClean="0"/>
              <a:t>11/10/2019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914075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8FD670-F814-436D-A024-39D2B0FADDDC}" type="datetime1">
              <a:rPr lang="en-GB" smtClean="0"/>
              <a:t>11/10/2019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123853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46423F-89BB-43DE-A282-C8AAA07F4B17}" type="datetime1">
              <a:rPr lang="en-GB" smtClean="0"/>
              <a:t>11/10/2019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550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FBD570-863D-4081-8206-3DA3CC8463FF}" type="datetime1">
              <a:rPr lang="en-GB" smtClean="0"/>
              <a:t>11/10/2019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0011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59728B-C87D-4756-8F51-880ABE967A76}" type="datetime1">
              <a:rPr lang="en-GB" smtClean="0"/>
              <a:t>11/10/2019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6073461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1192B9-1BB8-4AAD-8F71-FF90AEF20CE8}" type="datetime1">
              <a:rPr lang="en-GB" smtClean="0"/>
              <a:t>11/10/2019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18382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009FF5-990F-459A-A4CB-F8AB00385A6D}" type="datetime1">
              <a:rPr lang="en-GB" smtClean="0"/>
              <a:t>11/10/2019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337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1D2961-311B-403B-A7FC-04CC722709AF}" type="datetime1">
              <a:rPr lang="en-GB" smtClean="0"/>
              <a:t>11/10/2019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9625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7A2EB4-2731-4FB0-A74E-6480CEDF36CF}" type="datetime1">
              <a:rPr lang="en-GB" smtClean="0"/>
              <a:t>11/10/2019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737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FDA04D-3204-4027-ADA2-7C1DDE9FE057}" type="datetime1">
              <a:rPr lang="en-GB" smtClean="0"/>
              <a:t>11/10/2019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96605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AC9967-4720-4F85-86C1-CADDB7659F7C}" type="datetime1">
              <a:rPr lang="en-GB" smtClean="0"/>
              <a:t>11/10/2019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75216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EAD44D4-CE0D-4E88-98FC-8E6FD77E9A9B}" type="datetime1">
              <a:rPr lang="en-GB" smtClean="0"/>
              <a:t>11/10/2019</a:t>
            </a:fld>
            <a:endParaRPr lang="en-GB"/>
          </a:p>
        </p:txBody>
      </p:sp>
      <p:sp>
        <p:nvSpPr>
          <p:cNvPr id="8" name="Footer Placeholder 7"/>
          <p:cNvSpPr>
            <a:spLocks noGrp="1"/>
          </p:cNvSpPr>
          <p:nvPr>
            <p:ph type="ftr" sz="quarter" idx="11"/>
          </p:nvPr>
        </p:nvSpPr>
        <p:spPr/>
        <p:txBody>
          <a:bodyPr/>
          <a:lstStyle/>
          <a:p>
            <a:r>
              <a:rPr lang="en-GB" smtClean="0"/>
              <a:t>MET459: TROPICAL CLIMATOLOGY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401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1927DBF-BE8B-4E27-B959-592853B6514D}" type="datetime1">
              <a:rPr lang="en-GB" smtClean="0"/>
              <a:t>11/10/2019</a:t>
            </a:fld>
            <a:endParaRPr lang="en-GB"/>
          </a:p>
        </p:txBody>
      </p:sp>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35015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B59E8-49D5-4C42-A2A3-9701E2CFDB0D}" type="datetime1">
              <a:rPr lang="en-GB" smtClean="0"/>
              <a:t>11/10/2019</a:t>
            </a:fld>
            <a:endParaRPr lang="en-GB"/>
          </a:p>
        </p:txBody>
      </p:sp>
      <p:sp>
        <p:nvSpPr>
          <p:cNvPr id="3" name="Footer Placeholder 2"/>
          <p:cNvSpPr>
            <a:spLocks noGrp="1"/>
          </p:cNvSpPr>
          <p:nvPr>
            <p:ph type="ftr" sz="quarter" idx="11"/>
          </p:nvPr>
        </p:nvSpPr>
        <p:spPr/>
        <p:txBody>
          <a:bodyPr/>
          <a:lstStyle/>
          <a:p>
            <a:r>
              <a:rPr lang="en-GB" smtClean="0"/>
              <a:t>MET459: TROPICAL CLIMATOLOGY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0557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7647FD-E49D-475E-9E5C-A325658D90AA}" type="datetime1">
              <a:rPr lang="en-GB" smtClean="0"/>
              <a:t>11/10/2019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5392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97A108-D7AE-469F-AB22-9083760AB849}" type="datetime1">
              <a:rPr lang="en-GB" smtClean="0"/>
              <a:t>11/10/2019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1440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402E7-6ABA-4CB7-BC05-5358FA5FB587}" type="datetime1">
              <a:rPr lang="en-GB" smtClean="0"/>
              <a:t>11/10/2019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MET459: TROPICAL CLIMATOLOGY</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595030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1C0B90-C8F0-4297-B390-631A67D60ED0}" type="datetime1">
              <a:rPr lang="en-GB" smtClean="0"/>
              <a:t>11/10/2019</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GB" smtClean="0"/>
              <a:t>MET459: TROPICAL CLIMATOLOGY</a:t>
            </a:r>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4323729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jeffjay88/Tropical-Climatology" TargetMode="External"/><Relationship Id="rId4" Type="http://schemas.openxmlformats.org/officeDocument/2006/relationships/hyperlink" Target="mailto:E-mailjeff.jay8845@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4.uwsp.edu/geo/faculty/ritter/geog101/textbook/references.html#Trewartha%201977" TargetMode="External"/><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homepages.see.leeds.ac.uk/~earajr/SWIFT/Summer_Schoo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a:xfrm>
            <a:off x="1476704" y="3314759"/>
            <a:ext cx="9144000" cy="1572552"/>
          </a:xfrm>
        </p:spPr>
        <p:txBody>
          <a:bodyPr>
            <a:normAutofit/>
          </a:bodyPr>
          <a:lstStyle/>
          <a:p>
            <a:pPr lvl="0"/>
            <a:r>
              <a:rPr lang="en-US" sz="3600" dirty="0" smtClean="0"/>
              <a:t>Jeffrey N. A. Aryee  (PhD)</a:t>
            </a:r>
            <a:endParaRPr lang="en-US" dirty="0" smtClean="0"/>
          </a:p>
          <a:p>
            <a:pPr lvl="0"/>
            <a:r>
              <a:rPr lang="en-US" i="1" dirty="0" smtClean="0"/>
              <a:t>Meteorology &amp; Climate Science Programme</a:t>
            </a:r>
          </a:p>
          <a:p>
            <a:pPr lvl="0"/>
            <a:r>
              <a:rPr lang="en-US" i="1" dirty="0" smtClean="0"/>
              <a:t>Department of Physics, KNUST, Ghana</a:t>
            </a:r>
            <a:endParaRPr lang="en-US" i="1" dirty="0"/>
          </a:p>
        </p:txBody>
      </p:sp>
      <p:sp>
        <p:nvSpPr>
          <p:cNvPr id="18" name="Title 1"/>
          <p:cNvSpPr txBox="1">
            <a:spLocks/>
          </p:cNvSpPr>
          <p:nvPr/>
        </p:nvSpPr>
        <p:spPr>
          <a:xfrm>
            <a:off x="493690" y="206059"/>
            <a:ext cx="11204620" cy="2332189"/>
          </a:xfrm>
          <a:prstGeom prst="rect">
            <a:avLst/>
          </a:prstGeom>
          <a:solidFill>
            <a:schemeClr val="accent3">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smtClean="0">
                <a:solidFill>
                  <a:srgbClr val="FF0000"/>
                </a:solidFill>
                <a:latin typeface="Arial Black" panose="020B0A04020102020204" pitchFamily="34" charset="0"/>
              </a:rPr>
              <a:t>MET 459: Tropical Climatology</a:t>
            </a:r>
            <a:endParaRPr lang="en-US" sz="5400" b="1" dirty="0">
              <a:solidFill>
                <a:srgbClr val="FF0000"/>
              </a:solidFill>
              <a:latin typeface="Arial Black" panose="020B0A04020102020204" pitchFamily="3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545" y="5388344"/>
            <a:ext cx="1179607" cy="656823"/>
          </a:xfrm>
          <a:prstGeom prst="rect">
            <a:avLst/>
          </a:prstGeom>
        </p:spPr>
      </p:pic>
      <p:sp>
        <p:nvSpPr>
          <p:cNvPr id="22" name="Subtitle 15"/>
          <p:cNvSpPr txBox="1">
            <a:spLocks/>
          </p:cNvSpPr>
          <p:nvPr/>
        </p:nvSpPr>
        <p:spPr>
          <a:xfrm>
            <a:off x="745545" y="5099254"/>
            <a:ext cx="10961350" cy="9699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r>
              <a:rPr lang="en-US" sz="2000" i="1" dirty="0"/>
              <a:t>e</a:t>
            </a:r>
            <a:r>
              <a:rPr lang="en-US" sz="2000" i="1" dirty="0" smtClean="0"/>
              <a:t>-mail:</a:t>
            </a:r>
            <a:r>
              <a:rPr lang="en-US" sz="2000" dirty="0" smtClean="0"/>
              <a:t>	     		</a:t>
            </a:r>
            <a:r>
              <a:rPr lang="en-US" sz="2000" b="1" dirty="0" smtClean="0">
                <a:hlinkClick r:id="rId4"/>
              </a:rPr>
              <a:t>jeff.jay8845@gmail.com</a:t>
            </a:r>
            <a:endParaRPr lang="en-US" sz="2000" b="1" dirty="0" smtClean="0"/>
          </a:p>
          <a:p>
            <a:pPr algn="l"/>
            <a:r>
              <a:rPr lang="en-US" sz="2000" b="1" dirty="0" smtClean="0"/>
              <a:t>	    		 </a:t>
            </a:r>
            <a:r>
              <a:rPr lang="en-US" sz="2000" b="1" dirty="0" smtClean="0">
                <a:hlinkClick r:id="rId5"/>
              </a:rPr>
              <a:t>https</a:t>
            </a:r>
            <a:r>
              <a:rPr lang="en-US" sz="2000" b="1" dirty="0">
                <a:hlinkClick r:id="rId5"/>
              </a:rPr>
              <a:t>://</a:t>
            </a:r>
            <a:r>
              <a:rPr lang="en-US" sz="2000" b="1" dirty="0" smtClean="0">
                <a:hlinkClick r:id="rId5"/>
              </a:rPr>
              <a:t>github.com/jeffjay88/Tropical-Climatology</a:t>
            </a:r>
            <a:endParaRPr lang="en-US" sz="2000" b="1" dirty="0" smtClean="0"/>
          </a:p>
          <a:p>
            <a:pPr algn="l"/>
            <a:r>
              <a:rPr lang="en-GB" sz="2000" dirty="0" smtClean="0"/>
              <a:t>Google Classroom code: 	</a:t>
            </a:r>
            <a:r>
              <a:rPr lang="en-GB" sz="2000" b="1" dirty="0" smtClean="0">
                <a:solidFill>
                  <a:schemeClr val="accent5">
                    <a:lumMod val="75000"/>
                  </a:schemeClr>
                </a:solidFill>
              </a:rPr>
              <a:t>i0n0ep</a:t>
            </a:r>
            <a:endParaRPr lang="en-US" sz="2000" b="1" dirty="0">
              <a:solidFill>
                <a:schemeClr val="accent5">
                  <a:lumMod val="75000"/>
                </a:schemeClr>
              </a:solidFill>
            </a:endParaRPr>
          </a:p>
        </p:txBody>
      </p:sp>
      <p:sp>
        <p:nvSpPr>
          <p:cNvPr id="2" name="Footer Placeholder 1"/>
          <p:cNvSpPr>
            <a:spLocks noGrp="1"/>
          </p:cNvSpPr>
          <p:nvPr>
            <p:ph type="ftr" sz="quarter" idx="11"/>
          </p:nvPr>
        </p:nvSpPr>
        <p:spPr/>
        <p:txBody>
          <a:bodyPr/>
          <a:lstStyle/>
          <a:p>
            <a:r>
              <a:rPr lang="en-GB" smtClean="0"/>
              <a:t>MET459: TROPICAL CLIMATOLOGY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1</a:t>
            </a:fld>
            <a:endParaRPr lang="en-GB"/>
          </a:p>
        </p:txBody>
      </p:sp>
    </p:spTree>
    <p:extLst>
      <p:ext uri="{BB962C8B-B14F-4D97-AF65-F5344CB8AC3E}">
        <p14:creationId xmlns:p14="http://schemas.microsoft.com/office/powerpoint/2010/main" val="993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719" y="1040938"/>
            <a:ext cx="5916961" cy="4524315"/>
          </a:xfrm>
          <a:prstGeom prst="rect">
            <a:avLst/>
          </a:prstGeom>
        </p:spPr>
        <p:txBody>
          <a:bodyPr wrap="square">
            <a:spAutoFit/>
          </a:bodyPr>
          <a:lstStyle/>
          <a:p>
            <a:pPr marR="0" lvl="0" algn="just">
              <a:lnSpc>
                <a:spcPct val="150000"/>
              </a:lnSpc>
              <a:spcBef>
                <a:spcPts val="0"/>
              </a:spcBef>
              <a:spcAft>
                <a:spcPts val="0"/>
              </a:spcAft>
            </a:pPr>
            <a:r>
              <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They are </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found in high latitudes or mountain tops where the warmest month is below 10 °C. Tundra climates are found where plants can still survive in the short summers and long, cold winters. In the extreme cold of Greenland and Antarctica, little vegetation grows and permanent glaciers cover the land.</a:t>
            </a:r>
            <a:endParaRPr lang="en-US" sz="3200"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419444" y="92058"/>
            <a:ext cx="4365234" cy="707886"/>
          </a:xfrm>
          <a:prstGeom prst="rect">
            <a:avLst/>
          </a:prstGeom>
        </p:spPr>
        <p:txBody>
          <a:bodyPr wrap="none">
            <a:spAutoFit/>
          </a:bodyPr>
          <a:lstStyle/>
          <a:p>
            <a:r>
              <a:rPr lang="en-US" sz="4000" b="1"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Polar climates </a:t>
            </a:r>
            <a:endParaRPr lang="en-GB" sz="4000" dirty="0">
              <a:solidFill>
                <a:srgbClr val="FF0000"/>
              </a:solidFill>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1409" y="1272760"/>
            <a:ext cx="5306096" cy="3979572"/>
          </a:xfrm>
          <a:prstGeom prst="rect">
            <a:avLst/>
          </a:prstGeom>
        </p:spPr>
      </p:pic>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10</a:t>
            </a:fld>
            <a:endParaRPr lang="en-GB"/>
          </a:p>
        </p:txBody>
      </p:sp>
    </p:spTree>
    <p:extLst>
      <p:ext uri="{BB962C8B-B14F-4D97-AF65-F5344CB8AC3E}">
        <p14:creationId xmlns:p14="http://schemas.microsoft.com/office/powerpoint/2010/main" val="2292823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039" y="-218943"/>
            <a:ext cx="11488993" cy="5632311"/>
          </a:xfrm>
          <a:prstGeom prst="rect">
            <a:avLst/>
          </a:prstGeom>
        </p:spPr>
        <p:txBody>
          <a:bodyPr wrap="square">
            <a:spAutoFit/>
          </a:bodyPr>
          <a:lstStyle/>
          <a:p>
            <a:pPr>
              <a:lnSpc>
                <a:spcPct val="150000"/>
              </a:lnSpc>
            </a:pPr>
            <a:r>
              <a:rPr lang="en-US" sz="4000" b="1" dirty="0">
                <a:solidFill>
                  <a:srgbClr val="FF0000"/>
                </a:solidFill>
                <a:latin typeface="Arial Black" panose="020B0A04020102020204" pitchFamily="34" charset="0"/>
                <a:ea typeface="Calibri" panose="020F0502020204030204" pitchFamily="34" charset="0"/>
              </a:rPr>
              <a:t>Climate and vegetation </a:t>
            </a:r>
            <a:endParaRPr lang="en-US" sz="4000" dirty="0">
              <a:solidFill>
                <a:srgbClr val="FF0000"/>
              </a:solidFill>
              <a:latin typeface="Arial Black" panose="020B0A04020102020204" pitchFamily="34" charset="0"/>
              <a:ea typeface="Calibri" panose="020F0502020204030204" pitchFamily="34" charset="0"/>
            </a:endParaRPr>
          </a:p>
          <a:p>
            <a:pPr>
              <a:lnSpc>
                <a:spcPct val="150000"/>
              </a:lnSpc>
            </a:pPr>
            <a:r>
              <a:rPr lang="en-US" sz="2000" dirty="0">
                <a:solidFill>
                  <a:srgbClr val="000000"/>
                </a:solidFill>
                <a:latin typeface="Times New Roman" panose="02020603050405020304" pitchFamily="18" charset="0"/>
                <a:ea typeface="Calibri" panose="020F0502020204030204" pitchFamily="34" charset="0"/>
              </a:rPr>
              <a:t>The natural vegetation of Earth has a distinct geographic pattern that corresponds to climate zones.</a:t>
            </a:r>
          </a:p>
          <a:p>
            <a:pPr marL="342900" marR="0" lvl="0" indent="-342900">
              <a:lnSpc>
                <a:spcPct val="150000"/>
              </a:lnSpc>
              <a:spcBef>
                <a:spcPts val="0"/>
              </a:spcBef>
              <a:spcAft>
                <a:spcPts val="0"/>
              </a:spcAft>
              <a:buFont typeface="Symbol" panose="05050102010706020507" pitchFamily="18" charset="2"/>
              <a:buChar char=""/>
            </a:pPr>
            <a:r>
              <a:rPr lang="en-US" sz="2000" dirty="0">
                <a:solidFill>
                  <a:srgbClr val="000000"/>
                </a:solidFill>
                <a:latin typeface="Times New Roman" panose="02020603050405020304" pitchFamily="18" charset="0"/>
                <a:ea typeface="Calibri" panose="020F0502020204030204" pitchFamily="34" charset="0"/>
              </a:rPr>
              <a:t>Forests grow in tropical rainforest, humid subtropical, marine, and moist continental climates. In these regions, precipitation is abundant year-round. </a:t>
            </a:r>
          </a:p>
          <a:p>
            <a:pPr marL="342900" marR="0" lvl="0" indent="-342900">
              <a:lnSpc>
                <a:spcPct val="150000"/>
              </a:lnSpc>
              <a:spcBef>
                <a:spcPts val="0"/>
              </a:spcBef>
              <a:spcAft>
                <a:spcPts val="0"/>
              </a:spcAft>
              <a:buFont typeface="Symbol" panose="05050102010706020507" pitchFamily="18" charset="2"/>
              <a:buChar char=""/>
            </a:pPr>
            <a:r>
              <a:rPr lang="en-US" sz="2000" dirty="0">
                <a:solidFill>
                  <a:srgbClr val="000000"/>
                </a:solidFill>
                <a:latin typeface="Times New Roman" panose="02020603050405020304" pitchFamily="18" charset="0"/>
                <a:ea typeface="Calibri" panose="020F0502020204030204" pitchFamily="34" charset="0"/>
              </a:rPr>
              <a:t>Trees cannot survive in the bitter cold of tundra climates. Instead, small shrubs, herbaceous plants, and mosses grow in the short summers.</a:t>
            </a:r>
          </a:p>
          <a:p>
            <a:pPr marL="342900" marR="0" lvl="0" indent="-342900">
              <a:lnSpc>
                <a:spcPct val="150000"/>
              </a:lnSpc>
              <a:spcBef>
                <a:spcPts val="0"/>
              </a:spcBef>
              <a:spcAft>
                <a:spcPts val="0"/>
              </a:spcAft>
              <a:buFont typeface="Symbol" panose="05050102010706020507" pitchFamily="18" charset="2"/>
              <a:buChar char=""/>
            </a:pPr>
            <a:r>
              <a:rPr lang="en-US" sz="2000" dirty="0">
                <a:solidFill>
                  <a:srgbClr val="000000"/>
                </a:solidFill>
                <a:latin typeface="Times New Roman" panose="02020603050405020304" pitchFamily="18" charset="0"/>
                <a:ea typeface="Calibri" panose="020F0502020204030204" pitchFamily="34" charset="0"/>
              </a:rPr>
              <a:t> Extensive grasslands occur in semi-arid and savanna climates of central North America, northern and central South America, central and southern Africa, central Asia, and Australia. Here climate is hot and dry.</a:t>
            </a:r>
          </a:p>
          <a:p>
            <a:pPr marL="342900" marR="0" lvl="0" indent="-342900">
              <a:lnSpc>
                <a:spcPct val="150000"/>
              </a:lnSpc>
              <a:spcBef>
                <a:spcPts val="0"/>
              </a:spcBef>
              <a:spcAft>
                <a:spcPts val="0"/>
              </a:spcAft>
              <a:buFont typeface="Symbol" panose="05050102010706020507" pitchFamily="18" charset="2"/>
              <a:buChar char=""/>
            </a:pPr>
            <a:r>
              <a:rPr lang="en-US" sz="2000" dirty="0">
                <a:solidFill>
                  <a:srgbClr val="000000"/>
                </a:solidFill>
                <a:latin typeface="Times New Roman" panose="02020603050405020304" pitchFamily="18" charset="0"/>
                <a:ea typeface="Calibri" panose="020F0502020204030204" pitchFamily="34" charset="0"/>
              </a:rPr>
              <a:t>Short, dense woody bushes form chaparral or ‘Mediterranean’ vegetation in the Mediterranean climate where summers are hot and dry and winters are mild and moist. </a:t>
            </a:r>
          </a:p>
          <a:p>
            <a:pPr marL="342900" marR="0" lvl="0" indent="-342900">
              <a:lnSpc>
                <a:spcPct val="150000"/>
              </a:lnSpc>
              <a:spcBef>
                <a:spcPts val="0"/>
              </a:spcBef>
              <a:spcAft>
                <a:spcPts val="0"/>
              </a:spcAft>
              <a:buFont typeface="Symbol" panose="05050102010706020507" pitchFamily="18" charset="2"/>
              <a:buChar char=""/>
            </a:pPr>
            <a:r>
              <a:rPr lang="en-US" sz="2000" dirty="0">
                <a:solidFill>
                  <a:srgbClr val="000000"/>
                </a:solidFill>
                <a:latin typeface="Times New Roman" panose="02020603050405020304" pitchFamily="18" charset="0"/>
                <a:ea typeface="Calibri" panose="020F0502020204030204" pitchFamily="34" charset="0"/>
              </a:rPr>
              <a:t>Deserts, with sparse or widely spaced scrubby plants, are found in arid climates. </a:t>
            </a:r>
          </a:p>
        </p:txBody>
      </p:sp>
      <p:sp>
        <p:nvSpPr>
          <p:cNvPr id="3" name="Rectangle 2"/>
          <p:cNvSpPr/>
          <p:nvPr/>
        </p:nvSpPr>
        <p:spPr>
          <a:xfrm>
            <a:off x="408039" y="5262979"/>
            <a:ext cx="11611896" cy="1561581"/>
          </a:xfrm>
          <a:prstGeom prst="rect">
            <a:avLst/>
          </a:prstGeom>
        </p:spPr>
        <p:txBody>
          <a:bodyPr wrap="square">
            <a:spAutoFit/>
          </a:bodyPr>
          <a:lstStyle/>
          <a:p>
            <a:pPr marR="0" lvl="0" algn="just">
              <a:lnSpc>
                <a:spcPct val="150000"/>
              </a:lnSpc>
              <a:spcBef>
                <a:spcPts val="0"/>
              </a:spcBef>
              <a:spcAft>
                <a:spcPts val="0"/>
              </a:spcAft>
            </a:pPr>
            <a:r>
              <a:rPr lang="en-US"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Numerous studies beginning in the 1970s all point to the same conclusion: the geographic distribution of vegetation is an important determinant of regional and global climate. Consequently, natural and human-induced changes in land cover can alter climate.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6CBDAFF-6F72-4DEC-A76B-3A5A3345B25A}" type="slidenum">
              <a:rPr lang="en-GB" smtClean="0"/>
              <a:t>11</a:t>
            </a:fld>
            <a:endParaRPr lang="en-GB"/>
          </a:p>
        </p:txBody>
      </p:sp>
    </p:spTree>
    <p:extLst>
      <p:ext uri="{BB962C8B-B14F-4D97-AF65-F5344CB8AC3E}">
        <p14:creationId xmlns:p14="http://schemas.microsoft.com/office/powerpoint/2010/main" val="325432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irculation belts and precipitation"/>
          <p:cNvPicPr/>
          <p:nvPr/>
        </p:nvPicPr>
        <p:blipFill>
          <a:blip r:embed="rId2" cstate="print"/>
          <a:srcRect/>
          <a:stretch>
            <a:fillRect/>
          </a:stretch>
        </p:blipFill>
        <p:spPr bwMode="auto">
          <a:xfrm>
            <a:off x="418642" y="309717"/>
            <a:ext cx="10899267" cy="5591175"/>
          </a:xfrm>
          <a:prstGeom prst="rect">
            <a:avLst/>
          </a:prstGeom>
          <a:noFill/>
          <a:ln w="9525">
            <a:noFill/>
            <a:miter lim="800000"/>
            <a:headEnd/>
            <a:tailEnd/>
          </a:ln>
        </p:spPr>
      </p:pic>
      <p:sp>
        <p:nvSpPr>
          <p:cNvPr id="3" name="Rectangle 2"/>
          <p:cNvSpPr/>
          <p:nvPr/>
        </p:nvSpPr>
        <p:spPr>
          <a:xfrm>
            <a:off x="530455" y="6171684"/>
            <a:ext cx="10899267" cy="369332"/>
          </a:xfrm>
          <a:prstGeom prst="rect">
            <a:avLst/>
          </a:prstGeom>
        </p:spPr>
        <p:txBody>
          <a:bodyPr wrap="square">
            <a:spAutoFit/>
          </a:bodyPr>
          <a:lstStyle/>
          <a:p>
            <a:pPr algn="ctr"/>
            <a:r>
              <a:rPr lang="en-US" b="1" dirty="0">
                <a:latin typeface="Calibri" panose="020F0502020204030204" pitchFamily="34" charset="0"/>
                <a:ea typeface="Times New Roman" panose="02020603050405020304" pitchFamily="18" charset="0"/>
              </a:rPr>
              <a:t>Seasonal migration of surface wind and pressure (Modified from </a:t>
            </a:r>
            <a:r>
              <a:rPr lang="en-US" b="1" u="sng" dirty="0">
                <a:solidFill>
                  <a:srgbClr val="0000FF"/>
                </a:solidFill>
                <a:latin typeface="Calibri" panose="020F0502020204030204" pitchFamily="34" charset="0"/>
                <a:ea typeface="Times New Roman" panose="02020603050405020304" pitchFamily="18" charset="0"/>
                <a:hlinkClick r:id="rId3"/>
              </a:rPr>
              <a:t>Trewartha, Robinson, Hammond &amp; Horn, 1977</a:t>
            </a:r>
            <a:r>
              <a:rPr lang="en-US" b="1" dirty="0">
                <a:latin typeface="Calibri" panose="020F0502020204030204" pitchFamily="34" charset="0"/>
                <a:ea typeface="Times New Roman" panose="02020603050405020304" pitchFamily="18" charset="0"/>
              </a:rPr>
              <a:t>)</a:t>
            </a:r>
            <a:endParaRPr lang="en-US" sz="2800" dirty="0">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11"/>
          </p:nvPr>
        </p:nvSpPr>
        <p:spPr>
          <a:xfrm>
            <a:off x="4038600" y="6498019"/>
            <a:ext cx="4114800" cy="365125"/>
          </a:xfrm>
        </p:spPr>
        <p:txBody>
          <a:bodyPr/>
          <a:lstStyle/>
          <a:p>
            <a:r>
              <a:rPr lang="en-GB" dirty="0" smtClean="0"/>
              <a:t>MET459: TROPICAL CLIMATOLOGY</a:t>
            </a:r>
            <a:endParaRPr lang="en-GB" dirty="0"/>
          </a:p>
        </p:txBody>
      </p:sp>
      <p:sp>
        <p:nvSpPr>
          <p:cNvPr id="5" name="Slide Number Placeholder 4"/>
          <p:cNvSpPr>
            <a:spLocks noGrp="1"/>
          </p:cNvSpPr>
          <p:nvPr>
            <p:ph type="sldNum" sz="quarter" idx="12"/>
          </p:nvPr>
        </p:nvSpPr>
        <p:spPr/>
        <p:txBody>
          <a:bodyPr/>
          <a:lstStyle/>
          <a:p>
            <a:fld id="{46CBDAFF-6F72-4DEC-A76B-3A5A3345B25A}" type="slidenum">
              <a:rPr lang="en-GB" smtClean="0"/>
              <a:t>12</a:t>
            </a:fld>
            <a:endParaRPr lang="en-GB"/>
          </a:p>
        </p:txBody>
      </p:sp>
    </p:spTree>
    <p:extLst>
      <p:ext uri="{BB962C8B-B14F-4D97-AF65-F5344CB8AC3E}">
        <p14:creationId xmlns:p14="http://schemas.microsoft.com/office/powerpoint/2010/main" val="3242573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MET459: TROPICAL CLIMATOLOGY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13</a:t>
            </a:fld>
            <a:endParaRPr lang="en-GB"/>
          </a:p>
        </p:txBody>
      </p:sp>
      <p:sp>
        <p:nvSpPr>
          <p:cNvPr id="4" name="TextBox 3"/>
          <p:cNvSpPr txBox="1"/>
          <p:nvPr/>
        </p:nvSpPr>
        <p:spPr>
          <a:xfrm>
            <a:off x="442174" y="1674254"/>
            <a:ext cx="11307651" cy="2462213"/>
          </a:xfrm>
          <a:prstGeom prst="rect">
            <a:avLst/>
          </a:prstGeom>
          <a:solidFill>
            <a:schemeClr val="accent6">
              <a:lumMod val="60000"/>
              <a:lumOff val="40000"/>
            </a:schemeClr>
          </a:solidFill>
        </p:spPr>
        <p:txBody>
          <a:bodyPr wrap="square" rtlCol="0">
            <a:spAutoFit/>
          </a:bodyPr>
          <a:lstStyle/>
          <a:p>
            <a:endParaRPr lang="en-GB" sz="4400" b="1" dirty="0" smtClean="0">
              <a:solidFill>
                <a:srgbClr val="FF0000"/>
              </a:solidFill>
              <a:latin typeface="Arial Black" panose="020B0A04020102020204" pitchFamily="34" charset="0"/>
            </a:endParaRPr>
          </a:p>
          <a:p>
            <a:r>
              <a:rPr lang="en-GB" sz="4400" b="1" dirty="0" smtClean="0">
                <a:solidFill>
                  <a:srgbClr val="FF0000"/>
                </a:solidFill>
                <a:latin typeface="Arial Black" panose="020B0A04020102020204" pitchFamily="34" charset="0"/>
              </a:rPr>
              <a:t>Class Discussion</a:t>
            </a:r>
          </a:p>
          <a:p>
            <a:endParaRPr lang="en-GB" b="1" dirty="0"/>
          </a:p>
          <a:p>
            <a:r>
              <a:rPr lang="en-GB" sz="2400" b="1" dirty="0" smtClean="0">
                <a:latin typeface="Arial" panose="020B0604020202020204" pitchFamily="34" charset="0"/>
                <a:cs typeface="Arial" panose="020B0604020202020204" pitchFamily="34" charset="0"/>
              </a:rPr>
              <a:t>Differentiate between West African summer monsoon and winter monsoon.</a:t>
            </a:r>
          </a:p>
          <a:p>
            <a:endParaRPr lang="en-GB"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2844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3284" y="-148320"/>
            <a:ext cx="11567652" cy="6924973"/>
          </a:xfrm>
          <a:prstGeom prst="rect">
            <a:avLst/>
          </a:prstGeom>
        </p:spPr>
        <p:txBody>
          <a:bodyPr wrap="square">
            <a:spAutoFit/>
          </a:bodyPr>
          <a:lstStyle/>
          <a:p>
            <a:pPr algn="just">
              <a:lnSpc>
                <a:spcPct val="150000"/>
              </a:lnSpc>
            </a:pPr>
            <a:r>
              <a:rPr lang="en-US" sz="4000" b="1"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The West African </a:t>
            </a:r>
            <a:r>
              <a:rPr lang="en-US" sz="4000" b="1"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Monsoon</a:t>
            </a:r>
            <a:endParaRPr lang="en-US" sz="4000" dirty="0">
              <a:solidFill>
                <a:srgbClr val="FF0000"/>
              </a:solidFill>
              <a:latin typeface="Arial Black" panose="020B0A0402010202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ea typeface="Calibri" panose="020F0502020204030204" pitchFamily="34" charset="0"/>
              </a:rPr>
              <a:t>The West African summer monsoon is characterized by a large-scale inflow of warm, very humid, conditionally and convectively unstable airstreams from the equatorial Atlantic across the entire sub region from March to October/November. It is generally a period of widespread and prolonged precipitation.</a:t>
            </a:r>
          </a:p>
          <a:p>
            <a:pPr marL="342900" indent="-342900" algn="just">
              <a:buFont typeface="Wingdings" panose="05000000000000000000" pitchFamily="2" charset="2"/>
              <a:buChar char="Ø"/>
            </a:pPr>
            <a:endParaRPr lang="en-US" sz="2000" dirty="0">
              <a:latin typeface="Times New Roman" panose="02020603050405020304" pitchFamily="18" charset="0"/>
              <a:ea typeface="Calibri" panose="020F0502020204030204" pitchFamily="34" charset="0"/>
            </a:endParaRPr>
          </a:p>
          <a:p>
            <a:pPr marL="342900" indent="-342900">
              <a:buFont typeface="Wingdings" panose="05000000000000000000" pitchFamily="2" charset="2"/>
              <a:buChar char="Ø"/>
            </a:pPr>
            <a:r>
              <a:rPr lang="en-US" sz="2000" dirty="0">
                <a:latin typeface="Times New Roman" panose="02020603050405020304" pitchFamily="18" charset="0"/>
                <a:ea typeface="Calibri" panose="020F0502020204030204" pitchFamily="34" charset="0"/>
              </a:rPr>
              <a:t>The winter monsoon is a similar large-scale flow but in the reverse direction i.e. from land to the ocean from the subtropical (Sahara) high-pressure system. Unlike the summer component, the winter monsoon is a period of near total dryness. It is also the period of the harmattan </a:t>
            </a:r>
          </a:p>
          <a:p>
            <a:endParaRPr lang="en-US" sz="2200" b="1" dirty="0">
              <a:latin typeface="Times New Roman" panose="02020603050405020304" pitchFamily="18" charset="0"/>
            </a:endParaRPr>
          </a:p>
          <a:p>
            <a:r>
              <a:rPr lang="en-US" sz="2200" b="1" dirty="0">
                <a:solidFill>
                  <a:srgbClr val="FF0000"/>
                </a:solidFill>
                <a:latin typeface="Times New Roman" panose="02020603050405020304" pitchFamily="18" charset="0"/>
                <a:cs typeface="Times New Roman" panose="02020603050405020304" pitchFamily="18" charset="0"/>
              </a:rPr>
              <a:t>Important </a:t>
            </a:r>
            <a:r>
              <a:rPr lang="en-US" sz="2200" b="1" dirty="0" smtClean="0">
                <a:solidFill>
                  <a:srgbClr val="FF0000"/>
                </a:solidFill>
                <a:latin typeface="Times New Roman" panose="02020603050405020304" pitchFamily="18" charset="0"/>
                <a:cs typeface="Times New Roman" panose="02020603050405020304" pitchFamily="18" charset="0"/>
              </a:rPr>
              <a:t>components </a:t>
            </a:r>
            <a:r>
              <a:rPr lang="en-US" sz="2200" b="1" dirty="0">
                <a:solidFill>
                  <a:srgbClr val="FF0000"/>
                </a:solidFill>
                <a:latin typeface="Times New Roman" panose="02020603050405020304" pitchFamily="18" charset="0"/>
                <a:cs typeface="Times New Roman" panose="02020603050405020304" pitchFamily="18" charset="0"/>
              </a:rPr>
              <a:t>of the West African monsoon flow include: </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Inter- Tropical Discontinuity (ITD), </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Subtropical anticyclones and their associated heat lows</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Subtropical Jet (STJ)</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Troughs extending from mid-latitudes (MLT)</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African Easterly Jet (AEJ), </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Tropical Easterly Jet (TEJ),</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African Easterly Waves (AEW), </a:t>
            </a:r>
          </a:p>
          <a:p>
            <a:pPr marL="342900" lvl="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Types and distribution of vegetation cover and </a:t>
            </a:r>
            <a:endParaRPr lang="en-US" sz="20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soil types. </a:t>
            </a:r>
          </a:p>
          <a:p>
            <a:pPr marL="342900" lvl="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Orography</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472" y="3616062"/>
            <a:ext cx="4945486" cy="2880338"/>
          </a:xfrm>
          <a:prstGeom prst="rect">
            <a:avLst/>
          </a:prstGeom>
        </p:spPr>
      </p:pic>
      <p:sp>
        <p:nvSpPr>
          <p:cNvPr id="4" name="Footer Placeholder 3"/>
          <p:cNvSpPr>
            <a:spLocks noGrp="1"/>
          </p:cNvSpPr>
          <p:nvPr>
            <p:ph type="ftr" sz="quarter" idx="11"/>
          </p:nvPr>
        </p:nvSpPr>
        <p:spPr>
          <a:xfrm>
            <a:off x="4038600" y="6536656"/>
            <a:ext cx="4114800" cy="365125"/>
          </a:xfrm>
        </p:spPr>
        <p:txBody>
          <a:bodyPr/>
          <a:lstStyle/>
          <a:p>
            <a:r>
              <a:rPr lang="en-GB" dirty="0" smtClean="0"/>
              <a:t>MET459: TROPICAL CLIMATOLOGY</a:t>
            </a:r>
            <a:endParaRPr lang="en-GB" dirty="0"/>
          </a:p>
        </p:txBody>
      </p:sp>
      <p:sp>
        <p:nvSpPr>
          <p:cNvPr id="5" name="Slide Number Placeholder 4"/>
          <p:cNvSpPr>
            <a:spLocks noGrp="1"/>
          </p:cNvSpPr>
          <p:nvPr>
            <p:ph type="sldNum" sz="quarter" idx="12"/>
          </p:nvPr>
        </p:nvSpPr>
        <p:spPr/>
        <p:txBody>
          <a:bodyPr/>
          <a:lstStyle/>
          <a:p>
            <a:fld id="{46CBDAFF-6F72-4DEC-A76B-3A5A3345B25A}" type="slidenum">
              <a:rPr lang="en-GB" smtClean="0"/>
              <a:t>14</a:t>
            </a:fld>
            <a:endParaRPr lang="en-GB"/>
          </a:p>
        </p:txBody>
      </p:sp>
    </p:spTree>
    <p:extLst>
      <p:ext uri="{BB962C8B-B14F-4D97-AF65-F5344CB8AC3E}">
        <p14:creationId xmlns:p14="http://schemas.microsoft.com/office/powerpoint/2010/main" val="392971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05" y="0"/>
            <a:ext cx="12297213" cy="707886"/>
          </a:xfrm>
          <a:prstGeom prst="rect">
            <a:avLst/>
          </a:prstGeom>
        </p:spPr>
        <p:txBody>
          <a:bodyPr wrap="none">
            <a:spAutoFit/>
          </a:bodyPr>
          <a:lstStyle/>
          <a:p>
            <a:r>
              <a:rPr lang="en-GB" sz="4000" b="1" dirty="0">
                <a:solidFill>
                  <a:srgbClr val="FF0000"/>
                </a:solidFill>
                <a:latin typeface="Arial Black" panose="020B0A04020102020204" pitchFamily="34" charset="0"/>
              </a:rPr>
              <a:t>Key Features of the West African Monsoon </a:t>
            </a:r>
          </a:p>
        </p:txBody>
      </p:sp>
      <p:pic>
        <p:nvPicPr>
          <p:cNvPr id="10242" name="Picture 2" descr="C:\Users\gmet\Pictures\3d_cm_afric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3" y="1356351"/>
            <a:ext cx="5800032" cy="446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501828" y="741663"/>
            <a:ext cx="5328747" cy="5847755"/>
          </a:xfrm>
          <a:prstGeom prst="rect">
            <a:avLst/>
          </a:prstGeom>
        </p:spPr>
        <p:txBody>
          <a:bodyPr wrap="square">
            <a:spAutoFit/>
          </a:bodyPr>
          <a:lstStyle/>
          <a:p>
            <a:pPr algn="just"/>
            <a:r>
              <a:rPr lang="en-GB" sz="2200" b="1" dirty="0">
                <a:solidFill>
                  <a:srgbClr val="FF0000"/>
                </a:solidFill>
                <a:latin typeface="Arial" panose="020B0604020202020204" pitchFamily="34" charset="0"/>
                <a:cs typeface="Arial" panose="020B0604020202020204" pitchFamily="34" charset="0"/>
              </a:rPr>
              <a:t>Monsoon</a:t>
            </a:r>
            <a:r>
              <a:rPr lang="en-GB" sz="2200" dirty="0">
                <a:solidFill>
                  <a:srgbClr val="FF0000"/>
                </a:solidFill>
                <a:latin typeface="Arial" panose="020B0604020202020204" pitchFamily="34" charset="0"/>
                <a:cs typeface="Arial" panose="020B0604020202020204" pitchFamily="34" charset="0"/>
              </a:rPr>
              <a:t>: </a:t>
            </a:r>
            <a:r>
              <a:rPr lang="en-GB" sz="2200" dirty="0">
                <a:latin typeface="Arial" panose="020B0604020202020204" pitchFamily="34" charset="0"/>
                <a:cs typeface="Arial" panose="020B0604020202020204" pitchFamily="34" charset="0"/>
              </a:rPr>
              <a:t>The humid and relatively cool southwest monsoon (green arrow) forms when </a:t>
            </a:r>
            <a:r>
              <a:rPr lang="en-GB" sz="2200" dirty="0" err="1">
                <a:latin typeface="Arial" panose="020B0604020202020204" pitchFamily="34" charset="0"/>
                <a:cs typeface="Arial" panose="020B0604020202020204" pitchFamily="34" charset="0"/>
              </a:rPr>
              <a:t>southeasterly</a:t>
            </a:r>
            <a:r>
              <a:rPr lang="en-GB" sz="2200" dirty="0">
                <a:latin typeface="Arial" panose="020B0604020202020204" pitchFamily="34" charset="0"/>
                <a:cs typeface="Arial" panose="020B0604020202020204" pitchFamily="34" charset="0"/>
              </a:rPr>
              <a:t> flow from the St. Helena High veers to the right after crossing the equator. </a:t>
            </a:r>
            <a:endParaRPr lang="en-GB" sz="2200" dirty="0" smtClean="0">
              <a:latin typeface="Arial" panose="020B0604020202020204" pitchFamily="34" charset="0"/>
              <a:cs typeface="Arial" panose="020B0604020202020204" pitchFamily="34" charset="0"/>
            </a:endParaRPr>
          </a:p>
          <a:p>
            <a:pPr algn="just"/>
            <a:endParaRPr lang="en-GB" sz="22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GB" sz="2200" b="1" dirty="0" smtClean="0">
                <a:latin typeface="Arial" panose="020B0604020202020204" pitchFamily="34" charset="0"/>
                <a:cs typeface="Arial" panose="020B0604020202020204" pitchFamily="34" charset="0"/>
              </a:rPr>
              <a:t>The </a:t>
            </a:r>
            <a:r>
              <a:rPr lang="en-GB" sz="2200" b="1" dirty="0">
                <a:latin typeface="Arial" panose="020B0604020202020204" pitchFamily="34" charset="0"/>
                <a:cs typeface="Arial" panose="020B0604020202020204" pitchFamily="34" charset="0"/>
              </a:rPr>
              <a:t>monsoon flow </a:t>
            </a:r>
            <a:r>
              <a:rPr lang="en-GB" sz="2200" dirty="0">
                <a:latin typeface="Arial" panose="020B0604020202020204" pitchFamily="34" charset="0"/>
                <a:cs typeface="Arial" panose="020B0604020202020204" pitchFamily="34" charset="0"/>
              </a:rPr>
              <a:t>is the main source of moisture for the development of convection over West and part of Central Africa during the rainy season. </a:t>
            </a:r>
            <a:endParaRPr lang="en-GB" sz="2200" dirty="0" smtClean="0">
              <a:latin typeface="Arial" panose="020B0604020202020204" pitchFamily="34" charset="0"/>
              <a:cs typeface="Arial" panose="020B0604020202020204" pitchFamily="34" charset="0"/>
            </a:endParaRPr>
          </a:p>
          <a:p>
            <a:pPr algn="just"/>
            <a:endParaRPr lang="en-GB" sz="22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GB" sz="2200" dirty="0" smtClean="0">
                <a:latin typeface="Arial" panose="020B0604020202020204" pitchFamily="34" charset="0"/>
                <a:cs typeface="Arial" panose="020B0604020202020204" pitchFamily="34" charset="0"/>
              </a:rPr>
              <a:t>Note </a:t>
            </a:r>
            <a:r>
              <a:rPr lang="en-GB" sz="2200" dirty="0">
                <a:latin typeface="Arial" panose="020B0604020202020204" pitchFamily="34" charset="0"/>
                <a:cs typeface="Arial" panose="020B0604020202020204" pitchFamily="34" charset="0"/>
              </a:rPr>
              <a:t>that a monsoon depth of 1000 to 2000m is required for the initiation of deep convection. The monsoon converges with the Saharan dry air around the intertropical front.  </a:t>
            </a:r>
          </a:p>
        </p:txBody>
      </p:sp>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15</a:t>
            </a:fld>
            <a:endParaRPr lang="en-GB"/>
          </a:p>
        </p:txBody>
      </p:sp>
    </p:spTree>
    <p:extLst>
      <p:ext uri="{BB962C8B-B14F-4D97-AF65-F5344CB8AC3E}">
        <p14:creationId xmlns:p14="http://schemas.microsoft.com/office/powerpoint/2010/main" val="339543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064" y="265471"/>
            <a:ext cx="11729884" cy="5770811"/>
          </a:xfrm>
          <a:prstGeom prst="rect">
            <a:avLst/>
          </a:prstGeom>
        </p:spPr>
        <p:txBody>
          <a:bodyPr wrap="square">
            <a:spAutoFit/>
          </a:bodyPr>
          <a:lstStyle/>
          <a:p>
            <a:pPr algn="just">
              <a:lnSpc>
                <a:spcPct val="150000"/>
              </a:lnSpc>
            </a:pPr>
            <a:r>
              <a:rPr lang="en-US" sz="2200" b="1" dirty="0">
                <a:solidFill>
                  <a:srgbClr val="FF0000"/>
                </a:solidFill>
                <a:latin typeface="Times New Roman" panose="02020603050405020304" pitchFamily="18" charset="0"/>
                <a:cs typeface="Times New Roman" panose="02020603050405020304" pitchFamily="18" charset="0"/>
              </a:rPr>
              <a:t>Warm Saharan Air</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is the dry, hot wind (the yellow arrow) from the north that crosses the Sahara and converges with the monsoon over West and part of Central Africa. The dry air forms a dome 4 to 5 km high over the Sahara desert, creating the Saharan heat low. The intensity and location of the heat low affects water vapor transport and convection in West Africa. For example, as the low becomes more intense, the pressure gradient increases between the heat low and the cool Atlantic. This leads to enhanced moisture convergence inland (northward) and more favorable conditions for moist convection. </a:t>
            </a:r>
          </a:p>
          <a:p>
            <a:pPr algn="just">
              <a:lnSpc>
                <a:spcPct val="150000"/>
              </a:lnSpc>
            </a:pPr>
            <a:endParaRPr lang="en-US" sz="2200" b="1"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200" b="1" dirty="0" smtClean="0">
                <a:solidFill>
                  <a:srgbClr val="FF0000"/>
                </a:solidFill>
                <a:latin typeface="Times New Roman" panose="02020603050405020304" pitchFamily="18" charset="0"/>
                <a:cs typeface="Times New Roman" panose="02020603050405020304" pitchFamily="18" charset="0"/>
              </a:rPr>
              <a:t>Intertropical </a:t>
            </a:r>
            <a:r>
              <a:rPr lang="en-US" sz="2200" b="1" dirty="0">
                <a:solidFill>
                  <a:srgbClr val="FF0000"/>
                </a:solidFill>
                <a:latin typeface="Times New Roman" panose="02020603050405020304" pitchFamily="18" charset="0"/>
                <a:cs typeface="Times New Roman" panose="02020603050405020304" pitchFamily="18" charset="0"/>
              </a:rPr>
              <a:t>Front (ITF): </a:t>
            </a:r>
            <a:r>
              <a:rPr lang="en-US" sz="2000" dirty="0">
                <a:latin typeface="Times New Roman" panose="02020603050405020304" pitchFamily="18" charset="0"/>
                <a:cs typeface="Times New Roman" panose="02020603050405020304" pitchFamily="18" charset="0"/>
              </a:rPr>
              <a:t>The ITF, also known as the Intertropical Discontinuity, is the separation zone between the dry Saharan air and the monsoon flow over West Africa. It is generally associated with Saharan heat lows. Convective systems do not develop along the convergence line due to the weak thickness of the monsoon layer in the zone and subsidence in the mid-troposphere. Deep convection is found 3 to 5 degrees south of the </a:t>
            </a:r>
            <a:r>
              <a:rPr lang="en-US" sz="2000" dirty="0" smtClean="0">
                <a:latin typeface="Times New Roman" panose="02020603050405020304" pitchFamily="18" charset="0"/>
                <a:cs typeface="Times New Roman" panose="02020603050405020304" pitchFamily="18" charset="0"/>
              </a:rPr>
              <a:t>ITF</a:t>
            </a:r>
            <a:endParaRPr lang="en-US" sz="20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GB" smtClean="0"/>
              <a:t>MET459: TROPICAL CLIMATOLOGY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16</a:t>
            </a:fld>
            <a:endParaRPr lang="en-GB"/>
          </a:p>
        </p:txBody>
      </p:sp>
    </p:spTree>
    <p:extLst>
      <p:ext uri="{BB962C8B-B14F-4D97-AF65-F5344CB8AC3E}">
        <p14:creationId xmlns:p14="http://schemas.microsoft.com/office/powerpoint/2010/main" val="812312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945" y="0"/>
            <a:ext cx="11624441" cy="7478970"/>
          </a:xfrm>
          <a:prstGeom prst="rect">
            <a:avLst/>
          </a:prstGeom>
        </p:spPr>
        <p:txBody>
          <a:bodyPr wrap="square">
            <a:spAutoFit/>
          </a:bodyPr>
          <a:lstStyle/>
          <a:p>
            <a:pPr algn="just">
              <a:lnSpc>
                <a:spcPct val="150000"/>
              </a:lnSpc>
            </a:pPr>
            <a:r>
              <a:rPr lang="en-GB" sz="2000" b="1" dirty="0">
                <a:solidFill>
                  <a:srgbClr val="FF0000"/>
                </a:solidFill>
                <a:latin typeface="Times New Roman" panose="02020603050405020304" pitchFamily="18" charset="0"/>
                <a:cs typeface="Times New Roman" panose="02020603050405020304" pitchFamily="18" charset="0"/>
              </a:rPr>
              <a:t>Heat Low</a:t>
            </a:r>
            <a:r>
              <a:rPr lang="en-GB" sz="2000" dirty="0">
                <a:solidFill>
                  <a:srgbClr val="FF0000"/>
                </a:solidFill>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 heat low is an area of high surface temperatures and low surface pressures. (Note that the threshold for pressure values varies throughout the day due to the intense diurnal heat cycle.) Heat lows exist throughout the year and occur where insolation is high and evaporation is low. During the summer, the West African heat low is generally positioned over the Sahara and is often referred to as the Saharan heat low. During this period, the heat low is one of the major dynamic elements of the West African monsoon system. </a:t>
            </a:r>
          </a:p>
          <a:p>
            <a:pPr algn="just">
              <a:lnSpc>
                <a:spcPct val="150000"/>
              </a:lnSpc>
            </a:pPr>
            <a:r>
              <a:rPr lang="en-GB" sz="2000" b="1" dirty="0">
                <a:solidFill>
                  <a:srgbClr val="FF0000"/>
                </a:solidFill>
                <a:latin typeface="Times New Roman" panose="02020603050405020304" pitchFamily="18" charset="0"/>
                <a:cs typeface="Times New Roman" panose="02020603050405020304" pitchFamily="18" charset="0"/>
              </a:rPr>
              <a:t>African Easterly Jet (AEJ): </a:t>
            </a:r>
            <a:r>
              <a:rPr lang="en-GB" sz="2000" dirty="0">
                <a:latin typeface="Times New Roman" panose="02020603050405020304" pitchFamily="18" charset="0"/>
                <a:cs typeface="Times New Roman" panose="02020603050405020304" pitchFamily="18" charset="0"/>
              </a:rPr>
              <a:t>The AEJ is a mid-tropospheric easterly wind maximum located between 700 and 600 </a:t>
            </a:r>
            <a:r>
              <a:rPr lang="en-GB" sz="2000" dirty="0" err="1">
                <a:latin typeface="Times New Roman" panose="02020603050405020304" pitchFamily="18" charset="0"/>
                <a:cs typeface="Times New Roman" panose="02020603050405020304" pitchFamily="18" charset="0"/>
              </a:rPr>
              <a:t>hPa</a:t>
            </a:r>
            <a:r>
              <a:rPr lang="en-GB" sz="2000" dirty="0">
                <a:latin typeface="Times New Roman" panose="02020603050405020304" pitchFamily="18" charset="0"/>
                <a:cs typeface="Times New Roman" panose="02020603050405020304" pitchFamily="18" charset="0"/>
              </a:rPr>
              <a:t> over </a:t>
            </a:r>
            <a:r>
              <a:rPr lang="en-GB" sz="2000" dirty="0" err="1">
                <a:latin typeface="Times New Roman" panose="02020603050405020304" pitchFamily="18" charset="0"/>
                <a:cs typeface="Times New Roman" panose="02020603050405020304" pitchFamily="18" charset="0"/>
              </a:rPr>
              <a:t>Sahelian</a:t>
            </a:r>
            <a:r>
              <a:rPr lang="en-GB" sz="2000" dirty="0">
                <a:latin typeface="Times New Roman" panose="02020603050405020304" pitchFamily="18" charset="0"/>
                <a:cs typeface="Times New Roman" panose="02020603050405020304" pitchFamily="18" charset="0"/>
              </a:rPr>
              <a:t> Africa during the northern hemispheric summer.  The AEJ has mean maximum speeds of 10-13 m/s.  The jet is the easterly geostrophic flow response to the strong temperature gradient between warm Saharan air layer and cool monsoon air to the south.  African easterly waves, which produce severe thunderstorms, have their maximum amplitude close to the level of the AEJ but south of the AEJ. </a:t>
            </a:r>
          </a:p>
          <a:p>
            <a:pPr algn="just">
              <a:lnSpc>
                <a:spcPct val="150000"/>
              </a:lnSpc>
            </a:pPr>
            <a:r>
              <a:rPr lang="en-US" sz="2000" b="1" dirty="0">
                <a:solidFill>
                  <a:srgbClr val="FF0000"/>
                </a:solidFill>
                <a:latin typeface="Times New Roman" panose="02020603050405020304" pitchFamily="18" charset="0"/>
                <a:cs typeface="Times New Roman" panose="02020603050405020304" pitchFamily="18" charset="0"/>
              </a:rPr>
              <a:t>African Easterly Waves (AEWs):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are the dominant synoptic weather systems of the summertime West African Monsoon. AEWs are associated with convective heating in the </a:t>
            </a:r>
            <a:r>
              <a:rPr lang="en-US" sz="2000" dirty="0" err="1">
                <a:latin typeface="Times New Roman" panose="02020603050405020304" pitchFamily="18" charset="0"/>
                <a:cs typeface="Times New Roman" panose="02020603050405020304" pitchFamily="18" charset="0"/>
              </a:rPr>
              <a:t>Intertropical</a:t>
            </a:r>
            <a:r>
              <a:rPr lang="en-US" sz="2000" dirty="0">
                <a:latin typeface="Times New Roman" panose="02020603050405020304" pitchFamily="18" charset="0"/>
                <a:cs typeface="Times New Roman" panose="02020603050405020304" pitchFamily="18" charset="0"/>
              </a:rPr>
              <a:t> Convergence Zone (ITCZ) and instabilities in the AEJ. Africa easterly waves commonly have two </a:t>
            </a:r>
            <a:r>
              <a:rPr lang="en-US" sz="2000" dirty="0" err="1">
                <a:latin typeface="Times New Roman" panose="02020603050405020304" pitchFamily="18" charset="0"/>
                <a:cs typeface="Times New Roman" panose="02020603050405020304" pitchFamily="18" charset="0"/>
              </a:rPr>
              <a:t>vorticity</a:t>
            </a:r>
            <a:r>
              <a:rPr lang="en-US" sz="2000" dirty="0">
                <a:latin typeface="Times New Roman" panose="02020603050405020304" pitchFamily="18" charset="0"/>
                <a:cs typeface="Times New Roman" panose="02020603050405020304" pitchFamily="18" charset="0"/>
              </a:rPr>
              <a:t> maxima, one at the low-levels in the vicinity of the ITF and one at the AEJ level in the rainy zone south of the jet. Easterly waves are often identified by </a:t>
            </a:r>
            <a:r>
              <a:rPr lang="en-US" sz="2000" dirty="0" err="1">
                <a:latin typeface="Times New Roman" panose="02020603050405020304" pitchFamily="18" charset="0"/>
                <a:cs typeface="Times New Roman" panose="02020603050405020304" pitchFamily="18" charset="0"/>
              </a:rPr>
              <a:t>meridional</a:t>
            </a:r>
            <a:r>
              <a:rPr lang="en-US" sz="2000" dirty="0">
                <a:latin typeface="Times New Roman" panose="02020603050405020304" pitchFamily="18" charset="0"/>
                <a:cs typeface="Times New Roman" panose="02020603050405020304" pitchFamily="18" charset="0"/>
              </a:rPr>
              <a:t> oscillations in the AEJ.</a:t>
            </a:r>
          </a:p>
          <a:p>
            <a:pPr algn="just">
              <a:lnSpc>
                <a:spcPct val="150000"/>
              </a:lnSpc>
            </a:pPr>
            <a:endParaRPr lang="en-GB" sz="20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GB" smtClean="0"/>
              <a:t>MET459: TROPICAL CLIMATOLOGY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17</a:t>
            </a:fld>
            <a:endParaRPr lang="en-GB"/>
          </a:p>
        </p:txBody>
      </p:sp>
    </p:spTree>
    <p:extLst>
      <p:ext uri="{BB962C8B-B14F-4D97-AF65-F5344CB8AC3E}">
        <p14:creationId xmlns:p14="http://schemas.microsoft.com/office/powerpoint/2010/main" val="26403993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778" y="165137"/>
            <a:ext cx="11603421" cy="5909310"/>
          </a:xfrm>
          <a:prstGeom prst="rect">
            <a:avLst/>
          </a:prstGeom>
        </p:spPr>
        <p:txBody>
          <a:bodyPr wrap="square">
            <a:spAutoFit/>
          </a:bodyPr>
          <a:lstStyle/>
          <a:p>
            <a:endParaRPr lang="en-GB" dirty="0"/>
          </a:p>
          <a:p>
            <a:pPr algn="just">
              <a:lnSpc>
                <a:spcPct val="150000"/>
              </a:lnSpc>
            </a:pPr>
            <a:r>
              <a:rPr lang="en-GB" sz="2000" b="1" dirty="0">
                <a:solidFill>
                  <a:srgbClr val="FF0000"/>
                </a:solidFill>
                <a:latin typeface="Times New Roman" panose="02020603050405020304" pitchFamily="18" charset="0"/>
                <a:cs typeface="Times New Roman" panose="02020603050405020304" pitchFamily="18" charset="0"/>
              </a:rPr>
              <a:t>Subtropical Jet (STJ):</a:t>
            </a:r>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This jet, sometimes called the subtropical westerly jet, is a strong westerly wind over the Sahara desert between 200 and 300 </a:t>
            </a:r>
            <a:r>
              <a:rPr lang="en-GB" sz="2000" dirty="0" err="1">
                <a:latin typeface="Times New Roman" panose="02020603050405020304" pitchFamily="18" charset="0"/>
                <a:cs typeface="Times New Roman" panose="02020603050405020304" pitchFamily="18" charset="0"/>
              </a:rPr>
              <a:t>hPa</a:t>
            </a:r>
            <a:r>
              <a:rPr lang="en-GB" sz="2000" dirty="0">
                <a:latin typeface="Times New Roman" panose="02020603050405020304" pitchFamily="18" charset="0"/>
                <a:cs typeface="Times New Roman" panose="02020603050405020304" pitchFamily="18" charset="0"/>
              </a:rPr>
              <a:t>. When the STJ is strong, it helps reinforce deep convection in the northern branch of the diverging </a:t>
            </a:r>
            <a:r>
              <a:rPr lang="en-GB" sz="2000" dirty="0" err="1">
                <a:latin typeface="Times New Roman" panose="02020603050405020304" pitchFamily="18" charset="0"/>
                <a:cs typeface="Times New Roman" panose="02020603050405020304" pitchFamily="18" charset="0"/>
              </a:rPr>
              <a:t>anticyclonic</a:t>
            </a:r>
            <a:r>
              <a:rPr lang="en-GB" sz="2000" dirty="0">
                <a:latin typeface="Times New Roman" panose="02020603050405020304" pitchFamily="18" charset="0"/>
                <a:cs typeface="Times New Roman" panose="02020603050405020304" pitchFamily="18" charset="0"/>
              </a:rPr>
              <a:t> flow at the top of MCSs over West and part of Central Africa during the rainy season. On the equatorial side of the jet, there’s an area of dry stratospheric subsiding air, which maintains strong stability over the Sahara desert in the mid-troposphere.</a:t>
            </a:r>
          </a:p>
          <a:p>
            <a:pPr algn="just">
              <a:lnSpc>
                <a:spcPct val="150000"/>
              </a:lnSpc>
            </a:pPr>
            <a:endParaRPr lang="en-GB" sz="1000" dirty="0">
              <a:latin typeface="Times New Roman" panose="02020603050405020304" pitchFamily="18" charset="0"/>
              <a:cs typeface="Times New Roman" panose="02020603050405020304" pitchFamily="18" charset="0"/>
            </a:endParaRPr>
          </a:p>
          <a:p>
            <a:pPr algn="just">
              <a:lnSpc>
                <a:spcPct val="150000"/>
              </a:lnSpc>
            </a:pPr>
            <a:r>
              <a:rPr lang="en-GB" sz="2000" b="1" dirty="0">
                <a:solidFill>
                  <a:srgbClr val="FF0000"/>
                </a:solidFill>
                <a:latin typeface="Times New Roman" panose="02020603050405020304" pitchFamily="18" charset="0"/>
                <a:cs typeface="Times New Roman" panose="02020603050405020304" pitchFamily="18" charset="0"/>
              </a:rPr>
              <a:t>Subsidence or Dry Air Intrusion: </a:t>
            </a:r>
            <a:r>
              <a:rPr lang="en-GB" sz="2000" dirty="0">
                <a:latin typeface="Times New Roman" panose="02020603050405020304" pitchFamily="18" charset="0"/>
                <a:cs typeface="Times New Roman" panose="02020603050405020304" pitchFamily="18" charset="0"/>
              </a:rPr>
              <a:t>This is a dry, cold air mass, known as a dry air intrusion in West Africa, which originates from the polar jet. It is transported eastward up to around 0 degrees longitude where it starts to subside and feed into the mid-troposphere over West Africa. A dry air intrusion is identified as a cold air trough that sometimes forms over the northern part of the continent and the Sahara desert. The dry, cold air flow accelerates monsoon inflow into West Africa and plays a key role in the development of strong convective systems in the region. </a:t>
            </a:r>
          </a:p>
          <a:p>
            <a:pPr algn="just">
              <a:lnSpc>
                <a:spcPct val="150000"/>
              </a:lnSpc>
            </a:pPr>
            <a:endParaRPr lang="en-GB" sz="10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GB" smtClean="0"/>
              <a:t>MET459: TROPICAL CLIMATOLOGY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18</a:t>
            </a:fld>
            <a:endParaRPr lang="en-GB"/>
          </a:p>
        </p:txBody>
      </p:sp>
    </p:spTree>
    <p:extLst>
      <p:ext uri="{BB962C8B-B14F-4D97-AF65-F5344CB8AC3E}">
        <p14:creationId xmlns:p14="http://schemas.microsoft.com/office/powerpoint/2010/main" val="3085763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309" y="171583"/>
            <a:ext cx="11641393" cy="1938992"/>
          </a:xfrm>
          <a:prstGeom prst="rect">
            <a:avLst/>
          </a:prstGeom>
        </p:spPr>
        <p:txBody>
          <a:bodyPr wrap="square">
            <a:spAutoFit/>
          </a:bodyPr>
          <a:lstStyle/>
          <a:p>
            <a:pPr>
              <a:lnSpc>
                <a:spcPct val="150000"/>
              </a:lnSpc>
            </a:pPr>
            <a:r>
              <a:rPr lang="en-US" sz="2000" b="1" dirty="0">
                <a:solidFill>
                  <a:srgbClr val="FF0000"/>
                </a:solidFill>
                <a:latin typeface="Times New Roman" panose="02020603050405020304" pitchFamily="18" charset="0"/>
                <a:cs typeface="Times New Roman" panose="02020603050405020304" pitchFamily="18" charset="0"/>
              </a:rPr>
              <a:t>Tropical Easterly Jet (TEJ): </a:t>
            </a:r>
            <a:r>
              <a:rPr lang="en-US" sz="2000" dirty="0">
                <a:latin typeface="Times New Roman" panose="02020603050405020304" pitchFamily="18" charset="0"/>
                <a:cs typeface="Times New Roman" panose="02020603050405020304" pitchFamily="18" charset="0"/>
              </a:rPr>
              <a:t>The TEJ is a strong easterly wind flow between 200 and 100 </a:t>
            </a:r>
            <a:r>
              <a:rPr lang="en-US" sz="2000" dirty="0" err="1">
                <a:latin typeface="Times New Roman" panose="02020603050405020304" pitchFamily="18" charset="0"/>
                <a:cs typeface="Times New Roman" panose="02020603050405020304" pitchFamily="18" charset="0"/>
              </a:rPr>
              <a:t>hPa</a:t>
            </a:r>
            <a:r>
              <a:rPr lang="en-US" sz="2000" dirty="0">
                <a:latin typeface="Times New Roman" panose="02020603050405020304" pitchFamily="18" charset="0"/>
                <a:cs typeface="Times New Roman" panose="02020603050405020304" pitchFamily="18" charset="0"/>
              </a:rPr>
              <a:t> that extends from the Tibetan mountains to Africa and generally exits over the Gulf of Guinea. During the rainy season, it helps reinforce deep convection in the southern branch of the diverging </a:t>
            </a:r>
            <a:r>
              <a:rPr lang="en-US" sz="2000" dirty="0" err="1">
                <a:latin typeface="Times New Roman" panose="02020603050405020304" pitchFamily="18" charset="0"/>
                <a:cs typeface="Times New Roman" panose="02020603050405020304" pitchFamily="18" charset="0"/>
              </a:rPr>
              <a:t>anticyclonic</a:t>
            </a:r>
            <a:r>
              <a:rPr lang="en-US" sz="2000" dirty="0">
                <a:latin typeface="Times New Roman" panose="02020603050405020304" pitchFamily="18" charset="0"/>
                <a:cs typeface="Times New Roman" panose="02020603050405020304" pitchFamily="18" charset="0"/>
              </a:rPr>
              <a:t> flow on top of MCSs over West and part of Central Africa. When the jet is weak, it can inhibit deep convection.</a:t>
            </a:r>
          </a:p>
        </p:txBody>
      </p:sp>
      <p:sp>
        <p:nvSpPr>
          <p:cNvPr id="3" name="Footer Placeholder 2"/>
          <p:cNvSpPr>
            <a:spLocks noGrp="1"/>
          </p:cNvSpPr>
          <p:nvPr>
            <p:ph type="ftr" sz="quarter" idx="11"/>
          </p:nvPr>
        </p:nvSpPr>
        <p:spPr/>
        <p:txBody>
          <a:bodyPr/>
          <a:lstStyle/>
          <a:p>
            <a:r>
              <a:rPr lang="en-GB" smtClean="0"/>
              <a:t>MET459: TROPICAL CLIMATOLOGY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19</a:t>
            </a:fld>
            <a:endParaRPr lang="en-GB"/>
          </a:p>
        </p:txBody>
      </p:sp>
    </p:spTree>
    <p:extLst>
      <p:ext uri="{BB962C8B-B14F-4D97-AF65-F5344CB8AC3E}">
        <p14:creationId xmlns:p14="http://schemas.microsoft.com/office/powerpoint/2010/main" val="1882261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2799231"/>
            <a:ext cx="10515600" cy="742458"/>
          </a:xfrm>
        </p:spPr>
        <p:txBody>
          <a:bodyPr>
            <a:noAutofit/>
          </a:bodyPr>
          <a:lstStyle/>
          <a:p>
            <a:pPr algn="ctr"/>
            <a:r>
              <a:rPr lang="en-GB" sz="9600" b="1" dirty="0" smtClean="0">
                <a:solidFill>
                  <a:srgbClr val="FF0000"/>
                </a:solidFill>
                <a:latin typeface="Arial Black" panose="020B0A04020102020204" pitchFamily="34" charset="0"/>
              </a:rPr>
              <a:t>LECTURE   3</a:t>
            </a:r>
            <a:endParaRPr lang="en-GB" sz="9600" b="1" dirty="0">
              <a:solidFill>
                <a:srgbClr val="FF0000"/>
              </a:solidFill>
              <a:latin typeface="Arial Black" panose="020B0A04020102020204" pitchFamily="34" charset="0"/>
            </a:endParaRPr>
          </a:p>
        </p:txBody>
      </p:sp>
      <p:sp>
        <p:nvSpPr>
          <p:cNvPr id="3" name="Footer Placeholder 2"/>
          <p:cNvSpPr>
            <a:spLocks noGrp="1"/>
          </p:cNvSpPr>
          <p:nvPr>
            <p:ph type="ftr" sz="quarter" idx="11"/>
          </p:nvPr>
        </p:nvSpPr>
        <p:spPr/>
        <p:txBody>
          <a:bodyPr/>
          <a:lstStyle/>
          <a:p>
            <a:r>
              <a:rPr lang="en-GB" smtClean="0"/>
              <a:t>MET459: TROPICAL CLIMATOLOGY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2</a:t>
            </a:fld>
            <a:endParaRPr lang="en-GB"/>
          </a:p>
        </p:txBody>
      </p:sp>
    </p:spTree>
    <p:extLst>
      <p:ext uri="{BB962C8B-B14F-4D97-AF65-F5344CB8AC3E}">
        <p14:creationId xmlns:p14="http://schemas.microsoft.com/office/powerpoint/2010/main" val="1056370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16" y="127625"/>
            <a:ext cx="11750567" cy="6909584"/>
          </a:xfrm>
          <a:prstGeom prst="rect">
            <a:avLst/>
          </a:prstGeom>
        </p:spPr>
        <p:txBody>
          <a:bodyPr wrap="square">
            <a:spAutoFit/>
          </a:bodyPr>
          <a:lstStyle/>
          <a:p>
            <a:pPr marL="342900" indent="-342900">
              <a:buFont typeface="Wingdings" panose="05000000000000000000" pitchFamily="2" charset="2"/>
              <a:buChar char="Ø"/>
            </a:pPr>
            <a:r>
              <a:rPr lang="en-GB" sz="2400" b="1" dirty="0">
                <a:solidFill>
                  <a:srgbClr val="FF0000"/>
                </a:solidFill>
                <a:latin typeface="Times New Roman" panose="02020603050405020304" pitchFamily="18" charset="0"/>
                <a:cs typeface="Times New Roman" panose="02020603050405020304" pitchFamily="18" charset="0"/>
              </a:rPr>
              <a:t>NWP products</a:t>
            </a:r>
          </a:p>
          <a:p>
            <a:r>
              <a:rPr lang="en-GB" sz="2000" dirty="0">
                <a:latin typeface="Times New Roman" panose="02020603050405020304" pitchFamily="18" charset="0"/>
                <a:cs typeface="Times New Roman" panose="02020603050405020304" pitchFamily="18" charset="0"/>
              </a:rPr>
              <a:t>•Mean Sea Level Pressure (MSLP): Check the position of the intertropical front/disturbance and the position, organization, and intensity of heat lows</a:t>
            </a:r>
          </a:p>
          <a:p>
            <a:endParaRPr lang="en-GB" sz="1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•Low-level winds (925 and 850 </a:t>
            </a:r>
            <a:r>
              <a:rPr lang="en-GB" sz="2000" dirty="0" err="1">
                <a:latin typeface="Times New Roman" panose="02020603050405020304" pitchFamily="18" charset="0"/>
                <a:cs typeface="Times New Roman" panose="02020603050405020304" pitchFamily="18" charset="0"/>
              </a:rPr>
              <a:t>hPa</a:t>
            </a:r>
            <a:r>
              <a:rPr lang="en-GB" sz="2000" dirty="0">
                <a:latin typeface="Times New Roman" panose="02020603050405020304" pitchFamily="18" charset="0"/>
                <a:cs typeface="Times New Roman" panose="02020603050405020304" pitchFamily="18" charset="0"/>
              </a:rPr>
              <a:t>): Analyse the depth, northward extension, and organization of monsoon inflow to check for low-level instability (indicated by vortices and convergence lines) </a:t>
            </a:r>
          </a:p>
          <a:p>
            <a:endParaRPr lang="en-GB" sz="1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•Mid-level winds (700 </a:t>
            </a:r>
            <a:r>
              <a:rPr lang="en-GB" sz="2000" dirty="0" err="1">
                <a:latin typeface="Times New Roman" panose="02020603050405020304" pitchFamily="18" charset="0"/>
                <a:cs typeface="Times New Roman" panose="02020603050405020304" pitchFamily="18" charset="0"/>
              </a:rPr>
              <a:t>hPa</a:t>
            </a:r>
            <a:r>
              <a:rPr lang="en-GB" sz="2000" dirty="0">
                <a:latin typeface="Times New Roman" panose="02020603050405020304" pitchFamily="18" charset="0"/>
                <a:cs typeface="Times New Roman" panose="02020603050405020304" pitchFamily="18" charset="0"/>
              </a:rPr>
              <a:t>/500hPa): Check for the presence of easterly waves, the African easterly jet, and dry air intrusions</a:t>
            </a:r>
          </a:p>
          <a:p>
            <a:r>
              <a:rPr lang="en-GB" sz="2000" dirty="0">
                <a:latin typeface="Times New Roman" panose="02020603050405020304" pitchFamily="18" charset="0"/>
                <a:cs typeface="Times New Roman" panose="02020603050405020304" pitchFamily="18" charset="0"/>
              </a:rPr>
              <a:t> </a:t>
            </a:r>
          </a:p>
          <a:p>
            <a:r>
              <a:rPr lang="en-GB" sz="2000" dirty="0">
                <a:latin typeface="Times New Roman" panose="02020603050405020304" pitchFamily="18" charset="0"/>
                <a:cs typeface="Times New Roman" panose="02020603050405020304" pitchFamily="18" charset="0"/>
              </a:rPr>
              <a:t>•High-level winds (200 </a:t>
            </a:r>
            <a:r>
              <a:rPr lang="en-GB" sz="2000" dirty="0" err="1">
                <a:latin typeface="Times New Roman" panose="02020603050405020304" pitchFamily="18" charset="0"/>
                <a:cs typeface="Times New Roman" panose="02020603050405020304" pitchFamily="18" charset="0"/>
              </a:rPr>
              <a:t>hPa</a:t>
            </a:r>
            <a:r>
              <a:rPr lang="en-GB" sz="2000" dirty="0">
                <a:latin typeface="Times New Roman" panose="02020603050405020304" pitchFamily="18" charset="0"/>
                <a:cs typeface="Times New Roman" panose="02020603050405020304" pitchFamily="18" charset="0"/>
              </a:rPr>
              <a:t>): Check for the tropical easterly jet and extra-tropical troughs</a:t>
            </a:r>
          </a:p>
          <a:p>
            <a:endParaRPr lang="en-GB" sz="1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•Relative humidity (850 and 700 </a:t>
            </a:r>
            <a:r>
              <a:rPr lang="en-GB" sz="2000" dirty="0" err="1">
                <a:latin typeface="Times New Roman" panose="02020603050405020304" pitchFamily="18" charset="0"/>
                <a:cs typeface="Times New Roman" panose="02020603050405020304" pitchFamily="18" charset="0"/>
              </a:rPr>
              <a:t>hPa</a:t>
            </a:r>
            <a:r>
              <a:rPr lang="en-GB" sz="2000" dirty="0">
                <a:latin typeface="Times New Roman" panose="02020603050405020304" pitchFamily="18" charset="0"/>
                <a:cs typeface="Times New Roman" panose="02020603050405020304" pitchFamily="18" charset="0"/>
              </a:rPr>
              <a:t>): Check humidity availability</a:t>
            </a:r>
          </a:p>
          <a:p>
            <a:endParaRPr lang="en-GB" sz="9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•When available, check the following derived products for atmospheric instability: vertical velocity, divergence, and vorticity at 850, 700, and 200 </a:t>
            </a:r>
            <a:r>
              <a:rPr lang="en-GB" sz="2000" dirty="0" err="1">
                <a:latin typeface="Times New Roman" panose="02020603050405020304" pitchFamily="18" charset="0"/>
                <a:cs typeface="Times New Roman" panose="02020603050405020304" pitchFamily="18" charset="0"/>
              </a:rPr>
              <a:t>hPa</a:t>
            </a:r>
            <a:r>
              <a:rPr lang="en-GB" sz="2000" dirty="0">
                <a:latin typeface="Times New Roman" panose="02020603050405020304" pitchFamily="18" charset="0"/>
                <a:cs typeface="Times New Roman" panose="02020603050405020304" pitchFamily="18" charset="0"/>
              </a:rPr>
              <a:t>   </a:t>
            </a:r>
          </a:p>
          <a:p>
            <a:endParaRPr lang="en-GB" sz="1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b="1" dirty="0">
                <a:solidFill>
                  <a:srgbClr val="FF0000"/>
                </a:solidFill>
                <a:latin typeface="Times New Roman" panose="02020603050405020304" pitchFamily="18" charset="0"/>
                <a:cs typeface="Times New Roman" panose="02020603050405020304" pitchFamily="18" charset="0"/>
              </a:rPr>
              <a:t>Check for agreement between the model output and synoptic observations</a:t>
            </a:r>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 assess the reliability of the </a:t>
            </a:r>
            <a:r>
              <a:rPr lang="en-GB" sz="2000" dirty="0" err="1">
                <a:latin typeface="Times New Roman" panose="02020603050405020304" pitchFamily="18" charset="0"/>
                <a:cs typeface="Times New Roman" panose="02020603050405020304" pitchFamily="18" charset="0"/>
              </a:rPr>
              <a:t>the</a:t>
            </a:r>
            <a:r>
              <a:rPr lang="en-GB" sz="2000" dirty="0">
                <a:latin typeface="Times New Roman" panose="02020603050405020304" pitchFamily="18" charset="0"/>
                <a:cs typeface="Times New Roman" panose="02020603050405020304" pitchFamily="18" charset="0"/>
              </a:rPr>
              <a:t> NWP products.</a:t>
            </a:r>
          </a:p>
          <a:p>
            <a:r>
              <a:rPr lang="en-GB" sz="2000" dirty="0">
                <a:latin typeface="Times New Roman" panose="02020603050405020304" pitchFamily="18" charset="0"/>
                <a:cs typeface="Times New Roman" panose="02020603050405020304" pitchFamily="18" charset="0"/>
              </a:rPr>
              <a:t>Note that moderate to fast propagating convective systems, such as squall lines, typically develop between the AEJ and the TEJ.</a:t>
            </a:r>
          </a:p>
          <a:p>
            <a:r>
              <a:rPr lang="en-GB" sz="2000" b="1" dirty="0">
                <a:latin typeface="Times New Roman" panose="02020603050405020304" pitchFamily="18" charset="0"/>
                <a:cs typeface="Times New Roman" panose="02020603050405020304" pitchFamily="18" charset="0"/>
              </a:rPr>
              <a:t>Step 2:</a:t>
            </a:r>
            <a:r>
              <a:rPr lang="en-GB" sz="2000" dirty="0">
                <a:latin typeface="Times New Roman" panose="02020603050405020304" pitchFamily="18" charset="0"/>
                <a:cs typeface="Times New Roman" panose="02020603050405020304" pitchFamily="18" charset="0"/>
              </a:rPr>
              <a:t> Assess the impact of atmospheric conditions on future weather. Determine if tropospheric dynamics are favourable for the initiation and/or further development of convective systems based on your analysis.</a:t>
            </a:r>
          </a:p>
          <a:p>
            <a:r>
              <a:rPr lang="en-GB" sz="2000" dirty="0">
                <a:latin typeface="Times New Roman" panose="02020603050405020304" pitchFamily="18" charset="0"/>
                <a:cs typeface="Times New Roman" panose="02020603050405020304" pitchFamily="18" charset="0"/>
              </a:rPr>
              <a:t> Now we'll apply the process to the case. </a:t>
            </a:r>
          </a:p>
        </p:txBody>
      </p:sp>
      <p:sp>
        <p:nvSpPr>
          <p:cNvPr id="3" name="Footer Placeholder 2"/>
          <p:cNvSpPr>
            <a:spLocks noGrp="1"/>
          </p:cNvSpPr>
          <p:nvPr>
            <p:ph type="ftr" sz="quarter" idx="11"/>
          </p:nvPr>
        </p:nvSpPr>
        <p:spPr/>
        <p:txBody>
          <a:bodyPr/>
          <a:lstStyle/>
          <a:p>
            <a:r>
              <a:rPr lang="en-GB" smtClean="0"/>
              <a:t>MET459: TROPICAL CLIMATOLOGY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20</a:t>
            </a:fld>
            <a:endParaRPr lang="en-GB"/>
          </a:p>
        </p:txBody>
      </p:sp>
    </p:spTree>
    <p:extLst>
      <p:ext uri="{BB962C8B-B14F-4D97-AF65-F5344CB8AC3E}">
        <p14:creationId xmlns:p14="http://schemas.microsoft.com/office/powerpoint/2010/main" val="2831304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MET459: TROPICAL CLIMATOLOGY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21</a:t>
            </a:fld>
            <a:endParaRPr lang="en-GB"/>
          </a:p>
        </p:txBody>
      </p:sp>
      <p:sp>
        <p:nvSpPr>
          <p:cNvPr id="4" name="TextBox 3"/>
          <p:cNvSpPr txBox="1"/>
          <p:nvPr/>
        </p:nvSpPr>
        <p:spPr>
          <a:xfrm>
            <a:off x="126642" y="741751"/>
            <a:ext cx="11938715" cy="5139869"/>
          </a:xfrm>
          <a:prstGeom prst="rect">
            <a:avLst/>
          </a:prstGeom>
          <a:solidFill>
            <a:schemeClr val="accent2">
              <a:lumMod val="60000"/>
              <a:lumOff val="40000"/>
            </a:schemeClr>
          </a:solidFill>
        </p:spPr>
        <p:txBody>
          <a:bodyPr wrap="square" rtlCol="0">
            <a:spAutoFit/>
          </a:bodyPr>
          <a:lstStyle/>
          <a:p>
            <a:pPr algn="ctr"/>
            <a:endParaRPr lang="en-GB" sz="4800" dirty="0" smtClean="0">
              <a:latin typeface="Arial Black" panose="020B0A04020102020204" pitchFamily="34" charset="0"/>
            </a:endParaRPr>
          </a:p>
          <a:p>
            <a:pPr algn="ctr"/>
            <a:r>
              <a:rPr lang="en-GB" sz="4800" dirty="0" smtClean="0">
                <a:latin typeface="Arial Black" panose="020B0A04020102020204" pitchFamily="34" charset="0"/>
              </a:rPr>
              <a:t>EVERY STUDENT SHOULD DOWNLOAD THE MARTIN SOFTWARE FOR THE NEXT CLASS.</a:t>
            </a:r>
          </a:p>
          <a:p>
            <a:pPr algn="ctr"/>
            <a:endParaRPr lang="en-GB" sz="4000" dirty="0" smtClean="0">
              <a:latin typeface="Arial Black" panose="020B0A04020102020204" pitchFamily="34" charset="0"/>
            </a:endParaRPr>
          </a:p>
          <a:p>
            <a:pPr algn="ctr"/>
            <a:r>
              <a:rPr lang="en-GB" sz="2400" dirty="0">
                <a:latin typeface="Arial Black" panose="020B0A04020102020204" pitchFamily="34" charset="0"/>
                <a:hlinkClick r:id="rId3"/>
              </a:rPr>
              <a:t>http://homepages.see.leeds.ac.uk/~earajr/SWIFT/Summer_School</a:t>
            </a:r>
            <a:r>
              <a:rPr lang="en-GB" sz="2400" dirty="0" smtClean="0">
                <a:latin typeface="Arial Black" panose="020B0A04020102020204" pitchFamily="34" charset="0"/>
                <a:hlinkClick r:id="rId3"/>
              </a:rPr>
              <a:t>/</a:t>
            </a:r>
            <a:endParaRPr lang="en-GB" sz="2400" dirty="0" smtClean="0">
              <a:latin typeface="Arial Black" panose="020B0A04020102020204" pitchFamily="34" charset="0"/>
            </a:endParaRPr>
          </a:p>
          <a:p>
            <a:pPr algn="ctr"/>
            <a:endParaRPr lang="en-GB" sz="2400" dirty="0">
              <a:latin typeface="Arial Black" panose="020B0A04020102020204" pitchFamily="34" charset="0"/>
            </a:endParaRPr>
          </a:p>
          <a:p>
            <a:pPr algn="ctr"/>
            <a:r>
              <a:rPr lang="en-GB" sz="2400" dirty="0" smtClean="0">
                <a:latin typeface="Arial Black" panose="020B0A04020102020204" pitchFamily="34" charset="0"/>
              </a:rPr>
              <a:t>For Windows Users: </a:t>
            </a:r>
            <a:r>
              <a:rPr lang="en-GB" sz="2400" dirty="0" smtClean="0">
                <a:solidFill>
                  <a:srgbClr val="FF0000"/>
                </a:solidFill>
                <a:latin typeface="Arial Black" panose="020B0A04020102020204" pitchFamily="34" charset="0"/>
              </a:rPr>
              <a:t>select MARTIN_Windows.exe</a:t>
            </a:r>
          </a:p>
          <a:p>
            <a:pPr algn="ctr"/>
            <a:r>
              <a:rPr lang="en-GB" sz="2400" dirty="0" smtClean="0">
                <a:latin typeface="Arial Black" panose="020B0A04020102020204" pitchFamily="34" charset="0"/>
              </a:rPr>
              <a:t>For Linux Users: </a:t>
            </a:r>
            <a:r>
              <a:rPr lang="en-GB" sz="2400" dirty="0" smtClean="0">
                <a:solidFill>
                  <a:srgbClr val="FF0000"/>
                </a:solidFill>
                <a:latin typeface="Arial Black" panose="020B0A04020102020204" pitchFamily="34" charset="0"/>
              </a:rPr>
              <a:t>select </a:t>
            </a:r>
            <a:r>
              <a:rPr lang="en-GB" sz="2400" dirty="0" err="1" smtClean="0">
                <a:solidFill>
                  <a:srgbClr val="FF0000"/>
                </a:solidFill>
                <a:latin typeface="Arial Black" panose="020B0A04020102020204" pitchFamily="34" charset="0"/>
              </a:rPr>
              <a:t>MARTIN_Linux</a:t>
            </a:r>
            <a:endParaRPr lang="en-GB" sz="24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000445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MET459: TROPICAL CLIMATOLOGY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22</a:t>
            </a:fld>
            <a:endParaRPr lang="en-GB">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1" y="261257"/>
            <a:ext cx="11260182" cy="6102914"/>
          </a:xfrm>
          <a:prstGeom prst="rect">
            <a:avLst/>
          </a:prstGeom>
        </p:spPr>
      </p:pic>
    </p:spTree>
    <p:extLst>
      <p:ext uri="{BB962C8B-B14F-4D97-AF65-F5344CB8AC3E}">
        <p14:creationId xmlns:p14="http://schemas.microsoft.com/office/powerpoint/2010/main" val="419983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8677" y="477190"/>
            <a:ext cx="8229627" cy="671786"/>
          </a:xfrm>
          <a:solidFill>
            <a:schemeClr val="bg1"/>
          </a:solidFill>
        </p:spPr>
        <p:txBody>
          <a:bodyPr>
            <a:normAutofit fontScale="90000"/>
          </a:bodyPr>
          <a:lstStyle/>
          <a:p>
            <a:pPr lvl="0"/>
            <a:r>
              <a:rPr lang="en-US" b="1" dirty="0" smtClean="0">
                <a:solidFill>
                  <a:srgbClr val="FF0000"/>
                </a:solidFill>
                <a:latin typeface="+mn-lt"/>
              </a:rPr>
              <a:t>RECAP OF  LECTURE 2</a:t>
            </a:r>
            <a:endParaRPr lang="en-US" b="1" dirty="0">
              <a:solidFill>
                <a:srgbClr val="FF0000"/>
              </a:solidFill>
              <a:latin typeface="+mn-lt"/>
            </a:endParaRPr>
          </a:p>
        </p:txBody>
      </p:sp>
      <p:sp>
        <p:nvSpPr>
          <p:cNvPr id="4" name="Footer Placeholder 3"/>
          <p:cNvSpPr>
            <a:spLocks noGrp="1"/>
          </p:cNvSpPr>
          <p:nvPr>
            <p:ph type="ftr" sz="quarter" idx="11"/>
          </p:nvPr>
        </p:nvSpPr>
        <p:spPr/>
        <p:txBody>
          <a:bodyPr/>
          <a:lstStyle/>
          <a:p>
            <a:r>
              <a:rPr lang="en-GB" smtClean="0">
                <a:solidFill>
                  <a:prstClr val="black"/>
                </a:solidFill>
              </a:rPr>
              <a:t>MET459: TROPICAL CLIMATOLOGY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23</a:t>
            </a:fld>
            <a:endParaRPr lang="en-GB">
              <a:solidFill>
                <a:prstClr val="black"/>
              </a:solidFill>
            </a:endParaRPr>
          </a:p>
        </p:txBody>
      </p:sp>
      <p:sp>
        <p:nvSpPr>
          <p:cNvPr id="3" name="TextBox 2"/>
          <p:cNvSpPr txBox="1"/>
          <p:nvPr/>
        </p:nvSpPr>
        <p:spPr>
          <a:xfrm>
            <a:off x="648789" y="1136467"/>
            <a:ext cx="10972800" cy="2246769"/>
          </a:xfrm>
          <a:prstGeom prst="rect">
            <a:avLst/>
          </a:prstGeom>
          <a:solidFill>
            <a:schemeClr val="accent2">
              <a:lumMod val="60000"/>
              <a:lumOff val="40000"/>
            </a:schemeClr>
          </a:solidFill>
          <a:ln>
            <a:solidFill>
              <a:schemeClr val="tx1"/>
            </a:solidFill>
          </a:ln>
        </p:spPr>
        <p:txBody>
          <a:bodyPr wrap="square" rtlCol="0">
            <a:spAutoFit/>
          </a:bodyPr>
          <a:lstStyle/>
          <a:p>
            <a:pPr marL="514350" indent="-514350">
              <a:buAutoNum type="arabicPeriod"/>
            </a:pPr>
            <a:endParaRPr lang="en-GB" sz="2800" dirty="0" smtClean="0"/>
          </a:p>
          <a:p>
            <a:pPr marL="514350" indent="-514350">
              <a:buAutoNum type="arabicPeriod"/>
            </a:pPr>
            <a:r>
              <a:rPr lang="en-GB" sz="2800" dirty="0" smtClean="0"/>
              <a:t>Climate Zones</a:t>
            </a:r>
          </a:p>
          <a:p>
            <a:pPr marL="514350" indent="-514350">
              <a:buAutoNum type="arabicPeriod"/>
            </a:pPr>
            <a:r>
              <a:rPr lang="en-GB" sz="2800" dirty="0" smtClean="0"/>
              <a:t>Overview of West African Monsoon </a:t>
            </a:r>
          </a:p>
          <a:p>
            <a:pPr marL="514350" indent="-514350">
              <a:buAutoNum type="arabicPeriod"/>
            </a:pPr>
            <a:r>
              <a:rPr lang="en-GB" sz="2800" dirty="0" smtClean="0"/>
              <a:t>Numerical Weather Prediction</a:t>
            </a:r>
          </a:p>
          <a:p>
            <a:pPr marL="514350" indent="-514350">
              <a:buAutoNum type="arabicPeriod"/>
            </a:pPr>
            <a:endParaRPr lang="en-GB" sz="2800" dirty="0" smtClean="0"/>
          </a:p>
        </p:txBody>
      </p:sp>
    </p:spTree>
    <p:extLst>
      <p:ext uri="{BB962C8B-B14F-4D97-AF65-F5344CB8AC3E}">
        <p14:creationId xmlns:p14="http://schemas.microsoft.com/office/powerpoint/2010/main" val="242720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8677" y="477190"/>
            <a:ext cx="8229627" cy="671786"/>
          </a:xfrm>
          <a:solidFill>
            <a:schemeClr val="bg1"/>
          </a:solidFill>
        </p:spPr>
        <p:txBody>
          <a:bodyPr>
            <a:normAutofit fontScale="90000"/>
          </a:bodyPr>
          <a:lstStyle/>
          <a:p>
            <a:pPr lvl="0"/>
            <a:r>
              <a:rPr lang="en-US" b="1" dirty="0" smtClean="0">
                <a:solidFill>
                  <a:srgbClr val="FF0000"/>
                </a:solidFill>
                <a:latin typeface="+mn-lt"/>
              </a:rPr>
              <a:t>ASSIGNMENT</a:t>
            </a:r>
            <a:endParaRPr lang="en-US" b="1" dirty="0">
              <a:solidFill>
                <a:srgbClr val="FF0000"/>
              </a:solidFill>
              <a:latin typeface="+mn-lt"/>
            </a:endParaRPr>
          </a:p>
        </p:txBody>
      </p:sp>
      <p:sp>
        <p:nvSpPr>
          <p:cNvPr id="4" name="Footer Placeholder 3"/>
          <p:cNvSpPr>
            <a:spLocks noGrp="1"/>
          </p:cNvSpPr>
          <p:nvPr>
            <p:ph type="ftr" sz="quarter" idx="11"/>
          </p:nvPr>
        </p:nvSpPr>
        <p:spPr/>
        <p:txBody>
          <a:bodyPr/>
          <a:lstStyle/>
          <a:p>
            <a:r>
              <a:rPr lang="en-GB" smtClean="0">
                <a:solidFill>
                  <a:prstClr val="black"/>
                </a:solidFill>
              </a:rPr>
              <a:t>MET459: TROPICAL CLIMATOLOGY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24</a:t>
            </a:fld>
            <a:endParaRPr lang="en-GB">
              <a:solidFill>
                <a:prstClr val="black"/>
              </a:solidFill>
            </a:endParaRPr>
          </a:p>
        </p:txBody>
      </p:sp>
      <p:sp>
        <p:nvSpPr>
          <p:cNvPr id="3" name="TextBox 2"/>
          <p:cNvSpPr txBox="1"/>
          <p:nvPr/>
        </p:nvSpPr>
        <p:spPr>
          <a:xfrm>
            <a:off x="648789" y="1136467"/>
            <a:ext cx="10972800" cy="3908762"/>
          </a:xfrm>
          <a:prstGeom prst="rect">
            <a:avLst/>
          </a:prstGeom>
          <a:solidFill>
            <a:schemeClr val="accent2">
              <a:lumMod val="60000"/>
              <a:lumOff val="40000"/>
            </a:schemeClr>
          </a:solidFill>
          <a:ln>
            <a:solidFill>
              <a:schemeClr val="tx1"/>
            </a:solidFill>
          </a:ln>
        </p:spPr>
        <p:txBody>
          <a:bodyPr wrap="square" rtlCol="0">
            <a:spAutoFit/>
          </a:bodyPr>
          <a:lstStyle/>
          <a:p>
            <a:pPr marL="514350" indent="-514350">
              <a:buAutoNum type="arabicPeriod"/>
            </a:pPr>
            <a:endParaRPr lang="en-GB" sz="2800" b="1" dirty="0" smtClean="0"/>
          </a:p>
          <a:p>
            <a:pPr marL="514350" indent="-514350">
              <a:buAutoNum type="arabicPeriod"/>
            </a:pPr>
            <a:r>
              <a:rPr lang="en-GB" sz="2800" b="1" dirty="0" smtClean="0">
                <a:latin typeface="Arial" panose="020B0604020202020204" pitchFamily="34" charset="0"/>
                <a:cs typeface="Arial" panose="020B0604020202020204" pitchFamily="34" charset="0"/>
              </a:rPr>
              <a:t>A </a:t>
            </a:r>
            <a:r>
              <a:rPr lang="en-GB" sz="2800" b="1" dirty="0">
                <a:latin typeface="Arial" panose="020B0604020202020204" pitchFamily="34" charset="0"/>
                <a:cs typeface="Arial" panose="020B0604020202020204" pitchFamily="34" charset="0"/>
              </a:rPr>
              <a:t>monsoon depth of 1000 to 2000m is required for the initiation of deep </a:t>
            </a:r>
            <a:r>
              <a:rPr lang="en-GB" sz="2800" b="1" dirty="0" smtClean="0">
                <a:latin typeface="Arial" panose="020B0604020202020204" pitchFamily="34" charset="0"/>
                <a:cs typeface="Arial" panose="020B0604020202020204" pitchFamily="34" charset="0"/>
              </a:rPr>
              <a:t>convection. Provide scientific explanation to this statement.</a:t>
            </a:r>
          </a:p>
          <a:p>
            <a:pPr marL="514350" indent="-514350">
              <a:buAutoNum type="arabicPeriod"/>
            </a:pPr>
            <a:endParaRPr lang="en-GB" sz="2800" b="1" dirty="0" smtClean="0">
              <a:latin typeface="Arial" panose="020B0604020202020204" pitchFamily="34" charset="0"/>
              <a:cs typeface="Arial" panose="020B0604020202020204" pitchFamily="34" charset="0"/>
            </a:endParaRPr>
          </a:p>
          <a:p>
            <a:pPr marL="514350" indent="-514350">
              <a:buAutoNum type="arabicPeriod"/>
            </a:pPr>
            <a:endParaRPr lang="en-GB" sz="2800" b="1" dirty="0">
              <a:latin typeface="Arial" panose="020B0604020202020204" pitchFamily="34" charset="0"/>
              <a:cs typeface="Arial" panose="020B0604020202020204" pitchFamily="34" charset="0"/>
            </a:endParaRPr>
          </a:p>
          <a:p>
            <a:pPr marL="514350" indent="-514350">
              <a:buAutoNum type="arabicPeriod"/>
            </a:pPr>
            <a:endParaRPr lang="en-GB" sz="2800" b="1" dirty="0" smtClean="0">
              <a:latin typeface="Arial" panose="020B0604020202020204" pitchFamily="34" charset="0"/>
              <a:cs typeface="Arial" panose="020B0604020202020204" pitchFamily="34" charset="0"/>
            </a:endParaRPr>
          </a:p>
          <a:p>
            <a:pPr marL="514350" indent="-514350">
              <a:buAutoNum type="arabicPeriod"/>
            </a:pPr>
            <a:endParaRPr lang="en-GB" sz="2800" b="1" dirty="0">
              <a:latin typeface="Arial" panose="020B0604020202020204" pitchFamily="34" charset="0"/>
              <a:cs typeface="Arial" panose="020B0604020202020204" pitchFamily="34" charset="0"/>
            </a:endParaRPr>
          </a:p>
          <a:p>
            <a:pPr algn="r"/>
            <a:r>
              <a:rPr lang="en-GB" sz="2400" b="1" dirty="0" smtClean="0"/>
              <a:t>Deadline:   Thursday 17</a:t>
            </a:r>
            <a:r>
              <a:rPr lang="en-GB" sz="2400" b="1" baseline="30000" dirty="0" smtClean="0"/>
              <a:t>th</a:t>
            </a:r>
            <a:r>
              <a:rPr lang="en-GB" sz="2400" b="1" dirty="0" smtClean="0"/>
              <a:t> October 2019  |  23:59GMT</a:t>
            </a:r>
          </a:p>
        </p:txBody>
      </p:sp>
    </p:spTree>
    <p:extLst>
      <p:ext uri="{BB962C8B-B14F-4D97-AF65-F5344CB8AC3E}">
        <p14:creationId xmlns:p14="http://schemas.microsoft.com/office/powerpoint/2010/main" val="2296426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243" y="811368"/>
            <a:ext cx="5338915" cy="3647152"/>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Ø"/>
            </a:pPr>
            <a:r>
              <a:rPr lang="en-US" sz="2200" b="1" dirty="0" smtClean="0">
                <a:solidFill>
                  <a:srgbClr val="000000"/>
                </a:solidFill>
                <a:latin typeface="Arial" panose="020B0604020202020204" pitchFamily="34" charset="0"/>
                <a:ea typeface="Calibri" panose="020F0502020204030204" pitchFamily="34" charset="0"/>
                <a:cs typeface="Arial" panose="020B0604020202020204" pitchFamily="34" charset="0"/>
              </a:rPr>
              <a:t>Tropical </a:t>
            </a:r>
            <a:r>
              <a:rPr lang="en-US" sz="2200" b="1" dirty="0">
                <a:solidFill>
                  <a:srgbClr val="000000"/>
                </a:solidFill>
                <a:latin typeface="Arial" panose="020B0604020202020204" pitchFamily="34" charset="0"/>
                <a:ea typeface="Calibri" panose="020F0502020204030204" pitchFamily="34" charset="0"/>
                <a:cs typeface="Arial" panose="020B0604020202020204" pitchFamily="34" charset="0"/>
              </a:rPr>
              <a:t>humid climates</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 occur where temperatures are warm throughout the year. </a:t>
            </a:r>
            <a:endPar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Ø"/>
            </a:pPr>
            <a:endParaRPr lang="en-US" sz="2200" dirty="0">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Ø"/>
            </a:pPr>
            <a:r>
              <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rPr>
              <a:t>In </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the </a:t>
            </a:r>
            <a:r>
              <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rPr>
              <a:t>tropical climate </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zones, seasonal variation in air temperature is minimal – less than a few degrees. </a:t>
            </a:r>
            <a:endParaRPr lang="en-US" sz="2200" dirty="0">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173242" y="-171090"/>
            <a:ext cx="5934830" cy="1085490"/>
          </a:xfrm>
          <a:prstGeom prst="rect">
            <a:avLst/>
          </a:prstGeom>
        </p:spPr>
        <p:txBody>
          <a:bodyPr wrap="none">
            <a:spAutoFit/>
          </a:bodyPr>
          <a:lstStyle/>
          <a:p>
            <a:pPr algn="just">
              <a:lnSpc>
                <a:spcPct val="150000"/>
              </a:lnSpc>
            </a:pPr>
            <a:r>
              <a:rPr lang="en-US" sz="4800" b="1" dirty="0">
                <a:solidFill>
                  <a:srgbClr val="000000"/>
                </a:solidFill>
                <a:latin typeface="Arial Black" panose="020B0A04020102020204" pitchFamily="34" charset="0"/>
                <a:ea typeface="Calibri" panose="020F0502020204030204" pitchFamily="34" charset="0"/>
                <a:cs typeface="Times New Roman" panose="02020603050405020304" pitchFamily="18" charset="0"/>
              </a:rPr>
              <a:t> </a:t>
            </a:r>
            <a:r>
              <a:rPr lang="en-US" sz="4800" b="1"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Tropical Climate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9493"/>
          <a:stretch/>
        </p:blipFill>
        <p:spPr>
          <a:xfrm>
            <a:off x="6201178" y="816199"/>
            <a:ext cx="5532980" cy="3755802"/>
          </a:xfrm>
          <a:prstGeom prst="rect">
            <a:avLst/>
          </a:prstGeom>
        </p:spPr>
      </p:pic>
      <p:sp>
        <p:nvSpPr>
          <p:cNvPr id="5" name="Rectangle 4"/>
          <p:cNvSpPr/>
          <p:nvPr/>
        </p:nvSpPr>
        <p:spPr>
          <a:xfrm>
            <a:off x="173242" y="4627048"/>
            <a:ext cx="11672552" cy="2060885"/>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Ø"/>
            </a:pP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In the tropical rainforest zone, rainfall is abundant throughout the year but may vary seasonally with the position of the intertropical convergence zone. Tropical rainforest climates occur in hot, wet equatorial regions of South America, Africa, southeast Asia, and Indonesia.</a:t>
            </a:r>
            <a:endParaRPr lang="en-US" sz="2200" dirty="0">
              <a:latin typeface="Arial" panose="020B0604020202020204" pitchFamily="34" charset="0"/>
              <a:ea typeface="Calibri" panose="020F050202020403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3</a:t>
            </a:fld>
            <a:endParaRPr lang="en-GB"/>
          </a:p>
        </p:txBody>
      </p:sp>
    </p:spTree>
    <p:extLst>
      <p:ext uri="{BB962C8B-B14F-4D97-AF65-F5344CB8AC3E}">
        <p14:creationId xmlns:p14="http://schemas.microsoft.com/office/powerpoint/2010/main" val="331991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MET459: TROPICAL CLIMATOLOGY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4</a:t>
            </a:fld>
            <a:endParaRPr lang="en-GB"/>
          </a:p>
        </p:txBody>
      </p:sp>
      <p:sp>
        <p:nvSpPr>
          <p:cNvPr id="4" name="Rectangle 3"/>
          <p:cNvSpPr/>
          <p:nvPr/>
        </p:nvSpPr>
        <p:spPr>
          <a:xfrm>
            <a:off x="291921" y="333091"/>
            <a:ext cx="6443730" cy="3785652"/>
          </a:xfrm>
          <a:prstGeom prst="rect">
            <a:avLst/>
          </a:prstGeom>
        </p:spPr>
        <p:txBody>
          <a:bodyPr wrap="square">
            <a:spAutoFit/>
          </a:bodyPr>
          <a:lstStyle/>
          <a:p>
            <a:pPr marL="342900" indent="-342900" algn="just">
              <a:buFont typeface="Wingdings" panose="05000000000000000000" pitchFamily="2" charset="2"/>
              <a:buChar char="Ø"/>
            </a:pPr>
            <a:r>
              <a:rPr lang="en-US" sz="2000" b="1" dirty="0">
                <a:solidFill>
                  <a:srgbClr val="000000"/>
                </a:solidFill>
                <a:latin typeface="Arial" panose="020B0604020202020204" pitchFamily="34" charset="0"/>
                <a:ea typeface="Calibri" panose="020F0502020204030204" pitchFamily="34" charset="0"/>
                <a:cs typeface="Arial" panose="020B0604020202020204" pitchFamily="34" charset="0"/>
              </a:rPr>
              <a:t>The tropical savanna climate</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 is found in tropical regions that are warm year-round but has a pronounced dry season. The rainy season is from April to October. </a:t>
            </a:r>
            <a:endPar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endParaRPr lang="en-US" sz="20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Little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rainfall occurs in December, January, and February, when the region is under the influence of a subtropical high pressure. </a:t>
            </a:r>
            <a:endPar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endParaRPr lang="en-US" sz="20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The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double peak in summer precipitation reflects the seasonal migration of the intertropical convergence zone across the equator. </a:t>
            </a:r>
            <a:endPar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291920" y="4406395"/>
            <a:ext cx="11698311" cy="1938992"/>
          </a:xfrm>
          <a:prstGeom prst="rect">
            <a:avLst/>
          </a:prstGeom>
        </p:spPr>
        <p:txBody>
          <a:bodyPr wrap="square">
            <a:spAutoFit/>
          </a:bodyPr>
          <a:lstStyle/>
          <a:p>
            <a:pPr marL="285750" indent="-285750">
              <a:buFont typeface="Wingdings" panose="05000000000000000000" pitchFamily="2" charset="2"/>
              <a:buChar char="Ø"/>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Temperatures are warmer during the dry season than in the rainy season when clouds cool the surface. </a:t>
            </a:r>
            <a:endPar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US" sz="20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Tropical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savanna climates occur in Central America, to the north and south of the Amazon Basin in South America, to the north and south of the Congo Basin in Africa, east Africa, parts of India and Southeast Asia, and northern Australia.</a:t>
            </a:r>
            <a:endParaRPr lang="en-GB"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227" y="113026"/>
            <a:ext cx="4997003" cy="3865132"/>
          </a:xfrm>
          <a:prstGeom prst="rect">
            <a:avLst/>
          </a:prstGeom>
        </p:spPr>
      </p:pic>
    </p:spTree>
    <p:extLst>
      <p:ext uri="{BB962C8B-B14F-4D97-AF65-F5344CB8AC3E}">
        <p14:creationId xmlns:p14="http://schemas.microsoft.com/office/powerpoint/2010/main" val="30705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53" y="769441"/>
            <a:ext cx="5980671" cy="5016758"/>
          </a:xfrm>
          <a:prstGeom prst="rect">
            <a:avLst/>
          </a:prstGeom>
        </p:spPr>
        <p:txBody>
          <a:bodyPr wrap="square">
            <a:spAutoFit/>
          </a:bodyPr>
          <a:lstStyle/>
          <a:p>
            <a:pPr marL="342900" marR="0" lvl="0" indent="-342900" algn="just">
              <a:lnSpc>
                <a:spcPct val="200000"/>
              </a:lnSpc>
              <a:spcBef>
                <a:spcPts val="0"/>
              </a:spcBef>
              <a:spcAft>
                <a:spcPts val="0"/>
              </a:spcAft>
              <a:buFont typeface="Wingdings" panose="05000000000000000000" pitchFamily="2" charset="2"/>
              <a:buChar char="Ø"/>
            </a:pP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rainfall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is sparse throughout the </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year</a:t>
            </a:r>
          </a:p>
          <a:p>
            <a:pPr marL="342900" marR="0" lvl="0" indent="-342900" algn="just">
              <a:lnSpc>
                <a:spcPct val="200000"/>
              </a:lnSpc>
              <a:spcBef>
                <a:spcPts val="0"/>
              </a:spcBef>
              <a:spcAft>
                <a:spcPts val="0"/>
              </a:spcAft>
              <a:buFont typeface="Wingdings" panose="05000000000000000000" pitchFamily="2" charset="2"/>
              <a:buChar char="Ø"/>
            </a:pP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are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divided into semi-arid and arid climates based on moisture deficiency.</a:t>
            </a:r>
            <a:endParaRPr lang="en-US" sz="2000" dirty="0">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200000"/>
              </a:lnSpc>
              <a:spcBef>
                <a:spcPts val="0"/>
              </a:spcBef>
              <a:spcAft>
                <a:spcPts val="0"/>
              </a:spcAft>
              <a:buFont typeface="Wingdings" panose="05000000000000000000" pitchFamily="2" charset="2"/>
              <a:buChar char="Ø"/>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The semi-arid climate occurs in temperate regions – most prominently in the Great Plains of the United States, the steppes of Central Asia, and parts of southern South America, southern Africa, and Australia.  </a:t>
            </a:r>
            <a:endPar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162553" y="0"/>
            <a:ext cx="4078874" cy="769441"/>
          </a:xfrm>
          <a:prstGeom prst="rect">
            <a:avLst/>
          </a:prstGeom>
        </p:spPr>
        <p:txBody>
          <a:bodyPr wrap="none">
            <a:spAutoFit/>
          </a:bodyPr>
          <a:lstStyle/>
          <a:p>
            <a:r>
              <a:rPr lang="en-US" sz="4400" b="1"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Dry climates</a:t>
            </a:r>
            <a:endParaRPr lang="en-GB" sz="4400" dirty="0">
              <a:latin typeface="Arial Black" panose="020B0A04020102020204" pitchFamily="34" charset="0"/>
            </a:endParaRPr>
          </a:p>
        </p:txBody>
      </p:sp>
      <p:sp>
        <p:nvSpPr>
          <p:cNvPr id="4" name="Rectangle 3"/>
          <p:cNvSpPr/>
          <p:nvPr/>
        </p:nvSpPr>
        <p:spPr>
          <a:xfrm>
            <a:off x="162553" y="5649691"/>
            <a:ext cx="11505706" cy="958660"/>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Temperatures are hot during June through August when the clear sky and intense solar radiation heat the surface. </a:t>
            </a:r>
            <a:endParaRPr lang="en-US" sz="2000" dirty="0">
              <a:latin typeface="Arial" panose="020B0604020202020204" pitchFamily="34" charset="0"/>
              <a:ea typeface="Calibri" panose="020F050202020403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224" y="769441"/>
            <a:ext cx="5885644" cy="3372454"/>
          </a:xfrm>
          <a:prstGeom prst="rect">
            <a:avLst/>
          </a:prstGeom>
        </p:spPr>
      </p:pic>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5</a:t>
            </a:fld>
            <a:endParaRPr lang="en-GB"/>
          </a:p>
        </p:txBody>
      </p:sp>
    </p:spTree>
    <p:extLst>
      <p:ext uri="{BB962C8B-B14F-4D97-AF65-F5344CB8AC3E}">
        <p14:creationId xmlns:p14="http://schemas.microsoft.com/office/powerpoint/2010/main" val="317993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MET459: TROPICAL CLIMATOLOGY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6</a:t>
            </a:fld>
            <a:endParaRPr lang="en-GB"/>
          </a:p>
        </p:txBody>
      </p:sp>
      <p:sp>
        <p:nvSpPr>
          <p:cNvPr id="4" name="Rectangle 3"/>
          <p:cNvSpPr/>
          <p:nvPr/>
        </p:nvSpPr>
        <p:spPr>
          <a:xfrm>
            <a:off x="0" y="241104"/>
            <a:ext cx="5698436" cy="4879926"/>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2100" b="1" dirty="0">
                <a:solidFill>
                  <a:srgbClr val="000000"/>
                </a:solidFill>
                <a:latin typeface="Arial" panose="020B0604020202020204" pitchFamily="34" charset="0"/>
                <a:ea typeface="Calibri" panose="020F0502020204030204" pitchFamily="34" charset="0"/>
                <a:cs typeface="Arial" panose="020B0604020202020204" pitchFamily="34" charset="0"/>
              </a:rPr>
              <a:t>The arid climate </a:t>
            </a:r>
            <a:r>
              <a:rPr lang="en-US" sz="2100" dirty="0">
                <a:solidFill>
                  <a:srgbClr val="000000"/>
                </a:solidFill>
                <a:latin typeface="Arial" panose="020B0604020202020204" pitchFamily="34" charset="0"/>
                <a:ea typeface="Calibri" panose="020F0502020204030204" pitchFamily="34" charset="0"/>
                <a:cs typeface="Arial" panose="020B0604020202020204" pitchFamily="34" charset="0"/>
              </a:rPr>
              <a:t>of deserts is not only dry, but also hot as solar radiation readily penetrates the clear, dry skies. </a:t>
            </a:r>
            <a:endParaRPr lang="en-US" sz="21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endParaRPr lang="en-US" sz="21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100" dirty="0" smtClean="0">
                <a:solidFill>
                  <a:srgbClr val="000000"/>
                </a:solidFill>
                <a:latin typeface="Arial" panose="020B0604020202020204" pitchFamily="34" charset="0"/>
                <a:ea typeface="Calibri" panose="020F0502020204030204" pitchFamily="34" charset="0"/>
                <a:cs typeface="Arial" panose="020B0604020202020204" pitchFamily="34" charset="0"/>
              </a:rPr>
              <a:t>Desert </a:t>
            </a:r>
            <a:r>
              <a:rPr lang="en-US" sz="2100" dirty="0">
                <a:solidFill>
                  <a:srgbClr val="000000"/>
                </a:solidFill>
                <a:latin typeface="Arial" panose="020B0604020202020204" pitchFamily="34" charset="0"/>
                <a:ea typeface="Calibri" panose="020F0502020204030204" pitchFamily="34" charset="0"/>
                <a:cs typeface="Arial" panose="020B0604020202020204" pitchFamily="34" charset="0"/>
              </a:rPr>
              <a:t>climates occur on the eastern flanks of the subtropical high pressures near latitudes 30° N and 30° S – in southwestern United States, North Africa, southern South America, South Africa, and Western Australia.   </a:t>
            </a:r>
            <a:endParaRPr lang="en-US" sz="2100"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8030" y="5213213"/>
            <a:ext cx="12042305" cy="1546577"/>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2100" dirty="0">
                <a:solidFill>
                  <a:srgbClr val="000000"/>
                </a:solidFill>
                <a:latin typeface="Arial" panose="020B0604020202020204" pitchFamily="34" charset="0"/>
                <a:ea typeface="Calibri" panose="020F0502020204030204" pitchFamily="34" charset="0"/>
                <a:cs typeface="Arial" panose="020B0604020202020204" pitchFamily="34" charset="0"/>
              </a:rPr>
              <a:t>They are also found in continental areas of the middle latitudes that are far removed from sources of atmospheric moisture – central Asia, central Australia, and the Great Basin of western United States.</a:t>
            </a:r>
            <a:endParaRPr lang="en-US" sz="2100" dirty="0">
              <a:latin typeface="Arial" panose="020B0604020202020204" pitchFamily="34" charset="0"/>
              <a:ea typeface="Calibri" panose="020F050202020403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560" y="314456"/>
            <a:ext cx="6241775" cy="4161183"/>
          </a:xfrm>
          <a:prstGeom prst="rect">
            <a:avLst/>
          </a:prstGeom>
        </p:spPr>
      </p:pic>
    </p:spTree>
    <p:extLst>
      <p:ext uri="{BB962C8B-B14F-4D97-AF65-F5344CB8AC3E}">
        <p14:creationId xmlns:p14="http://schemas.microsoft.com/office/powerpoint/2010/main" val="85690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470" y="1180304"/>
            <a:ext cx="5916389" cy="2631490"/>
          </a:xfrm>
          <a:prstGeom prst="rect">
            <a:avLst/>
          </a:prstGeom>
        </p:spPr>
        <p:txBody>
          <a:bodyPr wrap="square">
            <a:spAutoFit/>
          </a:bodyPr>
          <a:lstStyle/>
          <a:p>
            <a:pPr marL="285750" marR="0" lvl="0" indent="-285750" algn="just">
              <a:lnSpc>
                <a:spcPct val="150000"/>
              </a:lnSpc>
              <a:spcBef>
                <a:spcPts val="0"/>
              </a:spcBef>
              <a:spcAft>
                <a:spcPts val="0"/>
              </a:spcAft>
              <a:buFont typeface="Wingdings" panose="05000000000000000000" pitchFamily="2" charset="2"/>
              <a:buChar char="Ø"/>
            </a:pPr>
            <a:r>
              <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rPr>
              <a:t>occur </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in regions with distinct summer and winter seasons, where summers are warm to hot and winters are mild. They are divided into </a:t>
            </a:r>
            <a:r>
              <a:rPr lang="en-US" sz="2200" b="1" dirty="0">
                <a:solidFill>
                  <a:srgbClr val="000000"/>
                </a:solidFill>
                <a:latin typeface="Arial" panose="020B0604020202020204" pitchFamily="34" charset="0"/>
                <a:ea typeface="Calibri" panose="020F0502020204030204" pitchFamily="34" charset="0"/>
                <a:cs typeface="Arial" panose="020B0604020202020204" pitchFamily="34" charset="0"/>
              </a:rPr>
              <a:t>Mediterranean, humid subtropical, and marine zones</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74433" y="123943"/>
            <a:ext cx="12003803" cy="707886"/>
          </a:xfrm>
          <a:prstGeom prst="rect">
            <a:avLst/>
          </a:prstGeom>
        </p:spPr>
        <p:txBody>
          <a:bodyPr wrap="square">
            <a:spAutoFit/>
          </a:bodyPr>
          <a:lstStyle/>
          <a:p>
            <a:r>
              <a:rPr lang="en-US" sz="4000" b="1" dirty="0">
                <a:solidFill>
                  <a:srgbClr val="FF0000"/>
                </a:solidFill>
                <a:latin typeface="Arial Black" panose="020B0A04020102020204" pitchFamily="34" charset="0"/>
                <a:ea typeface="Calibri" panose="020F0502020204030204" pitchFamily="34" charset="0"/>
                <a:cs typeface="Arial" panose="020B0604020202020204" pitchFamily="34" charset="0"/>
              </a:rPr>
              <a:t>Moist subtropical middle latitude climates </a:t>
            </a:r>
            <a:endParaRPr lang="en-GB" sz="4000" dirty="0">
              <a:solidFill>
                <a:srgbClr val="FF0000"/>
              </a:solidFill>
              <a:latin typeface="Arial Black" panose="020B0A04020102020204" pitchFamily="34" charset="0"/>
            </a:endParaRPr>
          </a:p>
        </p:txBody>
      </p:sp>
      <p:sp>
        <p:nvSpPr>
          <p:cNvPr id="4" name="Rectangle 3"/>
          <p:cNvSpPr/>
          <p:nvPr/>
        </p:nvSpPr>
        <p:spPr>
          <a:xfrm>
            <a:off x="265470" y="4430724"/>
            <a:ext cx="11518699" cy="2123658"/>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2200" b="1" dirty="0">
                <a:solidFill>
                  <a:srgbClr val="000000"/>
                </a:solidFill>
                <a:latin typeface="Arial" panose="020B0604020202020204" pitchFamily="34" charset="0"/>
                <a:ea typeface="Calibri" panose="020F0502020204030204" pitchFamily="34" charset="0"/>
                <a:cs typeface="Arial" panose="020B0604020202020204" pitchFamily="34" charset="0"/>
              </a:rPr>
              <a:t>Mediterranean climates </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occur where a summer dry season is pronounced – in southern California,  along coastal areas of the Mediterranean Sea, western parts of South Africa, and Chile. These climates are characterized by mild, moist winters and hot, dry summers.</a:t>
            </a:r>
            <a:endParaRPr lang="en-US" sz="2200" dirty="0">
              <a:latin typeface="Arial" panose="020B0604020202020204" pitchFamily="34" charset="0"/>
              <a:ea typeface="Calibri" panose="020F050202020403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254" y="789598"/>
            <a:ext cx="5769348" cy="3641126"/>
          </a:xfrm>
          <a:prstGeom prst="rect">
            <a:avLst/>
          </a:prstGeom>
        </p:spPr>
      </p:pic>
      <p:sp>
        <p:nvSpPr>
          <p:cNvPr id="7" name="Footer Placeholder 6"/>
          <p:cNvSpPr>
            <a:spLocks noGrp="1"/>
          </p:cNvSpPr>
          <p:nvPr>
            <p:ph type="ftr" sz="quarter" idx="11"/>
          </p:nvPr>
        </p:nvSpPr>
        <p:spPr/>
        <p:txBody>
          <a:bodyPr/>
          <a:lstStyle/>
          <a:p>
            <a:r>
              <a:rPr lang="en-GB" smtClean="0"/>
              <a:t>MET459: TROPICAL CLIMATOLOGY</a:t>
            </a:r>
            <a:endParaRPr lang="en-GB"/>
          </a:p>
        </p:txBody>
      </p:sp>
      <p:sp>
        <p:nvSpPr>
          <p:cNvPr id="8" name="Slide Number Placeholder 7"/>
          <p:cNvSpPr>
            <a:spLocks noGrp="1"/>
          </p:cNvSpPr>
          <p:nvPr>
            <p:ph type="sldNum" sz="quarter" idx="12"/>
          </p:nvPr>
        </p:nvSpPr>
        <p:spPr/>
        <p:txBody>
          <a:bodyPr/>
          <a:lstStyle/>
          <a:p>
            <a:fld id="{46CBDAFF-6F72-4DEC-A76B-3A5A3345B25A}" type="slidenum">
              <a:rPr lang="en-GB" smtClean="0"/>
              <a:t>7</a:t>
            </a:fld>
            <a:endParaRPr lang="en-GB"/>
          </a:p>
        </p:txBody>
      </p:sp>
    </p:spTree>
    <p:extLst>
      <p:ext uri="{BB962C8B-B14F-4D97-AF65-F5344CB8AC3E}">
        <p14:creationId xmlns:p14="http://schemas.microsoft.com/office/powerpoint/2010/main" val="206645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57" y="68558"/>
            <a:ext cx="6800045" cy="4708981"/>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2000" b="1" dirty="0" smtClean="0">
                <a:solidFill>
                  <a:srgbClr val="000000"/>
                </a:solidFill>
                <a:latin typeface="Arial" panose="020B0604020202020204" pitchFamily="34" charset="0"/>
                <a:ea typeface="Calibri" panose="020F0502020204030204" pitchFamily="34" charset="0"/>
                <a:cs typeface="Arial" panose="020B0604020202020204" pitchFamily="34" charset="0"/>
              </a:rPr>
              <a:t>Humid </a:t>
            </a:r>
            <a:r>
              <a:rPr lang="en-US" sz="2000" b="1" dirty="0">
                <a:solidFill>
                  <a:srgbClr val="000000"/>
                </a:solidFill>
                <a:latin typeface="Arial" panose="020B0604020202020204" pitchFamily="34" charset="0"/>
                <a:ea typeface="Calibri" panose="020F0502020204030204" pitchFamily="34" charset="0"/>
                <a:cs typeface="Arial" panose="020B0604020202020204" pitchFamily="34" charset="0"/>
              </a:rPr>
              <a:t>subtropical climates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occur in southeastern United States, eastern China, Japan, and along the southeastern coasts of South America, Africa, and Australia. </a:t>
            </a:r>
            <a:r>
              <a:rPr lang="en-US" sz="2000" b="1" dirty="0">
                <a:solidFill>
                  <a:srgbClr val="000000"/>
                </a:solidFill>
                <a:latin typeface="Arial" panose="020B0604020202020204" pitchFamily="34" charset="0"/>
                <a:ea typeface="Calibri" panose="020F0502020204030204" pitchFamily="34" charset="0"/>
                <a:cs typeface="Arial" panose="020B0604020202020204" pitchFamily="34" charset="0"/>
              </a:rPr>
              <a:t>These climates are located on the western edge of subtropical high pressure areas</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 which drives warm, moist tropical air towards the middle latitudes, and consequently are characterized by hot, muggy summers. Winters are mild and precipitation is abundant throughout the year. Moderate to pronounced seasonality is a dominant feature of this climate. </a:t>
            </a:r>
            <a:endParaRPr lang="en-US" sz="2000" dirty="0">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85859" y="4879543"/>
            <a:ext cx="12003110" cy="1938992"/>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2000" b="1" dirty="0">
                <a:solidFill>
                  <a:srgbClr val="000000"/>
                </a:solidFill>
                <a:latin typeface="Arial" panose="020B0604020202020204" pitchFamily="34" charset="0"/>
                <a:ea typeface="Calibri" panose="020F0502020204030204" pitchFamily="34" charset="0"/>
                <a:cs typeface="Arial" panose="020B0604020202020204" pitchFamily="34" charset="0"/>
              </a:rPr>
              <a:t>Marine climates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occur in the Pacific Northwest region of the United States, Western Europe, and western South America in middle latitudes where oceans moderate climate. Marine climates are characterized by mild winters, with temperatures rarely below freezing, cool summers, and abundant precipitation year-round.</a:t>
            </a:r>
            <a:endParaRPr lang="en-US" sz="2000" dirty="0">
              <a:latin typeface="Arial" panose="020B0604020202020204" pitchFamily="34" charset="0"/>
              <a:ea typeface="Calibri" panose="020F050202020403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825" y="497724"/>
            <a:ext cx="5226144" cy="3932609"/>
          </a:xfrm>
          <a:prstGeom prst="rect">
            <a:avLst/>
          </a:prstGeom>
        </p:spPr>
      </p:pic>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8</a:t>
            </a:fld>
            <a:endParaRPr lang="en-GB"/>
          </a:p>
        </p:txBody>
      </p:sp>
    </p:spTree>
    <p:extLst>
      <p:ext uri="{BB962C8B-B14F-4D97-AF65-F5344CB8AC3E}">
        <p14:creationId xmlns:p14="http://schemas.microsoft.com/office/powerpoint/2010/main" val="411043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061" y="713639"/>
            <a:ext cx="5318975" cy="4708981"/>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Ø"/>
            </a:pP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occurs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in the northern regions of North America, Europe, and Asia. </a:t>
            </a:r>
            <a:endPar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Ø"/>
            </a:pPr>
            <a:endParaRPr lang="en-US" sz="20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Ø"/>
            </a:pP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Large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seasonal variation in temperature, with moderate to cool summers and cold winters, characterizes the climate. The humid continental subzone is divided into warm summer and cool summer regions based on whether the warmest month is above or below 22 °C. </a:t>
            </a:r>
            <a:endPar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5784" y="888646"/>
            <a:ext cx="6346216" cy="4340179"/>
          </a:xfrm>
          <a:prstGeom prst="rect">
            <a:avLst/>
          </a:prstGeom>
        </p:spPr>
      </p:pic>
      <p:sp>
        <p:nvSpPr>
          <p:cNvPr id="4" name="Rectangle 3"/>
          <p:cNvSpPr/>
          <p:nvPr/>
        </p:nvSpPr>
        <p:spPr>
          <a:xfrm>
            <a:off x="394784" y="5222"/>
            <a:ext cx="7510774" cy="707886"/>
          </a:xfrm>
          <a:prstGeom prst="rect">
            <a:avLst/>
          </a:prstGeom>
        </p:spPr>
        <p:txBody>
          <a:bodyPr wrap="none">
            <a:spAutoFit/>
          </a:bodyPr>
          <a:lstStyle/>
          <a:p>
            <a:r>
              <a:rPr lang="en-US" sz="4000" b="1" dirty="0">
                <a:solidFill>
                  <a:srgbClr val="FF0000"/>
                </a:solidFill>
                <a:latin typeface="Arial Black" panose="020B0A04020102020204" pitchFamily="34" charset="0"/>
                <a:ea typeface="Calibri" panose="020F0502020204030204" pitchFamily="34" charset="0"/>
                <a:cs typeface="Arial" panose="020B0604020202020204" pitchFamily="34" charset="0"/>
              </a:rPr>
              <a:t>Moist continental </a:t>
            </a:r>
            <a:r>
              <a:rPr lang="en-US" sz="4000" b="1" dirty="0" smtClean="0">
                <a:solidFill>
                  <a:srgbClr val="FF0000"/>
                </a:solidFill>
                <a:latin typeface="Arial Black" panose="020B0A04020102020204" pitchFamily="34" charset="0"/>
                <a:ea typeface="Calibri" panose="020F0502020204030204" pitchFamily="34" charset="0"/>
                <a:cs typeface="Arial" panose="020B0604020202020204" pitchFamily="34" charset="0"/>
              </a:rPr>
              <a:t>climate </a:t>
            </a:r>
            <a:endParaRPr lang="en-GB" sz="4000" dirty="0">
              <a:solidFill>
                <a:srgbClr val="FF0000"/>
              </a:solidFill>
              <a:latin typeface="Arial Black" panose="020B0A04020102020204" pitchFamily="34" charset="0"/>
            </a:endParaRPr>
          </a:p>
        </p:txBody>
      </p:sp>
      <p:sp>
        <p:nvSpPr>
          <p:cNvPr id="5" name="Rectangle 4"/>
          <p:cNvSpPr/>
          <p:nvPr/>
        </p:nvSpPr>
        <p:spPr>
          <a:xfrm>
            <a:off x="206062" y="5422620"/>
            <a:ext cx="11809928" cy="1477328"/>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Ø"/>
            </a:pP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Farther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north, in Alaska, northern Canada, northern Europe, and northern Russia, where the winters are bitterly cold and the summers are cool and short, the climate is subarctic. Precipitation is generally light. </a:t>
            </a:r>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9</a:t>
            </a:fld>
            <a:endParaRPr lang="en-GB"/>
          </a:p>
        </p:txBody>
      </p:sp>
    </p:spTree>
    <p:extLst>
      <p:ext uri="{BB962C8B-B14F-4D97-AF65-F5344CB8AC3E}">
        <p14:creationId xmlns:p14="http://schemas.microsoft.com/office/powerpoint/2010/main" val="38737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8918</TotalTime>
  <Words>2490</Words>
  <Application>Microsoft Office PowerPoint</Application>
  <PresentationFormat>Widescreen</PresentationFormat>
  <Paragraphs>177</Paragraphs>
  <Slides>24</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Arial Black</vt:lpstr>
      <vt:lpstr>Calibri</vt:lpstr>
      <vt:lpstr>Calibri Light</vt:lpstr>
      <vt:lpstr>Garamond</vt:lpstr>
      <vt:lpstr>Symbol</vt:lpstr>
      <vt:lpstr>Times New Roman</vt:lpstr>
      <vt:lpstr>Wingdings</vt:lpstr>
      <vt:lpstr>Office Theme</vt:lpstr>
      <vt:lpstr>Organic</vt:lpstr>
      <vt:lpstr>PowerPoint Presentation</vt:lpstr>
      <vt:lpstr>LECTURE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RECAP OF  LECTURE 2</vt:lpstr>
      <vt:lpstr>ASSIGNMENT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361: Tropical Meteorology</dc:title>
  <dc:creator>HP</dc:creator>
  <cp:lastModifiedBy>HP</cp:lastModifiedBy>
  <cp:revision>285</cp:revision>
  <dcterms:created xsi:type="dcterms:W3CDTF">2019-09-04T12:24:24Z</dcterms:created>
  <dcterms:modified xsi:type="dcterms:W3CDTF">2019-10-11T09:19:02Z</dcterms:modified>
</cp:coreProperties>
</file>