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92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6FBACC-399D-45DD-933F-127688C0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AE072-6057-49FB-A406-D1DE822B6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sz="4400" cap="none" dirty="0"/>
              <a:t>Best Neighborhood Hunting For Constructing A New Indoor Young Children Playing Center</a:t>
            </a:r>
            <a:endParaRPr lang="en-CA" sz="4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BF75-5080-466A-8DC2-F9D1DD35A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In The City Of Calgary</a:t>
            </a:r>
          </a:p>
          <a:p>
            <a:r>
              <a:rPr lang="en-US" cap="none" dirty="0">
                <a:solidFill>
                  <a:schemeClr val="tx1"/>
                </a:solidFill>
              </a:rPr>
              <a:t>May 2020</a:t>
            </a:r>
            <a:endParaRPr lang="en-CA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58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CAF2918A-1C5B-42DB-81F0-39DF7ED1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5F6D9BC-491D-426B-8C90-6B090419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video game in the snow&#10;&#10;Description automatically generated">
            <a:extLst>
              <a:ext uri="{FF2B5EF4-FFF2-40B4-BE49-F238E27FC236}">
                <a16:creationId xmlns:a16="http://schemas.microsoft.com/office/drawing/2014/main" id="{972E4E9B-D501-4896-924F-D3C0D813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445" y="639707"/>
            <a:ext cx="3427091" cy="269026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 descr="A picture containing photo, indoor, newspaper, different&#10;&#10;Description automatically generated">
            <a:extLst>
              <a:ext uri="{FF2B5EF4-FFF2-40B4-BE49-F238E27FC236}">
                <a16:creationId xmlns:a16="http://schemas.microsoft.com/office/drawing/2014/main" id="{FC8EB22B-59BC-4683-923C-FF1DC71EB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445" y="3618338"/>
            <a:ext cx="3427091" cy="252747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B7F1914C-EC2D-465E-A932-04CD9F4E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5D7DE-7930-4DB5-8071-FF23814A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cap="none" dirty="0"/>
              <a:t>Children Indoor playing facility investing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4978-62F2-4B99-B88C-5C13C63C1C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cap="none" dirty="0"/>
              <a:t>Calgary is a winter city, last 8 month, </a:t>
            </a:r>
          </a:p>
          <a:p>
            <a:pPr>
              <a:lnSpc>
                <a:spcPct val="110000"/>
              </a:lnSpc>
            </a:pPr>
            <a:r>
              <a:rPr lang="en-US" cap="none" dirty="0"/>
              <a:t>Can get cold for </a:t>
            </a:r>
            <a:r>
              <a:rPr lang="en-US" cap="none" dirty="0">
                <a:solidFill>
                  <a:srgbClr val="FF0000"/>
                </a:solidFill>
              </a:rPr>
              <a:t>-20 </a:t>
            </a:r>
            <a:r>
              <a:rPr lang="en-US" cap="none" dirty="0"/>
              <a:t>Celsius for two weeks without a break</a:t>
            </a:r>
          </a:p>
          <a:p>
            <a:pPr>
              <a:lnSpc>
                <a:spcPct val="110000"/>
              </a:lnSpc>
            </a:pPr>
            <a:r>
              <a:rPr lang="en-US" cap="none" dirty="0"/>
              <a:t>Packed shopping mall, recreation center….</a:t>
            </a:r>
          </a:p>
          <a:p>
            <a:pPr>
              <a:lnSpc>
                <a:spcPct val="110000"/>
              </a:lnSpc>
            </a:pPr>
            <a:r>
              <a:rPr lang="en-US" cap="none" dirty="0"/>
              <a:t>20-30% population are young children from 0~14</a:t>
            </a:r>
          </a:p>
          <a:p>
            <a:pPr>
              <a:lnSpc>
                <a:spcPct val="110000"/>
              </a:lnSpc>
            </a:pPr>
            <a:r>
              <a:rPr lang="en-US" cap="none" dirty="0"/>
              <a:t>To find a no or less indoor recreation playing center, such as treehouse for toddlers, easy sport center for small kids</a:t>
            </a:r>
          </a:p>
          <a:p>
            <a:pPr>
              <a:lnSpc>
                <a:spcPct val="110000"/>
              </a:lnSpc>
            </a:pPr>
            <a:r>
              <a:rPr lang="en-US" cap="none" dirty="0"/>
              <a:t>Stakeholders and business investor are interested parties.</a:t>
            </a:r>
          </a:p>
          <a:p>
            <a:pPr>
              <a:lnSpc>
                <a:spcPct val="110000"/>
              </a:lnSpc>
            </a:pPr>
            <a:endParaRPr lang="en-CA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D45B551-F2C1-4BB8-B0AB-57D8330BC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562" y="107749"/>
            <a:ext cx="1427843" cy="10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D7DE-7930-4DB5-8071-FF23814A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US" cap="none" dirty="0"/>
              <a:t>Data acquisition and wrangling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4978-62F2-4B99-B88C-5C13C63C1C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912151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cap="none" dirty="0"/>
              <a:t>List of official neighborhood in Calgary from Wikipedia , </a:t>
            </a:r>
          </a:p>
          <a:p>
            <a:pPr>
              <a:lnSpc>
                <a:spcPct val="110000"/>
              </a:lnSpc>
            </a:pPr>
            <a:r>
              <a:rPr lang="en-CA" cap="none" dirty="0"/>
              <a:t>City of Calgary social demographic &amp; economical data, from City Census 2019</a:t>
            </a:r>
          </a:p>
          <a:p>
            <a:pPr>
              <a:lnSpc>
                <a:spcPct val="110000"/>
              </a:lnSpc>
            </a:pPr>
            <a:r>
              <a:rPr lang="en-CA" cap="none" dirty="0"/>
              <a:t>Community Crime &amp; Disorder Statistic data from 2012~2019, from Calgary Police Service </a:t>
            </a:r>
          </a:p>
          <a:p>
            <a:pPr>
              <a:lnSpc>
                <a:spcPct val="110000"/>
              </a:lnSpc>
            </a:pPr>
            <a:r>
              <a:rPr lang="en-CA" cap="none" dirty="0"/>
              <a:t>Community household average income data</a:t>
            </a:r>
          </a:p>
          <a:p>
            <a:pPr>
              <a:lnSpc>
                <a:spcPct val="110000"/>
              </a:lnSpc>
            </a:pPr>
            <a:r>
              <a:rPr lang="en-CA" cap="none" dirty="0"/>
              <a:t>Indoor recreational venue data were collected by using Foursquare API</a:t>
            </a:r>
            <a:r>
              <a:rPr lang="en-US" cap="none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BBA9-7115-45E3-ADE5-B492625E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62" y="268712"/>
            <a:ext cx="9801851" cy="84571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Data Features, Z-score normalization &amp; assign “weight” comparisons &amp; why </a:t>
            </a:r>
            <a:endParaRPr lang="en-CA" cap="non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24E14-BBB9-4F7A-B132-FC28E71F88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2ACDD-D308-4022-A89C-45CB5D1F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3" y="1066800"/>
            <a:ext cx="11047664" cy="2169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E8558-6212-4356-8F2B-5A06E0F2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5" y="3249263"/>
            <a:ext cx="11152613" cy="24073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FBB1C9-8884-4165-90C5-AD9DA3EE809C}"/>
              </a:ext>
            </a:extLst>
          </p:cNvPr>
          <p:cNvSpPr/>
          <p:nvPr/>
        </p:nvSpPr>
        <p:spPr>
          <a:xfrm>
            <a:off x="10898277" y="1081453"/>
            <a:ext cx="721242" cy="4448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D2993-01BB-459C-9B8E-A1762085FE64}"/>
              </a:ext>
            </a:extLst>
          </p:cNvPr>
          <p:cNvSpPr/>
          <p:nvPr/>
        </p:nvSpPr>
        <p:spPr>
          <a:xfrm>
            <a:off x="4677508" y="1066800"/>
            <a:ext cx="815579" cy="4589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36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D7DE-7930-4DB5-8071-FF23814A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83" y="111436"/>
            <a:ext cx="9232547" cy="871741"/>
          </a:xfrm>
        </p:spPr>
        <p:txBody>
          <a:bodyPr>
            <a:normAutofit/>
          </a:bodyPr>
          <a:lstStyle/>
          <a:p>
            <a:r>
              <a:rPr lang="en-US" cap="none" dirty="0"/>
              <a:t>Qualitative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 analysis: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89B330-9168-4205-B60B-C31540290A8D}"/>
              </a:ext>
            </a:extLst>
          </p:cNvPr>
          <p:cNvSpPr txBox="1">
            <a:spLocks/>
          </p:cNvSpPr>
          <p:nvPr/>
        </p:nvSpPr>
        <p:spPr>
          <a:xfrm>
            <a:off x="6276889" y="1467291"/>
            <a:ext cx="3051750" cy="208480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US" sz="2200" dirty="0"/>
              <a:t>City of Calgary </a:t>
            </a:r>
            <a:r>
              <a:rPr lang="en-US" sz="2200" dirty="0">
                <a:solidFill>
                  <a:srgbClr val="0070C0"/>
                </a:solidFill>
              </a:rPr>
              <a:t>neighborhood</a:t>
            </a:r>
            <a:r>
              <a:rPr lang="en-US" sz="2200" dirty="0"/>
              <a:t> location  map in </a:t>
            </a:r>
            <a:r>
              <a:rPr lang="en-US" sz="2200" b="1" dirty="0">
                <a:solidFill>
                  <a:srgbClr val="0070C0"/>
                </a:solidFill>
              </a:rPr>
              <a:t>blue dots </a:t>
            </a:r>
            <a:r>
              <a:rPr lang="en-US" sz="2200" dirty="0"/>
              <a:t>&amp; </a:t>
            </a:r>
            <a:r>
              <a:rPr lang="en-US" sz="2200" dirty="0">
                <a:solidFill>
                  <a:srgbClr val="FF0000"/>
                </a:solidFill>
              </a:rPr>
              <a:t>indoor recreation Venues  </a:t>
            </a:r>
            <a:r>
              <a:rPr lang="en-US" sz="2200" dirty="0"/>
              <a:t>colored in </a:t>
            </a:r>
            <a:r>
              <a:rPr lang="en-US" sz="2200" b="1" dirty="0">
                <a:solidFill>
                  <a:srgbClr val="FF0000"/>
                </a:solidFill>
              </a:rPr>
              <a:t>red dots </a:t>
            </a:r>
            <a:br>
              <a:rPr lang="en-US" sz="2200" b="1" dirty="0">
                <a:solidFill>
                  <a:srgbClr val="FF0000"/>
                </a:solidFill>
              </a:rPr>
            </a:b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/>
              <a:t>the right show the </a:t>
            </a:r>
            <a:r>
              <a:rPr lang="en-US" sz="2200" dirty="0">
                <a:solidFill>
                  <a:srgbClr val="FF0000"/>
                </a:solidFill>
              </a:rPr>
              <a:t>indoor recreation Venues </a:t>
            </a:r>
            <a:r>
              <a:rPr lang="en-US" sz="2200" b="1" dirty="0"/>
              <a:t>presented in “heatmap” </a:t>
            </a:r>
            <a:br>
              <a:rPr lang="en-US" sz="2700" dirty="0"/>
            </a:b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AA36B-FB81-47B8-AD83-C29ED43D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912" y="3861421"/>
            <a:ext cx="3613153" cy="2330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12D429-D792-46F6-BDA9-F11800A8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64" y="3846832"/>
            <a:ext cx="3434953" cy="2330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D37C4-7867-4343-AC81-3199E4359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" y="3831852"/>
            <a:ext cx="3422298" cy="2330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BCD3A4-0B05-4913-AE52-B9913C2CF0D3}"/>
              </a:ext>
            </a:extLst>
          </p:cNvPr>
          <p:cNvSpPr txBox="1"/>
          <p:nvPr/>
        </p:nvSpPr>
        <p:spPr>
          <a:xfrm>
            <a:off x="1186874" y="6323570"/>
            <a:ext cx="1009135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 Sector Choropleth overlaid with “income”, “Crime” &amp; “ 0~14 children counts” from left to the right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47D73-30D7-4305-9395-4C9EAE8C1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41" y="958062"/>
            <a:ext cx="2620058" cy="287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36968-7E4B-4CBD-A100-53330A970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94" y="983177"/>
            <a:ext cx="2369392" cy="28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1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D7DE-7930-4DB5-8071-FF23814A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83" y="111436"/>
            <a:ext cx="9927140" cy="978810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Quantitative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/>
              <a:t> data analysis by total score &amp; K-means clustering. </a:t>
            </a:r>
            <a:endParaRPr lang="en-C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34918A-6B8E-4EC9-9F93-9F0B6E5830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2" y="1189648"/>
            <a:ext cx="4114931" cy="46939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148628-EA6A-45C5-92A5-5F7CB188B4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04" y="1189647"/>
            <a:ext cx="4835626" cy="46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06A4-F9CA-408A-995A-0C27618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2" y="504217"/>
            <a:ext cx="9827495" cy="761875"/>
          </a:xfrm>
        </p:spPr>
        <p:txBody>
          <a:bodyPr/>
          <a:lstStyle/>
          <a:p>
            <a:r>
              <a:rPr lang="en-US" cap="none" dirty="0"/>
              <a:t>Conclusion and Future Improvement</a:t>
            </a:r>
            <a:endParaRPr lang="en-CA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8240-7812-4598-B578-EB670BDBE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921" y="1391146"/>
            <a:ext cx="10363826" cy="3424107"/>
          </a:xfrm>
        </p:spPr>
        <p:txBody>
          <a:bodyPr/>
          <a:lstStyle/>
          <a:p>
            <a:r>
              <a:rPr lang="en-US" cap="none" dirty="0"/>
              <a:t>From the data collected, it is recommended to Build Indoor Playground In Deep South East, South West Of The City, which close to neighborhoods Are Called Abbeydale, Bridlewood, Erin Woods.</a:t>
            </a:r>
          </a:p>
          <a:p>
            <a:r>
              <a:rPr lang="en-US" cap="none" dirty="0"/>
              <a:t>Foursquare venue data with fee-paid account &amp; location venues related to indoor recreation facilities to better defined. </a:t>
            </a:r>
          </a:p>
          <a:p>
            <a:r>
              <a:rPr lang="en-CA" cap="none" dirty="0"/>
              <a:t>To collect more accurate data and to perform trial tests by using different features selections so that the best model can be found. </a:t>
            </a:r>
          </a:p>
        </p:txBody>
      </p:sp>
    </p:spTree>
    <p:extLst>
      <p:ext uri="{BB962C8B-B14F-4D97-AF65-F5344CB8AC3E}">
        <p14:creationId xmlns:p14="http://schemas.microsoft.com/office/powerpoint/2010/main" val="14391827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214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Best Neighborhood Hunting For Constructing A New Indoor Young Children Playing Center</vt:lpstr>
      <vt:lpstr>Children Indoor playing facility investing</vt:lpstr>
      <vt:lpstr>Data acquisition and wrangling</vt:lpstr>
      <vt:lpstr>Data Features, Z-score normalization &amp; assign “weight” comparisons &amp; why </vt:lpstr>
      <vt:lpstr>Qualitative data analysis:</vt:lpstr>
      <vt:lpstr>Quantitative  data analysis by total score &amp; K-means clustering. </vt:lpstr>
      <vt:lpstr>Conclusion and 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Neighborhood Hunting For Constructing A New Indoor Young Children Playing Center</dc:title>
  <dc:creator>Jeff jia</dc:creator>
  <cp:lastModifiedBy>Jeff jia</cp:lastModifiedBy>
  <cp:revision>11</cp:revision>
  <dcterms:created xsi:type="dcterms:W3CDTF">2020-05-15T18:49:21Z</dcterms:created>
  <dcterms:modified xsi:type="dcterms:W3CDTF">2020-05-16T03:04:46Z</dcterms:modified>
</cp:coreProperties>
</file>