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7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5F3768-C947-7A40-A981-A7867518D69C}" v="240" dt="2022-01-22T04:57:15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2"/>
    <p:restoredTop sz="94585"/>
  </p:normalViewPr>
  <p:slideViewPr>
    <p:cSldViewPr snapToGrid="0" snapToObjects="1">
      <p:cViewPr varScale="1">
        <p:scale>
          <a:sx n="117" d="100"/>
          <a:sy n="117" d="100"/>
        </p:scale>
        <p:origin x="70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EF97AE-4F02-3B40-879B-1140298382D5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064823B0-6A3C-A245-8742-147D2426D068}">
      <dgm:prSet custT="1"/>
      <dgm:spPr>
        <a:solidFill>
          <a:srgbClr val="E37842"/>
        </a:solidFill>
      </dgm:spPr>
      <dgm:t>
        <a:bodyPr/>
        <a:lstStyle/>
        <a:p>
          <a:pPr algn="ctr"/>
          <a:r>
            <a:rPr lang="en-US" sz="1600" i="0" u="none" dirty="0">
              <a:latin typeface="Cavolini" panose="03000502040302020204" pitchFamily="66" charset="0"/>
              <a:cs typeface="Cavolini" panose="03000502040302020204" pitchFamily="66" charset="0"/>
            </a:rPr>
            <a:t>Free Trade Area</a:t>
          </a:r>
        </a:p>
      </dgm:t>
    </dgm:pt>
    <dgm:pt modelId="{BE1CF398-D0FF-5B4D-9D5B-48B24F143CED}" type="parTrans" cxnId="{03D0794B-5829-9B47-886A-5A815E91CA90}">
      <dgm:prSet/>
      <dgm:spPr/>
      <dgm:t>
        <a:bodyPr/>
        <a:lstStyle/>
        <a:p>
          <a:endParaRPr lang="en-US"/>
        </a:p>
      </dgm:t>
    </dgm:pt>
    <dgm:pt modelId="{B2C83024-6243-8149-8525-028FEBF0686C}" type="sibTrans" cxnId="{03D0794B-5829-9B47-886A-5A815E91CA90}">
      <dgm:prSet/>
      <dgm:spPr/>
      <dgm:t>
        <a:bodyPr/>
        <a:lstStyle/>
        <a:p>
          <a:endParaRPr lang="en-US"/>
        </a:p>
      </dgm:t>
    </dgm:pt>
    <dgm:pt modelId="{FB401B1D-DE2F-0144-B642-52DDB07AB1D7}">
      <dgm:prSet custT="1"/>
      <dgm:spPr>
        <a:solidFill>
          <a:schemeClr val="accent2">
            <a:lumMod val="50000"/>
          </a:schemeClr>
        </a:solidFill>
      </dgm:spPr>
      <dgm:t>
        <a:bodyPr/>
        <a:lstStyle/>
        <a:p>
          <a:pPr algn="ctr">
            <a:buFont typeface="+mj-lt"/>
            <a:buAutoNum type="arabicPeriod"/>
          </a:pPr>
          <a:r>
            <a:rPr lang="en-US" sz="1600" b="0" i="0" u="none" dirty="0">
              <a:latin typeface="Cavolini" panose="03000502040302020204" pitchFamily="66" charset="0"/>
              <a:cs typeface="Cavolini" panose="03000502040302020204" pitchFamily="66" charset="0"/>
            </a:rPr>
            <a:t>Political Integration</a:t>
          </a:r>
        </a:p>
      </dgm:t>
    </dgm:pt>
    <dgm:pt modelId="{46DF77D1-889C-C24B-BD54-F64B82F9EA32}" type="parTrans" cxnId="{DE6A4B9A-8993-E74F-BA6B-77A959F73DE6}">
      <dgm:prSet/>
      <dgm:spPr/>
      <dgm:t>
        <a:bodyPr/>
        <a:lstStyle/>
        <a:p>
          <a:endParaRPr lang="en-US"/>
        </a:p>
      </dgm:t>
    </dgm:pt>
    <dgm:pt modelId="{1143A78E-FBED-9E4C-BABB-F33D15C8C357}" type="sibTrans" cxnId="{DE6A4B9A-8993-E74F-BA6B-77A959F73DE6}">
      <dgm:prSet/>
      <dgm:spPr/>
      <dgm:t>
        <a:bodyPr/>
        <a:lstStyle/>
        <a:p>
          <a:endParaRPr lang="en-US"/>
        </a:p>
      </dgm:t>
    </dgm:pt>
    <dgm:pt modelId="{C3392540-3AB8-CC4A-A763-0F4AEA8E1FBE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algn="l"/>
          <a:r>
            <a:rPr lang="en-US" sz="1600" b="0" i="0" u="none" dirty="0">
              <a:latin typeface="Cavolini" panose="03000502040302020204" pitchFamily="66" charset="0"/>
              <a:cs typeface="Cavolini" panose="03000502040302020204" pitchFamily="66" charset="0"/>
            </a:rPr>
            <a:t>Economic Integration</a:t>
          </a:r>
          <a:endParaRPr lang="en-US" sz="1600" i="0" u="none" dirty="0">
            <a:latin typeface="Cavolini" panose="03000502040302020204" pitchFamily="66" charset="0"/>
            <a:cs typeface="Cavolini" panose="03000502040302020204" pitchFamily="66" charset="0"/>
          </a:endParaRPr>
        </a:p>
      </dgm:t>
    </dgm:pt>
    <dgm:pt modelId="{687DD2FD-954C-7F49-A46E-AF2A2FD7761A}" type="parTrans" cxnId="{6E3FD907-6D60-AA45-A035-E8C501B0FC2E}">
      <dgm:prSet/>
      <dgm:spPr/>
      <dgm:t>
        <a:bodyPr/>
        <a:lstStyle/>
        <a:p>
          <a:endParaRPr lang="en-US"/>
        </a:p>
      </dgm:t>
    </dgm:pt>
    <dgm:pt modelId="{1D206CC2-9A78-9D41-A377-568B12764AE2}" type="sibTrans" cxnId="{6E3FD907-6D60-AA45-A035-E8C501B0FC2E}">
      <dgm:prSet/>
      <dgm:spPr/>
      <dgm:t>
        <a:bodyPr/>
        <a:lstStyle/>
        <a:p>
          <a:endParaRPr lang="en-US"/>
        </a:p>
      </dgm:t>
    </dgm:pt>
    <dgm:pt modelId="{53B77307-0FC0-7844-BF3E-C9D77B0BE79E}" type="pres">
      <dgm:prSet presAssocID="{D1EF97AE-4F02-3B40-879B-1140298382D5}" presName="Name0" presStyleCnt="0">
        <dgm:presLayoutVars>
          <dgm:dir/>
          <dgm:resizeHandles val="exact"/>
        </dgm:presLayoutVars>
      </dgm:prSet>
      <dgm:spPr/>
    </dgm:pt>
    <dgm:pt modelId="{B7CF33E3-2BC5-8D46-86CD-5F259B19C715}" type="pres">
      <dgm:prSet presAssocID="{064823B0-6A3C-A245-8742-147D2426D068}" presName="node" presStyleLbl="node1" presStyleIdx="0" presStyleCnt="3" custLinFactNeighborX="-1161" custLinFactNeighborY="-3576">
        <dgm:presLayoutVars>
          <dgm:bulletEnabled val="1"/>
        </dgm:presLayoutVars>
      </dgm:prSet>
      <dgm:spPr/>
    </dgm:pt>
    <dgm:pt modelId="{D8BFA745-C71A-0D4E-A677-06EE3F74532D}" type="pres">
      <dgm:prSet presAssocID="{B2C83024-6243-8149-8525-028FEBF0686C}" presName="sibTrans" presStyleLbl="sibTrans2D1" presStyleIdx="0" presStyleCnt="2"/>
      <dgm:spPr/>
    </dgm:pt>
    <dgm:pt modelId="{22797BC3-F795-DF40-ADF9-CBB7022E2F6B}" type="pres">
      <dgm:prSet presAssocID="{B2C83024-6243-8149-8525-028FEBF0686C}" presName="connectorText" presStyleLbl="sibTrans2D1" presStyleIdx="0" presStyleCnt="2"/>
      <dgm:spPr/>
    </dgm:pt>
    <dgm:pt modelId="{92CCDB45-687F-1046-AFED-4F25C12703EA}" type="pres">
      <dgm:prSet presAssocID="{C3392540-3AB8-CC4A-A763-0F4AEA8E1FBE}" presName="node" presStyleLbl="node1" presStyleIdx="1" presStyleCnt="3">
        <dgm:presLayoutVars>
          <dgm:bulletEnabled val="1"/>
        </dgm:presLayoutVars>
      </dgm:prSet>
      <dgm:spPr/>
    </dgm:pt>
    <dgm:pt modelId="{5E7E91C9-1071-F740-AF15-B2A979F6F2F0}" type="pres">
      <dgm:prSet presAssocID="{1D206CC2-9A78-9D41-A377-568B12764AE2}" presName="sibTrans" presStyleLbl="sibTrans2D1" presStyleIdx="1" presStyleCnt="2"/>
      <dgm:spPr/>
    </dgm:pt>
    <dgm:pt modelId="{9BF54A1C-13FA-B145-A423-766EC5815B0F}" type="pres">
      <dgm:prSet presAssocID="{1D206CC2-9A78-9D41-A377-568B12764AE2}" presName="connectorText" presStyleLbl="sibTrans2D1" presStyleIdx="1" presStyleCnt="2"/>
      <dgm:spPr/>
    </dgm:pt>
    <dgm:pt modelId="{7802627A-8BB5-564B-AB55-01321D518FA7}" type="pres">
      <dgm:prSet presAssocID="{FB401B1D-DE2F-0144-B642-52DDB07AB1D7}" presName="node" presStyleLbl="node1" presStyleIdx="2" presStyleCnt="3">
        <dgm:presLayoutVars>
          <dgm:bulletEnabled val="1"/>
        </dgm:presLayoutVars>
      </dgm:prSet>
      <dgm:spPr/>
    </dgm:pt>
  </dgm:ptLst>
  <dgm:cxnLst>
    <dgm:cxn modelId="{6E3FD907-6D60-AA45-A035-E8C501B0FC2E}" srcId="{D1EF97AE-4F02-3B40-879B-1140298382D5}" destId="{C3392540-3AB8-CC4A-A763-0F4AEA8E1FBE}" srcOrd="1" destOrd="0" parTransId="{687DD2FD-954C-7F49-A46E-AF2A2FD7761A}" sibTransId="{1D206CC2-9A78-9D41-A377-568B12764AE2}"/>
    <dgm:cxn modelId="{F3EC681A-3E31-0D46-9DED-877E6C30B1A9}" type="presOf" srcId="{FB401B1D-DE2F-0144-B642-52DDB07AB1D7}" destId="{7802627A-8BB5-564B-AB55-01321D518FA7}" srcOrd="0" destOrd="0" presId="urn:microsoft.com/office/officeart/2005/8/layout/process1"/>
    <dgm:cxn modelId="{D1A29F32-79D8-3A41-9DF5-B133240835B5}" type="presOf" srcId="{B2C83024-6243-8149-8525-028FEBF0686C}" destId="{D8BFA745-C71A-0D4E-A677-06EE3F74532D}" srcOrd="0" destOrd="0" presId="urn:microsoft.com/office/officeart/2005/8/layout/process1"/>
    <dgm:cxn modelId="{0C69AD45-DA39-4A4A-8DBB-04FC0B1963B3}" type="presOf" srcId="{B2C83024-6243-8149-8525-028FEBF0686C}" destId="{22797BC3-F795-DF40-ADF9-CBB7022E2F6B}" srcOrd="1" destOrd="0" presId="urn:microsoft.com/office/officeart/2005/8/layout/process1"/>
    <dgm:cxn modelId="{03D0794B-5829-9B47-886A-5A815E91CA90}" srcId="{D1EF97AE-4F02-3B40-879B-1140298382D5}" destId="{064823B0-6A3C-A245-8742-147D2426D068}" srcOrd="0" destOrd="0" parTransId="{BE1CF398-D0FF-5B4D-9D5B-48B24F143CED}" sibTransId="{B2C83024-6243-8149-8525-028FEBF0686C}"/>
    <dgm:cxn modelId="{92DAF462-948F-B94F-9400-A83E37152884}" type="presOf" srcId="{C3392540-3AB8-CC4A-A763-0F4AEA8E1FBE}" destId="{92CCDB45-687F-1046-AFED-4F25C12703EA}" srcOrd="0" destOrd="0" presId="urn:microsoft.com/office/officeart/2005/8/layout/process1"/>
    <dgm:cxn modelId="{2BAE3968-D320-4C47-A52E-7785B8B4A9AD}" type="presOf" srcId="{064823B0-6A3C-A245-8742-147D2426D068}" destId="{B7CF33E3-2BC5-8D46-86CD-5F259B19C715}" srcOrd="0" destOrd="0" presId="urn:microsoft.com/office/officeart/2005/8/layout/process1"/>
    <dgm:cxn modelId="{B602EE6F-1021-FF45-880C-0E1D1C3A2EA8}" type="presOf" srcId="{1D206CC2-9A78-9D41-A377-568B12764AE2}" destId="{5E7E91C9-1071-F740-AF15-B2A979F6F2F0}" srcOrd="0" destOrd="0" presId="urn:microsoft.com/office/officeart/2005/8/layout/process1"/>
    <dgm:cxn modelId="{DE6A4B9A-8993-E74F-BA6B-77A959F73DE6}" srcId="{D1EF97AE-4F02-3B40-879B-1140298382D5}" destId="{FB401B1D-DE2F-0144-B642-52DDB07AB1D7}" srcOrd="2" destOrd="0" parTransId="{46DF77D1-889C-C24B-BD54-F64B82F9EA32}" sibTransId="{1143A78E-FBED-9E4C-BABB-F33D15C8C357}"/>
    <dgm:cxn modelId="{8C77EDBA-5BD6-A244-9740-462A5A3836DC}" type="presOf" srcId="{1D206CC2-9A78-9D41-A377-568B12764AE2}" destId="{9BF54A1C-13FA-B145-A423-766EC5815B0F}" srcOrd="1" destOrd="0" presId="urn:microsoft.com/office/officeart/2005/8/layout/process1"/>
    <dgm:cxn modelId="{F4C572D0-88EB-CD49-8105-8C5E3B61E068}" type="presOf" srcId="{D1EF97AE-4F02-3B40-879B-1140298382D5}" destId="{53B77307-0FC0-7844-BF3E-C9D77B0BE79E}" srcOrd="0" destOrd="0" presId="urn:microsoft.com/office/officeart/2005/8/layout/process1"/>
    <dgm:cxn modelId="{762197CC-1064-6F4E-9932-73B9C2ABF557}" type="presParOf" srcId="{53B77307-0FC0-7844-BF3E-C9D77B0BE79E}" destId="{B7CF33E3-2BC5-8D46-86CD-5F259B19C715}" srcOrd="0" destOrd="0" presId="urn:microsoft.com/office/officeart/2005/8/layout/process1"/>
    <dgm:cxn modelId="{1EF0ECA0-7D96-A546-B021-A730709AB6CA}" type="presParOf" srcId="{53B77307-0FC0-7844-BF3E-C9D77B0BE79E}" destId="{D8BFA745-C71A-0D4E-A677-06EE3F74532D}" srcOrd="1" destOrd="0" presId="urn:microsoft.com/office/officeart/2005/8/layout/process1"/>
    <dgm:cxn modelId="{7765AD64-9CD0-AC4F-BED1-F96E19D4C281}" type="presParOf" srcId="{D8BFA745-C71A-0D4E-A677-06EE3F74532D}" destId="{22797BC3-F795-DF40-ADF9-CBB7022E2F6B}" srcOrd="0" destOrd="0" presId="urn:microsoft.com/office/officeart/2005/8/layout/process1"/>
    <dgm:cxn modelId="{05A2619B-0D61-8544-8D80-E68CB67CBA51}" type="presParOf" srcId="{53B77307-0FC0-7844-BF3E-C9D77B0BE79E}" destId="{92CCDB45-687F-1046-AFED-4F25C12703EA}" srcOrd="2" destOrd="0" presId="urn:microsoft.com/office/officeart/2005/8/layout/process1"/>
    <dgm:cxn modelId="{7FBD1475-377B-7E43-99EC-7B32C643145C}" type="presParOf" srcId="{53B77307-0FC0-7844-BF3E-C9D77B0BE79E}" destId="{5E7E91C9-1071-F740-AF15-B2A979F6F2F0}" srcOrd="3" destOrd="0" presId="urn:microsoft.com/office/officeart/2005/8/layout/process1"/>
    <dgm:cxn modelId="{84E350A3-03F8-9944-905A-7DC61FFD45C6}" type="presParOf" srcId="{5E7E91C9-1071-F740-AF15-B2A979F6F2F0}" destId="{9BF54A1C-13FA-B145-A423-766EC5815B0F}" srcOrd="0" destOrd="0" presId="urn:microsoft.com/office/officeart/2005/8/layout/process1"/>
    <dgm:cxn modelId="{19D87C09-393D-1B44-85CA-A20E37C8F955}" type="presParOf" srcId="{53B77307-0FC0-7844-BF3E-C9D77B0BE79E}" destId="{7802627A-8BB5-564B-AB55-01321D518FA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F33E3-2BC5-8D46-86CD-5F259B19C715}">
      <dsp:nvSpPr>
        <dsp:cNvPr id="0" name=""/>
        <dsp:cNvSpPr/>
      </dsp:nvSpPr>
      <dsp:spPr>
        <a:xfrm>
          <a:off x="0" y="0"/>
          <a:ext cx="2634220" cy="611430"/>
        </a:xfrm>
        <a:prstGeom prst="roundRect">
          <a:avLst>
            <a:gd name="adj" fmla="val 10000"/>
          </a:avLst>
        </a:prstGeom>
        <a:solidFill>
          <a:srgbClr val="E378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u="none" kern="1200" dirty="0">
              <a:latin typeface="Cavolini" panose="03000502040302020204" pitchFamily="66" charset="0"/>
              <a:cs typeface="Cavolini" panose="03000502040302020204" pitchFamily="66" charset="0"/>
            </a:rPr>
            <a:t>Free Trade Area</a:t>
          </a:r>
        </a:p>
      </dsp:txBody>
      <dsp:txXfrm>
        <a:off x="17908" y="17908"/>
        <a:ext cx="2598404" cy="575614"/>
      </dsp:txXfrm>
    </dsp:sp>
    <dsp:sp modelId="{D8BFA745-C71A-0D4E-A677-06EE3F74532D}">
      <dsp:nvSpPr>
        <dsp:cNvPr id="0" name=""/>
        <dsp:cNvSpPr/>
      </dsp:nvSpPr>
      <dsp:spPr>
        <a:xfrm>
          <a:off x="2899845" y="0"/>
          <a:ext cx="563125" cy="6114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2899845" y="122286"/>
        <a:ext cx="394188" cy="366858"/>
      </dsp:txXfrm>
    </dsp:sp>
    <dsp:sp modelId="{92CCDB45-687F-1046-AFED-4F25C12703EA}">
      <dsp:nvSpPr>
        <dsp:cNvPr id="0" name=""/>
        <dsp:cNvSpPr/>
      </dsp:nvSpPr>
      <dsp:spPr>
        <a:xfrm>
          <a:off x="3696722" y="0"/>
          <a:ext cx="2634220" cy="61143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>
              <a:latin typeface="Cavolini" panose="03000502040302020204" pitchFamily="66" charset="0"/>
              <a:cs typeface="Cavolini" panose="03000502040302020204" pitchFamily="66" charset="0"/>
            </a:rPr>
            <a:t>Economic Integration</a:t>
          </a:r>
          <a:endParaRPr lang="en-US" sz="1600" i="0" u="none" kern="1200" dirty="0">
            <a:latin typeface="Cavolini" panose="03000502040302020204" pitchFamily="66" charset="0"/>
            <a:cs typeface="Cavolini" panose="03000502040302020204" pitchFamily="66" charset="0"/>
          </a:endParaRPr>
        </a:p>
      </dsp:txBody>
      <dsp:txXfrm>
        <a:off x="3714630" y="17908"/>
        <a:ext cx="2598404" cy="575614"/>
      </dsp:txXfrm>
    </dsp:sp>
    <dsp:sp modelId="{5E7E91C9-1071-F740-AF15-B2A979F6F2F0}">
      <dsp:nvSpPr>
        <dsp:cNvPr id="0" name=""/>
        <dsp:cNvSpPr/>
      </dsp:nvSpPr>
      <dsp:spPr>
        <a:xfrm>
          <a:off x="6594364" y="0"/>
          <a:ext cx="558454" cy="6114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594364" y="122286"/>
        <a:ext cx="390918" cy="366858"/>
      </dsp:txXfrm>
    </dsp:sp>
    <dsp:sp modelId="{7802627A-8BB5-564B-AB55-01321D518FA7}">
      <dsp:nvSpPr>
        <dsp:cNvPr id="0" name=""/>
        <dsp:cNvSpPr/>
      </dsp:nvSpPr>
      <dsp:spPr>
        <a:xfrm>
          <a:off x="7384631" y="0"/>
          <a:ext cx="2634220" cy="611430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i="0" u="none" kern="1200" dirty="0">
              <a:latin typeface="Cavolini" panose="03000502040302020204" pitchFamily="66" charset="0"/>
              <a:cs typeface="Cavolini" panose="03000502040302020204" pitchFamily="66" charset="0"/>
            </a:rPr>
            <a:t>Political Integration</a:t>
          </a:r>
        </a:p>
      </dsp:txBody>
      <dsp:txXfrm>
        <a:off x="7402539" y="17908"/>
        <a:ext cx="2598404" cy="575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41543-CE20-3241-8786-0EE739DACE41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2713A-FB6A-4E41-9A51-6DCCA05B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66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2713A-FB6A-4E41-9A51-6DCCA05B72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3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1F4D-15DC-FF4E-BDCF-7470F91EA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68F9A-5922-E84D-B2ED-828235A52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ED0BF-E163-DB41-9FB1-E9EDABAE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1310-9214-9A48-8909-56C715A73E0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3D09E-46A0-4B4F-AE66-2D81E97C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031B6-2BBD-9B47-ADE9-7980BB54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DF8-46EB-2649-A3C2-640A4453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7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282C-2378-4147-B53D-F11BF435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1F258-43A4-9F40-86DC-C420EF799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52BB-3659-2C46-98FB-95BD9FD1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1310-9214-9A48-8909-56C715A73E0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4D356-47CE-FD4B-B45D-AA284C27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0A6D0-DCCE-8D49-B6AA-9DB0172D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DF8-46EB-2649-A3C2-640A4453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8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21E40-D701-DE4C-80DE-919BC2F21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46B6D-23D5-BD4E-99EA-175026AF8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37400-FBEE-2C48-AEAC-52E0E8333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1310-9214-9A48-8909-56C715A73E0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BB61F-4427-8A45-801F-39ED018B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8903-5F71-514E-9A39-8A4A92ED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DF8-46EB-2649-A3C2-640A4453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F852-405E-BB46-8D13-FD5C7735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E2148-72CA-A942-B3D5-D21B55A44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90645-37AC-AA40-97AD-68C0F9B7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1310-9214-9A48-8909-56C715A73E0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1BDF5-5F3A-9B4E-9EBC-E9580DDC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F60C6-31A6-A549-88C6-F0BB0868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DF8-46EB-2649-A3C2-640A4453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2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96F6-3FD5-BC45-A133-BAF3AB53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62E54-93E4-334B-B754-035087D15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D3EE2-73AA-FB43-83CD-11000DCB9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1310-9214-9A48-8909-56C715A73E0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5CAC7-914B-0140-A908-584AA359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585E7-2B2F-8846-9E3F-28597A0F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DF8-46EB-2649-A3C2-640A4453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2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DE9A-830C-164F-88E3-6ED8C0D9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8AFB-6442-B945-89DC-6AEB023BD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0CEFC-4243-0D4F-B0E1-B7C8AFB63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119B2-023E-6944-917A-B3DAD142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1310-9214-9A48-8909-56C715A73E0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48D9F-BB0B-3C41-BB62-DB2379F5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E514C-C80E-4641-910E-1C922FFF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DF8-46EB-2649-A3C2-640A4453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0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753E-0763-484C-AA80-CA35E2B7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4051D-59DD-3545-B760-8BF2F31FF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E74A8-FAB9-9146-93A8-646EF7E2A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4D423-923D-A946-890A-329DA864F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DAACD-2DF3-CD4C-8F09-56554824A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60B07-9370-874B-9BE1-EDBC530E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1310-9214-9A48-8909-56C715A73E0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135C97-8A43-A642-97FA-7B12D0E2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1B2EC-369B-1042-A952-8E56A01A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DF8-46EB-2649-A3C2-640A4453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8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DE89-582B-2347-804C-EDFA90C9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14773-56D0-C345-9C9B-28AB5B05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1310-9214-9A48-8909-56C715A73E0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0A9B6-742C-994C-B587-5099538B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BE01F-7A4E-CF4C-9E84-AD016E95D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DF8-46EB-2649-A3C2-640A4453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3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EB8D5-AF5B-FE46-B70D-2040551B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1310-9214-9A48-8909-56C715A73E0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CE00A-2CBC-8A4C-AF96-CC5D1768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4A574-FEB6-8847-88AC-DCACE714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DF8-46EB-2649-A3C2-640A4453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1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DB20-5879-DA4E-9C86-71B9FFB8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480A7-F183-4B42-89CA-CFA665DA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1AFBE-C531-D441-BC5B-190C0E432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32581-FE55-794C-92E5-6336FDD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1310-9214-9A48-8909-56C715A73E0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D8C0D-B9E1-3449-86EB-F0F2144B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0C644-96A9-304E-9FDD-745E8933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DF8-46EB-2649-A3C2-640A4453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2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C4C3-A132-D148-A03E-6DF766F8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339D4-F5D9-D548-BFCC-C93B47C4C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6B7E9-2FF8-994C-A5C8-9386D88C7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7921E-86AD-144C-A86D-6C73B4D5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1310-9214-9A48-8909-56C715A73E0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8803A-CE95-F04E-80B7-3559B7E4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142AF-432E-2243-85E9-2A7B7A04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57DF8-46EB-2649-A3C2-640A4453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8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2C1AF-ED61-DC47-89B8-FBE264CF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FBBD3-8DF8-BF40-A44D-4AA26C386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173E7-0BE6-8141-A2E0-33E42FCFB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61310-9214-9A48-8909-56C715A73E0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378F1-4BF9-BF47-B12E-09A2E24A9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198E8-48A7-C64E-B577-0B0BBA1D4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57DF8-46EB-2649-A3C2-640A4453E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jeffjkuo.github.io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3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730F46A-DE5F-0848-9418-2A1D8A6E90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2165695"/>
              </p:ext>
            </p:extLst>
          </p:nvPr>
        </p:nvGraphicFramePr>
        <p:xfrm>
          <a:off x="1006607" y="1318789"/>
          <a:ext cx="10027665" cy="611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FC2849D4-CCAA-BC46-B552-1F238F4F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3503" y="6318730"/>
            <a:ext cx="2643458" cy="38810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200" spc="-150" dirty="0">
                <a:latin typeface="Cavolini" panose="03000502040302020204" pitchFamily="66" charset="0"/>
                <a:cs typeface="Cavolini" panose="03000502040302020204" pitchFamily="66" charset="0"/>
              </a:rPr>
              <a:t>Jeffrey </a:t>
            </a:r>
            <a:r>
              <a:rPr lang="en-US" sz="1200" spc="-150" dirty="0" err="1">
                <a:latin typeface="Cavolini" panose="03000502040302020204" pitchFamily="66" charset="0"/>
                <a:cs typeface="Cavolini" panose="03000502040302020204" pitchFamily="66" charset="0"/>
              </a:rPr>
              <a:t>Kuo</a:t>
            </a:r>
            <a:r>
              <a:rPr lang="en-US" sz="1200" spc="-150" dirty="0">
                <a:latin typeface="Cavolini" panose="03000502040302020204" pitchFamily="66" charset="0"/>
                <a:cs typeface="Cavolini" panose="03000502040302020204" pitchFamily="66" charset="0"/>
              </a:rPr>
              <a:t>, Economics Ph.D. Candidate </a:t>
            </a:r>
            <a:r>
              <a:rPr lang="en-US" sz="1200" spc="-150" dirty="0">
                <a:latin typeface="Cavolini" panose="03000502040302020204" pitchFamily="66" charset="0"/>
                <a:cs typeface="Cavolini" panose="03000502040302020204" pitchFamily="66" charset="0"/>
                <a:hlinkClick r:id="rId8"/>
              </a:rPr>
              <a:t>https://jeffjkuo.github.io</a:t>
            </a:r>
            <a:endParaRPr lang="en-US" sz="1200" spc="-15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9B76CC-4318-D54A-9228-38699A68C15D}"/>
              </a:ext>
            </a:extLst>
          </p:cNvPr>
          <p:cNvSpPr txBox="1"/>
          <p:nvPr/>
        </p:nvSpPr>
        <p:spPr>
          <a:xfrm>
            <a:off x="1006606" y="345218"/>
            <a:ext cx="108954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volini" panose="020B0604020202020204" pitchFamily="34" charset="0"/>
                <a:cs typeface="Cavolini" panose="020B0604020202020204" pitchFamily="34" charset="0"/>
              </a:rPr>
              <a:t>Distance is the Soul of Beauty: </a:t>
            </a:r>
          </a:p>
          <a:p>
            <a:r>
              <a:rPr lang="en-US" sz="2400" b="1" dirty="0">
                <a:solidFill>
                  <a:srgbClr val="C00000"/>
                </a:solidFill>
                <a:latin typeface="Cavolini" panose="020B0604020202020204" pitchFamily="34" charset="0"/>
                <a:cs typeface="Cavolini" panose="020B0604020202020204" pitchFamily="34" charset="0"/>
              </a:rPr>
              <a:t>How do Open-</a:t>
            </a:r>
            <a:r>
              <a:rPr lang="en-US" sz="2400" b="1" dirty="0" err="1">
                <a:solidFill>
                  <a:srgbClr val="C00000"/>
                </a:solidFill>
                <a:latin typeface="Cavolini" panose="020B0604020202020204" pitchFamily="34" charset="0"/>
                <a:cs typeface="Cavolini" panose="020B0604020202020204" pitchFamily="34" charset="0"/>
              </a:rPr>
              <a:t>broder</a:t>
            </a:r>
            <a:r>
              <a:rPr lang="en-US" sz="2400" b="1" dirty="0">
                <a:solidFill>
                  <a:srgbClr val="C00000"/>
                </a:solidFill>
                <a:latin typeface="Cavolini" panose="020B0604020202020204" pitchFamily="34" charset="0"/>
                <a:cs typeface="Cavolini" panose="020B0604020202020204" pitchFamily="34" charset="0"/>
              </a:rPr>
              <a:t> Policies Realign Political Ideology?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24648-6261-E748-A55A-B2BDDC65FE3D}"/>
              </a:ext>
            </a:extLst>
          </p:cNvPr>
          <p:cNvSpPr txBox="1"/>
          <p:nvPr/>
        </p:nvSpPr>
        <p:spPr>
          <a:xfrm>
            <a:off x="6824546" y="2244580"/>
            <a:ext cx="5177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volini" panose="03000502040302020204" pitchFamily="66" charset="0"/>
                <a:cs typeface="Cavolini" panose="03000502040302020204" pitchFamily="66" charset="0"/>
              </a:rPr>
              <a:t>Main Question </a:t>
            </a:r>
          </a:p>
          <a:p>
            <a:r>
              <a:rPr lang="en-US" sz="1100" dirty="0">
                <a:latin typeface="Cavolini" panose="03000502040302020204" pitchFamily="66" charset="0"/>
                <a:cs typeface="Cavolini" panose="03000502040302020204" pitchFamily="66" charset="0"/>
              </a:rPr>
              <a:t>Do the open-broader policies and FTA help political integration across Taiwan Strait?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65F7D8-9AB7-334E-A474-023780C0F935}"/>
              </a:ext>
            </a:extLst>
          </p:cNvPr>
          <p:cNvSpPr txBox="1"/>
          <p:nvPr/>
        </p:nvSpPr>
        <p:spPr>
          <a:xfrm>
            <a:off x="6824547" y="2971930"/>
            <a:ext cx="40541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volini" panose="03000502040302020204" pitchFamily="66" charset="0"/>
                <a:cs typeface="Cavolini" panose="03000502040302020204" pitchFamily="66" charset="0"/>
              </a:rPr>
              <a:t>Methodologies</a:t>
            </a:r>
          </a:p>
          <a:p>
            <a:r>
              <a:rPr lang="en-US" sz="1000" dirty="0">
                <a:latin typeface="Cavolini" panose="03000502040302020204" pitchFamily="66" charset="0"/>
                <a:cs typeface="Cavolini" panose="03000502040302020204" pitchFamily="66" charset="0"/>
              </a:rPr>
              <a:t>Theory: Computable General Equilibrium Model </a:t>
            </a:r>
          </a:p>
          <a:p>
            <a:r>
              <a:rPr lang="en-US" sz="1000" dirty="0">
                <a:latin typeface="Cavolini" panose="03000502040302020204" pitchFamily="66" charset="0"/>
                <a:cs typeface="Cavolini" panose="03000502040302020204" pitchFamily="66" charset="0"/>
              </a:rPr>
              <a:t>Empirics: Difference-in-difference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85E603-6AC7-9D4B-90C3-F34D2685F4CB}"/>
              </a:ext>
            </a:extLst>
          </p:cNvPr>
          <p:cNvSpPr txBox="1"/>
          <p:nvPr/>
        </p:nvSpPr>
        <p:spPr>
          <a:xfrm>
            <a:off x="7724078" y="1370435"/>
            <a:ext cx="646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56DC66-0A17-4945-9B12-F366487FC10B}"/>
              </a:ext>
            </a:extLst>
          </p:cNvPr>
          <p:cNvSpPr txBox="1"/>
          <p:nvPr/>
        </p:nvSpPr>
        <p:spPr>
          <a:xfrm>
            <a:off x="6824546" y="3781701"/>
            <a:ext cx="209643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volini" panose="03000502040302020204" pitchFamily="66" charset="0"/>
                <a:cs typeface="Cavolini" panose="03000502040302020204" pitchFamily="66" charset="0"/>
              </a:rPr>
              <a:t>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volini" panose="03000502040302020204" pitchFamily="66" charset="0"/>
                <a:cs typeface="Cavolini" panose="03000502040302020204" pitchFamily="66" charset="0"/>
              </a:rPr>
              <a:t>Input-Output Table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volini" panose="03000502040302020204" pitchFamily="66" charset="0"/>
                <a:cs typeface="Cavolini" panose="03000502040302020204" pitchFamily="66" charset="0"/>
              </a:rPr>
              <a:t>CGE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volini" panose="03000502040302020204" pitchFamily="66" charset="0"/>
                <a:cs typeface="Cavolini" panose="03000502040302020204" pitchFamily="66" charset="0"/>
              </a:rPr>
              <a:t>Electoral Data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volini" panose="03000502040302020204" pitchFamily="66" charset="0"/>
                <a:cs typeface="Cavolini" panose="03000502040302020204" pitchFamily="66" charset="0"/>
              </a:rPr>
              <a:t>Tourists Data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A254F8-4E3C-634B-8645-8E175D095D6F}"/>
              </a:ext>
            </a:extLst>
          </p:cNvPr>
          <p:cNvSpPr txBox="1"/>
          <p:nvPr/>
        </p:nvSpPr>
        <p:spPr>
          <a:xfrm>
            <a:off x="6824547" y="4826510"/>
            <a:ext cx="4607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volini" panose="03000502040302020204" pitchFamily="66" charset="0"/>
                <a:cs typeface="Cavolini" panose="03000502040302020204" pitchFamily="66" charset="0"/>
              </a:rPr>
              <a:t>Conclusions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>
                <a:latin typeface="Cavolini" panose="03000502040302020204" pitchFamily="66" charset="0"/>
                <a:cs typeface="Cavolini" panose="03000502040302020204" pitchFamily="66" charset="0"/>
              </a:rPr>
              <a:t>FTA did not ease the political tension.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volini" panose="03000502040302020204" pitchFamily="66" charset="0"/>
                <a:cs typeface="Cavolini" panose="03000502040302020204" pitchFamily="66" charset="0"/>
              </a:rPr>
              <a:t>The regions more exposed to the Chinese tourists switched to support the </a:t>
            </a:r>
            <a:r>
              <a:rPr lang="en-US" sz="1050" b="1" dirty="0">
                <a:latin typeface="Cavolini" panose="03000502040302020204" pitchFamily="66" charset="0"/>
                <a:cs typeface="Cavolini" panose="03000502040302020204" pitchFamily="66" charset="0"/>
              </a:rPr>
              <a:t>against-China political party </a:t>
            </a:r>
            <a:r>
              <a:rPr lang="en-US" sz="1050" dirty="0">
                <a:latin typeface="Cavolini" panose="03000502040302020204" pitchFamily="66" charset="0"/>
                <a:cs typeface="Cavolini" panose="03000502040302020204" pitchFamily="66" charset="0"/>
              </a:rPr>
              <a:t>after ECFA. </a:t>
            </a:r>
          </a:p>
        </p:txBody>
      </p:sp>
      <p:pic>
        <p:nvPicPr>
          <p:cNvPr id="23" name="Picture 2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3BAE28C0-E944-5045-A5E9-2145C1AB390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665" b="41086"/>
          <a:stretch/>
        </p:blipFill>
        <p:spPr>
          <a:xfrm>
            <a:off x="926211" y="2244580"/>
            <a:ext cx="5528126" cy="39452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9373CF4-3EEE-8740-96BA-2CF61242DB69}"/>
              </a:ext>
            </a:extLst>
          </p:cNvPr>
          <p:cNvSpPr txBox="1"/>
          <p:nvPr/>
        </p:nvSpPr>
        <p:spPr>
          <a:xfrm>
            <a:off x="3620430" y="2556431"/>
            <a:ext cx="2289717" cy="1092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E C F 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Cavolini" panose="03000502040302020204" pitchFamily="66" charset="0"/>
                <a:cs typeface="Cavolini" panose="03000502040302020204" pitchFamily="66" charset="0"/>
              </a:rPr>
              <a:t>E</a:t>
            </a:r>
            <a:r>
              <a:rPr lang="en-US" sz="1000" dirty="0">
                <a:latin typeface="Cavolini" panose="03000502040302020204" pitchFamily="66" charset="0"/>
                <a:cs typeface="Cavolini" panose="03000502040302020204" pitchFamily="66" charset="0"/>
              </a:rPr>
              <a:t>conomic </a:t>
            </a:r>
            <a:r>
              <a:rPr lang="en-US" sz="1000" b="1" dirty="0">
                <a:latin typeface="Cavolini" panose="03000502040302020204" pitchFamily="66" charset="0"/>
                <a:cs typeface="Cavolini" panose="03000502040302020204" pitchFamily="66" charset="0"/>
              </a:rPr>
              <a:t>C</a:t>
            </a:r>
            <a:r>
              <a:rPr lang="en-US" sz="1000" dirty="0">
                <a:latin typeface="Cavolini" panose="03000502040302020204" pitchFamily="66" charset="0"/>
                <a:cs typeface="Cavolini" panose="03000502040302020204" pitchFamily="66" charset="0"/>
              </a:rPr>
              <a:t>ooperation </a:t>
            </a:r>
            <a:r>
              <a:rPr lang="en-US" sz="1000" b="1" dirty="0">
                <a:latin typeface="Cavolini" panose="03000502040302020204" pitchFamily="66" charset="0"/>
                <a:cs typeface="Cavolini" panose="03000502040302020204" pitchFamily="66" charset="0"/>
              </a:rPr>
              <a:t>F</a:t>
            </a:r>
            <a:r>
              <a:rPr lang="en-US" sz="1000" dirty="0">
                <a:latin typeface="Cavolini" panose="03000502040302020204" pitchFamily="66" charset="0"/>
                <a:cs typeface="Cavolini" panose="03000502040302020204" pitchFamily="66" charset="0"/>
              </a:rPr>
              <a:t>ramework </a:t>
            </a:r>
            <a:r>
              <a:rPr lang="en-US" sz="1000" b="1" dirty="0">
                <a:latin typeface="Cavolini" panose="03000502040302020204" pitchFamily="66" charset="0"/>
                <a:cs typeface="Cavolini" panose="03000502040302020204" pitchFamily="66" charset="0"/>
              </a:rPr>
              <a:t>A</a:t>
            </a:r>
            <a:r>
              <a:rPr lang="en-US" sz="1000" dirty="0">
                <a:latin typeface="Cavolini" panose="03000502040302020204" pitchFamily="66" charset="0"/>
                <a:cs typeface="Cavolini" panose="03000502040302020204" pitchFamily="66" charset="0"/>
              </a:rPr>
              <a:t>greement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Cavolini" panose="03000502040302020204" pitchFamily="66" charset="0"/>
                <a:cs typeface="Cavolini" panose="03000502040302020204" pitchFamily="66" charset="0"/>
              </a:rPr>
              <a:t>Started in 2008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Cavolini" panose="03000502040302020204" pitchFamily="66" charset="0"/>
                <a:cs typeface="Cavolini" panose="03000502040302020204" pitchFamily="66" charset="0"/>
              </a:rPr>
              <a:t>Lower the Trade Barriers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Cavolini" panose="03000502040302020204" pitchFamily="66" charset="0"/>
                <a:cs typeface="Cavolini" panose="03000502040302020204" pitchFamily="66" charset="0"/>
              </a:rPr>
              <a:t>Open Tourism to Taiwan</a:t>
            </a:r>
          </a:p>
        </p:txBody>
      </p:sp>
      <p:pic>
        <p:nvPicPr>
          <p:cNvPr id="28" name="Picture 27" descr="Map&#10;&#10;Description automatically generated">
            <a:extLst>
              <a:ext uri="{FF2B5EF4-FFF2-40B4-BE49-F238E27FC236}">
                <a16:creationId xmlns:a16="http://schemas.microsoft.com/office/drawing/2014/main" id="{315561C2-A15A-7144-B872-FD5C93F20B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9464" y="3905534"/>
            <a:ext cx="799726" cy="10156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" name="Picture 29" descr="Map&#10;&#10;Description automatically generated">
            <a:extLst>
              <a:ext uri="{FF2B5EF4-FFF2-40B4-BE49-F238E27FC236}">
                <a16:creationId xmlns:a16="http://schemas.microsoft.com/office/drawing/2014/main" id="{E1F31C91-3864-3540-B141-61CC16808A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31016" y="3905535"/>
            <a:ext cx="799726" cy="10156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79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121</Words>
  <Application>Microsoft Macintosh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Cavolini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Kuo, Jeffrey</dc:creator>
  <cp:lastModifiedBy>Kuo, Jeffrey</cp:lastModifiedBy>
  <cp:revision>5</cp:revision>
  <dcterms:created xsi:type="dcterms:W3CDTF">2022-01-22T01:31:54Z</dcterms:created>
  <dcterms:modified xsi:type="dcterms:W3CDTF">2022-01-26T21:34:51Z</dcterms:modified>
</cp:coreProperties>
</file>