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4.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5.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6.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34" r:id="rId1"/>
    <p:sldMasterId id="2147483958" r:id="rId2"/>
    <p:sldMasterId id="2147483982" r:id="rId3"/>
    <p:sldMasterId id="2147484007" r:id="rId4"/>
    <p:sldMasterId id="2147484020" r:id="rId5"/>
    <p:sldMasterId id="2147484032" r:id="rId6"/>
    <p:sldMasterId id="2147484040" r:id="rId7"/>
  </p:sldMasterIdLst>
  <p:notesMasterIdLst>
    <p:notesMasterId r:id="rId55"/>
  </p:notesMasterIdLst>
  <p:handoutMasterIdLst>
    <p:handoutMasterId r:id="rId56"/>
  </p:handoutMasterIdLst>
  <p:sldIdLst>
    <p:sldId id="256" r:id="rId8"/>
    <p:sldId id="288" r:id="rId9"/>
    <p:sldId id="296" r:id="rId10"/>
    <p:sldId id="305" r:id="rId11"/>
    <p:sldId id="293" r:id="rId12"/>
    <p:sldId id="307" r:id="rId13"/>
    <p:sldId id="290" r:id="rId14"/>
    <p:sldId id="318" r:id="rId15"/>
    <p:sldId id="281" r:id="rId16"/>
    <p:sldId id="285" r:id="rId17"/>
    <p:sldId id="313" r:id="rId18"/>
    <p:sldId id="312" r:id="rId19"/>
    <p:sldId id="257" r:id="rId20"/>
    <p:sldId id="259" r:id="rId21"/>
    <p:sldId id="260" r:id="rId22"/>
    <p:sldId id="261" r:id="rId23"/>
    <p:sldId id="262" r:id="rId24"/>
    <p:sldId id="258" r:id="rId25"/>
    <p:sldId id="263" r:id="rId26"/>
    <p:sldId id="272" r:id="rId27"/>
    <p:sldId id="275" r:id="rId28"/>
    <p:sldId id="274" r:id="rId29"/>
    <p:sldId id="276" r:id="rId30"/>
    <p:sldId id="273" r:id="rId31"/>
    <p:sldId id="278" r:id="rId32"/>
    <p:sldId id="279" r:id="rId33"/>
    <p:sldId id="317" r:id="rId34"/>
    <p:sldId id="314" r:id="rId35"/>
    <p:sldId id="315" r:id="rId36"/>
    <p:sldId id="316" r:id="rId37"/>
    <p:sldId id="319" r:id="rId38"/>
    <p:sldId id="277" r:id="rId39"/>
    <p:sldId id="311" r:id="rId40"/>
    <p:sldId id="310" r:id="rId41"/>
    <p:sldId id="308" r:id="rId42"/>
    <p:sldId id="309" r:id="rId43"/>
    <p:sldId id="295" r:id="rId44"/>
    <p:sldId id="291" r:id="rId45"/>
    <p:sldId id="292" r:id="rId46"/>
    <p:sldId id="297" r:id="rId47"/>
    <p:sldId id="298" r:id="rId48"/>
    <p:sldId id="299" r:id="rId49"/>
    <p:sldId id="300" r:id="rId50"/>
    <p:sldId id="301" r:id="rId51"/>
    <p:sldId id="302" r:id="rId52"/>
    <p:sldId id="303" r:id="rId53"/>
    <p:sldId id="304" r:id="rId5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8">
          <p15:clr>
            <a:srgbClr val="A4A3A4"/>
          </p15:clr>
        </p15:guide>
        <p15:guide id="2" orient="horz" pos="2938">
          <p15:clr>
            <a:srgbClr val="A4A3A4"/>
          </p15:clr>
        </p15:guide>
        <p15:guide id="3" orient="horz" pos="1869">
          <p15:clr>
            <a:srgbClr val="A4A3A4"/>
          </p15:clr>
        </p15:guide>
        <p15:guide id="4" orient="horz" pos="3093">
          <p15:clr>
            <a:srgbClr val="A4A3A4"/>
          </p15:clr>
        </p15:guide>
        <p15:guide id="5" orient="horz" pos="734">
          <p15:clr>
            <a:srgbClr val="A4A3A4"/>
          </p15:clr>
        </p15:guide>
        <p15:guide id="6" orient="horz" pos="143">
          <p15:clr>
            <a:srgbClr val="A4A3A4"/>
          </p15:clr>
        </p15:guide>
        <p15:guide id="7" orient="horz" pos="3022">
          <p15:clr>
            <a:srgbClr val="A4A3A4"/>
          </p15:clr>
        </p15:guide>
        <p15:guide id="8" orient="horz" pos="2439">
          <p15:clr>
            <a:srgbClr val="A4A3A4"/>
          </p15:clr>
        </p15:guide>
        <p15:guide id="9" orient="horz" pos="1298">
          <p15:clr>
            <a:srgbClr val="A4A3A4"/>
          </p15:clr>
        </p15:guide>
        <p15:guide id="10" pos="4702">
          <p15:clr>
            <a:srgbClr val="A4A3A4"/>
          </p15:clr>
        </p15:guide>
        <p15:guide id="11" pos="145">
          <p15:clr>
            <a:srgbClr val="A4A3A4"/>
          </p15:clr>
        </p15:guide>
        <p15:guide id="12" pos="4009">
          <p15:clr>
            <a:srgbClr val="A4A3A4"/>
          </p15:clr>
        </p15:guide>
        <p15:guide id="13" pos="5617">
          <p15:clr>
            <a:srgbClr val="A4A3A4"/>
          </p15:clr>
        </p15:guide>
        <p15:guide id="14" pos="5391">
          <p15:clr>
            <a:srgbClr val="A4A3A4"/>
          </p15:clr>
        </p15:guide>
        <p15:guide id="15" pos="2649">
          <p15:clr>
            <a:srgbClr val="A4A3A4"/>
          </p15:clr>
        </p15:guide>
        <p15:guide id="16" pos="3111">
          <p15:clr>
            <a:srgbClr val="A4A3A4"/>
          </p15:clr>
        </p15:guide>
        <p15:guide id="17" pos="1969">
          <p15:clr>
            <a:srgbClr val="A4A3A4"/>
          </p15:clr>
        </p15:guide>
        <p15:guide id="18" pos="3567">
          <p15:clr>
            <a:srgbClr val="A4A3A4"/>
          </p15:clr>
        </p15:guide>
        <p15:guide id="19" pos="3335">
          <p15:clr>
            <a:srgbClr val="A4A3A4"/>
          </p15:clr>
        </p15:guide>
        <p15:guide id="20" pos="375">
          <p15:clr>
            <a:srgbClr val="A4A3A4"/>
          </p15:clr>
        </p15:guide>
        <p15:guide id="21" pos="2423">
          <p15:clr>
            <a:srgbClr val="A4A3A4"/>
          </p15:clr>
        </p15:guide>
        <p15:guide id="22" pos="1290">
          <p15:clr>
            <a:srgbClr val="A4A3A4"/>
          </p15:clr>
        </p15:guide>
        <p15:guide id="23" pos="1059">
          <p15:clr>
            <a:srgbClr val="A4A3A4"/>
          </p15:clr>
        </p15:guide>
        <p15:guide id="24" pos="833">
          <p15:clr>
            <a:srgbClr val="A4A3A4"/>
          </p15:clr>
        </p15:guide>
        <p15:guide id="25" pos="607">
          <p15:clr>
            <a:srgbClr val="A4A3A4"/>
          </p15:clr>
        </p15:guide>
        <p15:guide id="26" pos="1519">
          <p15:clr>
            <a:srgbClr val="A4A3A4"/>
          </p15:clr>
        </p15:guide>
        <p15:guide id="27" pos="1752">
          <p15:clr>
            <a:srgbClr val="A4A3A4"/>
          </p15:clr>
        </p15:guide>
        <p15:guide id="28" pos="2878">
          <p15:clr>
            <a:srgbClr val="A4A3A4"/>
          </p15:clr>
        </p15:guide>
        <p15:guide id="29" pos="3792">
          <p15:clr>
            <a:srgbClr val="A4A3A4"/>
          </p15:clr>
        </p15:guide>
        <p15:guide id="30" pos="4240">
          <p15:clr>
            <a:srgbClr val="A4A3A4"/>
          </p15:clr>
        </p15:guide>
        <p15:guide id="31" pos="4467">
          <p15:clr>
            <a:srgbClr val="A4A3A4"/>
          </p15:clr>
        </p15:guide>
        <p15:guide id="32" pos="4919">
          <p15:clr>
            <a:srgbClr val="A4A3A4"/>
          </p15:clr>
        </p15:guide>
        <p15:guide id="33" pos="5154">
          <p15:clr>
            <a:srgbClr val="A4A3A4"/>
          </p15:clr>
        </p15:guide>
        <p15:guide id="34" pos="21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12356"/>
    <a:srgbClr val="1D3649"/>
    <a:srgbClr val="1D3632"/>
    <a:srgbClr val="152935"/>
    <a:srgbClr val="121212"/>
    <a:srgbClr val="9855D4"/>
    <a:srgbClr val="4178BE"/>
    <a:srgbClr val="FFD2FF"/>
    <a:srgbClr val="FF9EE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79" autoAdjust="0"/>
    <p:restoredTop sz="90323" autoAdjust="0"/>
  </p:normalViewPr>
  <p:slideViewPr>
    <p:cSldViewPr snapToGrid="0" snapToObjects="1" showGuides="1">
      <p:cViewPr varScale="1">
        <p:scale>
          <a:sx n="109" d="100"/>
          <a:sy n="109" d="100"/>
        </p:scale>
        <p:origin x="816" y="102"/>
      </p:cViewPr>
      <p:guideLst>
        <p:guide orient="horz" pos="1618"/>
        <p:guide orient="horz" pos="2938"/>
        <p:guide orient="horz" pos="1869"/>
        <p:guide orient="horz" pos="3093"/>
        <p:guide orient="horz" pos="734"/>
        <p:guide orient="horz" pos="143"/>
        <p:guide orient="horz" pos="3022"/>
        <p:guide orient="horz" pos="2439"/>
        <p:guide orient="horz" pos="1298"/>
        <p:guide pos="4702"/>
        <p:guide pos="145"/>
        <p:guide pos="4009"/>
        <p:guide pos="5617"/>
        <p:guide pos="5391"/>
        <p:guide pos="2649"/>
        <p:guide pos="3111"/>
        <p:guide pos="1969"/>
        <p:guide pos="3567"/>
        <p:guide pos="3335"/>
        <p:guide pos="375"/>
        <p:guide pos="2423"/>
        <p:guide pos="1290"/>
        <p:guide pos="1059"/>
        <p:guide pos="833"/>
        <p:guide pos="607"/>
        <p:guide pos="1519"/>
        <p:guide pos="1752"/>
        <p:guide pos="2878"/>
        <p:guide pos="3792"/>
        <p:guide pos="4240"/>
        <p:guide pos="4467"/>
        <p:guide pos="4919"/>
        <p:guide pos="5154"/>
        <p:guide pos="2193"/>
      </p:guideLst>
    </p:cSldViewPr>
  </p:slideViewPr>
  <p:notesTextViewPr>
    <p:cViewPr>
      <p:scale>
        <a:sx n="100" d="100"/>
        <a:sy n="100" d="100"/>
      </p:scale>
      <p:origin x="0" y="0"/>
    </p:cViewPr>
  </p:notesTextViewPr>
  <p:sorterViewPr>
    <p:cViewPr>
      <p:scale>
        <a:sx n="140" d="100"/>
        <a:sy n="140" d="100"/>
      </p:scale>
      <p:origin x="0" y="14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slide" Target="slides/slide4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handoutMaster" Target="handoutMasters/handoutMaster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98ABAA-88B4-2B47-AB83-605D271CFD6E}" type="datetimeFigureOut">
              <a:rPr lang="en-US" smtClean="0"/>
              <a:t>9/28/2016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9CBB77-6DA5-CE4D-9298-B4CD71DDF6C4}" type="slidenum">
              <a:rPr lang="en-US" smtClean="0"/>
              <a:t>‹#›</a:t>
            </a:fld>
            <a:endParaRPr lang="en-US"/>
          </a:p>
        </p:txBody>
      </p:sp>
    </p:spTree>
    <p:extLst>
      <p:ext uri="{BB962C8B-B14F-4D97-AF65-F5344CB8AC3E}">
        <p14:creationId xmlns:p14="http://schemas.microsoft.com/office/powerpoint/2010/main" val="24622758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DA9B0B-EDC5-3A45-9958-32D2299F5B1A}" type="datetimeFigureOut">
              <a:rPr lang="en-US" smtClean="0"/>
              <a:t>9/28/2016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AED143-1506-434C-B47D-CBF33F177BEB}" type="slidenum">
              <a:rPr lang="en-US" smtClean="0"/>
              <a:t>‹#›</a:t>
            </a:fld>
            <a:endParaRPr lang="en-US"/>
          </a:p>
        </p:txBody>
      </p:sp>
    </p:spTree>
    <p:extLst>
      <p:ext uri="{BB962C8B-B14F-4D97-AF65-F5344CB8AC3E}">
        <p14:creationId xmlns:p14="http://schemas.microsoft.com/office/powerpoint/2010/main" val="3579393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Big_Five_personality_traits" TargetMode="External"/><Relationship Id="rId7" Type="http://schemas.openxmlformats.org/officeDocument/2006/relationships/hyperlink" Target="http://en.wikipedia.org/wiki/Plutchik's_Wheel_of_Emotions"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www.amazon.com/Brands-Laid-Bare-Evidence-Based-Management/dp/0470012838/ref=sr_1_1?ie=UTF8&amp;qid=1374985814&amp;sr=8-1&amp;keywords=Brand+Laid+Bare" TargetMode="External"/><Relationship Id="rId5" Type="http://schemas.openxmlformats.org/officeDocument/2006/relationships/hyperlink" Target="http://en.wikipedia.org/wiki/Maslow's_hierarchy_of_needs" TargetMode="External"/><Relationship Id="rId4" Type="http://schemas.openxmlformats.org/officeDocument/2006/relationships/hyperlink" Target="http://en.wikipedia.org/wiki/Shalom_H._Schwartz"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A265832-43D4-44DE-AC4B-8EC5DDB30BE2}" type="slidenum">
              <a:rPr lang="en-US" altLang="en-US"/>
              <a:pPr/>
              <a:t>4</a:t>
            </a:fld>
            <a:endParaRPr lang="en-US" altLang="en-US"/>
          </a:p>
        </p:txBody>
      </p:sp>
      <p:sp>
        <p:nvSpPr>
          <p:cNvPr id="154626" name="Slide Image Placeholder 1"/>
          <p:cNvSpPr>
            <a:spLocks noGrp="1" noRot="1" noChangeAspect="1" noTextEdit="1"/>
          </p:cNvSpPr>
          <p:nvPr>
            <p:ph type="sldImg"/>
          </p:nvPr>
        </p:nvSpPr>
        <p:spPr>
          <a:xfrm>
            <a:off x="382588" y="685800"/>
            <a:ext cx="6096000" cy="3429000"/>
          </a:xfrm>
          <a:ln/>
        </p:spPr>
      </p:sp>
      <p:sp>
        <p:nvSpPr>
          <p:cNvPr id="154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en-US">
                <a:latin typeface="Arial" panose="020B0604020202020204" pitchFamily="34" charset="0"/>
                <a:cs typeface="Arial" panose="020B0604020202020204" pitchFamily="34" charset="0"/>
              </a:rPr>
              <a:t>Automatic Open-Domain Question Answering is represents a very long standing challenge in Computer Science, specifically in the areas of NLP, Information Retrieval and AI.</a:t>
            </a:r>
          </a:p>
          <a:p>
            <a:pPr eaLnBrk="1" hangingPunct="1"/>
            <a:endParaRPr lang="en-US" altLang="en-US">
              <a:latin typeface="Arial" panose="020B0604020202020204" pitchFamily="34" charset="0"/>
              <a:cs typeface="Arial" panose="020B0604020202020204" pitchFamily="34" charset="0"/>
            </a:endParaRPr>
          </a:p>
          <a:p>
            <a:pPr eaLnBrk="1" hangingPunct="1"/>
            <a:r>
              <a:rPr lang="en-US" altLang="en-US">
                <a:latin typeface="Arial" panose="020B0604020202020204" pitchFamily="34" charset="0"/>
                <a:cs typeface="Arial" panose="020B0604020202020204" pitchFamily="34" charset="0"/>
              </a:rPr>
              <a:t>&lt;go through slide&gt;</a:t>
            </a:r>
          </a:p>
        </p:txBody>
      </p:sp>
      <p:sp>
        <p:nvSpPr>
          <p:cNvPr id="15462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defTabSz="865188">
              <a:defRPr>
                <a:solidFill>
                  <a:schemeClr val="tx1"/>
                </a:solidFill>
                <a:latin typeface="Arial" panose="020B0604020202020204" pitchFamily="34" charset="0"/>
                <a:cs typeface="Arial" panose="020B0604020202020204" pitchFamily="34" charset="0"/>
              </a:defRPr>
            </a:lvl1pPr>
            <a:lvl2pPr marL="742950" indent="-285750" defTabSz="865188">
              <a:defRPr>
                <a:solidFill>
                  <a:schemeClr val="tx1"/>
                </a:solidFill>
                <a:latin typeface="Arial" panose="020B0604020202020204" pitchFamily="34" charset="0"/>
                <a:cs typeface="Arial" panose="020B0604020202020204" pitchFamily="34" charset="0"/>
              </a:defRPr>
            </a:lvl2pPr>
            <a:lvl3pPr marL="1143000" indent="-228600" defTabSz="865188">
              <a:defRPr>
                <a:solidFill>
                  <a:schemeClr val="tx1"/>
                </a:solidFill>
                <a:latin typeface="Arial" panose="020B0604020202020204" pitchFamily="34" charset="0"/>
                <a:cs typeface="Arial" panose="020B0604020202020204" pitchFamily="34" charset="0"/>
              </a:defRPr>
            </a:lvl3pPr>
            <a:lvl4pPr marL="1600200" indent="-228600" defTabSz="865188">
              <a:defRPr>
                <a:solidFill>
                  <a:schemeClr val="tx1"/>
                </a:solidFill>
                <a:latin typeface="Arial" panose="020B0604020202020204" pitchFamily="34" charset="0"/>
                <a:cs typeface="Arial" panose="020B0604020202020204" pitchFamily="34" charset="0"/>
              </a:defRPr>
            </a:lvl4pPr>
            <a:lvl5pPr marL="2057400" indent="-228600" defTabSz="865188">
              <a:defRPr>
                <a:solidFill>
                  <a:schemeClr val="tx1"/>
                </a:solidFill>
                <a:latin typeface="Arial" panose="020B0604020202020204" pitchFamily="34" charset="0"/>
                <a:cs typeface="Arial" panose="020B0604020202020204" pitchFamily="34" charset="0"/>
              </a:defRPr>
            </a:lvl5pPr>
            <a:lvl6pPr marL="2514600" indent="-228600" defTabSz="865188"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65188"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65188"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65188"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4453F484-7CF2-40F0-B331-F819EE17F47A}" type="slidenum">
              <a:rPr lang="en-US" altLang="en-US" sz="1200">
                <a:latin typeface="Calibri" panose="020F0502020204030204" pitchFamily="34" charset="0"/>
              </a:rPr>
              <a:pPr algn="r"/>
              <a:t>4</a:t>
            </a:fld>
            <a:endParaRPr lang="en-US" altLang="en-US" sz="1200">
              <a:latin typeface="Calibri" panose="020F0502020204030204" pitchFamily="34" charset="0"/>
            </a:endParaRPr>
          </a:p>
        </p:txBody>
      </p:sp>
    </p:spTree>
    <p:extLst>
      <p:ext uri="{BB962C8B-B14F-4D97-AF65-F5344CB8AC3E}">
        <p14:creationId xmlns:p14="http://schemas.microsoft.com/office/powerpoint/2010/main" val="3496921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spcBef>
                <a:spcPct val="0"/>
              </a:spcBef>
            </a:pPr>
            <a:r>
              <a:rPr lang="en-US" altLang="en-US" sz="800">
                <a:latin typeface="Arial" panose="020B0604020202020204" pitchFamily="34" charset="0"/>
                <a:cs typeface="Arial" panose="020B0604020202020204" pitchFamily="34" charset="0"/>
              </a:rPr>
              <a:t>DeepQA generates and scores many hypotheses using an extensible collection of Natural Language Processing, Machine Learning and Reasoning Algorithms.  These gather and weigh evidence over both unstructured and structured content to determine the answer with the best confidence.</a:t>
            </a:r>
          </a:p>
          <a:p>
            <a:pPr eaLnBrk="1" hangingPunct="1">
              <a:lnSpc>
                <a:spcPct val="80000"/>
              </a:lnSpc>
              <a:spcBef>
                <a:spcPct val="0"/>
              </a:spcBef>
            </a:pPr>
            <a:r>
              <a:rPr lang="en-US" altLang="en-US">
                <a:cs typeface="Arial" panose="020B0604020202020204" pitchFamily="34" charset="0"/>
              </a:rPr>
              <a:t>DeepQA </a:t>
            </a:r>
            <a:r>
              <a:rPr lang="en-US" altLang="en-US" i="1">
                <a:cs typeface="Arial" panose="020B0604020202020204" pitchFamily="34" charset="0"/>
              </a:rPr>
              <a:t>generates and scores many hypotheses using an extensible collection of </a:t>
            </a:r>
            <a:r>
              <a:rPr lang="en-US" altLang="en-US" b="1" i="1">
                <a:cs typeface="Arial" panose="020B0604020202020204" pitchFamily="34" charset="0"/>
              </a:rPr>
              <a:t>Natural Language Processing</a:t>
            </a:r>
            <a:r>
              <a:rPr lang="en-US" altLang="en-US" i="1">
                <a:cs typeface="Arial" panose="020B0604020202020204" pitchFamily="34" charset="0"/>
              </a:rPr>
              <a:t>, </a:t>
            </a:r>
            <a:r>
              <a:rPr lang="en-US" altLang="en-US" b="1" i="1">
                <a:cs typeface="Arial" panose="020B0604020202020204" pitchFamily="34" charset="0"/>
              </a:rPr>
              <a:t>Machine Learning </a:t>
            </a:r>
            <a:r>
              <a:rPr lang="en-US" altLang="en-US" i="1">
                <a:cs typeface="Arial" panose="020B0604020202020204" pitchFamily="34" charset="0"/>
              </a:rPr>
              <a:t>and </a:t>
            </a:r>
            <a:r>
              <a:rPr lang="en-US" altLang="en-US" b="1" i="1">
                <a:cs typeface="Arial" panose="020B0604020202020204" pitchFamily="34" charset="0"/>
              </a:rPr>
              <a:t>Reasoning Algorithms.  </a:t>
            </a:r>
            <a:r>
              <a:rPr lang="en-US" altLang="en-US" i="1">
                <a:cs typeface="Arial" panose="020B0604020202020204" pitchFamily="34" charset="0"/>
              </a:rPr>
              <a:t>These</a:t>
            </a:r>
            <a:r>
              <a:rPr lang="en-US" altLang="en-US" b="1" i="1">
                <a:cs typeface="Arial" panose="020B0604020202020204" pitchFamily="34" charset="0"/>
              </a:rPr>
              <a:t> </a:t>
            </a:r>
            <a:r>
              <a:rPr lang="en-US" altLang="en-US" i="1">
                <a:cs typeface="Arial" panose="020B0604020202020204" pitchFamily="34" charset="0"/>
              </a:rPr>
              <a:t>gather and weigh evidence over both unstructured and structured content to determine the answer with the best confidence.</a:t>
            </a:r>
            <a:endParaRPr lang="en-US" altLang="en-US">
              <a:cs typeface="Arial" panose="020B0604020202020204" pitchFamily="34" charset="0"/>
            </a:endParaRP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Watson – the computer system we developed to play Jeopardy! is based on the DeepQA softate archtiecture.Here is a look at the </a:t>
            </a:r>
            <a:r>
              <a:rPr lang="en-US" altLang="en-US" sz="800" b="1">
                <a:latin typeface="Arial" panose="020B0604020202020204" pitchFamily="34" charset="0"/>
                <a:cs typeface="Arial" panose="020B0604020202020204" pitchFamily="34" charset="0"/>
              </a:rPr>
              <a:t>DeepQA</a:t>
            </a:r>
            <a:r>
              <a:rPr lang="en-US" altLang="en-US" sz="800">
                <a:latin typeface="Arial" panose="020B0604020202020204" pitchFamily="34" charset="0"/>
                <a:cs typeface="Arial" panose="020B0604020202020204" pitchFamily="34" charset="0"/>
              </a:rPr>
              <a:t> architecture. This is like looking inside the brain of the Watson system from about 30,000 feet high.</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Remember, the intended meaning of natural language is ambiguous, tacit and highly contextual. The computer needs to consider many possible meanings, attempting to find the evidence and inference paths that are most confidently supported by the data.</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So, the primary computational principle supported by the DeepQA architecture is to assume and pursue multiple interpretations of the question, to generate many plausible answers or </a:t>
            </a:r>
            <a:r>
              <a:rPr lang="en-US" altLang="en-US" sz="800" b="1">
                <a:latin typeface="Arial" panose="020B0604020202020204" pitchFamily="34" charset="0"/>
                <a:cs typeface="Arial" panose="020B0604020202020204" pitchFamily="34" charset="0"/>
              </a:rPr>
              <a:t>hypotheses</a:t>
            </a:r>
            <a:r>
              <a:rPr lang="en-US" altLang="en-US" sz="800">
                <a:latin typeface="Arial" panose="020B0604020202020204" pitchFamily="34" charset="0"/>
                <a:cs typeface="Arial" panose="020B0604020202020204" pitchFamily="34" charset="0"/>
              </a:rPr>
              <a:t> and to collect and evaluate many different competing evidence paths that might support or refute those hypotheses.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Each component in the system adds assumptions about what the question might means or what the content means or what the answer might be or why it might be correct.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DeepQA is implemented as an extensible architecture and was designed at the outset to support interoperability.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&lt;UIMA Mention&gt;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For this reason it was implemented using UIMA, a framework and OASIS standard for interoperable text and multi-modal analysis contributed by IBM to the open-source community.</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Over 100 different algorithms, implemented as UIMA components, were integrated into this architecture to build </a:t>
            </a:r>
            <a:r>
              <a:rPr lang="en-US" altLang="en-US" sz="800" i="1">
                <a:latin typeface="Arial" panose="020B0604020202020204" pitchFamily="34" charset="0"/>
                <a:cs typeface="Arial" panose="020B0604020202020204" pitchFamily="34" charset="0"/>
              </a:rPr>
              <a:t>Watson</a:t>
            </a:r>
            <a:r>
              <a:rPr lang="en-US" altLang="en-US" sz="800">
                <a:latin typeface="Arial" panose="020B0604020202020204" pitchFamily="34" charset="0"/>
                <a:cs typeface="Arial" panose="020B0604020202020204" pitchFamily="34" charset="0"/>
              </a:rPr>
              <a: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the first step, </a:t>
            </a:r>
            <a:r>
              <a:rPr lang="en-US" altLang="en-US" sz="800" b="1">
                <a:latin typeface="Arial" panose="020B0604020202020204" pitchFamily="34" charset="0"/>
                <a:cs typeface="Arial" panose="020B0604020202020204" pitchFamily="34" charset="0"/>
              </a:rPr>
              <a:t>Question and Category analysis</a:t>
            </a:r>
            <a:r>
              <a:rPr lang="en-US" altLang="en-US" sz="800">
                <a:latin typeface="Arial" panose="020B0604020202020204" pitchFamily="34" charset="0"/>
                <a:cs typeface="Arial" panose="020B0604020202020204" pitchFamily="34" charset="0"/>
              </a:rPr>
              <a:t>, parsing algorithms decompose the question into its grammatical components. Other algorithms here will identify and tag specific semantic entities like names, places or dates. In particular the type of thing being asked for, if is indicated at all, will be identified. We call this the LAT or Lexical Answer Type, like this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FISH</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this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CHARACTER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COUNTRY</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a:t>
            </a:r>
            <a:r>
              <a:rPr lang="en-US" altLang="en-US" sz="800" b="1">
                <a:latin typeface="Arial" panose="020B0604020202020204" pitchFamily="34" charset="0"/>
                <a:cs typeface="Arial" panose="020B0604020202020204" pitchFamily="34" charset="0"/>
              </a:rPr>
              <a:t>Query Decomposition, </a:t>
            </a:r>
            <a:r>
              <a:rPr lang="en-US" altLang="en-US" sz="800">
                <a:latin typeface="Arial" panose="020B0604020202020204" pitchFamily="34" charset="0"/>
                <a:cs typeface="Arial" panose="020B0604020202020204" pitchFamily="34" charset="0"/>
              </a:rPr>
              <a:t>different assumptions are made about if and how the question might be decomposed into sub questions. The original and each identified sub part follow parallel paths through the system.</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a:t>
            </a:r>
            <a:r>
              <a:rPr lang="en-US" altLang="en-US" sz="800" b="1">
                <a:latin typeface="Arial" panose="020B0604020202020204" pitchFamily="34" charset="0"/>
                <a:cs typeface="Arial" panose="020B0604020202020204" pitchFamily="34" charset="0"/>
              </a:rPr>
              <a:t>Hypothesis Generation, </a:t>
            </a:r>
            <a:r>
              <a:rPr lang="en-US" altLang="en-US" sz="800">
                <a:latin typeface="Arial" panose="020B0604020202020204" pitchFamily="34" charset="0"/>
                <a:cs typeface="Arial" panose="020B0604020202020204" pitchFamily="34" charset="0"/>
              </a:rPr>
              <a:t>DeepQA does a variety of very broad searches for each of several interpretations of the question. Note that Watson, to compete on Jeopardy! is not connected to the internet.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These searches are performed over a combination of unstructured data, natural language documents, and structured data, available data bases and knowledge bases fed to Watson during training.</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goal of this step is to generate possible answers to the question and/or its sub parts. At this point there is very little confidence in these possible answers since little intelligence has been applied to understanding the content that might relate to the question. The focus at this point on generating a broad set of hypotheses, – or for this application what we call them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Candidate Answers</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To implement this step for Watson we integrated and advanced multiple open-source text and KB search components.</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After candidate generation DeepQA also performs </a:t>
            </a:r>
            <a:r>
              <a:rPr lang="en-US" altLang="en-US" sz="800" b="1">
                <a:latin typeface="Arial" panose="020B0604020202020204" pitchFamily="34" charset="0"/>
                <a:cs typeface="Arial" panose="020B0604020202020204" pitchFamily="34" charset="0"/>
              </a:rPr>
              <a:t>Soft Filtering </a:t>
            </a:r>
            <a:r>
              <a:rPr lang="en-US" altLang="en-US" sz="800">
                <a:latin typeface="Arial" panose="020B0604020202020204" pitchFamily="34" charset="0"/>
                <a:cs typeface="Arial" panose="020B0604020202020204" pitchFamily="34" charset="0"/>
              </a:rPr>
              <a:t>where it makes parameterized judgments about which and how many candidate answers are most likely worth investing more computation given specific constrains on time and available hardware.  Based on a trained threshold for optimizing the tradeoff between accuracy and speed, Soft Filtering uses different light-weight algorithms to judge which candidates are worth gathering evidence for and which should get less attention and continue through the computation as-is. In contrast, if this were a hard-filter those candidates falling below the threshold would be eliminated from consideration entirely at this point.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a:t>
            </a:r>
            <a:r>
              <a:rPr lang="en-US" altLang="en-US" sz="800" b="1">
                <a:latin typeface="Arial" panose="020B0604020202020204" pitchFamily="34" charset="0"/>
                <a:cs typeface="Arial" panose="020B0604020202020204" pitchFamily="34" charset="0"/>
              </a:rPr>
              <a:t>Hypothesis &amp; Evidence Scoring </a:t>
            </a:r>
            <a:r>
              <a:rPr lang="en-US" altLang="en-US" sz="800">
                <a:latin typeface="Arial" panose="020B0604020202020204" pitchFamily="34" charset="0"/>
                <a:cs typeface="Arial" panose="020B0604020202020204" pitchFamily="34" charset="0"/>
              </a:rPr>
              <a:t>the candidate answers are first scored independently of any additional evidence by deeper analysis algorithms. This may for example include Typing Algorithms. These are algorithms that produce a score indicating how likely it is that a candidate answer is an instance of the Lexical Answer Type determined in the first step – for example Country, Agent, Character, City, Slogan, Book etc.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Many of these algorithms may fire using different resources and techniques to come up with a score. What is the likelihood that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Washington</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for example, refers to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General</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Capital</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State</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Mountain</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Father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Founder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b="1">
                <a:latin typeface="Arial" panose="020B0604020202020204" pitchFamily="34" charset="0"/>
                <a:cs typeface="Arial" panose="020B0604020202020204" pitchFamily="34" charset="0"/>
              </a:rPr>
              <a:t>For each candidate answer many pieces of  additional Evidence are search for.</a:t>
            </a:r>
            <a:r>
              <a:rPr lang="en-US" altLang="en-US" sz="800">
                <a:latin typeface="Arial" panose="020B0604020202020204" pitchFamily="34" charset="0"/>
                <a:cs typeface="Arial" panose="020B0604020202020204" pitchFamily="34" charset="0"/>
              </a:rPr>
              <a:t> Each of these pieces of evidence are subjected to more algorithms that deeply analyze the evidentiary passages and score the likelihood that the passage supports or refutes the correctness of the candidate answer. These algorithms may consider variations in grammatical structure, word usage, and meaning.</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the </a:t>
            </a:r>
            <a:r>
              <a:rPr lang="en-US" altLang="en-US" sz="800" b="1">
                <a:latin typeface="Arial" panose="020B0604020202020204" pitchFamily="34" charset="0"/>
                <a:cs typeface="Arial" panose="020B0604020202020204" pitchFamily="34" charset="0"/>
              </a:rPr>
              <a:t>Synthesis</a:t>
            </a:r>
            <a:r>
              <a:rPr lang="en-US" altLang="en-US" sz="800">
                <a:latin typeface="Arial" panose="020B0604020202020204" pitchFamily="34" charset="0"/>
                <a:cs typeface="Arial" panose="020B0604020202020204" pitchFamily="34" charset="0"/>
              </a:rPr>
              <a:t> step, if the question had been decomposed into sub-parts, one or more synthesis algorithms will fire. They will apply methods for inferring a coherent final answer from the constituent elements derived from the questions sub-parts.</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Finally, arriving at the last step, </a:t>
            </a:r>
            <a:r>
              <a:rPr lang="en-US" altLang="en-US" sz="800" b="1">
                <a:latin typeface="Arial" panose="020B0604020202020204" pitchFamily="34" charset="0"/>
                <a:cs typeface="Arial" panose="020B0604020202020204" pitchFamily="34" charset="0"/>
              </a:rPr>
              <a:t>Final Merging and Ranking, </a:t>
            </a:r>
            <a:r>
              <a:rPr lang="en-US" altLang="en-US" sz="800">
                <a:latin typeface="Arial" panose="020B0604020202020204" pitchFamily="34" charset="0"/>
                <a:cs typeface="Arial" panose="020B0604020202020204" pitchFamily="34" charset="0"/>
              </a:rPr>
              <a:t>are many possible answers, each paired with many pieces of evidence and each of these scored by many algorithms to produce hundreds of feature scores. All giving some evidence for the correctness of each candidate answer.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Trained models are applied to weigh the relative importance of these feature scores. These models are trained with ML methods to predict, based on past performance, how best to combine all this scores to produce final, single confidence numbers for each candidate answer and to produce the final ranking of all candidates.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answer with the strongest confidence would be Watson</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 final answer. And Watson would try to buzz-in provided that top answer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 confidence was above a certain threshold.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a:t>
            </a: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DeepQA system defers commitments and carries possibilities through the entire process while searching for increasing broader contextual evidence and more credible inferences to support the most likely candidate answers.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All the algorithms used to interpret questions, generate candidate answers, score answers, collection evidence and score evidence are loosely coupled but work holistically by virtue of DeepQA</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 pervasive machine learning infrastructure.</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No one component could realize its impact on end-to-end performance without being integrated and trained with the other components AND they are all evolving simultaneously.   In fact what had 10% impact on some metric one day, might 1 month later, only contribute 2% to overall performance due to evolving component algorithms and interactions. This is why the system as it develops in regularly trained and retrained.</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DeepQA is a complex system architecture designed to extensibly deal with the challenges of natural language processing applications and to adapt to new domains of knowledge.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Jeopardy! Challenge has greatly inspired its design and implementation for the </a:t>
            </a:r>
            <a:r>
              <a:rPr lang="en-US" altLang="en-US" sz="800" i="1">
                <a:latin typeface="Arial" panose="020B0604020202020204" pitchFamily="34" charset="0"/>
                <a:cs typeface="Arial" panose="020B0604020202020204" pitchFamily="34" charset="0"/>
              </a:rPr>
              <a:t>Watson</a:t>
            </a:r>
            <a:r>
              <a:rPr lang="en-US" altLang="en-US" sz="800">
                <a:latin typeface="Arial" panose="020B0604020202020204" pitchFamily="34" charset="0"/>
                <a:cs typeface="Arial" panose="020B0604020202020204" pitchFamily="34" charset="0"/>
              </a:rPr>
              <a:t> system.</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p:txBody>
      </p:sp>
      <p:sp>
        <p:nvSpPr>
          <p:cNvPr id="5837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rPr>
              <a:t>IBM IOD 2011</a:t>
            </a:r>
          </a:p>
        </p:txBody>
      </p:sp>
      <p:sp>
        <p:nvSpPr>
          <p:cNvPr id="5837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F4353B45-AA5F-4750-9F7B-57F7F879D4FA}" type="datetime1">
              <a:rPr kumimoji="0" lang="en-US" altLang="en-US" sz="1200" b="0" i="0" u="none" strike="noStrike" kern="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9/28/2016</a:t>
            </a:fld>
            <a:endPar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endParaRPr>
          </a:p>
        </p:txBody>
      </p:sp>
      <p:sp>
        <p:nvSpPr>
          <p:cNvPr id="58373"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rPr>
              <a:t>Prensenter name here.ppt</a:t>
            </a:r>
          </a:p>
        </p:txBody>
      </p:sp>
      <p:sp>
        <p:nvSpPr>
          <p:cNvPr id="58374"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400E7CF6-EAA4-45E1-BE3E-DAC354CB998E}" type="slidenum">
              <a:rPr kumimoji="0" lang="en-US" altLang="en-US" sz="1200" b="0" i="0" u="none" strike="noStrike" kern="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40</a:t>
            </a:fld>
            <a:endPar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96903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spcBef>
                <a:spcPct val="0"/>
              </a:spcBef>
            </a:pPr>
            <a:r>
              <a:rPr lang="en-US" altLang="en-US" sz="800">
                <a:latin typeface="Arial" panose="020B0604020202020204" pitchFamily="34" charset="0"/>
                <a:cs typeface="Arial" panose="020B0604020202020204" pitchFamily="34" charset="0"/>
              </a:rPr>
              <a:t>DeepQA generates and scores many hypotheses using an extensible collection of Natural Language Processing, Machine Learning and Reasoning Algorithms.  These gather and weigh evidence over both unstructured and structured content to determine the answer with the best confidence.</a:t>
            </a:r>
          </a:p>
          <a:p>
            <a:pPr eaLnBrk="1" hangingPunct="1">
              <a:lnSpc>
                <a:spcPct val="80000"/>
              </a:lnSpc>
              <a:spcBef>
                <a:spcPct val="0"/>
              </a:spcBef>
            </a:pPr>
            <a:r>
              <a:rPr lang="en-US" altLang="en-US">
                <a:cs typeface="Arial" panose="020B0604020202020204" pitchFamily="34" charset="0"/>
              </a:rPr>
              <a:t>DeepQA </a:t>
            </a:r>
            <a:r>
              <a:rPr lang="en-US" altLang="en-US" i="1">
                <a:cs typeface="Arial" panose="020B0604020202020204" pitchFamily="34" charset="0"/>
              </a:rPr>
              <a:t>generates and scores many hypotheses using an extensible collection of </a:t>
            </a:r>
            <a:r>
              <a:rPr lang="en-US" altLang="en-US" b="1" i="1">
                <a:cs typeface="Arial" panose="020B0604020202020204" pitchFamily="34" charset="0"/>
              </a:rPr>
              <a:t>Natural Language Processing</a:t>
            </a:r>
            <a:r>
              <a:rPr lang="en-US" altLang="en-US" i="1">
                <a:cs typeface="Arial" panose="020B0604020202020204" pitchFamily="34" charset="0"/>
              </a:rPr>
              <a:t>, </a:t>
            </a:r>
            <a:r>
              <a:rPr lang="en-US" altLang="en-US" b="1" i="1">
                <a:cs typeface="Arial" panose="020B0604020202020204" pitchFamily="34" charset="0"/>
              </a:rPr>
              <a:t>Machine Learning </a:t>
            </a:r>
            <a:r>
              <a:rPr lang="en-US" altLang="en-US" i="1">
                <a:cs typeface="Arial" panose="020B0604020202020204" pitchFamily="34" charset="0"/>
              </a:rPr>
              <a:t>and </a:t>
            </a:r>
            <a:r>
              <a:rPr lang="en-US" altLang="en-US" b="1" i="1">
                <a:cs typeface="Arial" panose="020B0604020202020204" pitchFamily="34" charset="0"/>
              </a:rPr>
              <a:t>Reasoning Algorithms.  </a:t>
            </a:r>
            <a:r>
              <a:rPr lang="en-US" altLang="en-US" i="1">
                <a:cs typeface="Arial" panose="020B0604020202020204" pitchFamily="34" charset="0"/>
              </a:rPr>
              <a:t>These</a:t>
            </a:r>
            <a:r>
              <a:rPr lang="en-US" altLang="en-US" b="1" i="1">
                <a:cs typeface="Arial" panose="020B0604020202020204" pitchFamily="34" charset="0"/>
              </a:rPr>
              <a:t> </a:t>
            </a:r>
            <a:r>
              <a:rPr lang="en-US" altLang="en-US" i="1">
                <a:cs typeface="Arial" panose="020B0604020202020204" pitchFamily="34" charset="0"/>
              </a:rPr>
              <a:t>gather and weigh evidence over both unstructured and structured content to determine the answer with the best confidence.</a:t>
            </a:r>
            <a:endParaRPr lang="en-US" altLang="en-US">
              <a:cs typeface="Arial" panose="020B0604020202020204" pitchFamily="34" charset="0"/>
            </a:endParaRP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Watson – the computer system we developed to play Jeopardy! is based on the DeepQA softate archtiecture.Here is a look at the </a:t>
            </a:r>
            <a:r>
              <a:rPr lang="en-US" altLang="en-US" sz="800" b="1">
                <a:latin typeface="Arial" panose="020B0604020202020204" pitchFamily="34" charset="0"/>
                <a:cs typeface="Arial" panose="020B0604020202020204" pitchFamily="34" charset="0"/>
              </a:rPr>
              <a:t>DeepQA</a:t>
            </a:r>
            <a:r>
              <a:rPr lang="en-US" altLang="en-US" sz="800">
                <a:latin typeface="Arial" panose="020B0604020202020204" pitchFamily="34" charset="0"/>
                <a:cs typeface="Arial" panose="020B0604020202020204" pitchFamily="34" charset="0"/>
              </a:rPr>
              <a:t> architecture. This is like looking inside the brain of the Watson system from about 30,000 feet high.</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Remember, the intended meaning of natural language is ambiguous, tacit and highly contextual. The computer needs to consider many possible meanings, attempting to find the evidence and inference paths that are most confidently supported by the data.</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So, the primary computational principle supported by the DeepQA architecture is to assume and pursue multiple interpretations of the question, to generate many plausible answers or </a:t>
            </a:r>
            <a:r>
              <a:rPr lang="en-US" altLang="en-US" sz="800" b="1">
                <a:latin typeface="Arial" panose="020B0604020202020204" pitchFamily="34" charset="0"/>
                <a:cs typeface="Arial" panose="020B0604020202020204" pitchFamily="34" charset="0"/>
              </a:rPr>
              <a:t>hypotheses</a:t>
            </a:r>
            <a:r>
              <a:rPr lang="en-US" altLang="en-US" sz="800">
                <a:latin typeface="Arial" panose="020B0604020202020204" pitchFamily="34" charset="0"/>
                <a:cs typeface="Arial" panose="020B0604020202020204" pitchFamily="34" charset="0"/>
              </a:rPr>
              <a:t> and to collect and evaluate many different competing evidence paths that might support or refute those hypotheses.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Each component in the system adds assumptions about what the question might means or what the content means or what the answer might be or why it might be correct.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DeepQA is implemented as an extensible architecture and was designed at the outset to support interoperability.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&lt;UIMA Mention&gt;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For this reason it was implemented using UIMA, a framework and OASIS standard for interoperable text and multi-modal analysis contributed by IBM to the open-source community.</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Over 100 different algorithms, implemented as UIMA components, were integrated into this architecture to build </a:t>
            </a:r>
            <a:r>
              <a:rPr lang="en-US" altLang="en-US" sz="800" i="1">
                <a:latin typeface="Arial" panose="020B0604020202020204" pitchFamily="34" charset="0"/>
                <a:cs typeface="Arial" panose="020B0604020202020204" pitchFamily="34" charset="0"/>
              </a:rPr>
              <a:t>Watson</a:t>
            </a:r>
            <a:r>
              <a:rPr lang="en-US" altLang="en-US" sz="800">
                <a:latin typeface="Arial" panose="020B0604020202020204" pitchFamily="34" charset="0"/>
                <a:cs typeface="Arial" panose="020B0604020202020204" pitchFamily="34" charset="0"/>
              </a:rPr>
              <a: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the first step, </a:t>
            </a:r>
            <a:r>
              <a:rPr lang="en-US" altLang="en-US" sz="800" b="1">
                <a:latin typeface="Arial" panose="020B0604020202020204" pitchFamily="34" charset="0"/>
                <a:cs typeface="Arial" panose="020B0604020202020204" pitchFamily="34" charset="0"/>
              </a:rPr>
              <a:t>Question and Category analysis</a:t>
            </a:r>
            <a:r>
              <a:rPr lang="en-US" altLang="en-US" sz="800">
                <a:latin typeface="Arial" panose="020B0604020202020204" pitchFamily="34" charset="0"/>
                <a:cs typeface="Arial" panose="020B0604020202020204" pitchFamily="34" charset="0"/>
              </a:rPr>
              <a:t>, parsing algorithms decompose the question into its grammatical components. Other algorithms here will identify and tag specific semantic entities like names, places or dates. In particular the type of thing being asked for, if is indicated at all, will be identified. We call this the LAT or Lexical Answer Type, like this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FISH</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this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CHARACTER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COUNTRY</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a:t>
            </a:r>
            <a:r>
              <a:rPr lang="en-US" altLang="en-US" sz="800" b="1">
                <a:latin typeface="Arial" panose="020B0604020202020204" pitchFamily="34" charset="0"/>
                <a:cs typeface="Arial" panose="020B0604020202020204" pitchFamily="34" charset="0"/>
              </a:rPr>
              <a:t>Query Decomposition, </a:t>
            </a:r>
            <a:r>
              <a:rPr lang="en-US" altLang="en-US" sz="800">
                <a:latin typeface="Arial" panose="020B0604020202020204" pitchFamily="34" charset="0"/>
                <a:cs typeface="Arial" panose="020B0604020202020204" pitchFamily="34" charset="0"/>
              </a:rPr>
              <a:t>different assumptions are made about if and how the question might be decomposed into sub questions. The original and each identified sub part follow parallel paths through the system.</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a:t>
            </a:r>
            <a:r>
              <a:rPr lang="en-US" altLang="en-US" sz="800" b="1">
                <a:latin typeface="Arial" panose="020B0604020202020204" pitchFamily="34" charset="0"/>
                <a:cs typeface="Arial" panose="020B0604020202020204" pitchFamily="34" charset="0"/>
              </a:rPr>
              <a:t>Hypothesis Generation, </a:t>
            </a:r>
            <a:r>
              <a:rPr lang="en-US" altLang="en-US" sz="800">
                <a:latin typeface="Arial" panose="020B0604020202020204" pitchFamily="34" charset="0"/>
                <a:cs typeface="Arial" panose="020B0604020202020204" pitchFamily="34" charset="0"/>
              </a:rPr>
              <a:t>DeepQA does a variety of very broad searches for each of several interpretations of the question. Note that Watson, to compete on Jeopardy! is not connected to the internet.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These searches are performed over a combination of unstructured data, natural language documents, and structured data, available data bases and knowledge bases fed to Watson during training.</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goal of this step is to generate possible answers to the question and/or its sub parts. At this point there is very little confidence in these possible answers since little intelligence has been applied to understanding the content that might relate to the question. The focus at this point on generating a broad set of hypotheses, – or for this application what we call them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Candidate Answers</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To implement this step for Watson we integrated and advanced multiple open-source text and KB search components.</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After candidate generation DeepQA also performs </a:t>
            </a:r>
            <a:r>
              <a:rPr lang="en-US" altLang="en-US" sz="800" b="1">
                <a:latin typeface="Arial" panose="020B0604020202020204" pitchFamily="34" charset="0"/>
                <a:cs typeface="Arial" panose="020B0604020202020204" pitchFamily="34" charset="0"/>
              </a:rPr>
              <a:t>Soft Filtering </a:t>
            </a:r>
            <a:r>
              <a:rPr lang="en-US" altLang="en-US" sz="800">
                <a:latin typeface="Arial" panose="020B0604020202020204" pitchFamily="34" charset="0"/>
                <a:cs typeface="Arial" panose="020B0604020202020204" pitchFamily="34" charset="0"/>
              </a:rPr>
              <a:t>where it makes parameterized judgments about which and how many candidate answers are most likely worth investing more computation given specific constrains on time and available hardware.  Based on a trained threshold for optimizing the tradeoff between accuracy and speed, Soft Filtering uses different light-weight algorithms to judge which candidates are worth gathering evidence for and which should get less attention and continue through the computation as-is. In contrast, if this were a hard-filter those candidates falling below the threshold would be eliminated from consideration entirely at this point.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a:t>
            </a:r>
            <a:r>
              <a:rPr lang="en-US" altLang="en-US" sz="800" b="1">
                <a:latin typeface="Arial" panose="020B0604020202020204" pitchFamily="34" charset="0"/>
                <a:cs typeface="Arial" panose="020B0604020202020204" pitchFamily="34" charset="0"/>
              </a:rPr>
              <a:t>Hypothesis &amp; Evidence Scoring </a:t>
            </a:r>
            <a:r>
              <a:rPr lang="en-US" altLang="en-US" sz="800">
                <a:latin typeface="Arial" panose="020B0604020202020204" pitchFamily="34" charset="0"/>
                <a:cs typeface="Arial" panose="020B0604020202020204" pitchFamily="34" charset="0"/>
              </a:rPr>
              <a:t>the candidate answers are first scored independently of any additional evidence by deeper analysis algorithms. This may for example include Typing Algorithms. These are algorithms that produce a score indicating how likely it is that a candidate answer is an instance of the Lexical Answer Type determined in the first step – for example Country, Agent, Character, City, Slogan, Book etc.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Many of these algorithms may fire using different resources and techniques to come up with a score. What is the likelihood that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Washington</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for example, refers to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General</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Capital</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State</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Mountain</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Father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Founder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b="1">
                <a:latin typeface="Arial" panose="020B0604020202020204" pitchFamily="34" charset="0"/>
                <a:cs typeface="Arial" panose="020B0604020202020204" pitchFamily="34" charset="0"/>
              </a:rPr>
              <a:t>For each candidate answer many pieces of  additional Evidence are search for.</a:t>
            </a:r>
            <a:r>
              <a:rPr lang="en-US" altLang="en-US" sz="800">
                <a:latin typeface="Arial" panose="020B0604020202020204" pitchFamily="34" charset="0"/>
                <a:cs typeface="Arial" panose="020B0604020202020204" pitchFamily="34" charset="0"/>
              </a:rPr>
              <a:t> Each of these pieces of evidence are subjected to more algorithms that deeply analyze the evidentiary passages and score the likelihood that the passage supports or refutes the correctness of the candidate answer. These algorithms may consider variations in grammatical structure, word usage, and meaning.</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the </a:t>
            </a:r>
            <a:r>
              <a:rPr lang="en-US" altLang="en-US" sz="800" b="1">
                <a:latin typeface="Arial" panose="020B0604020202020204" pitchFamily="34" charset="0"/>
                <a:cs typeface="Arial" panose="020B0604020202020204" pitchFamily="34" charset="0"/>
              </a:rPr>
              <a:t>Synthesis</a:t>
            </a:r>
            <a:r>
              <a:rPr lang="en-US" altLang="en-US" sz="800">
                <a:latin typeface="Arial" panose="020B0604020202020204" pitchFamily="34" charset="0"/>
                <a:cs typeface="Arial" panose="020B0604020202020204" pitchFamily="34" charset="0"/>
              </a:rPr>
              <a:t> step, if the question had been decomposed into sub-parts, one or more synthesis algorithms will fire. They will apply methods for inferring a coherent final answer from the constituent elements derived from the questions sub-parts.</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Finally, arriving at the last step, </a:t>
            </a:r>
            <a:r>
              <a:rPr lang="en-US" altLang="en-US" sz="800" b="1">
                <a:latin typeface="Arial" panose="020B0604020202020204" pitchFamily="34" charset="0"/>
                <a:cs typeface="Arial" panose="020B0604020202020204" pitchFamily="34" charset="0"/>
              </a:rPr>
              <a:t>Final Merging and Ranking, </a:t>
            </a:r>
            <a:r>
              <a:rPr lang="en-US" altLang="en-US" sz="800">
                <a:latin typeface="Arial" panose="020B0604020202020204" pitchFamily="34" charset="0"/>
                <a:cs typeface="Arial" panose="020B0604020202020204" pitchFamily="34" charset="0"/>
              </a:rPr>
              <a:t>are many possible answers, each paired with many pieces of evidence and each of these scored by many algorithms to produce hundreds of feature scores. All giving some evidence for the correctness of each candidate answer.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Trained models are applied to weigh the relative importance of these feature scores. These models are trained with ML methods to predict, based on past performance, how best to combine all this scores to produce final, single confidence numbers for each candidate answer and to produce the final ranking of all candidates.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answer with the strongest confidence would be Watson</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 final answer. And Watson would try to buzz-in provided that top answer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 confidence was above a certain threshold.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a:t>
            </a: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DeepQA system defers commitments and carries possibilities through the entire process while searching for increasing broader contextual evidence and more credible inferences to support the most likely candidate answers.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All the algorithms used to interpret questions, generate candidate answers, score answers, collection evidence and score evidence are loosely coupled but work holistically by virtue of DeepQA</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 pervasive machine learning infrastructure.</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No one component could realize its impact on end-to-end performance without being integrated and trained with the other components AND they are all evolving simultaneously.   In fact what had 10% impact on some metric one day, might 1 month later, only contribute 2% to overall performance due to evolving component algorithms and interactions. This is why the system as it develops in regularly trained and retrained.</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DeepQA is a complex system architecture designed to extensibly deal with the challenges of natural language processing applications and to adapt to new domains of knowledge.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Jeopardy! Challenge has greatly inspired its design and implementation for the </a:t>
            </a:r>
            <a:r>
              <a:rPr lang="en-US" altLang="en-US" sz="800" i="1">
                <a:latin typeface="Arial" panose="020B0604020202020204" pitchFamily="34" charset="0"/>
                <a:cs typeface="Arial" panose="020B0604020202020204" pitchFamily="34" charset="0"/>
              </a:rPr>
              <a:t>Watson</a:t>
            </a:r>
            <a:r>
              <a:rPr lang="en-US" altLang="en-US" sz="800">
                <a:latin typeface="Arial" panose="020B0604020202020204" pitchFamily="34" charset="0"/>
                <a:cs typeface="Arial" panose="020B0604020202020204" pitchFamily="34" charset="0"/>
              </a:rPr>
              <a:t> system.</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r>
              <a:rPr lang="tr-TR" altLang="en-US">
                <a:cs typeface="Arial" panose="020B0604020202020204" pitchFamily="34" charset="0"/>
              </a:rPr>
              <a:t>1	0.887	</a:t>
            </a:r>
            <a:r>
              <a:rPr lang="tr-TR" altLang="en-US" u="sng">
                <a:cs typeface="Arial" panose="020B0604020202020204" pitchFamily="34" charset="0"/>
              </a:rPr>
              <a:t>Yen	Yes	</a:t>
            </a:r>
          </a:p>
          <a:p>
            <a:r>
              <a:rPr lang="cs-CZ" altLang="en-US">
                <a:cs typeface="Arial" panose="020B0604020202020204" pitchFamily="34" charset="0"/>
              </a:rPr>
              <a:t>2	0.197	</a:t>
            </a:r>
            <a:r>
              <a:rPr lang="cs-CZ" altLang="en-US" u="sng">
                <a:cs typeface="Arial" panose="020B0604020202020204" pitchFamily="34" charset="0"/>
              </a:rPr>
              <a:t>feudal Japan	No	</a:t>
            </a:r>
          </a:p>
          <a:p>
            <a:r>
              <a:rPr lang="tr-TR" altLang="en-US">
                <a:cs typeface="Arial" panose="020B0604020202020204" pitchFamily="34" charset="0"/>
              </a:rPr>
              <a:t>3	0.058	</a:t>
            </a:r>
            <a:r>
              <a:rPr lang="tr-TR" altLang="en-US" u="sng">
                <a:cs typeface="Arial" panose="020B0604020202020204" pitchFamily="34" charset="0"/>
              </a:rPr>
              <a:t>Dollar	No	</a:t>
            </a:r>
          </a:p>
          <a:p>
            <a:r>
              <a:rPr lang="fi-FI" altLang="en-US">
                <a:cs typeface="Arial" panose="020B0604020202020204" pitchFamily="34" charset="0"/>
              </a:rPr>
              <a:t>4	0.054	</a:t>
            </a:r>
            <a:r>
              <a:rPr lang="fi-FI" altLang="en-US" u="sng">
                <a:cs typeface="Arial" panose="020B0604020202020204" pitchFamily="34" charset="0"/>
              </a:rPr>
              <a:t>tael	No	</a:t>
            </a:r>
          </a:p>
          <a:p>
            <a:r>
              <a:rPr lang="en-US" altLang="en-US">
                <a:cs typeface="Arial" panose="020B0604020202020204" pitchFamily="34" charset="0"/>
              </a:rPr>
              <a:t>5	0.027	</a:t>
            </a:r>
            <a:r>
              <a:rPr lang="en-US" altLang="en-US" u="sng">
                <a:cs typeface="Arial" panose="020B0604020202020204" pitchFamily="34" charset="0"/>
              </a:rPr>
              <a:t>head	No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p:txBody>
      </p:sp>
      <p:sp>
        <p:nvSpPr>
          <p:cNvPr id="60419"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rPr>
              <a:t>IBM IOD 2011</a:t>
            </a:r>
          </a:p>
        </p:txBody>
      </p:sp>
      <p:sp>
        <p:nvSpPr>
          <p:cNvPr id="60420"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F8881954-DE54-48D7-91F8-FE19A4C7A607}" type="datetime1">
              <a:rPr kumimoji="0" lang="en-US" altLang="en-US" sz="1200" b="0" i="0" u="none" strike="noStrike" kern="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9/28/2016</a:t>
            </a:fld>
            <a:endPar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endParaRPr>
          </a:p>
        </p:txBody>
      </p:sp>
      <p:sp>
        <p:nvSpPr>
          <p:cNvPr id="60421"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rPr>
              <a:t>Prensenter name here.ppt</a:t>
            </a:r>
          </a:p>
        </p:txBody>
      </p:sp>
      <p:sp>
        <p:nvSpPr>
          <p:cNvPr id="60422"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74538CCF-2E8D-4D3E-AD85-2CA86047B054}" type="slidenum">
              <a:rPr kumimoji="0" lang="en-US" altLang="en-US" sz="1200" b="0" i="0" u="none" strike="noStrike" kern="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41</a:t>
            </a:fld>
            <a:endPar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1652617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spcBef>
                <a:spcPct val="0"/>
              </a:spcBef>
            </a:pPr>
            <a:r>
              <a:rPr lang="en-US" altLang="en-US" sz="800">
                <a:latin typeface="Arial" panose="020B0604020202020204" pitchFamily="34" charset="0"/>
                <a:cs typeface="Arial" panose="020B0604020202020204" pitchFamily="34" charset="0"/>
              </a:rPr>
              <a:t>DeepQA generates and scores many hypotheses using an extensible collection of Natural Language Processing, Machine Learning and Reasoning Algorithms.  These gather and weigh evidence over both unstructured and structured content to determine the answer with the best confidence.</a:t>
            </a:r>
          </a:p>
          <a:p>
            <a:pPr eaLnBrk="1" hangingPunct="1">
              <a:lnSpc>
                <a:spcPct val="80000"/>
              </a:lnSpc>
              <a:spcBef>
                <a:spcPct val="0"/>
              </a:spcBef>
            </a:pPr>
            <a:r>
              <a:rPr lang="en-US" altLang="en-US">
                <a:cs typeface="Arial" panose="020B0604020202020204" pitchFamily="34" charset="0"/>
              </a:rPr>
              <a:t>DeepQA </a:t>
            </a:r>
            <a:r>
              <a:rPr lang="en-US" altLang="en-US" i="1">
                <a:cs typeface="Arial" panose="020B0604020202020204" pitchFamily="34" charset="0"/>
              </a:rPr>
              <a:t>generates and scores many hypotheses using an extensible collection of </a:t>
            </a:r>
            <a:r>
              <a:rPr lang="en-US" altLang="en-US" b="1" i="1">
                <a:cs typeface="Arial" panose="020B0604020202020204" pitchFamily="34" charset="0"/>
              </a:rPr>
              <a:t>Natural Language Processing</a:t>
            </a:r>
            <a:r>
              <a:rPr lang="en-US" altLang="en-US" i="1">
                <a:cs typeface="Arial" panose="020B0604020202020204" pitchFamily="34" charset="0"/>
              </a:rPr>
              <a:t>, </a:t>
            </a:r>
            <a:r>
              <a:rPr lang="en-US" altLang="en-US" b="1" i="1">
                <a:cs typeface="Arial" panose="020B0604020202020204" pitchFamily="34" charset="0"/>
              </a:rPr>
              <a:t>Machine Learning </a:t>
            </a:r>
            <a:r>
              <a:rPr lang="en-US" altLang="en-US" i="1">
                <a:cs typeface="Arial" panose="020B0604020202020204" pitchFamily="34" charset="0"/>
              </a:rPr>
              <a:t>and </a:t>
            </a:r>
            <a:r>
              <a:rPr lang="en-US" altLang="en-US" b="1" i="1">
                <a:cs typeface="Arial" panose="020B0604020202020204" pitchFamily="34" charset="0"/>
              </a:rPr>
              <a:t>Reasoning Algorithms.  </a:t>
            </a:r>
            <a:r>
              <a:rPr lang="en-US" altLang="en-US" i="1">
                <a:cs typeface="Arial" panose="020B0604020202020204" pitchFamily="34" charset="0"/>
              </a:rPr>
              <a:t>These</a:t>
            </a:r>
            <a:r>
              <a:rPr lang="en-US" altLang="en-US" b="1" i="1">
                <a:cs typeface="Arial" panose="020B0604020202020204" pitchFamily="34" charset="0"/>
              </a:rPr>
              <a:t> </a:t>
            </a:r>
            <a:r>
              <a:rPr lang="en-US" altLang="en-US" i="1">
                <a:cs typeface="Arial" panose="020B0604020202020204" pitchFamily="34" charset="0"/>
              </a:rPr>
              <a:t>gather and weigh evidence over both unstructured and structured content to determine the answer with the best confidence.</a:t>
            </a:r>
            <a:endParaRPr lang="en-US" altLang="en-US">
              <a:cs typeface="Arial" panose="020B0604020202020204" pitchFamily="34" charset="0"/>
            </a:endParaRP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Watson – the computer system we developed to play Jeopardy! is based on the DeepQA softate archtiecture.Here is a look at the </a:t>
            </a:r>
            <a:r>
              <a:rPr lang="en-US" altLang="en-US" sz="800" b="1">
                <a:latin typeface="Arial" panose="020B0604020202020204" pitchFamily="34" charset="0"/>
                <a:cs typeface="Arial" panose="020B0604020202020204" pitchFamily="34" charset="0"/>
              </a:rPr>
              <a:t>DeepQA</a:t>
            </a:r>
            <a:r>
              <a:rPr lang="en-US" altLang="en-US" sz="800">
                <a:latin typeface="Arial" panose="020B0604020202020204" pitchFamily="34" charset="0"/>
                <a:cs typeface="Arial" panose="020B0604020202020204" pitchFamily="34" charset="0"/>
              </a:rPr>
              <a:t> architecture. This is like looking inside the brain of the Watson system from about 30,000 feet high.</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Remember, the intended meaning of natural language is ambiguous, tacit and highly contextual. The computer needs to consider many possible meanings, attempting to find the evidence and inference paths that are most confidently supported by the data.</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So, the primary computational principle supported by the DeepQA architecture is to assume and pursue multiple interpretations of the question, to generate many plausible answers or </a:t>
            </a:r>
            <a:r>
              <a:rPr lang="en-US" altLang="en-US" sz="800" b="1">
                <a:latin typeface="Arial" panose="020B0604020202020204" pitchFamily="34" charset="0"/>
                <a:cs typeface="Arial" panose="020B0604020202020204" pitchFamily="34" charset="0"/>
              </a:rPr>
              <a:t>hypotheses</a:t>
            </a:r>
            <a:r>
              <a:rPr lang="en-US" altLang="en-US" sz="800">
                <a:latin typeface="Arial" panose="020B0604020202020204" pitchFamily="34" charset="0"/>
                <a:cs typeface="Arial" panose="020B0604020202020204" pitchFamily="34" charset="0"/>
              </a:rPr>
              <a:t> and to collect and evaluate many different competing evidence paths that might support or refute those hypotheses.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Each component in the system adds assumptions about what the question might means or what the content means or what the answer might be or why it might be correct.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DeepQA is implemented as an extensible architecture and was designed at the outset to support interoperability.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&lt;UIMA Mention&gt;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For this reason it was implemented using UIMA, a framework and OASIS standard for interoperable text and multi-modal analysis contributed by IBM to the open-source community.</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Over 100 different algorithms, implemented as UIMA components, were integrated into this architecture to build </a:t>
            </a:r>
            <a:r>
              <a:rPr lang="en-US" altLang="en-US" sz="800" i="1">
                <a:latin typeface="Arial" panose="020B0604020202020204" pitchFamily="34" charset="0"/>
                <a:cs typeface="Arial" panose="020B0604020202020204" pitchFamily="34" charset="0"/>
              </a:rPr>
              <a:t>Watson</a:t>
            </a:r>
            <a:r>
              <a:rPr lang="en-US" altLang="en-US" sz="800">
                <a:latin typeface="Arial" panose="020B0604020202020204" pitchFamily="34" charset="0"/>
                <a:cs typeface="Arial" panose="020B0604020202020204" pitchFamily="34" charset="0"/>
              </a:rPr>
              <a: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the first step, </a:t>
            </a:r>
            <a:r>
              <a:rPr lang="en-US" altLang="en-US" sz="800" b="1">
                <a:latin typeface="Arial" panose="020B0604020202020204" pitchFamily="34" charset="0"/>
                <a:cs typeface="Arial" panose="020B0604020202020204" pitchFamily="34" charset="0"/>
              </a:rPr>
              <a:t>Question and Category analysis</a:t>
            </a:r>
            <a:r>
              <a:rPr lang="en-US" altLang="en-US" sz="800">
                <a:latin typeface="Arial" panose="020B0604020202020204" pitchFamily="34" charset="0"/>
                <a:cs typeface="Arial" panose="020B0604020202020204" pitchFamily="34" charset="0"/>
              </a:rPr>
              <a:t>, parsing algorithms decompose the question into its grammatical components. Other algorithms here will identify and tag specific semantic entities like names, places or dates. In particular the type of thing being asked for, if is indicated at all, will be identified. We call this the LAT or Lexical Answer Type, like this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FISH</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this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CHARACTER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COUNTRY</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a:t>
            </a:r>
            <a:r>
              <a:rPr lang="en-US" altLang="en-US" sz="800" b="1">
                <a:latin typeface="Arial" panose="020B0604020202020204" pitchFamily="34" charset="0"/>
                <a:cs typeface="Arial" panose="020B0604020202020204" pitchFamily="34" charset="0"/>
              </a:rPr>
              <a:t>Query Decomposition, </a:t>
            </a:r>
            <a:r>
              <a:rPr lang="en-US" altLang="en-US" sz="800">
                <a:latin typeface="Arial" panose="020B0604020202020204" pitchFamily="34" charset="0"/>
                <a:cs typeface="Arial" panose="020B0604020202020204" pitchFamily="34" charset="0"/>
              </a:rPr>
              <a:t>different assumptions are made about if and how the question might be decomposed into sub questions. The original and each identified sub part follow parallel paths through the system.</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a:t>
            </a:r>
            <a:r>
              <a:rPr lang="en-US" altLang="en-US" sz="800" b="1">
                <a:latin typeface="Arial" panose="020B0604020202020204" pitchFamily="34" charset="0"/>
                <a:cs typeface="Arial" panose="020B0604020202020204" pitchFamily="34" charset="0"/>
              </a:rPr>
              <a:t>Hypothesis Generation, </a:t>
            </a:r>
            <a:r>
              <a:rPr lang="en-US" altLang="en-US" sz="800">
                <a:latin typeface="Arial" panose="020B0604020202020204" pitchFamily="34" charset="0"/>
                <a:cs typeface="Arial" panose="020B0604020202020204" pitchFamily="34" charset="0"/>
              </a:rPr>
              <a:t>DeepQA does a variety of very broad searches for each of several interpretations of the question. Note that Watson, to compete on Jeopardy! is not connected to the internet.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These searches are performed over a combination of unstructured data, natural language documents, and structured data, available data bases and knowledge bases fed to Watson during training.</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goal of this step is to generate possible answers to the question and/or its sub parts. At this point there is very little confidence in these possible answers since little intelligence has been applied to understanding the content that might relate to the question. The focus at this point on generating a broad set of hypotheses, – or for this application what we call them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Candidate Answers</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To implement this step for Watson we integrated and advanced multiple open-source text and KB search components.</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After candidate generation DeepQA also performs </a:t>
            </a:r>
            <a:r>
              <a:rPr lang="en-US" altLang="en-US" sz="800" b="1">
                <a:latin typeface="Arial" panose="020B0604020202020204" pitchFamily="34" charset="0"/>
                <a:cs typeface="Arial" panose="020B0604020202020204" pitchFamily="34" charset="0"/>
              </a:rPr>
              <a:t>Soft Filtering </a:t>
            </a:r>
            <a:r>
              <a:rPr lang="en-US" altLang="en-US" sz="800">
                <a:latin typeface="Arial" panose="020B0604020202020204" pitchFamily="34" charset="0"/>
                <a:cs typeface="Arial" panose="020B0604020202020204" pitchFamily="34" charset="0"/>
              </a:rPr>
              <a:t>where it makes parameterized judgments about which and how many candidate answers are most likely worth investing more computation given specific constrains on time and available hardware.  Based on a trained threshold for optimizing the tradeoff between accuracy and speed, Soft Filtering uses different light-weight algorithms to judge which candidates are worth gathering evidence for and which should get less attention and continue through the computation as-is. In contrast, if this were a hard-filter those candidates falling below the threshold would be eliminated from consideration entirely at this point.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a:t>
            </a:r>
            <a:r>
              <a:rPr lang="en-US" altLang="en-US" sz="800" b="1">
                <a:latin typeface="Arial" panose="020B0604020202020204" pitchFamily="34" charset="0"/>
                <a:cs typeface="Arial" panose="020B0604020202020204" pitchFamily="34" charset="0"/>
              </a:rPr>
              <a:t>Hypothesis &amp; Evidence Scoring </a:t>
            </a:r>
            <a:r>
              <a:rPr lang="en-US" altLang="en-US" sz="800">
                <a:latin typeface="Arial" panose="020B0604020202020204" pitchFamily="34" charset="0"/>
                <a:cs typeface="Arial" panose="020B0604020202020204" pitchFamily="34" charset="0"/>
              </a:rPr>
              <a:t>the candidate answers are first scored independently of any additional evidence by deeper analysis algorithms. This may for example include Typing Algorithms. These are algorithms that produce a score indicating how likely it is that a candidate answer is an instance of the Lexical Answer Type determined in the first step – for example Country, Agent, Character, City, Slogan, Book etc.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Many of these algorithms may fire using different resources and techniques to come up with a score. What is the likelihood that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Washington</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for example, refers to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General</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Capital</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State</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Mountain</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Father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Founder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b="1">
                <a:latin typeface="Arial" panose="020B0604020202020204" pitchFamily="34" charset="0"/>
                <a:cs typeface="Arial" panose="020B0604020202020204" pitchFamily="34" charset="0"/>
              </a:rPr>
              <a:t>For each candidate answer many pieces of  additional Evidence are search for.</a:t>
            </a:r>
            <a:r>
              <a:rPr lang="en-US" altLang="en-US" sz="800">
                <a:latin typeface="Arial" panose="020B0604020202020204" pitchFamily="34" charset="0"/>
                <a:cs typeface="Arial" panose="020B0604020202020204" pitchFamily="34" charset="0"/>
              </a:rPr>
              <a:t> Each of these pieces of evidence are subjected to more algorithms that deeply analyze the evidentiary passages and score the likelihood that the passage supports or refutes the correctness of the candidate answer. These algorithms may consider variations in grammatical structure, word usage, and meaning.</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the </a:t>
            </a:r>
            <a:r>
              <a:rPr lang="en-US" altLang="en-US" sz="800" b="1">
                <a:latin typeface="Arial" panose="020B0604020202020204" pitchFamily="34" charset="0"/>
                <a:cs typeface="Arial" panose="020B0604020202020204" pitchFamily="34" charset="0"/>
              </a:rPr>
              <a:t>Synthesis</a:t>
            </a:r>
            <a:r>
              <a:rPr lang="en-US" altLang="en-US" sz="800">
                <a:latin typeface="Arial" panose="020B0604020202020204" pitchFamily="34" charset="0"/>
                <a:cs typeface="Arial" panose="020B0604020202020204" pitchFamily="34" charset="0"/>
              </a:rPr>
              <a:t> step, if the question had been decomposed into sub-parts, one or more synthesis algorithms will fire. They will apply methods for inferring a coherent final answer from the constituent elements derived from the questions sub-parts.</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Finally, arriving at the last step, </a:t>
            </a:r>
            <a:r>
              <a:rPr lang="en-US" altLang="en-US" sz="800" b="1">
                <a:latin typeface="Arial" panose="020B0604020202020204" pitchFamily="34" charset="0"/>
                <a:cs typeface="Arial" panose="020B0604020202020204" pitchFamily="34" charset="0"/>
              </a:rPr>
              <a:t>Final Merging and Ranking, </a:t>
            </a:r>
            <a:r>
              <a:rPr lang="en-US" altLang="en-US" sz="800">
                <a:latin typeface="Arial" panose="020B0604020202020204" pitchFamily="34" charset="0"/>
                <a:cs typeface="Arial" panose="020B0604020202020204" pitchFamily="34" charset="0"/>
              </a:rPr>
              <a:t>are many possible answers, each paired with many pieces of evidence and each of these scored by many algorithms to produce hundreds of feature scores. All giving some evidence for the correctness of each candidate answer.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Trained models are applied to weigh the relative importance of these feature scores. These models are trained with ML methods to predict, based on past performance, how best to combine all this scores to produce final, single confidence numbers for each candidate answer and to produce the final ranking of all candidates.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answer with the strongest confidence would be Watson</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 final answer. And Watson would try to buzz-in provided that top answer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 confidence was above a certain threshold.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a:t>
            </a: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DeepQA system defers commitments and carries possibilities through the entire process while searching for increasing broader contextual evidence and more credible inferences to support the most likely candidate answers.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All the algorithms used to interpret questions, generate candidate answers, score answers, collection evidence and score evidence are loosely coupled but work holistically by virtue of DeepQA</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 pervasive machine learning infrastructure.</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No one component could realize its impact on end-to-end performance without being integrated and trained with the other components AND they are all evolving simultaneously.   In fact what had 10% impact on some metric one day, might 1 month later, only contribute 2% to overall performance due to evolving component algorithms and interactions. This is why the system as it develops in regularly trained and retrained.</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DeepQA is a complex system architecture designed to extensibly deal with the challenges of natural language processing applications and to adapt to new domains of knowledge.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Jeopardy! Challenge has greatly inspired its design and implementation for the </a:t>
            </a:r>
            <a:r>
              <a:rPr lang="en-US" altLang="en-US" sz="800" i="1">
                <a:latin typeface="Arial" panose="020B0604020202020204" pitchFamily="34" charset="0"/>
                <a:cs typeface="Arial" panose="020B0604020202020204" pitchFamily="34" charset="0"/>
              </a:rPr>
              <a:t>Watson</a:t>
            </a:r>
            <a:r>
              <a:rPr lang="en-US" altLang="en-US" sz="800">
                <a:latin typeface="Arial" panose="020B0604020202020204" pitchFamily="34" charset="0"/>
                <a:cs typeface="Arial" panose="020B0604020202020204" pitchFamily="34" charset="0"/>
              </a:rPr>
              <a:t> system.</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p:txBody>
      </p:sp>
      <p:sp>
        <p:nvSpPr>
          <p:cNvPr id="62467"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rPr>
              <a:t>IBM IOD 2011</a:t>
            </a:r>
          </a:p>
        </p:txBody>
      </p:sp>
      <p:sp>
        <p:nvSpPr>
          <p:cNvPr id="62468"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AA88EC84-77C7-4C6B-A8D9-9359F8233661}" type="datetime1">
              <a:rPr kumimoji="0" lang="en-US" altLang="en-US" sz="1200" b="0" i="0" u="none" strike="noStrike" kern="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9/28/2016</a:t>
            </a:fld>
            <a:endPar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endParaRPr>
          </a:p>
        </p:txBody>
      </p:sp>
      <p:sp>
        <p:nvSpPr>
          <p:cNvPr id="62469"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rPr>
              <a:t>Prensenter name here.ppt</a:t>
            </a:r>
          </a:p>
        </p:txBody>
      </p:sp>
      <p:sp>
        <p:nvSpPr>
          <p:cNvPr id="62470"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46F23492-1DA1-4927-AB73-982A6C2F4C78}" type="slidenum">
              <a:rPr kumimoji="0" lang="en-US" altLang="en-US" sz="1200" b="0" i="0" u="none" strike="noStrike" kern="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42</a:t>
            </a:fld>
            <a:endPar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3278596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spcBef>
                <a:spcPct val="0"/>
              </a:spcBef>
            </a:pPr>
            <a:r>
              <a:rPr lang="en-US" altLang="en-US" sz="800">
                <a:latin typeface="Arial" panose="020B0604020202020204" pitchFamily="34" charset="0"/>
                <a:cs typeface="Arial" panose="020B0604020202020204" pitchFamily="34" charset="0"/>
              </a:rPr>
              <a:t>DeepQA generates and scores many hypotheses using an extensible collection of Natural Language Processing, Machine Learning and Reasoning Algorithms.  These gather and weigh evidence over both unstructured and structured content to determine the answer with the best confidence.</a:t>
            </a:r>
          </a:p>
          <a:p>
            <a:pPr eaLnBrk="1" hangingPunct="1">
              <a:lnSpc>
                <a:spcPct val="80000"/>
              </a:lnSpc>
              <a:spcBef>
                <a:spcPct val="0"/>
              </a:spcBef>
            </a:pPr>
            <a:r>
              <a:rPr lang="en-US" altLang="en-US">
                <a:cs typeface="Arial" panose="020B0604020202020204" pitchFamily="34" charset="0"/>
              </a:rPr>
              <a:t>DeepQA </a:t>
            </a:r>
            <a:r>
              <a:rPr lang="en-US" altLang="en-US" i="1">
                <a:cs typeface="Arial" panose="020B0604020202020204" pitchFamily="34" charset="0"/>
              </a:rPr>
              <a:t>generates and scores many hypotheses using an extensible collection of </a:t>
            </a:r>
            <a:r>
              <a:rPr lang="en-US" altLang="en-US" b="1" i="1">
                <a:cs typeface="Arial" panose="020B0604020202020204" pitchFamily="34" charset="0"/>
              </a:rPr>
              <a:t>Natural Language Processing</a:t>
            </a:r>
            <a:r>
              <a:rPr lang="en-US" altLang="en-US" i="1">
                <a:cs typeface="Arial" panose="020B0604020202020204" pitchFamily="34" charset="0"/>
              </a:rPr>
              <a:t>, </a:t>
            </a:r>
            <a:r>
              <a:rPr lang="en-US" altLang="en-US" b="1" i="1">
                <a:cs typeface="Arial" panose="020B0604020202020204" pitchFamily="34" charset="0"/>
              </a:rPr>
              <a:t>Machine Learning </a:t>
            </a:r>
            <a:r>
              <a:rPr lang="en-US" altLang="en-US" i="1">
                <a:cs typeface="Arial" panose="020B0604020202020204" pitchFamily="34" charset="0"/>
              </a:rPr>
              <a:t>and </a:t>
            </a:r>
            <a:r>
              <a:rPr lang="en-US" altLang="en-US" b="1" i="1">
                <a:cs typeface="Arial" panose="020B0604020202020204" pitchFamily="34" charset="0"/>
              </a:rPr>
              <a:t>Reasoning Algorithms.  </a:t>
            </a:r>
            <a:r>
              <a:rPr lang="en-US" altLang="en-US" i="1">
                <a:cs typeface="Arial" panose="020B0604020202020204" pitchFamily="34" charset="0"/>
              </a:rPr>
              <a:t>These</a:t>
            </a:r>
            <a:r>
              <a:rPr lang="en-US" altLang="en-US" b="1" i="1">
                <a:cs typeface="Arial" panose="020B0604020202020204" pitchFamily="34" charset="0"/>
              </a:rPr>
              <a:t> </a:t>
            </a:r>
            <a:r>
              <a:rPr lang="en-US" altLang="en-US" i="1">
                <a:cs typeface="Arial" panose="020B0604020202020204" pitchFamily="34" charset="0"/>
              </a:rPr>
              <a:t>gather and weigh evidence over both unstructured and structured content to determine the answer with the best confidence.</a:t>
            </a:r>
            <a:endParaRPr lang="en-US" altLang="en-US">
              <a:cs typeface="Arial" panose="020B0604020202020204" pitchFamily="34" charset="0"/>
            </a:endParaRP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Watson – the computer system we developed to play Jeopardy! is based on the DeepQA softate archtiecture.Here is a look at the </a:t>
            </a:r>
            <a:r>
              <a:rPr lang="en-US" altLang="en-US" sz="800" b="1">
                <a:latin typeface="Arial" panose="020B0604020202020204" pitchFamily="34" charset="0"/>
                <a:cs typeface="Arial" panose="020B0604020202020204" pitchFamily="34" charset="0"/>
              </a:rPr>
              <a:t>DeepQA</a:t>
            </a:r>
            <a:r>
              <a:rPr lang="en-US" altLang="en-US" sz="800">
                <a:latin typeface="Arial" panose="020B0604020202020204" pitchFamily="34" charset="0"/>
                <a:cs typeface="Arial" panose="020B0604020202020204" pitchFamily="34" charset="0"/>
              </a:rPr>
              <a:t> architecture. This is like looking inside the brain of the Watson system from about 30,000 feet high.</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Remember, the intended meaning of natural language is ambiguous, tacit and highly contextual. The computer needs to consider many possible meanings, attempting to find the evidence and inference paths that are most confidently supported by the data.</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So, the primary computational principle supported by the DeepQA architecture is to assume and pursue multiple interpretations of the question, to generate many plausible answers or </a:t>
            </a:r>
            <a:r>
              <a:rPr lang="en-US" altLang="en-US" sz="800" b="1">
                <a:latin typeface="Arial" panose="020B0604020202020204" pitchFamily="34" charset="0"/>
                <a:cs typeface="Arial" panose="020B0604020202020204" pitchFamily="34" charset="0"/>
              </a:rPr>
              <a:t>hypotheses</a:t>
            </a:r>
            <a:r>
              <a:rPr lang="en-US" altLang="en-US" sz="800">
                <a:latin typeface="Arial" panose="020B0604020202020204" pitchFamily="34" charset="0"/>
                <a:cs typeface="Arial" panose="020B0604020202020204" pitchFamily="34" charset="0"/>
              </a:rPr>
              <a:t> and to collect and evaluate many different competing evidence paths that might support or refute those hypotheses.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Each component in the system adds assumptions about what the question might means or what the content means or what the answer might be or why it might be correct.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DeepQA is implemented as an extensible architecture and was designed at the outset to support interoperability.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&lt;UIMA Mention&gt;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For this reason it was implemented using UIMA, a framework and OASIS standard for interoperable text and multi-modal analysis contributed by IBM to the open-source community.</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Over 100 different algorithms, implemented as UIMA components, were integrated into this architecture to build </a:t>
            </a:r>
            <a:r>
              <a:rPr lang="en-US" altLang="en-US" sz="800" i="1">
                <a:latin typeface="Arial" panose="020B0604020202020204" pitchFamily="34" charset="0"/>
                <a:cs typeface="Arial" panose="020B0604020202020204" pitchFamily="34" charset="0"/>
              </a:rPr>
              <a:t>Watson</a:t>
            </a:r>
            <a:r>
              <a:rPr lang="en-US" altLang="en-US" sz="800">
                <a:latin typeface="Arial" panose="020B0604020202020204" pitchFamily="34" charset="0"/>
                <a:cs typeface="Arial" panose="020B0604020202020204" pitchFamily="34" charset="0"/>
              </a:rPr>
              <a: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the first step, </a:t>
            </a:r>
            <a:r>
              <a:rPr lang="en-US" altLang="en-US" sz="800" b="1">
                <a:latin typeface="Arial" panose="020B0604020202020204" pitchFamily="34" charset="0"/>
                <a:cs typeface="Arial" panose="020B0604020202020204" pitchFamily="34" charset="0"/>
              </a:rPr>
              <a:t>Question and Category analysis</a:t>
            </a:r>
            <a:r>
              <a:rPr lang="en-US" altLang="en-US" sz="800">
                <a:latin typeface="Arial" panose="020B0604020202020204" pitchFamily="34" charset="0"/>
                <a:cs typeface="Arial" panose="020B0604020202020204" pitchFamily="34" charset="0"/>
              </a:rPr>
              <a:t>, parsing algorithms decompose the question into its grammatical components. Other algorithms here will identify and tag specific semantic entities like names, places or dates. In particular the type of thing being asked for, if is indicated at all, will be identified. We call this the LAT or Lexical Answer Type, like this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FISH</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this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CHARACTER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COUNTRY</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a:t>
            </a:r>
            <a:r>
              <a:rPr lang="en-US" altLang="en-US" sz="800" b="1">
                <a:latin typeface="Arial" panose="020B0604020202020204" pitchFamily="34" charset="0"/>
                <a:cs typeface="Arial" panose="020B0604020202020204" pitchFamily="34" charset="0"/>
              </a:rPr>
              <a:t>Query Decomposition, </a:t>
            </a:r>
            <a:r>
              <a:rPr lang="en-US" altLang="en-US" sz="800">
                <a:latin typeface="Arial" panose="020B0604020202020204" pitchFamily="34" charset="0"/>
                <a:cs typeface="Arial" panose="020B0604020202020204" pitchFamily="34" charset="0"/>
              </a:rPr>
              <a:t>different assumptions are made about if and how the question might be decomposed into sub questions. The original and each identified sub part follow parallel paths through the system.</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a:t>
            </a:r>
            <a:r>
              <a:rPr lang="en-US" altLang="en-US" sz="800" b="1">
                <a:latin typeface="Arial" panose="020B0604020202020204" pitchFamily="34" charset="0"/>
                <a:cs typeface="Arial" panose="020B0604020202020204" pitchFamily="34" charset="0"/>
              </a:rPr>
              <a:t>Hypothesis Generation, </a:t>
            </a:r>
            <a:r>
              <a:rPr lang="en-US" altLang="en-US" sz="800">
                <a:latin typeface="Arial" panose="020B0604020202020204" pitchFamily="34" charset="0"/>
                <a:cs typeface="Arial" panose="020B0604020202020204" pitchFamily="34" charset="0"/>
              </a:rPr>
              <a:t>DeepQA does a variety of very broad searches for each of several interpretations of the question. Note that Watson, to compete on Jeopardy! is not connected to the internet.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These searches are performed over a combination of unstructured data, natural language documents, and structured data, available data bases and knowledge bases fed to Watson during training.</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goal of this step is to generate possible answers to the question and/or its sub parts. At this point there is very little confidence in these possible answers since little intelligence has been applied to understanding the content that might relate to the question. The focus at this point on generating a broad set of hypotheses, – or for this application what we call them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Candidate Answers</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To implement this step for Watson we integrated and advanced multiple open-source text and KB search components.</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After candidate generation DeepQA also performs </a:t>
            </a:r>
            <a:r>
              <a:rPr lang="en-US" altLang="en-US" sz="800" b="1">
                <a:latin typeface="Arial" panose="020B0604020202020204" pitchFamily="34" charset="0"/>
                <a:cs typeface="Arial" panose="020B0604020202020204" pitchFamily="34" charset="0"/>
              </a:rPr>
              <a:t>Soft Filtering </a:t>
            </a:r>
            <a:r>
              <a:rPr lang="en-US" altLang="en-US" sz="800">
                <a:latin typeface="Arial" panose="020B0604020202020204" pitchFamily="34" charset="0"/>
                <a:cs typeface="Arial" panose="020B0604020202020204" pitchFamily="34" charset="0"/>
              </a:rPr>
              <a:t>where it makes parameterized judgments about which and how many candidate answers are most likely worth investing more computation given specific constrains on time and available hardware.  Based on a trained threshold for optimizing the tradeoff between accuracy and speed, Soft Filtering uses different light-weight algorithms to judge which candidates are worth gathering evidence for and which should get less attention and continue through the computation as-is. In contrast, if this were a hard-filter those candidates falling below the threshold would be eliminated from consideration entirely at this point.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a:t>
            </a:r>
            <a:r>
              <a:rPr lang="en-US" altLang="en-US" sz="800" b="1">
                <a:latin typeface="Arial" panose="020B0604020202020204" pitchFamily="34" charset="0"/>
                <a:cs typeface="Arial" panose="020B0604020202020204" pitchFamily="34" charset="0"/>
              </a:rPr>
              <a:t>Hypothesis &amp; Evidence Scoring </a:t>
            </a:r>
            <a:r>
              <a:rPr lang="en-US" altLang="en-US" sz="800">
                <a:latin typeface="Arial" panose="020B0604020202020204" pitchFamily="34" charset="0"/>
                <a:cs typeface="Arial" panose="020B0604020202020204" pitchFamily="34" charset="0"/>
              </a:rPr>
              <a:t>the candidate answers are first scored independently of any additional evidence by deeper analysis algorithms. This may for example include Typing Algorithms. These are algorithms that produce a score indicating how likely it is that a candidate answer is an instance of the Lexical Answer Type determined in the first step – for example Country, Agent, Character, City, Slogan, Book etc.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Many of these algorithms may fire using different resources and techniques to come up with a score. What is the likelihood that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Washington</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for example, refers to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General</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Capital</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State</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Mountain</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Father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Founder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b="1">
                <a:latin typeface="Arial" panose="020B0604020202020204" pitchFamily="34" charset="0"/>
                <a:cs typeface="Arial" panose="020B0604020202020204" pitchFamily="34" charset="0"/>
              </a:rPr>
              <a:t>For each candidate answer many pieces of  additional Evidence are search for.</a:t>
            </a:r>
            <a:r>
              <a:rPr lang="en-US" altLang="en-US" sz="800">
                <a:latin typeface="Arial" panose="020B0604020202020204" pitchFamily="34" charset="0"/>
                <a:cs typeface="Arial" panose="020B0604020202020204" pitchFamily="34" charset="0"/>
              </a:rPr>
              <a:t> Each of these pieces of evidence are subjected to more algorithms that deeply analyze the evidentiary passages and score the likelihood that the passage supports or refutes the correctness of the candidate answer. These algorithms may consider variations in grammatical structure, word usage, and meaning.</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the </a:t>
            </a:r>
            <a:r>
              <a:rPr lang="en-US" altLang="en-US" sz="800" b="1">
                <a:latin typeface="Arial" panose="020B0604020202020204" pitchFamily="34" charset="0"/>
                <a:cs typeface="Arial" panose="020B0604020202020204" pitchFamily="34" charset="0"/>
              </a:rPr>
              <a:t>Synthesis</a:t>
            </a:r>
            <a:r>
              <a:rPr lang="en-US" altLang="en-US" sz="800">
                <a:latin typeface="Arial" panose="020B0604020202020204" pitchFamily="34" charset="0"/>
                <a:cs typeface="Arial" panose="020B0604020202020204" pitchFamily="34" charset="0"/>
              </a:rPr>
              <a:t> step, if the question had been decomposed into sub-parts, one or more synthesis algorithms will fire. They will apply methods for inferring a coherent final answer from the constituent elements derived from the questions sub-parts.</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Finally, arriving at the last step, </a:t>
            </a:r>
            <a:r>
              <a:rPr lang="en-US" altLang="en-US" sz="800" b="1">
                <a:latin typeface="Arial" panose="020B0604020202020204" pitchFamily="34" charset="0"/>
                <a:cs typeface="Arial" panose="020B0604020202020204" pitchFamily="34" charset="0"/>
              </a:rPr>
              <a:t>Final Merging and Ranking, </a:t>
            </a:r>
            <a:r>
              <a:rPr lang="en-US" altLang="en-US" sz="800">
                <a:latin typeface="Arial" panose="020B0604020202020204" pitchFamily="34" charset="0"/>
                <a:cs typeface="Arial" panose="020B0604020202020204" pitchFamily="34" charset="0"/>
              </a:rPr>
              <a:t>are many possible answers, each paired with many pieces of evidence and each of these scored by many algorithms to produce hundreds of feature scores. All giving some evidence for the correctness of each candidate answer.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Trained models are applied to weigh the relative importance of these feature scores. These models are trained with ML methods to predict, based on past performance, how best to combine all this scores to produce final, single confidence numbers for each candidate answer and to produce the final ranking of all candidates.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answer with the strongest confidence would be Watson</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 final answer. And Watson would try to buzz-in provided that top answer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 confidence was above a certain threshold.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a:t>
            </a: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DeepQA system defers commitments and carries possibilities through the entire process while searching for increasing broader contextual evidence and more credible inferences to support the most likely candidate answers.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All the algorithms used to interpret questions, generate candidate answers, score answers, collection evidence and score evidence are loosely coupled but work holistically by virtue of DeepQA</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 pervasive machine learning infrastructure.</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No one component could realize its impact on end-to-end performance without being integrated and trained with the other components AND they are all evolving simultaneously.   In fact what had 10% impact on some metric one day, might 1 month later, only contribute 2% to overall performance due to evolving component algorithms and interactions. This is why the system as it develops in regularly trained and retrained.</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DeepQA is a complex system architecture designed to extensibly deal with the challenges of natural language processing applications and to adapt to new domains of knowledge.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Jeopardy! Challenge has greatly inspired its design and implementation for the </a:t>
            </a:r>
            <a:r>
              <a:rPr lang="en-US" altLang="en-US" sz="800" i="1">
                <a:latin typeface="Arial" panose="020B0604020202020204" pitchFamily="34" charset="0"/>
                <a:cs typeface="Arial" panose="020B0604020202020204" pitchFamily="34" charset="0"/>
              </a:rPr>
              <a:t>Watson</a:t>
            </a:r>
            <a:r>
              <a:rPr lang="en-US" altLang="en-US" sz="800">
                <a:latin typeface="Arial" panose="020B0604020202020204" pitchFamily="34" charset="0"/>
                <a:cs typeface="Arial" panose="020B0604020202020204" pitchFamily="34" charset="0"/>
              </a:rPr>
              <a:t> system.</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p:txBody>
      </p:sp>
      <p:sp>
        <p:nvSpPr>
          <p:cNvPr id="64515"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rPr>
              <a:t>IBM IOD 2011</a:t>
            </a:r>
          </a:p>
        </p:txBody>
      </p:sp>
      <p:sp>
        <p:nvSpPr>
          <p:cNvPr id="64516"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DC903AB5-C789-430B-9028-B759DE43CECC}" type="datetime1">
              <a:rPr kumimoji="0" lang="en-US" altLang="en-US" sz="1200" b="0" i="0" u="none" strike="noStrike" kern="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9/28/2016</a:t>
            </a:fld>
            <a:endPar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endParaRPr>
          </a:p>
        </p:txBody>
      </p:sp>
      <p:sp>
        <p:nvSpPr>
          <p:cNvPr id="64517"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rPr>
              <a:t>Prensenter name here.ppt</a:t>
            </a:r>
          </a:p>
        </p:txBody>
      </p:sp>
      <p:sp>
        <p:nvSpPr>
          <p:cNvPr id="64518"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5962FBA3-21DF-46FD-8991-BD018216602C}" type="slidenum">
              <a:rPr kumimoji="0" lang="en-US" altLang="en-US" sz="1200" b="0" i="0" u="none" strike="noStrike" kern="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43</a:t>
            </a:fld>
            <a:endPar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1459714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spcBef>
                <a:spcPct val="0"/>
              </a:spcBef>
            </a:pPr>
            <a:r>
              <a:rPr lang="en-US" altLang="en-US" sz="800">
                <a:latin typeface="Arial" panose="020B0604020202020204" pitchFamily="34" charset="0"/>
                <a:cs typeface="Arial" panose="020B0604020202020204" pitchFamily="34" charset="0"/>
              </a:rPr>
              <a:t>DeepQA generates and scores many hypotheses using an extensible collection of Natural Language Processing, Machine Learning and Reasoning Algorithms.  These gather and weigh evidence over both unstructured and structured content to determine the answer with the best confidence.</a:t>
            </a:r>
          </a:p>
          <a:p>
            <a:pPr eaLnBrk="1" hangingPunct="1">
              <a:lnSpc>
                <a:spcPct val="80000"/>
              </a:lnSpc>
              <a:spcBef>
                <a:spcPct val="0"/>
              </a:spcBef>
            </a:pPr>
            <a:r>
              <a:rPr lang="en-US" altLang="en-US">
                <a:cs typeface="Arial" panose="020B0604020202020204" pitchFamily="34" charset="0"/>
              </a:rPr>
              <a:t>DeepQA </a:t>
            </a:r>
            <a:r>
              <a:rPr lang="en-US" altLang="en-US" i="1">
                <a:cs typeface="Arial" panose="020B0604020202020204" pitchFamily="34" charset="0"/>
              </a:rPr>
              <a:t>generates and scores many hypotheses using an extensible collection of </a:t>
            </a:r>
            <a:r>
              <a:rPr lang="en-US" altLang="en-US" b="1" i="1">
                <a:cs typeface="Arial" panose="020B0604020202020204" pitchFamily="34" charset="0"/>
              </a:rPr>
              <a:t>Natural Language Processing</a:t>
            </a:r>
            <a:r>
              <a:rPr lang="en-US" altLang="en-US" i="1">
                <a:cs typeface="Arial" panose="020B0604020202020204" pitchFamily="34" charset="0"/>
              </a:rPr>
              <a:t>, </a:t>
            </a:r>
            <a:r>
              <a:rPr lang="en-US" altLang="en-US" b="1" i="1">
                <a:cs typeface="Arial" panose="020B0604020202020204" pitchFamily="34" charset="0"/>
              </a:rPr>
              <a:t>Machine Learning </a:t>
            </a:r>
            <a:r>
              <a:rPr lang="en-US" altLang="en-US" i="1">
                <a:cs typeface="Arial" panose="020B0604020202020204" pitchFamily="34" charset="0"/>
              </a:rPr>
              <a:t>and </a:t>
            </a:r>
            <a:r>
              <a:rPr lang="en-US" altLang="en-US" b="1" i="1">
                <a:cs typeface="Arial" panose="020B0604020202020204" pitchFamily="34" charset="0"/>
              </a:rPr>
              <a:t>Reasoning Algorithms.  </a:t>
            </a:r>
            <a:r>
              <a:rPr lang="en-US" altLang="en-US" i="1">
                <a:cs typeface="Arial" panose="020B0604020202020204" pitchFamily="34" charset="0"/>
              </a:rPr>
              <a:t>These</a:t>
            </a:r>
            <a:r>
              <a:rPr lang="en-US" altLang="en-US" b="1" i="1">
                <a:cs typeface="Arial" panose="020B0604020202020204" pitchFamily="34" charset="0"/>
              </a:rPr>
              <a:t> </a:t>
            </a:r>
            <a:r>
              <a:rPr lang="en-US" altLang="en-US" i="1">
                <a:cs typeface="Arial" panose="020B0604020202020204" pitchFamily="34" charset="0"/>
              </a:rPr>
              <a:t>gather and weigh evidence over both unstructured and structured content to determine the answer with the best confidence.</a:t>
            </a:r>
            <a:endParaRPr lang="en-US" altLang="en-US">
              <a:cs typeface="Arial" panose="020B0604020202020204" pitchFamily="34" charset="0"/>
            </a:endParaRP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Watson – the computer system we developed to play Jeopardy! is based on the DeepQA softate archtiecture.Here is a look at the </a:t>
            </a:r>
            <a:r>
              <a:rPr lang="en-US" altLang="en-US" sz="800" b="1">
                <a:latin typeface="Arial" panose="020B0604020202020204" pitchFamily="34" charset="0"/>
                <a:cs typeface="Arial" panose="020B0604020202020204" pitchFamily="34" charset="0"/>
              </a:rPr>
              <a:t>DeepQA</a:t>
            </a:r>
            <a:r>
              <a:rPr lang="en-US" altLang="en-US" sz="800">
                <a:latin typeface="Arial" panose="020B0604020202020204" pitchFamily="34" charset="0"/>
                <a:cs typeface="Arial" panose="020B0604020202020204" pitchFamily="34" charset="0"/>
              </a:rPr>
              <a:t> architecture. This is like looking inside the brain of the Watson system from about 30,000 feet high.</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Remember, the intended meaning of natural language is ambiguous, tacit and highly contextual. The computer needs to consider many possible meanings, attempting to find the evidence and inference paths that are most confidently supported by the data.</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So, the primary computational principle supported by the DeepQA architecture is to assume and pursue multiple interpretations of the question, to generate many plausible answers or </a:t>
            </a:r>
            <a:r>
              <a:rPr lang="en-US" altLang="en-US" sz="800" b="1">
                <a:latin typeface="Arial" panose="020B0604020202020204" pitchFamily="34" charset="0"/>
                <a:cs typeface="Arial" panose="020B0604020202020204" pitchFamily="34" charset="0"/>
              </a:rPr>
              <a:t>hypotheses</a:t>
            </a:r>
            <a:r>
              <a:rPr lang="en-US" altLang="en-US" sz="800">
                <a:latin typeface="Arial" panose="020B0604020202020204" pitchFamily="34" charset="0"/>
                <a:cs typeface="Arial" panose="020B0604020202020204" pitchFamily="34" charset="0"/>
              </a:rPr>
              <a:t> and to collect and evaluate many different competing evidence paths that might support or refute those hypotheses.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Each component in the system adds assumptions about what the question might means or what the content means or what the answer might be or why it might be correct.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DeepQA is implemented as an extensible architecture and was designed at the outset to support interoperability.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&lt;UIMA Mention&gt;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For this reason it was implemented using UIMA, a framework and OASIS standard for interoperable text and multi-modal analysis contributed by IBM to the open-source community.</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Over 100 different algorithms, implemented as UIMA components, were integrated into this architecture to build </a:t>
            </a:r>
            <a:r>
              <a:rPr lang="en-US" altLang="en-US" sz="800" i="1">
                <a:latin typeface="Arial" panose="020B0604020202020204" pitchFamily="34" charset="0"/>
                <a:cs typeface="Arial" panose="020B0604020202020204" pitchFamily="34" charset="0"/>
              </a:rPr>
              <a:t>Watson</a:t>
            </a:r>
            <a:r>
              <a:rPr lang="en-US" altLang="en-US" sz="800">
                <a:latin typeface="Arial" panose="020B0604020202020204" pitchFamily="34" charset="0"/>
                <a:cs typeface="Arial" panose="020B0604020202020204" pitchFamily="34" charset="0"/>
              </a:rPr>
              <a: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the first step, </a:t>
            </a:r>
            <a:r>
              <a:rPr lang="en-US" altLang="en-US" sz="800" b="1">
                <a:latin typeface="Arial" panose="020B0604020202020204" pitchFamily="34" charset="0"/>
                <a:cs typeface="Arial" panose="020B0604020202020204" pitchFamily="34" charset="0"/>
              </a:rPr>
              <a:t>Question and Category analysis</a:t>
            </a:r>
            <a:r>
              <a:rPr lang="en-US" altLang="en-US" sz="800">
                <a:latin typeface="Arial" panose="020B0604020202020204" pitchFamily="34" charset="0"/>
                <a:cs typeface="Arial" panose="020B0604020202020204" pitchFamily="34" charset="0"/>
              </a:rPr>
              <a:t>, parsing algorithms decompose the question into its grammatical components. Other algorithms here will identify and tag specific semantic entities like names, places or dates. In particular the type of thing being asked for, if is indicated at all, will be identified. We call this the LAT or Lexical Answer Type, like this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FISH</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this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CHARACTER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COUNTRY</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a:t>
            </a:r>
            <a:r>
              <a:rPr lang="en-US" altLang="en-US" sz="800" b="1">
                <a:latin typeface="Arial" panose="020B0604020202020204" pitchFamily="34" charset="0"/>
                <a:cs typeface="Arial" panose="020B0604020202020204" pitchFamily="34" charset="0"/>
              </a:rPr>
              <a:t>Query Decomposition, </a:t>
            </a:r>
            <a:r>
              <a:rPr lang="en-US" altLang="en-US" sz="800">
                <a:latin typeface="Arial" panose="020B0604020202020204" pitchFamily="34" charset="0"/>
                <a:cs typeface="Arial" panose="020B0604020202020204" pitchFamily="34" charset="0"/>
              </a:rPr>
              <a:t>different assumptions are made about if and how the question might be decomposed into sub questions. The original and each identified sub part follow parallel paths through the system.</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a:t>
            </a:r>
            <a:r>
              <a:rPr lang="en-US" altLang="en-US" sz="800" b="1">
                <a:latin typeface="Arial" panose="020B0604020202020204" pitchFamily="34" charset="0"/>
                <a:cs typeface="Arial" panose="020B0604020202020204" pitchFamily="34" charset="0"/>
              </a:rPr>
              <a:t>Hypothesis Generation, </a:t>
            </a:r>
            <a:r>
              <a:rPr lang="en-US" altLang="en-US" sz="800">
                <a:latin typeface="Arial" panose="020B0604020202020204" pitchFamily="34" charset="0"/>
                <a:cs typeface="Arial" panose="020B0604020202020204" pitchFamily="34" charset="0"/>
              </a:rPr>
              <a:t>DeepQA does a variety of very broad searches for each of several interpretations of the question. Note that Watson, to compete on Jeopardy! is not connected to the internet.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These searches are performed over a combination of unstructured data, natural language documents, and structured data, available data bases and knowledge bases fed to Watson during training.</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goal of this step is to generate possible answers to the question and/or its sub parts. At this point there is very little confidence in these possible answers since little intelligence has been applied to understanding the content that might relate to the question. The focus at this point on generating a broad set of hypotheses, – or for this application what we call them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Candidate Answers</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To implement this step for Watson we integrated and advanced multiple open-source text and KB search components.</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After candidate generation DeepQA also performs </a:t>
            </a:r>
            <a:r>
              <a:rPr lang="en-US" altLang="en-US" sz="800" b="1">
                <a:latin typeface="Arial" panose="020B0604020202020204" pitchFamily="34" charset="0"/>
                <a:cs typeface="Arial" panose="020B0604020202020204" pitchFamily="34" charset="0"/>
              </a:rPr>
              <a:t>Soft Filtering </a:t>
            </a:r>
            <a:r>
              <a:rPr lang="en-US" altLang="en-US" sz="800">
                <a:latin typeface="Arial" panose="020B0604020202020204" pitchFamily="34" charset="0"/>
                <a:cs typeface="Arial" panose="020B0604020202020204" pitchFamily="34" charset="0"/>
              </a:rPr>
              <a:t>where it makes parameterized judgments about which and how many candidate answers are most likely worth investing more computation given specific constrains on time and available hardware.  Based on a trained threshold for optimizing the tradeoff between accuracy and speed, Soft Filtering uses different light-weight algorithms to judge which candidates are worth gathering evidence for and which should get less attention and continue through the computation as-is. In contrast, if this were a hard-filter those candidates falling below the threshold would be eliminated from consideration entirely at this point.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a:t>
            </a:r>
            <a:r>
              <a:rPr lang="en-US" altLang="en-US" sz="800" b="1">
                <a:latin typeface="Arial" panose="020B0604020202020204" pitchFamily="34" charset="0"/>
                <a:cs typeface="Arial" panose="020B0604020202020204" pitchFamily="34" charset="0"/>
              </a:rPr>
              <a:t>Hypothesis &amp; Evidence Scoring </a:t>
            </a:r>
            <a:r>
              <a:rPr lang="en-US" altLang="en-US" sz="800">
                <a:latin typeface="Arial" panose="020B0604020202020204" pitchFamily="34" charset="0"/>
                <a:cs typeface="Arial" panose="020B0604020202020204" pitchFamily="34" charset="0"/>
              </a:rPr>
              <a:t>the candidate answers are first scored independently of any additional evidence by deeper analysis algorithms. This may for example include Typing Algorithms. These are algorithms that produce a score indicating how likely it is that a candidate answer is an instance of the Lexical Answer Type determined in the first step – for example Country, Agent, Character, City, Slogan, Book etc.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Many of these algorithms may fire using different resources and techniques to come up with a score. What is the likelihood that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Washington</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for example, refers to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General</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Capital</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State</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Mountain</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Father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Founder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b="1">
                <a:latin typeface="Arial" panose="020B0604020202020204" pitchFamily="34" charset="0"/>
                <a:cs typeface="Arial" panose="020B0604020202020204" pitchFamily="34" charset="0"/>
              </a:rPr>
              <a:t>For each candidate answer many pieces of  additional Evidence are search for.</a:t>
            </a:r>
            <a:r>
              <a:rPr lang="en-US" altLang="en-US" sz="800">
                <a:latin typeface="Arial" panose="020B0604020202020204" pitchFamily="34" charset="0"/>
                <a:cs typeface="Arial" panose="020B0604020202020204" pitchFamily="34" charset="0"/>
              </a:rPr>
              <a:t> Each of these pieces of evidence are subjected to more algorithms that deeply analyze the evidentiary passages and score the likelihood that the passage supports or refutes the correctness of the candidate answer. These algorithms may consider variations in grammatical structure, word usage, and meaning.</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the </a:t>
            </a:r>
            <a:r>
              <a:rPr lang="en-US" altLang="en-US" sz="800" b="1">
                <a:latin typeface="Arial" panose="020B0604020202020204" pitchFamily="34" charset="0"/>
                <a:cs typeface="Arial" panose="020B0604020202020204" pitchFamily="34" charset="0"/>
              </a:rPr>
              <a:t>Synthesis</a:t>
            </a:r>
            <a:r>
              <a:rPr lang="en-US" altLang="en-US" sz="800">
                <a:latin typeface="Arial" panose="020B0604020202020204" pitchFamily="34" charset="0"/>
                <a:cs typeface="Arial" panose="020B0604020202020204" pitchFamily="34" charset="0"/>
              </a:rPr>
              <a:t> step, if the question had been decomposed into sub-parts, one or more synthesis algorithms will fire. They will apply methods for inferring a coherent final answer from the constituent elements derived from the questions sub-parts.</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Finally, arriving at the last step, </a:t>
            </a:r>
            <a:r>
              <a:rPr lang="en-US" altLang="en-US" sz="800" b="1">
                <a:latin typeface="Arial" panose="020B0604020202020204" pitchFamily="34" charset="0"/>
                <a:cs typeface="Arial" panose="020B0604020202020204" pitchFamily="34" charset="0"/>
              </a:rPr>
              <a:t>Final Merging and Ranking, </a:t>
            </a:r>
            <a:r>
              <a:rPr lang="en-US" altLang="en-US" sz="800">
                <a:latin typeface="Arial" panose="020B0604020202020204" pitchFamily="34" charset="0"/>
                <a:cs typeface="Arial" panose="020B0604020202020204" pitchFamily="34" charset="0"/>
              </a:rPr>
              <a:t>are many possible answers, each paired with many pieces of evidence and each of these scored by many algorithms to produce hundreds of feature scores. All giving some evidence for the correctness of each candidate answer.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Trained models are applied to weigh the relative importance of these feature scores. These models are trained with ML methods to predict, based on past performance, how best to combine all this scores to produce final, single confidence numbers for each candidate answer and to produce the final ranking of all candidates.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answer with the strongest confidence would be Watson</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 final answer. And Watson would try to buzz-in provided that top answer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 confidence was above a certain threshold.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a:t>
            </a: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DeepQA system defers commitments and carries possibilities through the entire process while searching for increasing broader contextual evidence and more credible inferences to support the most likely candidate answers.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All the algorithms used to interpret questions, generate candidate answers, score answers, collection evidence and score evidence are loosely coupled but work holistically by virtue of DeepQA</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 pervasive machine learning infrastructure.</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No one component could realize its impact on end-to-end performance without being integrated and trained with the other components AND they are all evolving simultaneously.   In fact what had 10% impact on some metric one day, might 1 month later, only contribute 2% to overall performance due to evolving component algorithms and interactions. This is why the system as it develops in regularly trained and retrained.</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DeepQA is a complex system architecture designed to extensibly deal with the challenges of natural language processing applications and to adapt to new domains of knowledge.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Jeopardy! Challenge has greatly inspired its design and implementation for the </a:t>
            </a:r>
            <a:r>
              <a:rPr lang="en-US" altLang="en-US" sz="800" i="1">
                <a:latin typeface="Arial" panose="020B0604020202020204" pitchFamily="34" charset="0"/>
                <a:cs typeface="Arial" panose="020B0604020202020204" pitchFamily="34" charset="0"/>
              </a:rPr>
              <a:t>Watson</a:t>
            </a:r>
            <a:r>
              <a:rPr lang="en-US" altLang="en-US" sz="800">
                <a:latin typeface="Arial" panose="020B0604020202020204" pitchFamily="34" charset="0"/>
                <a:cs typeface="Arial" panose="020B0604020202020204" pitchFamily="34" charset="0"/>
              </a:rPr>
              <a:t> system.</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p:txBody>
      </p:sp>
      <p:sp>
        <p:nvSpPr>
          <p:cNvPr id="66563"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rPr>
              <a:t>IBM IOD 2011</a:t>
            </a:r>
          </a:p>
        </p:txBody>
      </p:sp>
      <p:sp>
        <p:nvSpPr>
          <p:cNvPr id="66564"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23C50AC2-40BC-4B52-B59D-9C4A7350CE6A}" type="datetime1">
              <a:rPr kumimoji="0" lang="en-US" altLang="en-US" sz="1200" b="0" i="0" u="none" strike="noStrike" kern="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9/28/2016</a:t>
            </a:fld>
            <a:endPar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endParaRPr>
          </a:p>
        </p:txBody>
      </p:sp>
      <p:sp>
        <p:nvSpPr>
          <p:cNvPr id="66565"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rPr>
              <a:t>Prensenter name here.ppt</a:t>
            </a:r>
          </a:p>
        </p:txBody>
      </p:sp>
      <p:sp>
        <p:nvSpPr>
          <p:cNvPr id="66566"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9B8C4064-29E5-4471-8F55-18FE3648FA55}" type="slidenum">
              <a:rPr kumimoji="0" lang="en-US" altLang="en-US" sz="1200" b="0" i="0" u="none" strike="noStrike" kern="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44</a:t>
            </a:fld>
            <a:endPar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514521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spcBef>
                <a:spcPct val="0"/>
              </a:spcBef>
            </a:pPr>
            <a:r>
              <a:rPr lang="en-US" altLang="en-US" sz="800">
                <a:latin typeface="Arial" panose="020B0604020202020204" pitchFamily="34" charset="0"/>
                <a:cs typeface="Arial" panose="020B0604020202020204" pitchFamily="34" charset="0"/>
              </a:rPr>
              <a:t>DeepQA generates and scores many hypotheses using an extensible collection of Natural Language Processing, Machine Learning and Reasoning Algorithms.  These gather and weigh evidence over both unstructured and structured content to determine the answer with the best confidence.</a:t>
            </a:r>
          </a:p>
          <a:p>
            <a:pPr eaLnBrk="1" hangingPunct="1">
              <a:lnSpc>
                <a:spcPct val="80000"/>
              </a:lnSpc>
              <a:spcBef>
                <a:spcPct val="0"/>
              </a:spcBef>
            </a:pPr>
            <a:r>
              <a:rPr lang="en-US" altLang="en-US">
                <a:cs typeface="Arial" panose="020B0604020202020204" pitchFamily="34" charset="0"/>
              </a:rPr>
              <a:t>DeepQA </a:t>
            </a:r>
            <a:r>
              <a:rPr lang="en-US" altLang="en-US" i="1">
                <a:cs typeface="Arial" panose="020B0604020202020204" pitchFamily="34" charset="0"/>
              </a:rPr>
              <a:t>generates and scores many hypotheses using an extensible collection of </a:t>
            </a:r>
            <a:r>
              <a:rPr lang="en-US" altLang="en-US" b="1" i="1">
                <a:cs typeface="Arial" panose="020B0604020202020204" pitchFamily="34" charset="0"/>
              </a:rPr>
              <a:t>Natural Language Processing</a:t>
            </a:r>
            <a:r>
              <a:rPr lang="en-US" altLang="en-US" i="1">
                <a:cs typeface="Arial" panose="020B0604020202020204" pitchFamily="34" charset="0"/>
              </a:rPr>
              <a:t>, </a:t>
            </a:r>
            <a:r>
              <a:rPr lang="en-US" altLang="en-US" b="1" i="1">
                <a:cs typeface="Arial" panose="020B0604020202020204" pitchFamily="34" charset="0"/>
              </a:rPr>
              <a:t>Machine Learning </a:t>
            </a:r>
            <a:r>
              <a:rPr lang="en-US" altLang="en-US" i="1">
                <a:cs typeface="Arial" panose="020B0604020202020204" pitchFamily="34" charset="0"/>
              </a:rPr>
              <a:t>and </a:t>
            </a:r>
            <a:r>
              <a:rPr lang="en-US" altLang="en-US" b="1" i="1">
                <a:cs typeface="Arial" panose="020B0604020202020204" pitchFamily="34" charset="0"/>
              </a:rPr>
              <a:t>Reasoning Algorithms.  </a:t>
            </a:r>
            <a:r>
              <a:rPr lang="en-US" altLang="en-US" i="1">
                <a:cs typeface="Arial" panose="020B0604020202020204" pitchFamily="34" charset="0"/>
              </a:rPr>
              <a:t>These</a:t>
            </a:r>
            <a:r>
              <a:rPr lang="en-US" altLang="en-US" b="1" i="1">
                <a:cs typeface="Arial" panose="020B0604020202020204" pitchFamily="34" charset="0"/>
              </a:rPr>
              <a:t> </a:t>
            </a:r>
            <a:r>
              <a:rPr lang="en-US" altLang="en-US" i="1">
                <a:cs typeface="Arial" panose="020B0604020202020204" pitchFamily="34" charset="0"/>
              </a:rPr>
              <a:t>gather and weigh evidence over both unstructured and structured content to determine the answer with the best confidence.</a:t>
            </a:r>
            <a:endParaRPr lang="en-US" altLang="en-US">
              <a:cs typeface="Arial" panose="020B0604020202020204" pitchFamily="34" charset="0"/>
            </a:endParaRP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Watson – the computer system we developed to play Jeopardy! is based on the DeepQA softate archtiecture.Here is a look at the </a:t>
            </a:r>
            <a:r>
              <a:rPr lang="en-US" altLang="en-US" sz="800" b="1">
                <a:latin typeface="Arial" panose="020B0604020202020204" pitchFamily="34" charset="0"/>
                <a:cs typeface="Arial" panose="020B0604020202020204" pitchFamily="34" charset="0"/>
              </a:rPr>
              <a:t>DeepQA</a:t>
            </a:r>
            <a:r>
              <a:rPr lang="en-US" altLang="en-US" sz="800">
                <a:latin typeface="Arial" panose="020B0604020202020204" pitchFamily="34" charset="0"/>
                <a:cs typeface="Arial" panose="020B0604020202020204" pitchFamily="34" charset="0"/>
              </a:rPr>
              <a:t> architecture. This is like looking inside the brain of the Watson system from about 30,000 feet high.</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Remember, the intended meaning of natural language is ambiguous, tacit and highly contextual. The computer needs to consider many possible meanings, attempting to find the evidence and inference paths that are most confidently supported by the data.</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So, the primary computational principle supported by the DeepQA architecture is to assume and pursue multiple interpretations of the question, to generate many plausible answers or </a:t>
            </a:r>
            <a:r>
              <a:rPr lang="en-US" altLang="en-US" sz="800" b="1">
                <a:latin typeface="Arial" panose="020B0604020202020204" pitchFamily="34" charset="0"/>
                <a:cs typeface="Arial" panose="020B0604020202020204" pitchFamily="34" charset="0"/>
              </a:rPr>
              <a:t>hypotheses</a:t>
            </a:r>
            <a:r>
              <a:rPr lang="en-US" altLang="en-US" sz="800">
                <a:latin typeface="Arial" panose="020B0604020202020204" pitchFamily="34" charset="0"/>
                <a:cs typeface="Arial" panose="020B0604020202020204" pitchFamily="34" charset="0"/>
              </a:rPr>
              <a:t> and to collect and evaluate many different competing evidence paths that might support or refute those hypotheses.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Each component in the system adds assumptions about what the question might means or what the content means or what the answer might be or why it might be correct.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DeepQA is implemented as an extensible architecture and was designed at the outset to support interoperability.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&lt;UIMA Mention&gt;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For this reason it was implemented using UIMA, a framework and OASIS standard for interoperable text and multi-modal analysis contributed by IBM to the open-source community.</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Over 100 different algorithms, implemented as UIMA components, were integrated into this architecture to build </a:t>
            </a:r>
            <a:r>
              <a:rPr lang="en-US" altLang="en-US" sz="800" i="1">
                <a:latin typeface="Arial" panose="020B0604020202020204" pitchFamily="34" charset="0"/>
                <a:cs typeface="Arial" panose="020B0604020202020204" pitchFamily="34" charset="0"/>
              </a:rPr>
              <a:t>Watson</a:t>
            </a:r>
            <a:r>
              <a:rPr lang="en-US" altLang="en-US" sz="800">
                <a:latin typeface="Arial" panose="020B0604020202020204" pitchFamily="34" charset="0"/>
                <a:cs typeface="Arial" panose="020B0604020202020204" pitchFamily="34" charset="0"/>
              </a:rPr>
              <a: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the first step, </a:t>
            </a:r>
            <a:r>
              <a:rPr lang="en-US" altLang="en-US" sz="800" b="1">
                <a:latin typeface="Arial" panose="020B0604020202020204" pitchFamily="34" charset="0"/>
                <a:cs typeface="Arial" panose="020B0604020202020204" pitchFamily="34" charset="0"/>
              </a:rPr>
              <a:t>Question and Category analysis</a:t>
            </a:r>
            <a:r>
              <a:rPr lang="en-US" altLang="en-US" sz="800">
                <a:latin typeface="Arial" panose="020B0604020202020204" pitchFamily="34" charset="0"/>
                <a:cs typeface="Arial" panose="020B0604020202020204" pitchFamily="34" charset="0"/>
              </a:rPr>
              <a:t>, parsing algorithms decompose the question into its grammatical components. Other algorithms here will identify and tag specific semantic entities like names, places or dates. In particular the type of thing being asked for, if is indicated at all, will be identified. We call this the LAT or Lexical Answer Type, like this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FISH</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this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CHARACTER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COUNTRY</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a:t>
            </a:r>
            <a:r>
              <a:rPr lang="en-US" altLang="en-US" sz="800" b="1">
                <a:latin typeface="Arial" panose="020B0604020202020204" pitchFamily="34" charset="0"/>
                <a:cs typeface="Arial" panose="020B0604020202020204" pitchFamily="34" charset="0"/>
              </a:rPr>
              <a:t>Query Decomposition, </a:t>
            </a:r>
            <a:r>
              <a:rPr lang="en-US" altLang="en-US" sz="800">
                <a:latin typeface="Arial" panose="020B0604020202020204" pitchFamily="34" charset="0"/>
                <a:cs typeface="Arial" panose="020B0604020202020204" pitchFamily="34" charset="0"/>
              </a:rPr>
              <a:t>different assumptions are made about if and how the question might be decomposed into sub questions. The original and each identified sub part follow parallel paths through the system.</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a:t>
            </a:r>
            <a:r>
              <a:rPr lang="en-US" altLang="en-US" sz="800" b="1">
                <a:latin typeface="Arial" panose="020B0604020202020204" pitchFamily="34" charset="0"/>
                <a:cs typeface="Arial" panose="020B0604020202020204" pitchFamily="34" charset="0"/>
              </a:rPr>
              <a:t>Hypothesis Generation, </a:t>
            </a:r>
            <a:r>
              <a:rPr lang="en-US" altLang="en-US" sz="800">
                <a:latin typeface="Arial" panose="020B0604020202020204" pitchFamily="34" charset="0"/>
                <a:cs typeface="Arial" panose="020B0604020202020204" pitchFamily="34" charset="0"/>
              </a:rPr>
              <a:t>DeepQA does a variety of very broad searches for each of several interpretations of the question. Note that Watson, to compete on Jeopardy! is not connected to the internet.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These searches are performed over a combination of unstructured data, natural language documents, and structured data, available data bases and knowledge bases fed to Watson during training.</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goal of this step is to generate possible answers to the question and/or its sub parts. At this point there is very little confidence in these possible answers since little intelligence has been applied to understanding the content that might relate to the question. The focus at this point on generating a broad set of hypotheses, – or for this application what we call them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Candidate Answers</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To implement this step for Watson we integrated and advanced multiple open-source text and KB search components.</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After candidate generation DeepQA also performs </a:t>
            </a:r>
            <a:r>
              <a:rPr lang="en-US" altLang="en-US" sz="800" b="1">
                <a:latin typeface="Arial" panose="020B0604020202020204" pitchFamily="34" charset="0"/>
                <a:cs typeface="Arial" panose="020B0604020202020204" pitchFamily="34" charset="0"/>
              </a:rPr>
              <a:t>Soft Filtering </a:t>
            </a:r>
            <a:r>
              <a:rPr lang="en-US" altLang="en-US" sz="800">
                <a:latin typeface="Arial" panose="020B0604020202020204" pitchFamily="34" charset="0"/>
                <a:cs typeface="Arial" panose="020B0604020202020204" pitchFamily="34" charset="0"/>
              </a:rPr>
              <a:t>where it makes parameterized judgments about which and how many candidate answers are most likely worth investing more computation given specific constrains on time and available hardware.  Based on a trained threshold for optimizing the tradeoff between accuracy and speed, Soft Filtering uses different light-weight algorithms to judge which candidates are worth gathering evidence for and which should get less attention and continue through the computation as-is. In contrast, if this were a hard-filter those candidates falling below the threshold would be eliminated from consideration entirely at this point.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a:t>
            </a:r>
            <a:r>
              <a:rPr lang="en-US" altLang="en-US" sz="800" b="1">
                <a:latin typeface="Arial" panose="020B0604020202020204" pitchFamily="34" charset="0"/>
                <a:cs typeface="Arial" panose="020B0604020202020204" pitchFamily="34" charset="0"/>
              </a:rPr>
              <a:t>Hypothesis &amp; Evidence Scoring </a:t>
            </a:r>
            <a:r>
              <a:rPr lang="en-US" altLang="en-US" sz="800">
                <a:latin typeface="Arial" panose="020B0604020202020204" pitchFamily="34" charset="0"/>
                <a:cs typeface="Arial" panose="020B0604020202020204" pitchFamily="34" charset="0"/>
              </a:rPr>
              <a:t>the candidate answers are first scored independently of any additional evidence by deeper analysis algorithms. This may for example include Typing Algorithms. These are algorithms that produce a score indicating how likely it is that a candidate answer is an instance of the Lexical Answer Type determined in the first step – for example Country, Agent, Character, City, Slogan, Book etc.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Many of these algorithms may fire using different resources and techniques to come up with a score. What is the likelihood that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Washington</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for example, refers to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General</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Capital</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State</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Mountain</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Father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Founder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b="1">
                <a:latin typeface="Arial" panose="020B0604020202020204" pitchFamily="34" charset="0"/>
                <a:cs typeface="Arial" panose="020B0604020202020204" pitchFamily="34" charset="0"/>
              </a:rPr>
              <a:t>For each candidate answer many pieces of  additional Evidence are search for.</a:t>
            </a:r>
            <a:r>
              <a:rPr lang="en-US" altLang="en-US" sz="800">
                <a:latin typeface="Arial" panose="020B0604020202020204" pitchFamily="34" charset="0"/>
                <a:cs typeface="Arial" panose="020B0604020202020204" pitchFamily="34" charset="0"/>
              </a:rPr>
              <a:t> Each of these pieces of evidence are subjected to more algorithms that deeply analyze the evidentiary passages and score the likelihood that the passage supports or refutes the correctness of the candidate answer. These algorithms may consider variations in grammatical structure, word usage, and meaning.</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the </a:t>
            </a:r>
            <a:r>
              <a:rPr lang="en-US" altLang="en-US" sz="800" b="1">
                <a:latin typeface="Arial" panose="020B0604020202020204" pitchFamily="34" charset="0"/>
                <a:cs typeface="Arial" panose="020B0604020202020204" pitchFamily="34" charset="0"/>
              </a:rPr>
              <a:t>Synthesis</a:t>
            </a:r>
            <a:r>
              <a:rPr lang="en-US" altLang="en-US" sz="800">
                <a:latin typeface="Arial" panose="020B0604020202020204" pitchFamily="34" charset="0"/>
                <a:cs typeface="Arial" panose="020B0604020202020204" pitchFamily="34" charset="0"/>
              </a:rPr>
              <a:t> step, if the question had been decomposed into sub-parts, one or more synthesis algorithms will fire. They will apply methods for inferring a coherent final answer from the constituent elements derived from the questions sub-parts.</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Finally, arriving at the last step, </a:t>
            </a:r>
            <a:r>
              <a:rPr lang="en-US" altLang="en-US" sz="800" b="1">
                <a:latin typeface="Arial" panose="020B0604020202020204" pitchFamily="34" charset="0"/>
                <a:cs typeface="Arial" panose="020B0604020202020204" pitchFamily="34" charset="0"/>
              </a:rPr>
              <a:t>Final Merging and Ranking, </a:t>
            </a:r>
            <a:r>
              <a:rPr lang="en-US" altLang="en-US" sz="800">
                <a:latin typeface="Arial" panose="020B0604020202020204" pitchFamily="34" charset="0"/>
                <a:cs typeface="Arial" panose="020B0604020202020204" pitchFamily="34" charset="0"/>
              </a:rPr>
              <a:t>are many possible answers, each paired with many pieces of evidence and each of these scored by many algorithms to produce hundreds of feature scores. All giving some evidence for the correctness of each candidate answer.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Trained models are applied to weigh the relative importance of these feature scores. These models are trained with ML methods to predict, based on past performance, how best to combine all this scores to produce final, single confidence numbers for each candidate answer and to produce the final ranking of all candidates.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answer with the strongest confidence would be Watson</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 final answer. And Watson would try to buzz-in provided that top answer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 confidence was above a certain threshold.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a:t>
            </a: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DeepQA system defers commitments and carries possibilities through the entire process while searching for increasing broader contextual evidence and more credible inferences to support the most likely candidate answers.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All the algorithms used to interpret questions, generate candidate answers, score answers, collection evidence and score evidence are loosely coupled but work holistically by virtue of DeepQA</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 pervasive machine learning infrastructure.</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No one component could realize its impact on end-to-end performance without being integrated and trained with the other components AND they are all evolving simultaneously.   In fact what had 10% impact on some metric one day, might 1 month later, only contribute 2% to overall performance due to evolving component algorithms and interactions. This is why the system as it develops in regularly trained and retrained.</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DeepQA is a complex system architecture designed to extensibly deal with the challenges of natural language processing applications and to adapt to new domains of knowledge.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Jeopardy! Challenge has greatly inspired its design and implementation for the </a:t>
            </a:r>
            <a:r>
              <a:rPr lang="en-US" altLang="en-US" sz="800" i="1">
                <a:latin typeface="Arial" panose="020B0604020202020204" pitchFamily="34" charset="0"/>
                <a:cs typeface="Arial" panose="020B0604020202020204" pitchFamily="34" charset="0"/>
              </a:rPr>
              <a:t>Watson</a:t>
            </a:r>
            <a:r>
              <a:rPr lang="en-US" altLang="en-US" sz="800">
                <a:latin typeface="Arial" panose="020B0604020202020204" pitchFamily="34" charset="0"/>
                <a:cs typeface="Arial" panose="020B0604020202020204" pitchFamily="34" charset="0"/>
              </a:rPr>
              <a:t> system.</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p:txBody>
      </p:sp>
      <p:sp>
        <p:nvSpPr>
          <p:cNvPr id="6861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rPr>
              <a:t>IBM IOD 2011</a:t>
            </a:r>
          </a:p>
        </p:txBody>
      </p:sp>
      <p:sp>
        <p:nvSpPr>
          <p:cNvPr id="6861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B3CDCF21-4BEE-4987-B554-277635186BF6}" type="datetime1">
              <a:rPr kumimoji="0" lang="en-US" altLang="en-US" sz="1200" b="0" i="0" u="none" strike="noStrike" kern="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9/28/2016</a:t>
            </a:fld>
            <a:endPar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endParaRPr>
          </a:p>
        </p:txBody>
      </p:sp>
      <p:sp>
        <p:nvSpPr>
          <p:cNvPr id="68613"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rPr>
              <a:t>Prensenter name here.ppt</a:t>
            </a:r>
          </a:p>
        </p:txBody>
      </p:sp>
      <p:sp>
        <p:nvSpPr>
          <p:cNvPr id="68614"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C690E5EE-2983-4CA5-9563-A3A6DF636E59}" type="slidenum">
              <a:rPr kumimoji="0" lang="en-US" altLang="en-US" sz="1200" b="0" i="0" u="none" strike="noStrike" kern="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45</a:t>
            </a:fld>
            <a:endPar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4222429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8"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extLst>
      <p:ext uri="{BB962C8B-B14F-4D97-AF65-F5344CB8AC3E}">
        <p14:creationId xmlns:p14="http://schemas.microsoft.com/office/powerpoint/2010/main" val="3471057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extLst>
      <p:ext uri="{BB962C8B-B14F-4D97-AF65-F5344CB8AC3E}">
        <p14:creationId xmlns:p14="http://schemas.microsoft.com/office/powerpoint/2010/main" val="3205149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37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fld id="{7F6C74AD-0DE3-41BA-ADB5-417400D22F02}" type="slidenum">
              <a:rPr lang="en-US" altLang="en-US" sz="1200"/>
              <a:pPr/>
              <a:t>10</a:t>
            </a:fld>
            <a:endParaRPr lang="en-US" altLang="en-US" sz="1200"/>
          </a:p>
        </p:txBody>
      </p:sp>
    </p:spTree>
    <p:extLst>
      <p:ext uri="{BB962C8B-B14F-4D97-AF65-F5344CB8AC3E}">
        <p14:creationId xmlns:p14="http://schemas.microsoft.com/office/powerpoint/2010/main" val="1350278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Rectangle 3"/>
          <p:cNvSpPr>
            <a:spLocks noGrp="1"/>
          </p:cNvSpPr>
          <p:nvPr>
            <p:ph type="body"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b">
              <a:defRPr/>
            </a:pPr>
            <a:r>
              <a:rPr lang="en-US" sz="900" kern="0" dirty="0">
                <a:cs typeface="Calibri"/>
              </a:rPr>
              <a:t>The service uses linguistic analysis to detect and interpret emotional, social, and writing cues found in text. This insight can then be used to improve the intended tone of their message</a:t>
            </a:r>
            <a:endParaRPr lang="en-US" sz="900" dirty="0"/>
          </a:p>
          <a:p>
            <a:pPr marL="225425" indent="-225425" eaLnBrk="1" hangingPunct="1">
              <a:lnSpc>
                <a:spcPct val="110000"/>
              </a:lnSpc>
              <a:spcBef>
                <a:spcPct val="20000"/>
              </a:spcBef>
              <a:defRPr/>
            </a:pPr>
            <a:r>
              <a:rPr lang="en-US" sz="900" dirty="0"/>
              <a:t> </a:t>
            </a:r>
            <a:endParaRPr lang="en-US" sz="800" dirty="0">
              <a:solidFill>
                <a:srgbClr val="FFFFFF"/>
              </a:solidFill>
            </a:endParaRPr>
          </a:p>
          <a:p>
            <a:pPr>
              <a:lnSpc>
                <a:spcPct val="90000"/>
              </a:lnSpc>
              <a:defRPr/>
            </a:pPr>
            <a:endParaRPr lang="en-US" sz="900" dirty="0">
              <a:ea typeface="MS PGothic" charset="0"/>
            </a:endParaRPr>
          </a:p>
        </p:txBody>
      </p:sp>
    </p:spTree>
    <p:extLst>
      <p:ext uri="{BB962C8B-B14F-4D97-AF65-F5344CB8AC3E}">
        <p14:creationId xmlns:p14="http://schemas.microsoft.com/office/powerpoint/2010/main" val="3738438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4"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extLst>
      <p:ext uri="{BB962C8B-B14F-4D97-AF65-F5344CB8AC3E}">
        <p14:creationId xmlns:p14="http://schemas.microsoft.com/office/powerpoint/2010/main" val="3121166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TextEdit="1"/>
          </p:cNvSpPr>
          <p:nvPr>
            <p:ph type="sldImg"/>
          </p:nvPr>
        </p:nvSpPr>
        <p:spPr bwMode="auto">
          <a:noFill/>
          <a:ln>
            <a:solidFill>
              <a:srgbClr val="000000"/>
            </a:solidFill>
            <a:miter lim="800000"/>
            <a:headEnd/>
            <a:tailEnd/>
          </a:ln>
        </p:spPr>
      </p:sp>
      <p:sp>
        <p:nvSpPr>
          <p:cNvPr id="35842" name="Rectangle 3"/>
          <p:cNvSpPr>
            <a:spLocks noGrp="1"/>
          </p:cNvSpPr>
          <p:nvPr>
            <p:ph type="body" idx="1"/>
          </p:nvPr>
        </p:nvSpPr>
        <p:spPr bwMode="auto">
          <a:noFill/>
        </p:spPr>
        <p:txBody>
          <a:bodyPr wrap="square" numCol="1" anchor="t" anchorCtr="0" compatLnSpc="1">
            <a:prstTxWarp prst="textNoShape">
              <a:avLst/>
            </a:prstTxWarp>
          </a:bodyPr>
          <a:lstStyle/>
          <a:p>
            <a:r>
              <a:rPr lang="en-US" i="1" dirty="0"/>
              <a:t>Our people analytics technologies take one's linguistic footprints, and analyze them to automatically derive a person's personality, cognitive, and social preferences. Based on the derived preferences, our people engagement technologies will then recommend hyper-personalized products and services to individuals. </a:t>
            </a:r>
          </a:p>
          <a:p>
            <a:r>
              <a:rPr lang="en-US" i="1" dirty="0"/>
              <a:t>Our current set of people analytics technologies use an individual's linguistic footprints (e.g., tweets and Connections blog or forum posts) to automatically derive one's cognitive and social preferences. In particular, we have developed the following analytic appliances:</a:t>
            </a:r>
            <a:endParaRPr lang="en-US" b="1" i="1" dirty="0"/>
          </a:p>
          <a:p>
            <a:r>
              <a:rPr lang="en-US" b="1" i="1" dirty="0"/>
              <a:t>Big 5 Personality Model</a:t>
            </a:r>
            <a:r>
              <a:rPr lang="en-US" i="1" dirty="0"/>
              <a:t>: Personality characteristics that differentiate one individual from another. </a:t>
            </a:r>
            <a:r>
              <a:rPr lang="en-US" i="1" dirty="0">
                <a:hlinkClick r:id="rId3"/>
              </a:rPr>
              <a:t>Big 5 (OCEAN) personality</a:t>
            </a:r>
            <a:r>
              <a:rPr lang="en-US" i="1" dirty="0"/>
              <a:t> is the most studied and well-known personality model. </a:t>
            </a:r>
            <a:endParaRPr lang="en-US" b="1" i="1" dirty="0"/>
          </a:p>
          <a:p>
            <a:r>
              <a:rPr lang="en-US" b="1" i="1" dirty="0"/>
              <a:t>Basic human values</a:t>
            </a:r>
            <a:r>
              <a:rPr lang="en-US" i="1" dirty="0"/>
              <a:t>: one's belief and motivators. One could hold numerous values but with varying degrees of importance. Our current model includes 6 dimensions of human values based on </a:t>
            </a:r>
            <a:r>
              <a:rPr lang="en-US" i="1" dirty="0">
                <a:hlinkClick r:id="rId4"/>
              </a:rPr>
              <a:t>Schwartz's work in Psychology</a:t>
            </a:r>
            <a:r>
              <a:rPr lang="en-US" i="1" dirty="0"/>
              <a:t>. </a:t>
            </a:r>
            <a:endParaRPr lang="en-US" b="1" i="1" dirty="0"/>
          </a:p>
          <a:p>
            <a:r>
              <a:rPr lang="en-US" b="1" i="1" dirty="0"/>
              <a:t>Fundamental human needs</a:t>
            </a:r>
            <a:r>
              <a:rPr lang="en-US" i="1" dirty="0"/>
              <a:t>: one's fundamental needs. Our current model is based on </a:t>
            </a:r>
            <a:r>
              <a:rPr lang="en-US" i="1" dirty="0">
                <a:hlinkClick r:id="rId5"/>
              </a:rPr>
              <a:t>Maslow's hierarchy of needs </a:t>
            </a:r>
            <a:r>
              <a:rPr lang="en-US" i="1" dirty="0"/>
              <a:t>as well as </a:t>
            </a:r>
            <a:r>
              <a:rPr lang="en-US" i="1" dirty="0">
                <a:hlinkClick r:id="rId6"/>
              </a:rPr>
              <a:t>Ford's work </a:t>
            </a:r>
            <a:r>
              <a:rPr lang="en-US" i="1" dirty="0"/>
              <a:t>on Marketing and consumer-related needs modeling.</a:t>
            </a:r>
            <a:endParaRPr lang="en-US" b="1" i="1" dirty="0"/>
          </a:p>
          <a:p>
            <a:r>
              <a:rPr lang="en-US" b="1" i="1" dirty="0"/>
              <a:t>Emotional style</a:t>
            </a:r>
            <a:r>
              <a:rPr lang="en-US" i="1" dirty="0"/>
              <a:t>: how one's emotional or </a:t>
            </a:r>
            <a:r>
              <a:rPr lang="en-US" i="1" dirty="0">
                <a:hlinkClick r:id="rId7"/>
              </a:rPr>
              <a:t>affect states</a:t>
            </a:r>
            <a:r>
              <a:rPr lang="en-US" i="1" dirty="0"/>
              <a:t> look like and change. This helps us answer questions such as what is the emotional outlook of an individual and how resilient a person is emotionally.</a:t>
            </a:r>
            <a:r>
              <a:rPr lang="en-US" dirty="0"/>
              <a:t> </a:t>
            </a:r>
          </a:p>
          <a:p>
            <a:endParaRPr lang="en-US" dirty="0"/>
          </a:p>
          <a:p>
            <a:r>
              <a:rPr lang="en-US" b="1" dirty="0"/>
              <a:t>Big 5 Personality Model:</a:t>
            </a:r>
          </a:p>
          <a:p>
            <a:r>
              <a:rPr lang="en-US" sz="1400" dirty="0"/>
              <a:t>Personal preferences reflecting individual differences</a:t>
            </a:r>
          </a:p>
          <a:p>
            <a:r>
              <a:rPr lang="en-US" sz="1400" dirty="0"/>
              <a:t>Consistent and enduring</a:t>
            </a:r>
          </a:p>
          <a:p>
            <a:r>
              <a:rPr lang="en-US" sz="1400" dirty="0"/>
              <a:t>Changes over decades</a:t>
            </a:r>
          </a:p>
          <a:p>
            <a:r>
              <a:rPr lang="en-US" sz="1400" b="1" dirty="0"/>
              <a:t>Link to many aspects of behavior</a:t>
            </a:r>
          </a:p>
          <a:p>
            <a:pPr lvl="1"/>
            <a:r>
              <a:rPr lang="en-US" sz="1000" dirty="0"/>
              <a:t>Brand/product choices</a:t>
            </a:r>
          </a:p>
          <a:p>
            <a:pPr lvl="1"/>
            <a:r>
              <a:rPr lang="en-US" sz="1000" dirty="0"/>
              <a:t>Problem, emotion coping</a:t>
            </a:r>
          </a:p>
          <a:p>
            <a:pPr lvl="1"/>
            <a:r>
              <a:rPr lang="en-US" sz="1000" dirty="0"/>
              <a:t>Relationship selection</a:t>
            </a:r>
          </a:p>
          <a:p>
            <a:pPr lvl="1"/>
            <a:r>
              <a:rPr lang="en-US" sz="1000" dirty="0"/>
              <a:t>Occupational proficiency</a:t>
            </a:r>
          </a:p>
          <a:p>
            <a:pPr lvl="1"/>
            <a:r>
              <a:rPr lang="en-US" sz="1000" dirty="0"/>
              <a:t>Team performance</a:t>
            </a:r>
          </a:p>
          <a:p>
            <a:pPr lvl="1"/>
            <a:r>
              <a:rPr lang="en-US" sz="1000" dirty="0"/>
              <a:t>. . .</a:t>
            </a:r>
            <a:endParaRPr lang="en-US" dirty="0"/>
          </a:p>
          <a:p>
            <a:endParaRPr lang="en-US" dirty="0"/>
          </a:p>
          <a:p>
            <a:pPr eaLnBrk="1" hangingPunct="1"/>
            <a:r>
              <a:rPr lang="en-US" b="1" dirty="0"/>
              <a:t>Basic Human Values </a:t>
            </a:r>
            <a:r>
              <a:rPr lang="en-US" dirty="0">
                <a:solidFill>
                  <a:srgbClr val="376092"/>
                </a:solidFill>
              </a:rPr>
              <a:t>[Schwartz 2006]</a:t>
            </a:r>
          </a:p>
          <a:p>
            <a:pPr eaLnBrk="1" hangingPunct="1"/>
            <a:r>
              <a:rPr lang="en-US" dirty="0"/>
              <a:t>by established questionnaires, the Human Values have been demonstrated to encompass various other value propositions and to affect various actions of interest</a:t>
            </a:r>
            <a:endParaRPr lang="en-US" b="1" dirty="0"/>
          </a:p>
          <a:p>
            <a:pPr eaLnBrk="1" hangingPunct="1"/>
            <a:r>
              <a:rPr lang="en-US" dirty="0"/>
              <a:t>Values motivate people and guide their actions</a:t>
            </a:r>
          </a:p>
          <a:p>
            <a:pPr eaLnBrk="1" hangingPunct="1"/>
            <a:r>
              <a:rPr lang="en-US" dirty="0"/>
              <a:t>Values transcend specific actions and situations</a:t>
            </a:r>
          </a:p>
          <a:p>
            <a:pPr eaLnBrk="1" hangingPunct="1"/>
            <a:endParaRPr lang="en-US" dirty="0"/>
          </a:p>
          <a:p>
            <a:r>
              <a:rPr lang="en-US" b="1" dirty="0"/>
              <a:t>Emotional Style Modeling </a:t>
            </a:r>
          </a:p>
          <a:p>
            <a:r>
              <a:rPr lang="en-US" b="1" dirty="0">
                <a:solidFill>
                  <a:srgbClr val="404040"/>
                </a:solidFill>
              </a:rPr>
              <a:t>Modeling Emotions </a:t>
            </a:r>
          </a:p>
          <a:p>
            <a:r>
              <a:rPr lang="en-US" dirty="0">
                <a:solidFill>
                  <a:srgbClr val="404040"/>
                </a:solidFill>
              </a:rPr>
              <a:t>PAD (</a:t>
            </a:r>
            <a:r>
              <a:rPr lang="en-US" i="1" dirty="0">
                <a:solidFill>
                  <a:srgbClr val="404040"/>
                </a:solidFill>
              </a:rPr>
              <a:t>Pleasure, Arousal, Dominance</a:t>
            </a:r>
            <a:r>
              <a:rPr lang="en-US" dirty="0">
                <a:solidFill>
                  <a:srgbClr val="404040"/>
                </a:solidFill>
              </a:rPr>
              <a:t>) scales</a:t>
            </a:r>
          </a:p>
          <a:p>
            <a:r>
              <a:rPr lang="en-US" i="1" dirty="0">
                <a:solidFill>
                  <a:srgbClr val="404040"/>
                </a:solidFill>
              </a:rPr>
              <a:t>Pleasure = </a:t>
            </a:r>
            <a:r>
              <a:rPr lang="en-US" dirty="0">
                <a:solidFill>
                  <a:srgbClr val="404040"/>
                </a:solidFill>
              </a:rPr>
              <a:t>how pleasant an emotion may be </a:t>
            </a:r>
          </a:p>
          <a:p>
            <a:r>
              <a:rPr lang="en-US" i="1" dirty="0">
                <a:solidFill>
                  <a:srgbClr val="404040"/>
                </a:solidFill>
              </a:rPr>
              <a:t>Arousal = </a:t>
            </a:r>
            <a:r>
              <a:rPr lang="en-US" dirty="0">
                <a:solidFill>
                  <a:srgbClr val="404040"/>
                </a:solidFill>
              </a:rPr>
              <a:t>intensity of the emotion</a:t>
            </a:r>
          </a:p>
          <a:p>
            <a:r>
              <a:rPr lang="en-US" i="1" dirty="0">
                <a:solidFill>
                  <a:srgbClr val="404040"/>
                </a:solidFill>
              </a:rPr>
              <a:t>Dominance =</a:t>
            </a:r>
            <a:r>
              <a:rPr lang="en-US" dirty="0">
                <a:solidFill>
                  <a:srgbClr val="404040"/>
                </a:solidFill>
              </a:rPr>
              <a:t> controlling and dominant nature of the emotion</a:t>
            </a:r>
          </a:p>
          <a:p>
            <a:r>
              <a:rPr lang="en-US" b="1" dirty="0" err="1"/>
              <a:t>Plutchik's</a:t>
            </a:r>
            <a:r>
              <a:rPr lang="en-US" b="1" dirty="0"/>
              <a:t> Wheel of Emotions </a:t>
            </a:r>
          </a:p>
          <a:p>
            <a:r>
              <a:rPr lang="en-US" dirty="0">
                <a:solidFill>
                  <a:srgbClr val="000000"/>
                </a:solidFill>
              </a:rPr>
              <a:t>8 primary emotions arranged as opposing pairs </a:t>
            </a:r>
          </a:p>
          <a:p>
            <a:r>
              <a:rPr lang="en-US" dirty="0">
                <a:solidFill>
                  <a:srgbClr val="000000"/>
                </a:solidFill>
              </a:rPr>
              <a:t>Advanced emotions are composed of 2 neighboring emotions</a:t>
            </a:r>
          </a:p>
          <a:p>
            <a:r>
              <a:rPr lang="en-US" b="1" dirty="0">
                <a:solidFill>
                  <a:srgbClr val="000000"/>
                </a:solidFill>
              </a:rPr>
              <a:t>Modeling Approach</a:t>
            </a:r>
          </a:p>
          <a:p>
            <a:r>
              <a:rPr lang="en-US" dirty="0">
                <a:solidFill>
                  <a:srgbClr val="000000"/>
                </a:solidFill>
              </a:rPr>
              <a:t>Machine learned from a variety of different data sets, including:</a:t>
            </a:r>
          </a:p>
          <a:p>
            <a:pPr lvl="1"/>
            <a:r>
              <a:rPr lang="en-US" dirty="0">
                <a:solidFill>
                  <a:srgbClr val="000000"/>
                </a:solidFill>
              </a:rPr>
              <a:t>ANEW, LIWC, EARL, </a:t>
            </a:r>
            <a:r>
              <a:rPr lang="en-US" dirty="0" err="1">
                <a:solidFill>
                  <a:srgbClr val="000000"/>
                </a:solidFill>
              </a:rPr>
              <a:t>LiveJournal</a:t>
            </a:r>
            <a:r>
              <a:rPr lang="en-US" dirty="0">
                <a:solidFill>
                  <a:srgbClr val="000000"/>
                </a:solidFill>
              </a:rPr>
              <a:t>, …</a:t>
            </a:r>
          </a:p>
          <a:p>
            <a:endParaRPr lang="en-US" dirty="0"/>
          </a:p>
          <a:p>
            <a:r>
              <a:rPr lang="en-US" b="1" dirty="0"/>
              <a:t>Fundamental Needs</a:t>
            </a:r>
            <a:r>
              <a:rPr lang="en-US" b="1" dirty="0">
                <a:solidFill>
                  <a:srgbClr val="404040"/>
                </a:solidFill>
              </a:rPr>
              <a:t> </a:t>
            </a:r>
          </a:p>
          <a:p>
            <a:r>
              <a:rPr lang="en-US" dirty="0">
                <a:solidFill>
                  <a:srgbClr val="404040"/>
                </a:solidFill>
              </a:rPr>
              <a:t>Fundamental needs are universal [</a:t>
            </a:r>
            <a:r>
              <a:rPr lang="en-US" dirty="0" err="1">
                <a:solidFill>
                  <a:srgbClr val="404040"/>
                </a:solidFill>
              </a:rPr>
              <a:t>Aaker</a:t>
            </a:r>
            <a:r>
              <a:rPr lang="en-US" dirty="0">
                <a:solidFill>
                  <a:srgbClr val="404040"/>
                </a:solidFill>
              </a:rPr>
              <a:t> 1995, Maslow 1943]</a:t>
            </a:r>
          </a:p>
          <a:p>
            <a:r>
              <a:rPr lang="en-US" dirty="0">
                <a:solidFill>
                  <a:srgbClr val="404040"/>
                </a:solidFill>
              </a:rPr>
              <a:t>Often change with life events</a:t>
            </a:r>
          </a:p>
          <a:p>
            <a:r>
              <a:rPr lang="en-US" dirty="0">
                <a:solidFill>
                  <a:srgbClr val="404040"/>
                </a:solidFill>
              </a:rPr>
              <a:t>Link to many aspects in one</a:t>
            </a:r>
            <a:r>
              <a:rPr lang="en-US" altLang="en-US" dirty="0">
                <a:solidFill>
                  <a:srgbClr val="404040"/>
                </a:solidFill>
              </a:rPr>
              <a:t>’</a:t>
            </a:r>
            <a:r>
              <a:rPr lang="en-US" altLang="ja-JP" dirty="0">
                <a:solidFill>
                  <a:srgbClr val="404040"/>
                </a:solidFill>
              </a:rPr>
              <a:t>s life</a:t>
            </a:r>
          </a:p>
          <a:p>
            <a:pPr lvl="1"/>
            <a:r>
              <a:rPr lang="en-US" dirty="0">
                <a:solidFill>
                  <a:srgbClr val="404040"/>
                </a:solidFill>
              </a:rPr>
              <a:t>Brand/product choices</a:t>
            </a:r>
          </a:p>
          <a:p>
            <a:pPr lvl="1"/>
            <a:r>
              <a:rPr lang="en-US" dirty="0">
                <a:solidFill>
                  <a:srgbClr val="404040"/>
                </a:solidFill>
              </a:rPr>
              <a:t>Occupational choices</a:t>
            </a:r>
          </a:p>
          <a:p>
            <a:pPr lvl="1"/>
            <a:r>
              <a:rPr lang="en-US" dirty="0">
                <a:solidFill>
                  <a:srgbClr val="404040"/>
                </a:solidFill>
              </a:rPr>
              <a:t>Motivation …</a:t>
            </a:r>
          </a:p>
          <a:p>
            <a:r>
              <a:rPr lang="en-US" b="1" dirty="0">
                <a:solidFill>
                  <a:srgbClr val="404040"/>
                </a:solidFill>
              </a:rPr>
              <a:t>Method:</a:t>
            </a:r>
          </a:p>
          <a:p>
            <a:pPr lvl="1"/>
            <a:r>
              <a:rPr lang="en-US" dirty="0">
                <a:solidFill>
                  <a:srgbClr val="404040"/>
                </a:solidFill>
              </a:rPr>
              <a:t>Developed custom survey to acquire ground truth (need data)</a:t>
            </a:r>
          </a:p>
          <a:p>
            <a:pPr lvl="1"/>
            <a:r>
              <a:rPr lang="en-US" dirty="0">
                <a:solidFill>
                  <a:srgbClr val="404040"/>
                </a:solidFill>
              </a:rPr>
              <a:t>Machine-learned model using linguistic features collected in survey data</a:t>
            </a:r>
          </a:p>
          <a:p>
            <a:endParaRPr lang="en-US" dirty="0"/>
          </a:p>
        </p:txBody>
      </p:sp>
    </p:spTree>
    <p:extLst>
      <p:ext uri="{BB962C8B-B14F-4D97-AF65-F5344CB8AC3E}">
        <p14:creationId xmlns:p14="http://schemas.microsoft.com/office/powerpoint/2010/main" val="190182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TextEdit="1"/>
          </p:cNvSpPr>
          <p:nvPr>
            <p:ph type="sldImg"/>
          </p:nvPr>
        </p:nvSpPr>
        <p:spPr bwMode="auto">
          <a:noFill/>
          <a:ln>
            <a:solidFill>
              <a:srgbClr val="000000"/>
            </a:solidFill>
            <a:miter lim="800000"/>
            <a:headEnd/>
            <a:tailEnd/>
          </a:ln>
        </p:spPr>
      </p:sp>
      <p:sp>
        <p:nvSpPr>
          <p:cNvPr id="41986"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lnSpc>
                <a:spcPct val="90000"/>
              </a:lnSpc>
            </a:pPr>
            <a:r>
              <a:rPr lang="en-US" sz="900" dirty="0"/>
              <a:t>Integrate User Modeling analytics with your applications using the following two REST API calls*: </a:t>
            </a:r>
          </a:p>
          <a:p>
            <a:pPr marL="742950" lvl="1" indent="-285750">
              <a:lnSpc>
                <a:spcPct val="90000"/>
              </a:lnSpc>
            </a:pPr>
            <a:r>
              <a:rPr lang="en-US" sz="900" b="1" dirty="0"/>
              <a:t>Portrait API</a:t>
            </a:r>
            <a:r>
              <a:rPr lang="en-US" sz="900" dirty="0"/>
              <a:t> </a:t>
            </a:r>
            <a:r>
              <a:rPr lang="en-US" sz="900" i="1" dirty="0"/>
              <a:t>(POST method)</a:t>
            </a:r>
            <a:r>
              <a:rPr lang="en-US" sz="900" dirty="0"/>
              <a:t> - accepts a list of content items with their metadata and analyzes them returning the results in JSON format. It produces a tree of cognitive and social characteristics including Big 5 personality, Values, and Needs.</a:t>
            </a:r>
          </a:p>
          <a:p>
            <a:pPr marL="742950" lvl="1" indent="-285750">
              <a:lnSpc>
                <a:spcPct val="90000"/>
              </a:lnSpc>
            </a:pPr>
            <a:r>
              <a:rPr lang="en-US" sz="900" b="1" dirty="0"/>
              <a:t>Visualize API</a:t>
            </a:r>
            <a:r>
              <a:rPr lang="en-US" sz="900" dirty="0"/>
              <a:t> </a:t>
            </a:r>
            <a:r>
              <a:rPr lang="en-US" sz="900" i="1" dirty="0"/>
              <a:t>(POST method)</a:t>
            </a:r>
            <a:r>
              <a:rPr lang="en-US" sz="900" dirty="0"/>
              <a:t> - accepts the output generated by the Portrait API above and produces a visualization of that portrait. </a:t>
            </a:r>
          </a:p>
          <a:p>
            <a:pPr marL="228600" indent="-228600">
              <a:lnSpc>
                <a:spcPct val="90000"/>
              </a:lnSpc>
            </a:pPr>
            <a:endParaRPr lang="en-US" sz="900" dirty="0"/>
          </a:p>
          <a:p>
            <a:pPr marL="228600" indent="-228600">
              <a:lnSpc>
                <a:spcPct val="90000"/>
              </a:lnSpc>
            </a:pPr>
            <a:r>
              <a:rPr lang="en-US" sz="900" b="1" dirty="0"/>
              <a:t>Start explaining this chart left to right:</a:t>
            </a:r>
          </a:p>
          <a:p>
            <a:pPr marL="228600" indent="-228600">
              <a:lnSpc>
                <a:spcPct val="90000"/>
              </a:lnSpc>
              <a:buFontTx/>
              <a:buAutoNum type="arabicParenR"/>
            </a:pPr>
            <a:r>
              <a:rPr lang="en-US" sz="900" dirty="0"/>
              <a:t>User Modeling APIs can analyze data from social sites, personal communications, and enterprise data sources  </a:t>
            </a:r>
          </a:p>
          <a:p>
            <a:pPr marL="228600" indent="-228600">
              <a:lnSpc>
                <a:spcPct val="90000"/>
              </a:lnSpc>
              <a:buFontTx/>
              <a:buAutoNum type="arabicParenR"/>
            </a:pPr>
            <a:r>
              <a:rPr lang="en-US" sz="900" dirty="0"/>
              <a:t> User Modeling Portrait API analyze the data applying innovative approach based on years of experience gain in multiple disciplines. </a:t>
            </a:r>
          </a:p>
          <a:p>
            <a:pPr marL="228600" indent="-228600">
              <a:lnSpc>
                <a:spcPct val="90000"/>
              </a:lnSpc>
              <a:buFontTx/>
              <a:buAutoNum type="arabicParenR"/>
            </a:pPr>
            <a:r>
              <a:rPr lang="en-US" sz="900" dirty="0"/>
              <a:t>The out put of User Modeling is flexible: It can be explored with the Visualize API, utilize it on mobile devices, or by using the provided APIs it can be imported into other enterprises’ systems and products such as IBM </a:t>
            </a:r>
            <a:r>
              <a:rPr lang="en-US" sz="900" dirty="0" err="1"/>
              <a:t>Unica</a:t>
            </a:r>
            <a:r>
              <a:rPr lang="en-US" sz="900" dirty="0"/>
              <a:t> or other Visual analytical tools. </a:t>
            </a:r>
          </a:p>
          <a:p>
            <a:pPr marL="228600" indent="-228600">
              <a:lnSpc>
                <a:spcPct val="90000"/>
              </a:lnSpc>
              <a:buFontTx/>
              <a:buAutoNum type="arabicParenR"/>
            </a:pPr>
            <a:endParaRPr lang="en-US" sz="900" dirty="0"/>
          </a:p>
          <a:p>
            <a:pPr marL="228600" indent="-228600">
              <a:lnSpc>
                <a:spcPct val="90000"/>
              </a:lnSpc>
              <a:buFontTx/>
              <a:buAutoNum type="arabicParenR"/>
            </a:pPr>
            <a:endParaRPr lang="en-US" sz="900" b="1" dirty="0"/>
          </a:p>
          <a:p>
            <a:pPr marL="228600" indent="-228600">
              <a:lnSpc>
                <a:spcPct val="90000"/>
              </a:lnSpc>
            </a:pPr>
            <a:r>
              <a:rPr lang="en-US" sz="900" b="1" dirty="0"/>
              <a:t>How to use the User Modeling APIs</a:t>
            </a:r>
          </a:p>
          <a:p>
            <a:pPr marL="228600" indent="-228600">
              <a:lnSpc>
                <a:spcPct val="90000"/>
              </a:lnSpc>
            </a:pPr>
            <a:r>
              <a:rPr lang="en-US" sz="900" dirty="0"/>
              <a:t>Create an instance of the User Modeling service</a:t>
            </a:r>
          </a:p>
          <a:p>
            <a:pPr marL="228600" indent="-228600">
              <a:lnSpc>
                <a:spcPct val="90000"/>
              </a:lnSpc>
            </a:pPr>
            <a:r>
              <a:rPr lang="en-US" sz="900" dirty="0"/>
              <a:t>Bind the service to your application</a:t>
            </a:r>
          </a:p>
          <a:p>
            <a:pPr marL="228600" indent="-228600">
              <a:lnSpc>
                <a:spcPct val="90000"/>
              </a:lnSpc>
            </a:pPr>
            <a:r>
              <a:rPr lang="en-US" sz="900" dirty="0"/>
              <a:t>    - For ecosystem users: </a:t>
            </a:r>
            <a:r>
              <a:rPr lang="en-US" sz="900" i="1" dirty="0"/>
              <a:t>take the </a:t>
            </a:r>
            <a:r>
              <a:rPr lang="en-US" sz="900" i="1" dirty="0" err="1"/>
              <a:t>url</a:t>
            </a:r>
            <a:r>
              <a:rPr lang="en-US" sz="900" i="1" dirty="0"/>
              <a:t> and credentials information from the </a:t>
            </a:r>
            <a:r>
              <a:rPr lang="en-US" sz="900" i="1" dirty="0" err="1"/>
              <a:t>Bluemix</a:t>
            </a:r>
            <a:r>
              <a:rPr lang="en-US" sz="900" i="1" dirty="0"/>
              <a:t> UI and configure your application to access User Modeling from outside of </a:t>
            </a:r>
            <a:r>
              <a:rPr lang="en-US" sz="900" i="1" dirty="0" err="1"/>
              <a:t>Bluemix</a:t>
            </a:r>
            <a:r>
              <a:rPr lang="en-US" sz="900" i="1" dirty="0"/>
              <a:t> (e.g. Public Cloud, Private Cloud, </a:t>
            </a:r>
            <a:r>
              <a:rPr lang="en-US" sz="900" i="1" dirty="0" err="1"/>
              <a:t>etc</a:t>
            </a:r>
            <a:r>
              <a:rPr lang="en-US" sz="900" i="1" dirty="0"/>
              <a:t>)</a:t>
            </a:r>
          </a:p>
          <a:p>
            <a:pPr marL="228600" indent="-228600">
              <a:lnSpc>
                <a:spcPct val="90000"/>
              </a:lnSpc>
            </a:pPr>
            <a:r>
              <a:rPr lang="en-US" sz="900" dirty="0"/>
              <a:t>    - For </a:t>
            </a:r>
            <a:r>
              <a:rPr lang="en-US" sz="900" dirty="0" err="1"/>
              <a:t>Bluemix</a:t>
            </a:r>
            <a:r>
              <a:rPr lang="en-US" sz="900" dirty="0"/>
              <a:t> customers: </a:t>
            </a:r>
            <a:r>
              <a:rPr lang="en-US" sz="900" i="1" dirty="0"/>
              <a:t>create an application in </a:t>
            </a:r>
            <a:r>
              <a:rPr lang="en-US" sz="900" i="1" dirty="0" err="1"/>
              <a:t>Bluemix</a:t>
            </a:r>
            <a:r>
              <a:rPr lang="en-US" sz="900" i="1" dirty="0"/>
              <a:t> and bind the service instance you created in #1 to it</a:t>
            </a:r>
          </a:p>
          <a:p>
            <a:pPr marL="228600" indent="-228600">
              <a:lnSpc>
                <a:spcPct val="90000"/>
              </a:lnSpc>
            </a:pPr>
            <a:r>
              <a:rPr lang="en-US" sz="900" dirty="0"/>
              <a:t>Build your application </a:t>
            </a:r>
          </a:p>
          <a:p>
            <a:pPr marL="228600" indent="-228600">
              <a:lnSpc>
                <a:spcPct val="90000"/>
              </a:lnSpc>
            </a:pPr>
            <a:endParaRPr lang="en-US" sz="900" dirty="0"/>
          </a:p>
          <a:p>
            <a:pPr marL="228600" indent="-228600">
              <a:lnSpc>
                <a:spcPct val="90000"/>
              </a:lnSpc>
            </a:pPr>
            <a:r>
              <a:rPr lang="en-US" sz="900" dirty="0"/>
              <a:t>Links to </a:t>
            </a:r>
            <a:r>
              <a:rPr lang="en-US" sz="900" dirty="0" err="1"/>
              <a:t>Bluemix</a:t>
            </a:r>
            <a:r>
              <a:rPr lang="en-US" sz="900" dirty="0"/>
              <a:t> documentation, User Modeling docs &amp; samples: </a:t>
            </a:r>
          </a:p>
          <a:p>
            <a:pPr marL="742950" lvl="1" indent="-285750">
              <a:lnSpc>
                <a:spcPct val="90000"/>
              </a:lnSpc>
            </a:pPr>
            <a:r>
              <a:rPr lang="en-US" sz="900" dirty="0"/>
              <a:t>Information about connecting to </a:t>
            </a:r>
            <a:r>
              <a:rPr lang="en-US" sz="900" dirty="0" err="1"/>
              <a:t>Bluemix</a:t>
            </a:r>
            <a:r>
              <a:rPr lang="en-US" sz="900" dirty="0"/>
              <a:t> and integrating the User Modeling service into </a:t>
            </a:r>
            <a:r>
              <a:rPr lang="en-US" sz="900" dirty="0" err="1"/>
              <a:t>Bluemix</a:t>
            </a:r>
            <a:r>
              <a:rPr lang="en-US" sz="900" dirty="0"/>
              <a:t> applications</a:t>
            </a:r>
          </a:p>
          <a:p>
            <a:pPr marL="742950" lvl="1" indent="-285750">
              <a:lnSpc>
                <a:spcPct val="90000"/>
              </a:lnSpc>
            </a:pPr>
            <a:r>
              <a:rPr lang="en-US" sz="900" dirty="0"/>
              <a:t>Sample source code in Node.js, Java, and Ruby for using User Modeling service in applications</a:t>
            </a:r>
          </a:p>
          <a:p>
            <a:pPr marL="228600" indent="-228600">
              <a:lnSpc>
                <a:spcPct val="90000"/>
              </a:lnSpc>
              <a:buFontTx/>
              <a:buAutoNum type="arabicParenR"/>
            </a:pPr>
            <a:endParaRPr lang="en-US" sz="900" dirty="0"/>
          </a:p>
        </p:txBody>
      </p:sp>
    </p:spTree>
    <p:extLst>
      <p:ext uri="{BB962C8B-B14F-4D97-AF65-F5344CB8AC3E}">
        <p14:creationId xmlns:p14="http://schemas.microsoft.com/office/powerpoint/2010/main" val="3436829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spcBef>
                <a:spcPct val="0"/>
              </a:spcBef>
            </a:pPr>
            <a:r>
              <a:rPr lang="en-US" altLang="en-US" sz="800">
                <a:latin typeface="Arial" panose="020B0604020202020204" pitchFamily="34" charset="0"/>
                <a:cs typeface="Arial" panose="020B0604020202020204" pitchFamily="34" charset="0"/>
              </a:rPr>
              <a:t>DeepQA generates and scores many hypotheses using an extensible collection of Natural Language Processing, Machine Learning and Reasoning Algorithms.  These gather and weigh evidence over both unstructured and structured content to determine the answer with the best confidence.</a:t>
            </a:r>
          </a:p>
          <a:p>
            <a:pPr eaLnBrk="1" hangingPunct="1">
              <a:lnSpc>
                <a:spcPct val="80000"/>
              </a:lnSpc>
              <a:spcBef>
                <a:spcPct val="0"/>
              </a:spcBef>
            </a:pPr>
            <a:r>
              <a:rPr lang="en-US" altLang="en-US">
                <a:cs typeface="Arial" panose="020B0604020202020204" pitchFamily="34" charset="0"/>
              </a:rPr>
              <a:t>DeepQA </a:t>
            </a:r>
            <a:r>
              <a:rPr lang="en-US" altLang="en-US" i="1">
                <a:cs typeface="Arial" panose="020B0604020202020204" pitchFamily="34" charset="0"/>
              </a:rPr>
              <a:t>generates and scores many hypotheses using an extensible collection of </a:t>
            </a:r>
            <a:r>
              <a:rPr lang="en-US" altLang="en-US" b="1" i="1">
                <a:cs typeface="Arial" panose="020B0604020202020204" pitchFamily="34" charset="0"/>
              </a:rPr>
              <a:t>Natural Language Processing</a:t>
            </a:r>
            <a:r>
              <a:rPr lang="en-US" altLang="en-US" i="1">
                <a:cs typeface="Arial" panose="020B0604020202020204" pitchFamily="34" charset="0"/>
              </a:rPr>
              <a:t>, </a:t>
            </a:r>
            <a:r>
              <a:rPr lang="en-US" altLang="en-US" b="1" i="1">
                <a:cs typeface="Arial" panose="020B0604020202020204" pitchFamily="34" charset="0"/>
              </a:rPr>
              <a:t>Machine Learning </a:t>
            </a:r>
            <a:r>
              <a:rPr lang="en-US" altLang="en-US" i="1">
                <a:cs typeface="Arial" panose="020B0604020202020204" pitchFamily="34" charset="0"/>
              </a:rPr>
              <a:t>and </a:t>
            </a:r>
            <a:r>
              <a:rPr lang="en-US" altLang="en-US" b="1" i="1">
                <a:cs typeface="Arial" panose="020B0604020202020204" pitchFamily="34" charset="0"/>
              </a:rPr>
              <a:t>Reasoning Algorithms.  </a:t>
            </a:r>
            <a:r>
              <a:rPr lang="en-US" altLang="en-US" i="1">
                <a:cs typeface="Arial" panose="020B0604020202020204" pitchFamily="34" charset="0"/>
              </a:rPr>
              <a:t>These</a:t>
            </a:r>
            <a:r>
              <a:rPr lang="en-US" altLang="en-US" b="1" i="1">
                <a:cs typeface="Arial" panose="020B0604020202020204" pitchFamily="34" charset="0"/>
              </a:rPr>
              <a:t> </a:t>
            </a:r>
            <a:r>
              <a:rPr lang="en-US" altLang="en-US" i="1">
                <a:cs typeface="Arial" panose="020B0604020202020204" pitchFamily="34" charset="0"/>
              </a:rPr>
              <a:t>gather and weigh evidence over both unstructured and structured content to determine the answer with the best confidence.</a:t>
            </a:r>
            <a:endParaRPr lang="en-US" altLang="en-US">
              <a:cs typeface="Arial" panose="020B0604020202020204" pitchFamily="34" charset="0"/>
            </a:endParaRP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Watson – the computer system we developed to play Jeopardy! is based on the DeepQA softate archtiecture.Here is a look at the </a:t>
            </a:r>
            <a:r>
              <a:rPr lang="en-US" altLang="en-US" sz="800" b="1">
                <a:latin typeface="Arial" panose="020B0604020202020204" pitchFamily="34" charset="0"/>
                <a:cs typeface="Arial" panose="020B0604020202020204" pitchFamily="34" charset="0"/>
              </a:rPr>
              <a:t>DeepQA</a:t>
            </a:r>
            <a:r>
              <a:rPr lang="en-US" altLang="en-US" sz="800">
                <a:latin typeface="Arial" panose="020B0604020202020204" pitchFamily="34" charset="0"/>
                <a:cs typeface="Arial" panose="020B0604020202020204" pitchFamily="34" charset="0"/>
              </a:rPr>
              <a:t> architecture. This is like looking inside the brain of the Watson system from about 30,000 feet high.</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Remember, the intended meaning of natural language is ambiguous, tacit and highly contextual. The computer needs to consider many possible meanings, attempting to find the evidence and inference paths that are most confidently supported by the data.</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So, the primary computational principle supported by the DeepQA architecture is to assume and pursue multiple interpretations of the question, to generate many plausible answers or </a:t>
            </a:r>
            <a:r>
              <a:rPr lang="en-US" altLang="en-US" sz="800" b="1">
                <a:latin typeface="Arial" panose="020B0604020202020204" pitchFamily="34" charset="0"/>
                <a:cs typeface="Arial" panose="020B0604020202020204" pitchFamily="34" charset="0"/>
              </a:rPr>
              <a:t>hypotheses</a:t>
            </a:r>
            <a:r>
              <a:rPr lang="en-US" altLang="en-US" sz="800">
                <a:latin typeface="Arial" panose="020B0604020202020204" pitchFamily="34" charset="0"/>
                <a:cs typeface="Arial" panose="020B0604020202020204" pitchFamily="34" charset="0"/>
              </a:rPr>
              <a:t> and to collect and evaluate many different competing evidence paths that might support or refute those hypotheses.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Each component in the system adds assumptions about what the question might means or what the content means or what the answer might be or why it might be correct.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DeepQA is implemented as an extensible architecture and was designed at the outset to support interoperability.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&lt;UIMA Mention&gt;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For this reason it was implemented using UIMA, a framework and OASIS standard for interoperable text and multi-modal analysis contributed by IBM to the open-source community.</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Over 100 different algorithms, implemented as UIMA components, were integrated into this architecture to build </a:t>
            </a:r>
            <a:r>
              <a:rPr lang="en-US" altLang="en-US" sz="800" i="1">
                <a:latin typeface="Arial" panose="020B0604020202020204" pitchFamily="34" charset="0"/>
                <a:cs typeface="Arial" panose="020B0604020202020204" pitchFamily="34" charset="0"/>
              </a:rPr>
              <a:t>Watson</a:t>
            </a:r>
            <a:r>
              <a:rPr lang="en-US" altLang="en-US" sz="800">
                <a:latin typeface="Arial" panose="020B0604020202020204" pitchFamily="34" charset="0"/>
                <a:cs typeface="Arial" panose="020B0604020202020204" pitchFamily="34" charset="0"/>
              </a:rPr>
              <a: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the first step, </a:t>
            </a:r>
            <a:r>
              <a:rPr lang="en-US" altLang="en-US" sz="800" b="1">
                <a:latin typeface="Arial" panose="020B0604020202020204" pitchFamily="34" charset="0"/>
                <a:cs typeface="Arial" panose="020B0604020202020204" pitchFamily="34" charset="0"/>
              </a:rPr>
              <a:t>Question and Category analysis</a:t>
            </a:r>
            <a:r>
              <a:rPr lang="en-US" altLang="en-US" sz="800">
                <a:latin typeface="Arial" panose="020B0604020202020204" pitchFamily="34" charset="0"/>
                <a:cs typeface="Arial" panose="020B0604020202020204" pitchFamily="34" charset="0"/>
              </a:rPr>
              <a:t>, parsing algorithms decompose the question into its grammatical components. Other algorithms here will identify and tag specific semantic entities like names, places or dates. In particular the type of thing being asked for, if is indicated at all, will be identified. We call this the LAT or Lexical Answer Type, like this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FISH</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this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CHARACTER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COUNTRY</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a:t>
            </a:r>
            <a:r>
              <a:rPr lang="en-US" altLang="en-US" sz="800" b="1">
                <a:latin typeface="Arial" panose="020B0604020202020204" pitchFamily="34" charset="0"/>
                <a:cs typeface="Arial" panose="020B0604020202020204" pitchFamily="34" charset="0"/>
              </a:rPr>
              <a:t>Query Decomposition, </a:t>
            </a:r>
            <a:r>
              <a:rPr lang="en-US" altLang="en-US" sz="800">
                <a:latin typeface="Arial" panose="020B0604020202020204" pitchFamily="34" charset="0"/>
                <a:cs typeface="Arial" panose="020B0604020202020204" pitchFamily="34" charset="0"/>
              </a:rPr>
              <a:t>different assumptions are made about if and how the question might be decomposed into sub questions. The original and each identified sub part follow parallel paths through the system.</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a:t>
            </a:r>
            <a:r>
              <a:rPr lang="en-US" altLang="en-US" sz="800" b="1">
                <a:latin typeface="Arial" panose="020B0604020202020204" pitchFamily="34" charset="0"/>
                <a:cs typeface="Arial" panose="020B0604020202020204" pitchFamily="34" charset="0"/>
              </a:rPr>
              <a:t>Hypothesis Generation, </a:t>
            </a:r>
            <a:r>
              <a:rPr lang="en-US" altLang="en-US" sz="800">
                <a:latin typeface="Arial" panose="020B0604020202020204" pitchFamily="34" charset="0"/>
                <a:cs typeface="Arial" panose="020B0604020202020204" pitchFamily="34" charset="0"/>
              </a:rPr>
              <a:t>DeepQA does a variety of very broad searches for each of several interpretations of the question. Note that Watson, to compete on Jeopardy! is not connected to the internet.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These searches are performed over a combination of unstructured data, natural language documents, and structured data, available data bases and knowledge bases fed to Watson during training.</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goal of this step is to generate possible answers to the question and/or its sub parts. At this point there is very little confidence in these possible answers since little intelligence has been applied to understanding the content that might relate to the question. The focus at this point on generating a broad set of hypotheses, – or for this application what we call them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Candidate Answers</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To implement this step for Watson we integrated and advanced multiple open-source text and KB search components.</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After candidate generation DeepQA also performs </a:t>
            </a:r>
            <a:r>
              <a:rPr lang="en-US" altLang="en-US" sz="800" b="1">
                <a:latin typeface="Arial" panose="020B0604020202020204" pitchFamily="34" charset="0"/>
                <a:cs typeface="Arial" panose="020B0604020202020204" pitchFamily="34" charset="0"/>
              </a:rPr>
              <a:t>Soft Filtering </a:t>
            </a:r>
            <a:r>
              <a:rPr lang="en-US" altLang="en-US" sz="800">
                <a:latin typeface="Arial" panose="020B0604020202020204" pitchFamily="34" charset="0"/>
                <a:cs typeface="Arial" panose="020B0604020202020204" pitchFamily="34" charset="0"/>
              </a:rPr>
              <a:t>where it makes parameterized judgments about which and how many candidate answers are most likely worth investing more computation given specific constrains on time and available hardware.  Based on a trained threshold for optimizing the tradeoff between accuracy and speed, Soft Filtering uses different light-weight algorithms to judge which candidates are worth gathering evidence for and which should get less attention and continue through the computation as-is. In contrast, if this were a hard-filter those candidates falling below the threshold would be eliminated from consideration entirely at this point.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a:t>
            </a:r>
            <a:r>
              <a:rPr lang="en-US" altLang="en-US" sz="800" b="1">
                <a:latin typeface="Arial" panose="020B0604020202020204" pitchFamily="34" charset="0"/>
                <a:cs typeface="Arial" panose="020B0604020202020204" pitchFamily="34" charset="0"/>
              </a:rPr>
              <a:t>Hypothesis &amp; Evidence Scoring </a:t>
            </a:r>
            <a:r>
              <a:rPr lang="en-US" altLang="en-US" sz="800">
                <a:latin typeface="Arial" panose="020B0604020202020204" pitchFamily="34" charset="0"/>
                <a:cs typeface="Arial" panose="020B0604020202020204" pitchFamily="34" charset="0"/>
              </a:rPr>
              <a:t>the candidate answers are first scored independently of any additional evidence by deeper analysis algorithms. This may for example include Typing Algorithms. These are algorithms that produce a score indicating how likely it is that a candidate answer is an instance of the Lexical Answer Type determined in the first step – for example Country, Agent, Character, City, Slogan, Book etc.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Many of these algorithms may fire using different resources and techniques to come up with a score. What is the likelihood that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Washington</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for example, refers to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General</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Capital</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State</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Mountain</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Father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 or a </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Founder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b="1">
                <a:latin typeface="Arial" panose="020B0604020202020204" pitchFamily="34" charset="0"/>
                <a:cs typeface="Arial" panose="020B0604020202020204" pitchFamily="34" charset="0"/>
              </a:rPr>
              <a:t>For each candidate answer many pieces of  additional Evidence are search for.</a:t>
            </a:r>
            <a:r>
              <a:rPr lang="en-US" altLang="en-US" sz="800">
                <a:latin typeface="Arial" panose="020B0604020202020204" pitchFamily="34" charset="0"/>
                <a:cs typeface="Arial" panose="020B0604020202020204" pitchFamily="34" charset="0"/>
              </a:rPr>
              <a:t> Each of these pieces of evidence are subjected to more algorithms that deeply analyze the evidentiary passages and score the likelihood that the passage supports or refutes the correctness of the candidate answer. These algorithms may consider variations in grammatical structure, word usage, and meaning.</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In the </a:t>
            </a:r>
            <a:r>
              <a:rPr lang="en-US" altLang="en-US" sz="800" b="1">
                <a:latin typeface="Arial" panose="020B0604020202020204" pitchFamily="34" charset="0"/>
                <a:cs typeface="Arial" panose="020B0604020202020204" pitchFamily="34" charset="0"/>
              </a:rPr>
              <a:t>Synthesis</a:t>
            </a:r>
            <a:r>
              <a:rPr lang="en-US" altLang="en-US" sz="800">
                <a:latin typeface="Arial" panose="020B0604020202020204" pitchFamily="34" charset="0"/>
                <a:cs typeface="Arial" panose="020B0604020202020204" pitchFamily="34" charset="0"/>
              </a:rPr>
              <a:t> step, if the question had been decomposed into sub-parts, one or more synthesis algorithms will fire. They will apply methods for inferring a coherent final answer from the constituent elements derived from the questions sub-parts.</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Finally, arriving at the last step, </a:t>
            </a:r>
            <a:r>
              <a:rPr lang="en-US" altLang="en-US" sz="800" b="1">
                <a:latin typeface="Arial" panose="020B0604020202020204" pitchFamily="34" charset="0"/>
                <a:cs typeface="Arial" panose="020B0604020202020204" pitchFamily="34" charset="0"/>
              </a:rPr>
              <a:t>Final Merging and Ranking, </a:t>
            </a:r>
            <a:r>
              <a:rPr lang="en-US" altLang="en-US" sz="800">
                <a:latin typeface="Arial" panose="020B0604020202020204" pitchFamily="34" charset="0"/>
                <a:cs typeface="Arial" panose="020B0604020202020204" pitchFamily="34" charset="0"/>
              </a:rPr>
              <a:t>are many possible answers, each paired with many pieces of evidence and each of these scored by many algorithms to produce hundreds of feature scores. All giving some evidence for the correctness of each candidate answer.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Trained models are applied to weigh the relative importance of these feature scores. These models are trained with ML methods to predict, based on past performance, how best to combine all this scores to produce final, single confidence numbers for each candidate answer and to produce the final ranking of all candidates.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answer with the strongest confidence would be Watson</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 final answer. And Watson would try to buzz-in provided that top answer</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 confidence was above a certain threshold.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a:t>
            </a: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DeepQA system defers commitments and carries possibilities through the entire process while searching for increasing broader contextual evidence and more credible inferences to support the most likely candidate answers.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All the algorithms used to interpret questions, generate candidate answers, score answers, collection evidence and score evidence are loosely coupled but work holistically by virtue of DeepQA</a:t>
            </a:r>
            <a:r>
              <a:rPr lang="ja-JP" altLang="en-US" sz="800">
                <a:latin typeface="Arial" panose="020B0604020202020204" pitchFamily="34" charset="0"/>
                <a:cs typeface="Arial" panose="020B0604020202020204" pitchFamily="34" charset="0"/>
              </a:rPr>
              <a:t>’</a:t>
            </a:r>
            <a:r>
              <a:rPr lang="en-US" altLang="ja-JP" sz="800">
                <a:latin typeface="Arial" panose="020B0604020202020204" pitchFamily="34" charset="0"/>
                <a:cs typeface="Arial" panose="020B0604020202020204" pitchFamily="34" charset="0"/>
              </a:rPr>
              <a:t>s pervasive machine learning infrastructure.</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No one component could realize its impact on end-to-end performance without being integrated and trained with the other components AND they are all evolving simultaneously.   In fact what had 10% impact on some metric one day, might 1 month later, only contribute 2% to overall performance due to evolving component algorithms and interactions. This is why the system as it develops in regularly trained and retrained.</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DeepQA is a complex system architecture designed to extensibly deal with the challenges of natural language processing applications and to adapt to new domains of knowledge. </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a:latin typeface="Arial" panose="020B0604020202020204" pitchFamily="34" charset="0"/>
                <a:cs typeface="Arial" panose="020B0604020202020204" pitchFamily="34" charset="0"/>
              </a:rPr>
              <a:t>The Jeopardy! Challenge has greatly inspired its design and implementation for the </a:t>
            </a:r>
            <a:r>
              <a:rPr lang="en-US" altLang="en-US" sz="800" i="1">
                <a:latin typeface="Arial" panose="020B0604020202020204" pitchFamily="34" charset="0"/>
                <a:cs typeface="Arial" panose="020B0604020202020204" pitchFamily="34" charset="0"/>
              </a:rPr>
              <a:t>Watson</a:t>
            </a:r>
            <a:r>
              <a:rPr lang="en-US" altLang="en-US" sz="800">
                <a:latin typeface="Arial" panose="020B0604020202020204" pitchFamily="34" charset="0"/>
                <a:cs typeface="Arial" panose="020B0604020202020204" pitchFamily="34" charset="0"/>
              </a:rPr>
              <a:t> system.</a:t>
            </a:r>
          </a:p>
          <a:p>
            <a:pPr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p:txBody>
      </p:sp>
      <p:sp>
        <p:nvSpPr>
          <p:cNvPr id="5837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rPr>
              <a:t>IBM IOD 2011</a:t>
            </a:r>
          </a:p>
        </p:txBody>
      </p:sp>
      <p:sp>
        <p:nvSpPr>
          <p:cNvPr id="5837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F4353B45-AA5F-4750-9F7B-57F7F879D4FA}" type="datetime1">
              <a:rPr kumimoji="0" lang="en-US" altLang="en-US" sz="1200" b="0" i="0" u="none" strike="noStrike" kern="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9/28/2016</a:t>
            </a:fld>
            <a:endPar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endParaRPr>
          </a:p>
        </p:txBody>
      </p:sp>
      <p:sp>
        <p:nvSpPr>
          <p:cNvPr id="58373"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rPr>
              <a:t>Prensenter name here.ppt</a:t>
            </a:r>
          </a:p>
        </p:txBody>
      </p:sp>
      <p:sp>
        <p:nvSpPr>
          <p:cNvPr id="58374"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400E7CF6-EAA4-45E1-BE3E-DAC354CB998E}" type="slidenum">
              <a:rPr kumimoji="0" lang="en-US" altLang="en-US" sz="1200" b="0" i="0" u="none" strike="noStrike" kern="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37</a:t>
            </a:fld>
            <a:endParaRPr kumimoji="0" lang="en-US" altLang="en-US" sz="1200" b="0" i="0" u="none" strike="noStrike" kern="0" cap="none" spc="0" normalizeH="0" baseline="0" noProof="0">
              <a:ln>
                <a:noFill/>
              </a:ln>
              <a:solidFill>
                <a:schemeClr val="tx1"/>
              </a:solidFill>
              <a:effectLst/>
              <a:uLnTx/>
              <a:uFillTx/>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2731166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fld id="{3544321B-4EF0-471F-9940-64BD39CB6114}" type="slidenum">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pPr marL="0" marR="0" lvl="0" indent="0" defTabSz="914400" eaLnBrk="1" fontAlgn="auto" latinLnBrk="0" hangingPunct="1">
                <a:lnSpc>
                  <a:spcPct val="100000"/>
                </a:lnSpc>
                <a:spcBef>
                  <a:spcPts val="0"/>
                </a:spcBef>
                <a:spcAft>
                  <a:spcPts val="0"/>
                </a:spcAft>
                <a:buClrTx/>
                <a:buSzTx/>
                <a:buFontTx/>
                <a:buNone/>
                <a:tabLst/>
                <a:defRPr/>
              </a:pPr>
              <a:t>38</a:t>
            </a:fld>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99682" name="Slide Image Placeholder 1"/>
          <p:cNvSpPr>
            <a:spLocks noGrp="1" noRot="1" noChangeAspect="1" noTextEdit="1"/>
          </p:cNvSpPr>
          <p:nvPr>
            <p:ph type="sldImg"/>
          </p:nvPr>
        </p:nvSpPr>
        <p:spPr>
          <a:xfrm>
            <a:off x="1144588" y="685800"/>
            <a:ext cx="4570412" cy="3429000"/>
          </a:xfrm>
          <a:ln/>
        </p:spPr>
      </p:sp>
      <p:sp>
        <p:nvSpPr>
          <p:cNvPr id="15364" name="Notes Placeholder 2"/>
          <p:cNvSpPr>
            <a:spLocks noGrp="1"/>
          </p:cNvSpPr>
          <p:nvPr>
            <p:ph type="body" idx="1"/>
          </p:nvPr>
        </p:nvSpPr>
        <p:spPr/>
        <p:txBody>
          <a:bodyPr lIns="91424" tIns="45712" rIns="91424" bIns="45712">
            <a:normAutofit fontScale="32500" lnSpcReduction="20000"/>
          </a:bodyPr>
          <a:lstStyle/>
          <a:p>
            <a:pPr eaLnBrk="1" hangingPunct="1">
              <a:spcBef>
                <a:spcPct val="0"/>
              </a:spcBef>
              <a:defRPr/>
            </a:pPr>
            <a:r>
              <a:rPr lang="en-US" i="1" baseline="-25000"/>
              <a:t>&lt;click&gt;</a:t>
            </a:r>
            <a:endParaRPr lang="en-US"/>
          </a:p>
          <a:p>
            <a:pPr eaLnBrk="1" hangingPunct="1">
              <a:spcBef>
                <a:spcPct val="0"/>
              </a:spcBef>
              <a:defRPr/>
            </a:pPr>
            <a:r>
              <a:rPr lang="en-US"/>
              <a:t> </a:t>
            </a:r>
          </a:p>
          <a:p>
            <a:pPr eaLnBrk="1" hangingPunct="1">
              <a:spcBef>
                <a:spcPct val="0"/>
              </a:spcBef>
              <a:defRPr/>
            </a:pPr>
            <a:r>
              <a:rPr lang="en-US"/>
              <a:t>Here is a look at the </a:t>
            </a:r>
            <a:r>
              <a:rPr lang="en-US" b="1"/>
              <a:t>DeepQA</a:t>
            </a:r>
            <a:r>
              <a:rPr lang="en-US"/>
              <a:t> architecture. This is like looking inside the brain of the Watson system from about 30,000 feet high.</a:t>
            </a:r>
          </a:p>
          <a:p>
            <a:pPr eaLnBrk="1" hangingPunct="1">
              <a:spcBef>
                <a:spcPct val="0"/>
              </a:spcBef>
              <a:defRPr/>
            </a:pPr>
            <a:endParaRPr lang="en-US"/>
          </a:p>
          <a:p>
            <a:pPr eaLnBrk="1" hangingPunct="1">
              <a:spcBef>
                <a:spcPct val="0"/>
              </a:spcBef>
              <a:defRPr/>
            </a:pPr>
            <a:r>
              <a:rPr lang="en-US"/>
              <a:t>Remember, natural language is ambiguous, polysemous, tacit and its meaning is often highly contextual. Bottom line -- the computer needs to consider many possible meanings, attempting to find the inference paths that are most confidently supported by the data.</a:t>
            </a:r>
          </a:p>
          <a:p>
            <a:pPr eaLnBrk="1" hangingPunct="1">
              <a:spcBef>
                <a:spcPct val="0"/>
              </a:spcBef>
              <a:defRPr/>
            </a:pPr>
            <a:endParaRPr lang="en-US"/>
          </a:p>
          <a:p>
            <a:pPr eaLnBrk="1" hangingPunct="1">
              <a:spcBef>
                <a:spcPct val="0"/>
              </a:spcBef>
              <a:defRPr/>
            </a:pPr>
            <a:r>
              <a:rPr lang="en-US"/>
              <a:t>So, the primary computational principle supported by the DeepQA architecture is to assume and maintain multiple interpretations of the question, to generate many plausible answers or </a:t>
            </a:r>
            <a:r>
              <a:rPr lang="en-US" b="1"/>
              <a:t>hypotheses</a:t>
            </a:r>
            <a:r>
              <a:rPr lang="en-US"/>
              <a:t> and to collect and process many different evidence streams that might support or refute those hypotheses. </a:t>
            </a:r>
          </a:p>
          <a:p>
            <a:pPr eaLnBrk="1" hangingPunct="1">
              <a:spcBef>
                <a:spcPct val="0"/>
              </a:spcBef>
              <a:defRPr/>
            </a:pPr>
            <a:endParaRPr lang="en-US"/>
          </a:p>
          <a:p>
            <a:pPr eaLnBrk="1" hangingPunct="1">
              <a:spcBef>
                <a:spcPct val="0"/>
              </a:spcBef>
              <a:defRPr/>
            </a:pPr>
            <a:r>
              <a:rPr lang="en-US"/>
              <a:t>Each component in the system adds assumptions about what the question means or what the content means or what the answer might be or why it might be correct.  </a:t>
            </a:r>
          </a:p>
          <a:p>
            <a:pPr eaLnBrk="1" hangingPunct="1">
              <a:spcBef>
                <a:spcPct val="0"/>
              </a:spcBef>
              <a:defRPr/>
            </a:pPr>
            <a:endParaRPr lang="en-US"/>
          </a:p>
          <a:p>
            <a:pPr eaLnBrk="1" hangingPunct="1">
              <a:spcBef>
                <a:spcPct val="0"/>
              </a:spcBef>
              <a:defRPr/>
            </a:pPr>
            <a:r>
              <a:rPr lang="en-US"/>
              <a:t>DeepQA is implemented as an extensible architecture and was designed at the outset to support interoperability. </a:t>
            </a:r>
          </a:p>
          <a:p>
            <a:pPr eaLnBrk="1" hangingPunct="1">
              <a:spcBef>
                <a:spcPct val="0"/>
              </a:spcBef>
              <a:defRPr/>
            </a:pPr>
            <a:endParaRPr lang="en-US"/>
          </a:p>
          <a:p>
            <a:pPr eaLnBrk="1" hangingPunct="1">
              <a:spcBef>
                <a:spcPct val="0"/>
              </a:spcBef>
              <a:defRPr/>
            </a:pPr>
            <a:r>
              <a:rPr lang="en-US"/>
              <a:t>&lt;UIMA Mention&gt;</a:t>
            </a:r>
          </a:p>
          <a:p>
            <a:pPr eaLnBrk="1" hangingPunct="1">
              <a:spcBef>
                <a:spcPct val="0"/>
              </a:spcBef>
              <a:defRPr/>
            </a:pPr>
            <a:endParaRPr lang="en-US"/>
          </a:p>
          <a:p>
            <a:pPr eaLnBrk="1" hangingPunct="1">
              <a:spcBef>
                <a:spcPct val="0"/>
              </a:spcBef>
              <a:defRPr/>
            </a:pPr>
            <a:r>
              <a:rPr lang="en-US"/>
              <a:t>For this reason it was implemented using UIMA, a framework and OASIS standard for interoperable text and multi-modal analysis contributed by IBM to the open-source community.</a:t>
            </a:r>
          </a:p>
          <a:p>
            <a:pPr eaLnBrk="1" hangingPunct="1">
              <a:spcBef>
                <a:spcPct val="0"/>
              </a:spcBef>
              <a:defRPr/>
            </a:pPr>
            <a:endParaRPr lang="en-US"/>
          </a:p>
          <a:p>
            <a:pPr eaLnBrk="1" hangingPunct="1">
              <a:spcBef>
                <a:spcPct val="0"/>
              </a:spcBef>
              <a:defRPr/>
            </a:pPr>
            <a:r>
              <a:rPr lang="en-US"/>
              <a:t>Over 100 different algorithms, implemented as UIMA components, were integrated into this architecture to build </a:t>
            </a:r>
            <a:r>
              <a:rPr lang="en-US" i="1"/>
              <a:t>Watson</a:t>
            </a:r>
            <a:r>
              <a:rPr lang="en-US"/>
              <a:t>.</a:t>
            </a:r>
          </a:p>
          <a:p>
            <a:pPr eaLnBrk="1" hangingPunct="1">
              <a:spcBef>
                <a:spcPct val="0"/>
              </a:spcBef>
              <a:defRPr/>
            </a:pPr>
            <a:endParaRPr lang="en-US"/>
          </a:p>
          <a:p>
            <a:pPr eaLnBrk="1" hangingPunct="1">
              <a:spcBef>
                <a:spcPct val="0"/>
              </a:spcBef>
              <a:defRPr/>
            </a:pPr>
            <a:r>
              <a:rPr lang="en-US"/>
              <a:t>In the first step, </a:t>
            </a:r>
            <a:r>
              <a:rPr lang="en-US" b="1"/>
              <a:t>Question and Category analysis</a:t>
            </a:r>
            <a:r>
              <a:rPr lang="en-US"/>
              <a:t>, parsing algorithms decompose the question into its grammatical or syntactic components. Other algorithms here will identify and tag specific semantic entities like names, places or dates. In particular the type of thing being asked for, if is indicated at all, will be identified. We call this the LAT or Lexical Answer Type, like this “FISH”, this “CHARACTER” or “COUNTRY”.</a:t>
            </a:r>
          </a:p>
          <a:p>
            <a:pPr eaLnBrk="1" hangingPunct="1">
              <a:spcBef>
                <a:spcPct val="0"/>
              </a:spcBef>
              <a:defRPr/>
            </a:pPr>
            <a:endParaRPr lang="en-US"/>
          </a:p>
          <a:p>
            <a:pPr eaLnBrk="1" hangingPunct="1">
              <a:spcBef>
                <a:spcPct val="0"/>
              </a:spcBef>
              <a:defRPr/>
            </a:pPr>
            <a:r>
              <a:rPr lang="en-US"/>
              <a:t>In </a:t>
            </a:r>
            <a:r>
              <a:rPr lang="en-US" b="1"/>
              <a:t>Query Decomposition, </a:t>
            </a:r>
            <a:r>
              <a:rPr lang="en-US"/>
              <a:t>different assumptions are made about if and how the question might be decomposed into sub questions. The original and each identified sub part follow parallel paths through the system.</a:t>
            </a:r>
          </a:p>
          <a:p>
            <a:pPr eaLnBrk="1" hangingPunct="1">
              <a:spcBef>
                <a:spcPct val="0"/>
              </a:spcBef>
              <a:defRPr/>
            </a:pPr>
            <a:endParaRPr lang="en-US"/>
          </a:p>
          <a:p>
            <a:pPr eaLnBrk="1" hangingPunct="1">
              <a:spcBef>
                <a:spcPct val="0"/>
              </a:spcBef>
              <a:defRPr/>
            </a:pPr>
            <a:r>
              <a:rPr lang="en-US"/>
              <a:t>In </a:t>
            </a:r>
            <a:r>
              <a:rPr lang="en-US" b="1"/>
              <a:t>Hypothesis Generation, </a:t>
            </a:r>
            <a:r>
              <a:rPr lang="en-US"/>
              <a:t>DeepQA does a variety of very broad searches for each of several interpretations of the question. </a:t>
            </a:r>
          </a:p>
          <a:p>
            <a:pPr eaLnBrk="1" hangingPunct="1">
              <a:spcBef>
                <a:spcPct val="0"/>
              </a:spcBef>
              <a:defRPr/>
            </a:pPr>
            <a:endParaRPr lang="en-US"/>
          </a:p>
          <a:p>
            <a:pPr eaLnBrk="1" hangingPunct="1">
              <a:spcBef>
                <a:spcPct val="0"/>
              </a:spcBef>
              <a:defRPr/>
            </a:pPr>
            <a:r>
              <a:rPr lang="en-US"/>
              <a:t>These searches are performed over a combination of unstructured data, natural language documents, and structured data, available knowledge bases. </a:t>
            </a:r>
          </a:p>
          <a:p>
            <a:pPr eaLnBrk="1" hangingPunct="1">
              <a:spcBef>
                <a:spcPct val="0"/>
              </a:spcBef>
              <a:defRPr/>
            </a:pPr>
            <a:r>
              <a:rPr lang="en-US"/>
              <a:t>--</a:t>
            </a:r>
          </a:p>
          <a:p>
            <a:pPr eaLnBrk="1" hangingPunct="1">
              <a:spcBef>
                <a:spcPct val="0"/>
              </a:spcBef>
              <a:defRPr/>
            </a:pPr>
            <a:r>
              <a:rPr lang="en-US"/>
              <a:t>The goal of this step is to generate possible answers to the question and/or its sub parts. At this point there is not a lot of confidence in these possible answers since little intelligence has been applied to understanding the content that might relate to the question. The focus is on generating a broad set of hypotheses, – or for this application what we call “Candidate Answers”. </a:t>
            </a:r>
          </a:p>
          <a:p>
            <a:pPr eaLnBrk="1" hangingPunct="1">
              <a:spcBef>
                <a:spcPct val="0"/>
              </a:spcBef>
              <a:defRPr/>
            </a:pPr>
            <a:endParaRPr lang="en-US"/>
          </a:p>
          <a:p>
            <a:pPr eaLnBrk="1" hangingPunct="1">
              <a:spcBef>
                <a:spcPct val="0"/>
              </a:spcBef>
              <a:defRPr/>
            </a:pPr>
            <a:r>
              <a:rPr lang="en-US"/>
              <a:t>To implement this step for Watson we used multiple open-source text and KB search components.</a:t>
            </a:r>
          </a:p>
          <a:p>
            <a:pPr eaLnBrk="1" hangingPunct="1">
              <a:spcBef>
                <a:spcPct val="0"/>
              </a:spcBef>
              <a:defRPr/>
            </a:pPr>
            <a:endParaRPr lang="en-US"/>
          </a:p>
          <a:p>
            <a:pPr eaLnBrk="1" hangingPunct="1">
              <a:spcBef>
                <a:spcPct val="0"/>
              </a:spcBef>
              <a:defRPr/>
            </a:pPr>
            <a:r>
              <a:rPr lang="en-US"/>
              <a:t>The </a:t>
            </a:r>
            <a:r>
              <a:rPr lang="en-US" b="1"/>
              <a:t>Soft Filtering </a:t>
            </a:r>
            <a:r>
              <a:rPr lang="en-US"/>
              <a:t>step in DeepQA, acknowledges that resources are ultimately limited. And some parameterized judgment about which candidate answers are worth pursuing further must be made given constrains on time and available hardware. </a:t>
            </a:r>
          </a:p>
          <a:p>
            <a:pPr eaLnBrk="1" hangingPunct="1">
              <a:spcBef>
                <a:spcPct val="0"/>
              </a:spcBef>
              <a:defRPr/>
            </a:pPr>
            <a:endParaRPr lang="en-US"/>
          </a:p>
          <a:p>
            <a:pPr eaLnBrk="1" hangingPunct="1">
              <a:spcBef>
                <a:spcPct val="0"/>
              </a:spcBef>
              <a:defRPr/>
            </a:pPr>
            <a:r>
              <a:rPr lang="en-US"/>
              <a:t>Based on a trained threshold for optimizing the tradeoff between accuracy and latency, Soft Filtering uses different light-weight algorithms to judge which candidates are worth gathering evidence for and which should get less attention and continue through the computation as-is. In contrast, if this were a hard-filter those candidates falling below the filter would be eliminated from consideration entirely at this point.</a:t>
            </a:r>
          </a:p>
          <a:p>
            <a:pPr eaLnBrk="1" hangingPunct="1">
              <a:spcBef>
                <a:spcPct val="0"/>
              </a:spcBef>
              <a:defRPr/>
            </a:pPr>
            <a:endParaRPr lang="en-US"/>
          </a:p>
          <a:p>
            <a:pPr eaLnBrk="1" hangingPunct="1">
              <a:spcBef>
                <a:spcPct val="0"/>
              </a:spcBef>
              <a:defRPr/>
            </a:pPr>
            <a:r>
              <a:rPr lang="en-US"/>
              <a:t>In </a:t>
            </a:r>
            <a:r>
              <a:rPr lang="en-US" b="1"/>
              <a:t>Hypothesis &amp; Evidence Scoring </a:t>
            </a:r>
            <a:r>
              <a:rPr lang="en-US"/>
              <a:t>the candidate answers are scored independently of any additional evidence by deeper analysis algorithms. This may for example include Typing Algorithms. These are algorithms that produce a score indicating how likely it is that a candidate answer is an instance of the Lexical Answer Type determined in the first step – for example Country, Agent, Character, City, Slogan, Book etc. </a:t>
            </a:r>
          </a:p>
          <a:p>
            <a:pPr eaLnBrk="1" hangingPunct="1">
              <a:spcBef>
                <a:spcPct val="0"/>
              </a:spcBef>
              <a:defRPr/>
            </a:pPr>
            <a:endParaRPr lang="en-US"/>
          </a:p>
          <a:p>
            <a:pPr eaLnBrk="1" hangingPunct="1">
              <a:spcBef>
                <a:spcPct val="0"/>
              </a:spcBef>
              <a:defRPr/>
            </a:pPr>
            <a:r>
              <a:rPr lang="en-US"/>
              <a:t>Many of these algorithms may fire using different resources and techniques to come up with a score. What is the likelihood that “Washington” for example, refers to a “General” or a “Capital” or a “State” or a “Mountain” or a “Father” or a “Founder”?</a:t>
            </a:r>
          </a:p>
          <a:p>
            <a:pPr eaLnBrk="1" hangingPunct="1">
              <a:spcBef>
                <a:spcPct val="0"/>
              </a:spcBef>
              <a:defRPr/>
            </a:pPr>
            <a:endParaRPr lang="en-US"/>
          </a:p>
          <a:p>
            <a:pPr eaLnBrk="1" hangingPunct="1">
              <a:spcBef>
                <a:spcPct val="0"/>
              </a:spcBef>
              <a:defRPr/>
            </a:pPr>
            <a:r>
              <a:rPr lang="en-US" b="1"/>
              <a:t>Evidence</a:t>
            </a:r>
            <a:r>
              <a:rPr lang="en-US"/>
              <a:t>, in this case, more documents and or more structured facts, is collected for the many candidate answers. Each of these pieces of evidence are subjected to more algorithms that deeply analyze the evidentiary passages, for example, and score the likelihood that the passage supports or refutes the correctness of the candidate answer.</a:t>
            </a:r>
          </a:p>
          <a:p>
            <a:pPr eaLnBrk="1" hangingPunct="1">
              <a:spcBef>
                <a:spcPct val="0"/>
              </a:spcBef>
              <a:defRPr/>
            </a:pPr>
            <a:endParaRPr lang="en-US"/>
          </a:p>
          <a:p>
            <a:pPr eaLnBrk="1" hangingPunct="1">
              <a:spcBef>
                <a:spcPct val="0"/>
              </a:spcBef>
              <a:defRPr/>
            </a:pPr>
            <a:r>
              <a:rPr lang="en-US"/>
              <a:t>In the </a:t>
            </a:r>
            <a:r>
              <a:rPr lang="en-US" b="1"/>
              <a:t>Synthesis</a:t>
            </a:r>
            <a:r>
              <a:rPr lang="en-US"/>
              <a:t> step, if the question had been decomposed into sub-parts, one or more synthesis algorithms will fire, with varying levels of certainty, They will apply methods for inferring a coherent final answer from the constituent elements derived from the questions sub-parts.</a:t>
            </a:r>
          </a:p>
          <a:p>
            <a:pPr eaLnBrk="1" hangingPunct="1">
              <a:spcBef>
                <a:spcPct val="0"/>
              </a:spcBef>
              <a:defRPr/>
            </a:pPr>
            <a:endParaRPr lang="en-US"/>
          </a:p>
          <a:p>
            <a:pPr eaLnBrk="1" hangingPunct="1">
              <a:spcBef>
                <a:spcPct val="0"/>
              </a:spcBef>
              <a:defRPr/>
            </a:pPr>
            <a:r>
              <a:rPr lang="en-US"/>
              <a:t>Finally, arriving at the last step, </a:t>
            </a:r>
            <a:r>
              <a:rPr lang="en-US" b="1"/>
              <a:t>Final Merging and Ranking, </a:t>
            </a:r>
            <a:r>
              <a:rPr lang="en-US"/>
              <a:t>are many possible answers, each paired with many pieces of evidence and each of these scored by many algorithms to produce hundreds of feature scores. All giving some evidence for the correctness of each candidate answer. </a:t>
            </a:r>
          </a:p>
          <a:p>
            <a:pPr eaLnBrk="1" hangingPunct="1">
              <a:spcBef>
                <a:spcPct val="0"/>
              </a:spcBef>
              <a:defRPr/>
            </a:pPr>
            <a:endParaRPr lang="en-US"/>
          </a:p>
          <a:p>
            <a:pPr eaLnBrk="1" hangingPunct="1">
              <a:spcBef>
                <a:spcPct val="0"/>
              </a:spcBef>
              <a:defRPr/>
            </a:pPr>
            <a:r>
              <a:rPr lang="en-US"/>
              <a:t>Trained models are applied to weigh the relative importance of these feature scores. These models are trained with ML methods to predict, based on past performance, how best to combine all this scores to produce final, single confidence numbers for each candidate answer and to produce the final ranking of all candidates. </a:t>
            </a:r>
          </a:p>
          <a:p>
            <a:pPr eaLnBrk="1" hangingPunct="1">
              <a:spcBef>
                <a:spcPct val="0"/>
              </a:spcBef>
              <a:defRPr/>
            </a:pPr>
            <a:endParaRPr lang="en-US"/>
          </a:p>
          <a:p>
            <a:pPr eaLnBrk="1" hangingPunct="1">
              <a:spcBef>
                <a:spcPct val="0"/>
              </a:spcBef>
              <a:defRPr/>
            </a:pPr>
            <a:r>
              <a:rPr lang="en-US"/>
              <a:t>The answer with the strongest confidence would be Watson’s final answer. And Watson would try to buzz-in provided that top answer’s confidence was above a certain threshold. </a:t>
            </a:r>
          </a:p>
          <a:p>
            <a:pPr eaLnBrk="1" hangingPunct="1">
              <a:spcBef>
                <a:spcPct val="0"/>
              </a:spcBef>
              <a:defRPr/>
            </a:pPr>
            <a:endParaRPr lang="en-US"/>
          </a:p>
          <a:p>
            <a:pPr eaLnBrk="1" hangingPunct="1">
              <a:spcBef>
                <a:spcPct val="0"/>
              </a:spcBef>
              <a:defRPr/>
            </a:pPr>
            <a:r>
              <a:rPr lang="en-US"/>
              <a:t>----</a:t>
            </a:r>
          </a:p>
          <a:p>
            <a:pPr eaLnBrk="1" hangingPunct="1">
              <a:spcBef>
                <a:spcPct val="0"/>
              </a:spcBef>
              <a:defRPr/>
            </a:pPr>
            <a:r>
              <a:rPr lang="en-US"/>
              <a:t>The DeepQA system defers commitments and carries possibilities through the entire process while searching for increasing broader contextual evidence and more credible inferences to support the most likely candidate answers. </a:t>
            </a:r>
          </a:p>
          <a:p>
            <a:pPr eaLnBrk="1" hangingPunct="1">
              <a:spcBef>
                <a:spcPct val="0"/>
              </a:spcBef>
              <a:defRPr/>
            </a:pPr>
            <a:endParaRPr lang="en-US"/>
          </a:p>
          <a:p>
            <a:pPr eaLnBrk="1" hangingPunct="1">
              <a:spcBef>
                <a:spcPct val="0"/>
              </a:spcBef>
              <a:defRPr/>
            </a:pPr>
            <a:r>
              <a:rPr lang="en-US"/>
              <a:t>All the algorithms used to interpret questions, generate candidate answers, score answers, collection evidence and score evidence are loosely coupled but work holistically by virtue of DeepQA’s pervasive machine learning infrastructure.</a:t>
            </a:r>
          </a:p>
          <a:p>
            <a:pPr eaLnBrk="1" hangingPunct="1">
              <a:spcBef>
                <a:spcPct val="0"/>
              </a:spcBef>
              <a:defRPr/>
            </a:pPr>
            <a:endParaRPr lang="en-US"/>
          </a:p>
          <a:p>
            <a:pPr eaLnBrk="1" hangingPunct="1">
              <a:spcBef>
                <a:spcPct val="0"/>
              </a:spcBef>
              <a:defRPr/>
            </a:pPr>
            <a:r>
              <a:rPr lang="en-US"/>
              <a:t>No one component could realize its impact on end-to-end performance without being integrated and trained with the other components AND they are all evolving simultaneously.   In fact what had 10% impact on some metric one day, might 1 month later, only contribute 2% to overall performance due to evolving component algorithms and interactions. This is why the system as it develops in regularly trained and retrained.</a:t>
            </a:r>
          </a:p>
          <a:p>
            <a:pPr eaLnBrk="1" hangingPunct="1">
              <a:spcBef>
                <a:spcPct val="0"/>
              </a:spcBef>
              <a:defRPr/>
            </a:pPr>
            <a:endParaRPr lang="en-US"/>
          </a:p>
          <a:p>
            <a:pPr eaLnBrk="1" hangingPunct="1">
              <a:spcBef>
                <a:spcPct val="0"/>
              </a:spcBef>
              <a:defRPr/>
            </a:pPr>
            <a:r>
              <a:rPr lang="en-US"/>
              <a:t>DeepQA is a complex system architecture designed to extensibly deal with the challenges of natural language processing applications and to adapt to new domains of knowledge. </a:t>
            </a:r>
          </a:p>
          <a:p>
            <a:pPr eaLnBrk="1" hangingPunct="1">
              <a:spcBef>
                <a:spcPct val="0"/>
              </a:spcBef>
              <a:defRPr/>
            </a:pPr>
            <a:endParaRPr lang="en-US"/>
          </a:p>
          <a:p>
            <a:pPr eaLnBrk="1" hangingPunct="1">
              <a:spcBef>
                <a:spcPct val="0"/>
              </a:spcBef>
              <a:defRPr/>
            </a:pPr>
            <a:r>
              <a:rPr lang="en-US"/>
              <a:t>The Jeopardy! Challenge has greatly inspired its design and implementation for the </a:t>
            </a:r>
            <a:r>
              <a:rPr lang="en-US" i="1"/>
              <a:t>Watson</a:t>
            </a:r>
            <a:r>
              <a:rPr lang="en-US"/>
              <a:t> system.</a:t>
            </a:r>
          </a:p>
          <a:p>
            <a:pPr eaLnBrk="1" hangingPunct="1">
              <a:spcBef>
                <a:spcPct val="0"/>
              </a:spcBef>
              <a:defRPr/>
            </a:pPr>
            <a:endParaRPr lang="en-US"/>
          </a:p>
        </p:txBody>
      </p:sp>
      <p:sp>
        <p:nvSpPr>
          <p:cNvPr id="19968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eaLnBrk="0" fontAlgn="auto" latinLnBrk="0" hangingPunct="0">
              <a:lnSpc>
                <a:spcPct val="100000"/>
              </a:lnSpc>
              <a:spcBef>
                <a:spcPts val="0"/>
              </a:spcBef>
              <a:spcAft>
                <a:spcPts val="0"/>
              </a:spcAft>
              <a:buClrTx/>
              <a:buSzTx/>
              <a:buFontTx/>
              <a:buNone/>
              <a:tabLst/>
              <a:defRPr/>
            </a:pPr>
            <a:fld id="{F6EC0740-64F8-41F4-B31B-35A4842259C5}" type="slidenum">
              <a:rPr kumimoji="0" lang="en-US" altLang="en-US" sz="1200" b="1" i="0" u="none" strike="noStrike" kern="0" cap="none" spc="0" normalizeH="0" baseline="0" noProof="0">
                <a:ln>
                  <a:noFill/>
                </a:ln>
                <a:solidFill>
                  <a:srgbClr val="000000"/>
                </a:solidFill>
                <a:effectLst/>
                <a:uLnTx/>
                <a:uFillTx/>
                <a:latin typeface="Calibri" panose="020F0502020204030204" pitchFamily="34" charset="0"/>
                <a:cs typeface="Arial" panose="020B0604020202020204" pitchFamily="34" charset="0"/>
              </a:rPr>
              <a:pPr marL="0" marR="0" lvl="0" indent="0" algn="r" defTabSz="914400" eaLnBrk="0" fontAlgn="auto" latinLnBrk="0" hangingPunct="0">
                <a:lnSpc>
                  <a:spcPct val="100000"/>
                </a:lnSpc>
                <a:spcBef>
                  <a:spcPts val="0"/>
                </a:spcBef>
                <a:spcAft>
                  <a:spcPts val="0"/>
                </a:spcAft>
                <a:buClrTx/>
                <a:buSzTx/>
                <a:buFontTx/>
                <a:buNone/>
                <a:tabLst/>
                <a:defRPr/>
              </a:pPr>
              <a:t>38</a:t>
            </a:fld>
            <a:endParaRPr kumimoji="0" lang="en-US" altLang="en-US" sz="1200" b="1" i="0" u="none" strike="noStrike" kern="0" cap="none" spc="0" normalizeH="0" baseline="0" noProof="0">
              <a:ln>
                <a:noFill/>
              </a:ln>
              <a:solidFill>
                <a:srgbClr val="000000"/>
              </a:solidFill>
              <a:effectLst/>
              <a:uLnTx/>
              <a:uFillTx/>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58944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latin typeface="Arial" pitchFamily="34" charset="0"/>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F0C95C0-5B73-8040-BB68-44EF01ED2D4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094083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7.xml"/><Relationship Id="rId4" Type="http://schemas.openxmlformats.org/officeDocument/2006/relationships/image" Target="../media/image12.png"/></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173736"/>
            <a:ext cx="2834640" cy="1600200"/>
          </a:xfrm>
        </p:spPr>
        <p:txBody>
          <a:bodyPr/>
          <a:lstStyle>
            <a:lvl1pPr marL="0" indent="0" algn="l">
              <a:buNone/>
              <a:defRPr sz="200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228600" y="4709160"/>
            <a:ext cx="210312" cy="201168"/>
          </a:xfrm>
        </p:spPr>
        <p:txBody>
          <a:bodyPr/>
          <a:lstStyle>
            <a:lvl1pPr>
              <a:defRPr>
                <a:latin typeface="Arial"/>
                <a:cs typeface="Arial"/>
              </a:defRPr>
            </a:lvl1pPr>
          </a:lstStyle>
          <a:p>
            <a:fld id="{E4DBDE34-E9B5-E04F-B662-69720E4BCB53}" type="slidenum">
              <a:rPr lang="en-US" smtClean="0"/>
              <a:pPr/>
              <a:t>‹#›</a:t>
            </a:fld>
            <a:endParaRPr lang="en-US"/>
          </a:p>
        </p:txBody>
      </p:sp>
      <p:sp>
        <p:nvSpPr>
          <p:cNvPr id="7" name="Footer Placeholder 6"/>
          <p:cNvSpPr>
            <a:spLocks noGrp="1"/>
          </p:cNvSpPr>
          <p:nvPr>
            <p:ph type="ftr" sz="quarter" idx="13"/>
          </p:nvPr>
        </p:nvSpPr>
        <p:spPr>
          <a:xfrm>
            <a:off x="960120" y="4719968"/>
            <a:ext cx="2895600" cy="201168"/>
          </a:xfrm>
        </p:spPr>
        <p:txBody>
          <a:bodyPr/>
          <a:lstStyle>
            <a:lvl1pPr>
              <a:defRPr>
                <a:latin typeface="Arial"/>
                <a:cs typeface="Arial"/>
              </a:defRPr>
            </a:lvl1pPr>
          </a:lstStyle>
          <a:p>
            <a:r>
              <a:rPr lang="de-DE" dirty="0"/>
              <a:t>Watson / </a:t>
            </a:r>
            <a:r>
              <a:rPr lang="en-US" noProof="0" dirty="0"/>
              <a:t>Presentation</a:t>
            </a:r>
            <a:r>
              <a:rPr lang="de-DE" dirty="0"/>
              <a:t> Title / Date</a:t>
            </a:r>
          </a:p>
        </p:txBody>
      </p:sp>
      <p:sp>
        <p:nvSpPr>
          <p:cNvPr id="8" name="Date Placeholder 7"/>
          <p:cNvSpPr>
            <a:spLocks noGrp="1"/>
          </p:cNvSpPr>
          <p:nvPr>
            <p:ph type="dt" sz="half" idx="14"/>
          </p:nvPr>
        </p:nvSpPr>
        <p:spPr>
          <a:xfrm>
            <a:off x="7104888" y="4719968"/>
            <a:ext cx="1809432" cy="201168"/>
          </a:xfrm>
        </p:spPr>
        <p:txBody>
          <a:bodyPr/>
          <a:lstStyle>
            <a:lvl1pPr>
              <a:defRPr>
                <a:latin typeface="Arial"/>
                <a:cs typeface="Arial"/>
              </a:defRPr>
            </a:lvl1pPr>
          </a:lstStyle>
          <a:p>
            <a:fld id="{A226C6E4-E877-DF44-9A69-96937F20FF2F}" type="datetime1">
              <a:rPr lang="en-US" smtClean="0"/>
              <a:pPr/>
              <a:t>9/28/2016</a:t>
            </a:fld>
            <a:endParaRPr lang="en-US" dirty="0"/>
          </a:p>
        </p:txBody>
      </p:sp>
      <p:sp>
        <p:nvSpPr>
          <p:cNvPr id="11" name="Title 10"/>
          <p:cNvSpPr>
            <a:spLocks noGrp="1"/>
          </p:cNvSpPr>
          <p:nvPr>
            <p:ph type="title"/>
          </p:nvPr>
        </p:nvSpPr>
        <p:spPr>
          <a:xfrm>
            <a:off x="228600" y="173736"/>
            <a:ext cx="2834640" cy="1600200"/>
          </a:xfrm>
        </p:spPr>
        <p:txBody>
          <a:bodyPr/>
          <a:lstStyle>
            <a:lvl1pPr>
              <a:defRPr>
                <a:latin typeface="Arial"/>
                <a:cs typeface="Arial"/>
              </a:defRPr>
            </a:lvl1pPr>
          </a:lstStyle>
          <a:p>
            <a:r>
              <a:rPr lang="en-US"/>
              <a:t>Click to edit Master title style</a:t>
            </a:r>
            <a:endParaRPr lang="en-US" dirty="0"/>
          </a:p>
        </p:txBody>
      </p:sp>
      <p:pic>
        <p:nvPicPr>
          <p:cNvPr id="49" name="Picture 48" descr="ibm_gr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4711995"/>
            <a:ext cx="473624" cy="192024"/>
          </a:xfrm>
          <a:prstGeom prst="rect">
            <a:avLst/>
          </a:prstGeom>
        </p:spPr>
      </p:pic>
      <p:pic>
        <p:nvPicPr>
          <p:cNvPr id="9" name="Picture 8" descr="WatsonHealth_Logotype_Pos_RGB_BETA.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5316" y="2370563"/>
            <a:ext cx="1800397" cy="192024"/>
          </a:xfrm>
          <a:prstGeom prst="rect">
            <a:avLst/>
          </a:prstGeom>
        </p:spPr>
      </p:pic>
    </p:spTree>
    <p:extLst>
      <p:ext uri="{BB962C8B-B14F-4D97-AF65-F5344CB8AC3E}">
        <p14:creationId xmlns:p14="http://schemas.microsoft.com/office/powerpoint/2010/main" val="68602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414016"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362BE-2518-6744-AD34-1B54A5137D21}"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4574197"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6739864"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043431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5" descr="iod ib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70939" y="85725"/>
            <a:ext cx="306387"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7" descr="cbm"/>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90876" y="3838575"/>
            <a:ext cx="59531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410845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1543" name="Title Placeholder 1"/>
          <p:cNvSpPr>
            <a:spLocks noGrp="1"/>
          </p:cNvSpPr>
          <p:nvPr>
            <p:ph type="ctrTitle"/>
          </p:nvPr>
        </p:nvSpPr>
        <p:spPr>
          <a:xfrm>
            <a:off x="3840164" y="361950"/>
            <a:ext cx="4986337" cy="1104900"/>
          </a:xfrm>
        </p:spPr>
        <p:txBody>
          <a:bodyPr/>
          <a:lstStyle>
            <a:lvl1pPr algn="r">
              <a:defRPr sz="2100" smtClean="0">
                <a:solidFill>
                  <a:schemeClr val="hlink"/>
                </a:solidFill>
                <a:latin typeface="Arial" charset="0"/>
                <a:ea typeface="ＭＳ Ｐゴシック" pitchFamily="34" charset="-128"/>
              </a:defRPr>
            </a:lvl1pPr>
          </a:lstStyle>
          <a:p>
            <a:pPr lvl="0"/>
            <a:r>
              <a:rPr lang="en-US" noProof="0"/>
              <a:t>Click to edit Master </a:t>
            </a:r>
            <a:br>
              <a:rPr lang="en-US" noProof="0"/>
            </a:br>
            <a:r>
              <a:rPr lang="en-US" noProof="0"/>
              <a:t>title style</a:t>
            </a:r>
          </a:p>
        </p:txBody>
      </p:sp>
      <p:sp>
        <p:nvSpPr>
          <p:cNvPr id="321544" name="Text Placeholder 2"/>
          <p:cNvSpPr>
            <a:spLocks noGrp="1"/>
          </p:cNvSpPr>
          <p:nvPr>
            <p:ph type="subTitle" idx="1"/>
          </p:nvPr>
        </p:nvSpPr>
        <p:spPr>
          <a:xfrm>
            <a:off x="5435601" y="2301479"/>
            <a:ext cx="3357563" cy="675084"/>
          </a:xfrm>
        </p:spPr>
        <p:txBody>
          <a:bodyPr/>
          <a:lstStyle>
            <a:lvl1pPr marL="0" indent="0" algn="r">
              <a:lnSpc>
                <a:spcPct val="65000"/>
              </a:lnSpc>
              <a:buFont typeface="Arial" charset="0"/>
              <a:buNone/>
              <a:defRPr sz="1800" smtClean="0">
                <a:latin typeface="Arial" charset="0"/>
                <a:ea typeface="ＭＳ Ｐゴシック" pitchFamily="34" charset="-128"/>
                <a:cs typeface="ＭＳ Ｐゴシック" pitchFamily="34" charset="-128"/>
              </a:defRPr>
            </a:lvl1pPr>
          </a:lstStyle>
          <a:p>
            <a:pPr lvl="0"/>
            <a:r>
              <a:rPr lang="en-US" noProof="0"/>
              <a:t>Click to edit Master </a:t>
            </a:r>
            <a:br>
              <a:rPr lang="en-US" noProof="0"/>
            </a:br>
            <a:r>
              <a:rPr lang="en-US" noProof="0"/>
              <a:t>subtitle </a:t>
            </a:r>
          </a:p>
        </p:txBody>
      </p:sp>
      <p:sp>
        <p:nvSpPr>
          <p:cNvPr id="7" name="Rectangle 9"/>
          <p:cNvSpPr>
            <a:spLocks noGrp="1" noChangeArrowheads="1"/>
          </p:cNvSpPr>
          <p:nvPr>
            <p:ph type="sldNum" sz="quarter" idx="10"/>
          </p:nvPr>
        </p:nvSpPr>
        <p:spPr>
          <a:xfrm>
            <a:off x="52389" y="4895850"/>
            <a:ext cx="1233487" cy="176213"/>
          </a:xfrm>
        </p:spPr>
        <p:txBody>
          <a:bodyPr/>
          <a:lstStyle>
            <a:lvl1pPr>
              <a:defRPr/>
            </a:lvl1pPr>
          </a:lstStyle>
          <a:p>
            <a:fld id="{6B169F05-8B01-449D-A58C-7B84FE81761E}" type="slidenum">
              <a:rPr lang="en-US" altLang="en-US"/>
              <a:pPr/>
              <a:t>‹#›</a:t>
            </a:fld>
            <a:endParaRPr lang="en-US" altLang="en-US"/>
          </a:p>
        </p:txBody>
      </p:sp>
    </p:spTree>
    <p:extLst>
      <p:ext uri="{BB962C8B-B14F-4D97-AF65-F5344CB8AC3E}">
        <p14:creationId xmlns:p14="http://schemas.microsoft.com/office/powerpoint/2010/main" val="3245372205"/>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5" descr="iod ib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70939" y="85725"/>
            <a:ext cx="306387"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05600" y="4408885"/>
            <a:ext cx="2438400" cy="741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Placeholder 1"/>
          <p:cNvSpPr>
            <a:spLocks noGrp="1"/>
          </p:cNvSpPr>
          <p:nvPr>
            <p:ph type="title"/>
          </p:nvPr>
        </p:nvSpPr>
        <p:spPr bwMode="auto">
          <a:xfrm>
            <a:off x="212725" y="77391"/>
            <a:ext cx="8305800" cy="5774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0"/>
            <a:r>
              <a:rPr lang="en-US" dirty="0"/>
              <a:t>Click to edit Master title style</a:t>
            </a:r>
          </a:p>
        </p:txBody>
      </p:sp>
      <p:sp>
        <p:nvSpPr>
          <p:cNvPr id="3" name="Text Placeholder 2"/>
          <p:cNvSpPr>
            <a:spLocks noGrp="1"/>
          </p:cNvSpPr>
          <p:nvPr>
            <p:ph type="body" sz="quarter" idx="11"/>
          </p:nvPr>
        </p:nvSpPr>
        <p:spPr>
          <a:xfrm>
            <a:off x="228600" y="735806"/>
            <a:ext cx="8286751" cy="4043958"/>
          </a:xfrm>
        </p:spPr>
        <p:txBody>
          <a:bodyPr/>
          <a:lstStyle>
            <a:lvl1pPr marL="171450" indent="-171450">
              <a:buSzPct val="160000"/>
              <a:buFont typeface="Arial" pitchFamily="34" charset="0"/>
              <a:buChar char="•"/>
              <a:defRPr/>
            </a:lvl1pPr>
            <a:lvl2pPr>
              <a:defRPr sz="1500"/>
            </a:lvl2pPr>
            <a:lvl3pPr marL="857250" indent="-171450">
              <a:buSzPct val="160000"/>
              <a:buFont typeface="Arial" pitchFamily="34" charset="0"/>
              <a:buChar char="•"/>
              <a:defRPr sz="1350"/>
            </a:lvl3pPr>
            <a:lvl4pPr>
              <a:defRPr sz="1350"/>
            </a:lvl4pPr>
            <a:lvl5pPr>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9"/>
          <p:cNvSpPr>
            <a:spLocks noGrp="1" noChangeArrowheads="1"/>
          </p:cNvSpPr>
          <p:nvPr>
            <p:ph type="sldNum" sz="quarter" idx="12"/>
          </p:nvPr>
        </p:nvSpPr>
        <p:spPr/>
        <p:txBody>
          <a:bodyPr/>
          <a:lstStyle>
            <a:lvl1pPr>
              <a:defRPr/>
            </a:lvl1pPr>
          </a:lstStyle>
          <a:p>
            <a:fld id="{94CF1B05-6277-4CC9-BD42-1FF3B858FB5A}" type="slidenum">
              <a:rPr lang="en-US" altLang="en-US"/>
              <a:pPr/>
              <a:t>‹#›</a:t>
            </a:fld>
            <a:endParaRPr lang="en-US" altLang="en-US"/>
          </a:p>
        </p:txBody>
      </p:sp>
    </p:spTree>
    <p:extLst>
      <p:ext uri="{BB962C8B-B14F-4D97-AF65-F5344CB8AC3E}">
        <p14:creationId xmlns:p14="http://schemas.microsoft.com/office/powerpoint/2010/main" val="1966574912"/>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504848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3"/>
          </p:nvPr>
        </p:nvSpPr>
        <p:spPr>
          <a:xfrm>
            <a:off x="4572000"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739128"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6"/>
          </p:nvPr>
        </p:nvSpPr>
        <p:spPr>
          <a:xfrm>
            <a:off x="2414016"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idx="17"/>
          </p:nvPr>
        </p:nvSpPr>
        <p:spPr>
          <a:xfrm>
            <a:off x="4572000"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idx="18"/>
          </p:nvPr>
        </p:nvSpPr>
        <p:spPr>
          <a:xfrm>
            <a:off x="6739128"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228600" y="173736"/>
            <a:ext cx="2103120" cy="43434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3812B0D5-1AF4-C749-B569-5BC6E1D37418}"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26" name="Text Placeholder 25"/>
          <p:cNvSpPr>
            <a:spLocks noGrp="1"/>
          </p:cNvSpPr>
          <p:nvPr>
            <p:ph type="body" sz="quarter" idx="20"/>
          </p:nvPr>
        </p:nvSpPr>
        <p:spPr>
          <a:xfrm>
            <a:off x="2414016" y="1965960"/>
            <a:ext cx="2103120" cy="457200"/>
          </a:xfrm>
        </p:spPr>
        <p:txBody>
          <a:bodyPr/>
          <a:lstStyle>
            <a:lvl1pPr>
              <a:defRPr sz="12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25"/>
          <p:cNvSpPr>
            <a:spLocks noGrp="1"/>
          </p:cNvSpPr>
          <p:nvPr>
            <p:ph type="body" sz="quarter" idx="21"/>
          </p:nvPr>
        </p:nvSpPr>
        <p:spPr>
          <a:xfrm>
            <a:off x="4572000" y="1965960"/>
            <a:ext cx="2103120" cy="457200"/>
          </a:xfrm>
        </p:spPr>
        <p:txBody>
          <a:bodyPr/>
          <a:lstStyle>
            <a:lvl1pPr>
              <a:defRPr sz="12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25"/>
          <p:cNvSpPr>
            <a:spLocks noGrp="1"/>
          </p:cNvSpPr>
          <p:nvPr>
            <p:ph type="body" sz="quarter" idx="22"/>
          </p:nvPr>
        </p:nvSpPr>
        <p:spPr>
          <a:xfrm>
            <a:off x="6739128" y="1965960"/>
            <a:ext cx="2103120" cy="457200"/>
          </a:xfrm>
        </p:spPr>
        <p:txBody>
          <a:bodyPr/>
          <a:lstStyle>
            <a:lvl1pPr>
              <a:defRPr sz="12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ext Placeholder 25"/>
          <p:cNvSpPr>
            <a:spLocks noGrp="1"/>
          </p:cNvSpPr>
          <p:nvPr>
            <p:ph type="body" sz="quarter" idx="24"/>
          </p:nvPr>
        </p:nvSpPr>
        <p:spPr>
          <a:xfrm>
            <a:off x="2414016" y="4160520"/>
            <a:ext cx="2103120" cy="457200"/>
          </a:xfrm>
        </p:spPr>
        <p:txBody>
          <a:bodyPr/>
          <a:lstStyle>
            <a:lvl1pPr>
              <a:defRPr sz="12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25"/>
          <p:cNvSpPr>
            <a:spLocks noGrp="1"/>
          </p:cNvSpPr>
          <p:nvPr>
            <p:ph type="body" sz="quarter" idx="25"/>
          </p:nvPr>
        </p:nvSpPr>
        <p:spPr>
          <a:xfrm>
            <a:off x="4572000" y="4160520"/>
            <a:ext cx="2103120" cy="457200"/>
          </a:xfrm>
        </p:spPr>
        <p:txBody>
          <a:bodyPr/>
          <a:lstStyle>
            <a:lvl1pPr>
              <a:defRPr sz="12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25"/>
          <p:cNvSpPr>
            <a:spLocks noGrp="1"/>
          </p:cNvSpPr>
          <p:nvPr>
            <p:ph type="body" sz="quarter" idx="26"/>
          </p:nvPr>
        </p:nvSpPr>
        <p:spPr>
          <a:xfrm>
            <a:off x="6739128" y="4160520"/>
            <a:ext cx="2103120" cy="457200"/>
          </a:xfrm>
        </p:spPr>
        <p:txBody>
          <a:bodyPr/>
          <a:lstStyle>
            <a:lvl1pPr>
              <a:defRPr sz="12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9202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BCFE5051-8846-074F-85CE-9E52CFC1E815}"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582663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3129776" y="173736"/>
            <a:ext cx="5659806"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E5051-8846-074F-85CE-9E52CFC1E815}"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74664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127248"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2B0D5-1AF4-C749-B569-5BC6E1D37418}"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7914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BCFE5051-8846-074F-85CE-9E52CFC1E815}"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461581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173736"/>
            <a:ext cx="5658304" cy="4343400"/>
          </a:xfrm>
        </p:spPr>
        <p:txBody>
          <a:bodyPr rIns="0"/>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2B0D5-1AF4-C749-B569-5BC6E1D37418}"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3323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2B0D5-1AF4-C749-B569-5BC6E1D37418}"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4"/>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3349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4572000" y="173736"/>
            <a:ext cx="425196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E5051-8846-074F-85CE-9E52CFC1E815}"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744163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8600" y="137160"/>
            <a:ext cx="4251960" cy="4343400"/>
          </a:xfrm>
        </p:spPr>
        <p:txBody>
          <a:bodyPr/>
          <a:lstStyle>
            <a:lvl1pPr>
              <a:defRPr sz="3000"/>
            </a:lvl1pPr>
          </a:lstStyle>
          <a:p>
            <a:r>
              <a:rPr lang="en-US"/>
              <a:t>Click to edit Master title style</a:t>
            </a:r>
            <a:endParaRPr lang="en-US" dirty="0"/>
          </a:p>
        </p:txBody>
      </p:sp>
    </p:spTree>
    <p:extLst>
      <p:ext uri="{BB962C8B-B14F-4D97-AF65-F5344CB8AC3E}">
        <p14:creationId xmlns:p14="http://schemas.microsoft.com/office/powerpoint/2010/main" val="274569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97680" cy="2286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429274-D375-B94C-A105-658EF2ABA8F0}" type="datetime1">
              <a:rPr lang="en-US" smtClean="0"/>
              <a:t>9/28/2016</a:t>
            </a:fld>
            <a:endParaRPr lang="en-US" dirty="0"/>
          </a:p>
        </p:txBody>
      </p:sp>
      <p:sp>
        <p:nvSpPr>
          <p:cNvPr id="4" name="Footer Placeholder 3"/>
          <p:cNvSpPr>
            <a:spLocks noGrp="1"/>
          </p:cNvSpPr>
          <p:nvPr>
            <p:ph type="ftr" sz="quarter" idx="11"/>
          </p:nvPr>
        </p:nvSpPr>
        <p:spPr/>
        <p:txBody>
          <a:bodyPr/>
          <a:lstStyle/>
          <a:p>
            <a:r>
              <a:rPr lang="de-DE" dirty="0"/>
              <a:t>Watson / </a:t>
            </a:r>
            <a:r>
              <a:rPr lang="en-US" noProof="0" dirty="0"/>
              <a:t>Presentation</a:t>
            </a:r>
            <a:r>
              <a:rPr lang="de-DE" dirty="0"/>
              <a:t> Title / Date</a:t>
            </a:r>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42127926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37160"/>
            <a:ext cx="4251960" cy="4343400"/>
          </a:xfrm>
        </p:spPr>
        <p:txBody>
          <a:bodyPr/>
          <a:lstStyle>
            <a:lvl1pPr marL="0" indent="0">
              <a:defRPr sz="3000"/>
            </a:lvl1pPr>
          </a:lstStyle>
          <a:p>
            <a:r>
              <a:rPr lang="en-US"/>
              <a:t>Click to edit Master title style</a:t>
            </a:r>
            <a:endParaRPr lang="en-US" dirty="0"/>
          </a:p>
        </p:txBody>
      </p:sp>
    </p:spTree>
    <p:extLst>
      <p:ext uri="{BB962C8B-B14F-4D97-AF65-F5344CB8AC3E}">
        <p14:creationId xmlns:p14="http://schemas.microsoft.com/office/powerpoint/2010/main" val="11894838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D6938-DD87-B240-B17C-3E23465A691A}"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8600" y="82296"/>
            <a:ext cx="8515984" cy="4343400"/>
          </a:xfrm>
        </p:spPr>
        <p:txBody>
          <a:bodyPr/>
          <a:lstStyle>
            <a:lvl1pPr>
              <a:lnSpc>
                <a:spcPct val="90000"/>
              </a:lnSpc>
              <a:defRPr sz="4800"/>
            </a:lvl1pPr>
          </a:lstStyle>
          <a:p>
            <a:r>
              <a:rPr lang="en-US"/>
              <a:t>Click to edit Master title style</a:t>
            </a:r>
            <a:endParaRPr lang="en-US" dirty="0"/>
          </a:p>
        </p:txBody>
      </p:sp>
    </p:spTree>
    <p:extLst>
      <p:ext uri="{BB962C8B-B14F-4D97-AF65-F5344CB8AC3E}">
        <p14:creationId xmlns:p14="http://schemas.microsoft.com/office/powerpoint/2010/main" val="1032655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945815-CA17-0F4A-A81F-F2562A11B465}" type="datetime1">
              <a:rPr lang="en-US" smtClean="0"/>
              <a:t>9/28/2016</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8600" y="137160"/>
            <a:ext cx="5706166" cy="4343400"/>
          </a:xfrm>
        </p:spPr>
        <p:txBody>
          <a:bodyPr/>
          <a:lstStyle>
            <a:lvl1pPr>
              <a:defRPr sz="3000"/>
            </a:lvl1pPr>
          </a:lstStyle>
          <a:p>
            <a:r>
              <a:rPr lang="en-US"/>
              <a:t>Click to edit Master title style</a:t>
            </a:r>
            <a:endParaRPr lang="en-US" dirty="0"/>
          </a:p>
        </p:txBody>
      </p:sp>
    </p:spTree>
    <p:extLst>
      <p:ext uri="{BB962C8B-B14F-4D97-AF65-F5344CB8AC3E}">
        <p14:creationId xmlns:p14="http://schemas.microsoft.com/office/powerpoint/2010/main" val="19364278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DE46D-6D7E-E545-B14F-488BEF96B357}" type="datetime1">
              <a:rPr lang="en-US" smtClean="0"/>
              <a:t>9/28/2016</a:t>
            </a:fld>
            <a:endParaRPr lang="en-US"/>
          </a:p>
        </p:txBody>
      </p:sp>
      <p:sp>
        <p:nvSpPr>
          <p:cNvPr id="3" name="Footer Placeholder 2"/>
          <p:cNvSpPr>
            <a:spLocks noGrp="1"/>
          </p:cNvSpPr>
          <p:nvPr>
            <p:ph type="ftr" sz="quarter" idx="11"/>
          </p:nvPr>
        </p:nvSpPr>
        <p:spPr/>
        <p:txBody>
          <a:bodyPr/>
          <a:lstStyle/>
          <a:p>
            <a:r>
              <a:rPr lang="de-DE" dirty="0"/>
              <a:t>Watson / </a:t>
            </a:r>
            <a:r>
              <a:rPr lang="en-US" noProof="0" dirty="0"/>
              <a:t>Presentation</a:t>
            </a:r>
            <a:r>
              <a:rPr lang="de-DE" dirty="0"/>
              <a:t> Title / Date</a:t>
            </a:r>
            <a:endParaRPr lang="en-US" dirty="0"/>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2256180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173736"/>
            <a:ext cx="2834640" cy="1600200"/>
          </a:xfrm>
        </p:spPr>
        <p:txBody>
          <a:bodyPr/>
          <a:lstStyle>
            <a:lvl1pPr marL="0" indent="0" algn="l">
              <a:buNone/>
              <a:defRPr sz="2000">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228600" y="4709160"/>
            <a:ext cx="210312" cy="201168"/>
          </a:xfrm>
        </p:spPr>
        <p:txBody>
          <a:bodyPr/>
          <a:lstStyle>
            <a:lvl1pPr>
              <a:defRPr>
                <a:latin typeface="Arial"/>
                <a:cs typeface="Arial"/>
              </a:defRPr>
            </a:lvl1pPr>
          </a:lstStyle>
          <a:p>
            <a:fld id="{E4DBDE34-E9B5-E04F-B662-69720E4BCB53}" type="slidenum">
              <a:rPr lang="en-US" smtClean="0"/>
              <a:pPr/>
              <a:t>‹#›</a:t>
            </a:fld>
            <a:endParaRPr lang="en-US"/>
          </a:p>
        </p:txBody>
      </p:sp>
      <p:grpSp>
        <p:nvGrpSpPr>
          <p:cNvPr id="50" name="Group 49"/>
          <p:cNvGrpSpPr>
            <a:grpSpLocks noChangeAspect="1"/>
          </p:cNvGrpSpPr>
          <p:nvPr userDrawn="1"/>
        </p:nvGrpSpPr>
        <p:grpSpPr>
          <a:xfrm>
            <a:off x="237912" y="4715490"/>
            <a:ext cx="473837" cy="192024"/>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grpSp>
      <p:sp>
        <p:nvSpPr>
          <p:cNvPr id="7" name="Footer Placeholder 6"/>
          <p:cNvSpPr>
            <a:spLocks noGrp="1"/>
          </p:cNvSpPr>
          <p:nvPr>
            <p:ph type="ftr" sz="quarter" idx="13"/>
          </p:nvPr>
        </p:nvSpPr>
        <p:spPr>
          <a:xfrm>
            <a:off x="960120" y="4719968"/>
            <a:ext cx="2895600" cy="201168"/>
          </a:xfrm>
        </p:spPr>
        <p:txBody>
          <a:bodyPr/>
          <a:lstStyle>
            <a:lvl1pPr>
              <a:defRPr>
                <a:latin typeface="Arial"/>
                <a:cs typeface="Arial"/>
              </a:defRPr>
            </a:lvl1pPr>
          </a:lstStyle>
          <a:p>
            <a:r>
              <a:rPr lang="de-DE" dirty="0"/>
              <a:t>Watson / </a:t>
            </a:r>
            <a:r>
              <a:rPr lang="en-US" noProof="0" dirty="0"/>
              <a:t>Presentation</a:t>
            </a:r>
            <a:r>
              <a:rPr lang="de-DE" dirty="0"/>
              <a:t> Title / Date</a:t>
            </a:r>
          </a:p>
        </p:txBody>
      </p:sp>
      <p:sp>
        <p:nvSpPr>
          <p:cNvPr id="8" name="Date Placeholder 7"/>
          <p:cNvSpPr>
            <a:spLocks noGrp="1"/>
          </p:cNvSpPr>
          <p:nvPr>
            <p:ph type="dt" sz="half" idx="14"/>
          </p:nvPr>
        </p:nvSpPr>
        <p:spPr>
          <a:xfrm>
            <a:off x="7104888" y="4719968"/>
            <a:ext cx="1809432" cy="201168"/>
          </a:xfrm>
        </p:spPr>
        <p:txBody>
          <a:bodyPr/>
          <a:lstStyle>
            <a:lvl1pPr>
              <a:defRPr>
                <a:latin typeface="Arial"/>
                <a:cs typeface="Arial"/>
              </a:defRPr>
            </a:lvl1pPr>
          </a:lstStyle>
          <a:p>
            <a:fld id="{A226C6E4-E877-DF44-9A69-96937F20FF2F}" type="datetime1">
              <a:rPr lang="en-US" smtClean="0"/>
              <a:pPr/>
              <a:t>9/28/2016</a:t>
            </a:fld>
            <a:endParaRPr lang="en-US" dirty="0"/>
          </a:p>
        </p:txBody>
      </p:sp>
      <p:sp>
        <p:nvSpPr>
          <p:cNvPr id="11" name="Title 10"/>
          <p:cNvSpPr>
            <a:spLocks noGrp="1"/>
          </p:cNvSpPr>
          <p:nvPr>
            <p:ph type="title"/>
          </p:nvPr>
        </p:nvSpPr>
        <p:spPr>
          <a:xfrm>
            <a:off x="228600" y="173736"/>
            <a:ext cx="2834640" cy="1600200"/>
          </a:xfrm>
        </p:spPr>
        <p:txBody>
          <a:bodyPr/>
          <a:lstStyle>
            <a:lvl1pPr>
              <a:defRPr>
                <a:latin typeface="Arial"/>
                <a:cs typeface="Arial"/>
              </a:defRPr>
            </a:lvl1pPr>
          </a:lstStyle>
          <a:p>
            <a:r>
              <a:rPr lang="en-US" dirty="0"/>
              <a:t>Click to edit Master title style</a:t>
            </a:r>
          </a:p>
        </p:txBody>
      </p:sp>
      <p:pic>
        <p:nvPicPr>
          <p:cNvPr id="91" name="Picture 90" descr="WatsonHealth_Logotype_Rev_RGB_BET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357" y="2186117"/>
            <a:ext cx="2173119" cy="566928"/>
          </a:xfrm>
          <a:prstGeom prst="rect">
            <a:avLst/>
          </a:prstGeom>
        </p:spPr>
      </p:pic>
    </p:spTree>
    <p:extLst>
      <p:ext uri="{BB962C8B-B14F-4D97-AF65-F5344CB8AC3E}">
        <p14:creationId xmlns:p14="http://schemas.microsoft.com/office/powerpoint/2010/main" val="38910366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97680" cy="2286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05429274-D375-B94C-A105-658EF2ABA8F0}" type="datetime1">
              <a:rPr lang="en-US" smtClean="0"/>
              <a:t>9/28/2016</a:t>
            </a:fld>
            <a:endParaRPr lang="en-US" dirty="0"/>
          </a:p>
        </p:txBody>
      </p:sp>
      <p:sp>
        <p:nvSpPr>
          <p:cNvPr id="4" name="Footer Placeholder 3"/>
          <p:cNvSpPr>
            <a:spLocks noGrp="1"/>
          </p:cNvSpPr>
          <p:nvPr>
            <p:ph type="ftr" sz="quarter" idx="11"/>
          </p:nvPr>
        </p:nvSpPr>
        <p:spPr/>
        <p:txBody>
          <a:bodyPr/>
          <a:lstStyle/>
          <a:p>
            <a:r>
              <a:rPr lang="de-DE" dirty="0"/>
              <a:t>Watson / </a:t>
            </a:r>
            <a:r>
              <a:rPr lang="en-US" noProof="0" dirty="0"/>
              <a:t>Presentation</a:t>
            </a:r>
            <a:r>
              <a:rPr lang="de-DE" dirty="0"/>
              <a:t> Title / Date</a:t>
            </a:r>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23288684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5310"/>
            <a:ext cx="8541385" cy="3241992"/>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10"/>
          </p:nvPr>
        </p:nvSpPr>
        <p:spPr/>
        <p:txBody>
          <a:bodyPr/>
          <a:lstStyle/>
          <a:p>
            <a:fld id="{269570D9-6E3C-7942-8F22-FC1D6FD304D4}" type="datetime1">
              <a:rPr lang="en-US" noProof="0" smtClean="0"/>
              <a:t>9/28/2016</a:t>
            </a:fld>
            <a:endParaRPr lang="en-US" noProof="0"/>
          </a:p>
        </p:txBody>
      </p:sp>
      <p:sp>
        <p:nvSpPr>
          <p:cNvPr id="5" name="Footer Placeholder 4"/>
          <p:cNvSpPr>
            <a:spLocks noGrp="1"/>
          </p:cNvSpPr>
          <p:nvPr>
            <p:ph type="ftr" sz="quarter" idx="11"/>
          </p:nvPr>
        </p:nvSpPr>
        <p:spPr/>
        <p:txBody>
          <a:bodyPr/>
          <a:lstStyle/>
          <a:p>
            <a:r>
              <a:rPr lang="en-US" noProof="0"/>
              <a:t>Watson / Presentation Title / Date</a:t>
            </a:r>
          </a:p>
        </p:txBody>
      </p:sp>
      <p:sp>
        <p:nvSpPr>
          <p:cNvPr id="6" name="Slide Number Placeholder 5"/>
          <p:cNvSpPr>
            <a:spLocks noGrp="1"/>
          </p:cNvSpPr>
          <p:nvPr>
            <p:ph type="sldNum" sz="quarter" idx="12"/>
          </p:nvPr>
        </p:nvSpPr>
        <p:spPr/>
        <p:txBody>
          <a:bodyPr/>
          <a:lstStyle/>
          <a:p>
            <a:fld id="{E4DBDE34-E9B5-E04F-B662-69720E4BCB53}" type="slidenum">
              <a:rPr lang="en-US" noProof="0" smtClean="0"/>
              <a:t>‹#›</a:t>
            </a:fld>
            <a:endParaRPr lang="en-US" noProof="0"/>
          </a:p>
        </p:txBody>
      </p:sp>
      <p:sp>
        <p:nvSpPr>
          <p:cNvPr id="7" name="Title 6"/>
          <p:cNvSpPr>
            <a:spLocks noGrp="1"/>
          </p:cNvSpPr>
          <p:nvPr>
            <p:ph type="title"/>
          </p:nvPr>
        </p:nvSpPr>
        <p:spPr>
          <a:xfrm>
            <a:off x="228600" y="173736"/>
            <a:ext cx="4474777" cy="914400"/>
          </a:xfrm>
        </p:spPr>
        <p:txBody>
          <a:bodyPr/>
          <a:lstStyle/>
          <a:p>
            <a:r>
              <a:rPr lang="en-US" noProof="0"/>
              <a:t>Click to edit Master title style</a:t>
            </a:r>
          </a:p>
        </p:txBody>
      </p:sp>
    </p:spTree>
    <p:extLst>
      <p:ext uri="{BB962C8B-B14F-4D97-AF65-F5344CB8AC3E}">
        <p14:creationId xmlns:p14="http://schemas.microsoft.com/office/powerpoint/2010/main" val="7230619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425196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9570D9-6E3C-7942-8F22-FC1D6FD304D4}" type="datetime1">
              <a:rPr lang="en-US" smtClean="0"/>
              <a:t>9/28/2016</a:t>
            </a:fld>
            <a:endParaRPr lang="en-US"/>
          </a:p>
        </p:txBody>
      </p:sp>
      <p:sp>
        <p:nvSpPr>
          <p:cNvPr id="5" name="Footer Placeholder 4"/>
          <p:cNvSpPr>
            <a:spLocks noGrp="1"/>
          </p:cNvSpPr>
          <p:nvPr>
            <p:ph type="ftr" sz="quarter" idx="11"/>
          </p:nvPr>
        </p:nvSpPr>
        <p:spPr/>
        <p:txBody>
          <a:bodyPr/>
          <a:lstStyle/>
          <a:p>
            <a:r>
              <a:rPr lang="de-DE" dirty="0"/>
              <a:t>Watson / </a:t>
            </a:r>
            <a:r>
              <a:rPr lang="de-DE" dirty="0" err="1"/>
              <a:t>Presentation</a:t>
            </a:r>
            <a:r>
              <a:rPr lang="de-DE" dirty="0"/>
              <a:t> Title / Date</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a:t>Click to edit Master title style</a:t>
            </a:r>
          </a:p>
        </p:txBody>
      </p:sp>
      <p:sp>
        <p:nvSpPr>
          <p:cNvPr id="9" name="Content Placeholder 2"/>
          <p:cNvSpPr>
            <a:spLocks noGrp="1"/>
          </p:cNvSpPr>
          <p:nvPr>
            <p:ph idx="14"/>
          </p:nvPr>
        </p:nvSpPr>
        <p:spPr>
          <a:xfrm>
            <a:off x="4568793" y="1097280"/>
            <a:ext cx="425196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95892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83464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9570D9-6E3C-7942-8F22-FC1D6FD304D4}"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a:t>Click to edit Master title style</a:t>
            </a:r>
          </a:p>
        </p:txBody>
      </p:sp>
      <p:sp>
        <p:nvSpPr>
          <p:cNvPr id="8" name="Content Placeholder 2"/>
          <p:cNvSpPr>
            <a:spLocks noGrp="1"/>
          </p:cNvSpPr>
          <p:nvPr>
            <p:ph idx="13"/>
          </p:nvPr>
        </p:nvSpPr>
        <p:spPr>
          <a:xfrm>
            <a:off x="6019152" y="1097280"/>
            <a:ext cx="283464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3126701" y="1097280"/>
            <a:ext cx="283464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45693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10312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9570D9-6E3C-7942-8F22-FC1D6FD304D4}"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a:t>Click to edit Master title style</a:t>
            </a:r>
          </a:p>
        </p:txBody>
      </p:sp>
      <p:sp>
        <p:nvSpPr>
          <p:cNvPr id="8" name="Content Placeholder 2"/>
          <p:cNvSpPr>
            <a:spLocks noGrp="1"/>
          </p:cNvSpPr>
          <p:nvPr>
            <p:ph idx="13"/>
          </p:nvPr>
        </p:nvSpPr>
        <p:spPr>
          <a:xfrm>
            <a:off x="4563700" y="1097280"/>
            <a:ext cx="210312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2412942" y="1097280"/>
            <a:ext cx="210312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6729056" y="1097280"/>
            <a:ext cx="210312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9498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5310"/>
            <a:ext cx="8541385" cy="32419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10"/>
          </p:nvPr>
        </p:nvSpPr>
        <p:spPr/>
        <p:txBody>
          <a:bodyPr/>
          <a:lstStyle/>
          <a:p>
            <a:fld id="{269570D9-6E3C-7942-8F22-FC1D6FD304D4}" type="datetime1">
              <a:rPr lang="en-US" noProof="0" smtClean="0"/>
              <a:t>9/28/2016</a:t>
            </a:fld>
            <a:endParaRPr lang="en-US" noProof="0"/>
          </a:p>
        </p:txBody>
      </p:sp>
      <p:sp>
        <p:nvSpPr>
          <p:cNvPr id="5" name="Footer Placeholder 4"/>
          <p:cNvSpPr>
            <a:spLocks noGrp="1"/>
          </p:cNvSpPr>
          <p:nvPr>
            <p:ph type="ftr" sz="quarter" idx="11"/>
          </p:nvPr>
        </p:nvSpPr>
        <p:spPr/>
        <p:txBody>
          <a:bodyPr/>
          <a:lstStyle/>
          <a:p>
            <a:r>
              <a:rPr lang="en-US" noProof="0"/>
              <a:t>Watson / Presentation Title / Date</a:t>
            </a:r>
          </a:p>
        </p:txBody>
      </p:sp>
      <p:sp>
        <p:nvSpPr>
          <p:cNvPr id="6" name="Slide Number Placeholder 5"/>
          <p:cNvSpPr>
            <a:spLocks noGrp="1"/>
          </p:cNvSpPr>
          <p:nvPr>
            <p:ph type="sldNum" sz="quarter" idx="12"/>
          </p:nvPr>
        </p:nvSpPr>
        <p:spPr/>
        <p:txBody>
          <a:bodyPr/>
          <a:lstStyle/>
          <a:p>
            <a:fld id="{E4DBDE34-E9B5-E04F-B662-69720E4BCB53}" type="slidenum">
              <a:rPr lang="en-US" noProof="0" smtClean="0"/>
              <a:t>‹#›</a:t>
            </a:fld>
            <a:endParaRPr lang="en-US" noProof="0"/>
          </a:p>
        </p:txBody>
      </p:sp>
      <p:sp>
        <p:nvSpPr>
          <p:cNvPr id="7" name="Title 6"/>
          <p:cNvSpPr>
            <a:spLocks noGrp="1"/>
          </p:cNvSpPr>
          <p:nvPr>
            <p:ph type="title"/>
          </p:nvPr>
        </p:nvSpPr>
        <p:spPr>
          <a:xfrm>
            <a:off x="228600" y="173736"/>
            <a:ext cx="4474777" cy="914400"/>
          </a:xfrm>
        </p:spPr>
        <p:txBody>
          <a:bodyPr/>
          <a:lstStyle/>
          <a:p>
            <a:r>
              <a:rPr lang="en-US" noProof="0"/>
              <a:t>Click to edit Master title style</a:t>
            </a:r>
          </a:p>
        </p:txBody>
      </p:sp>
    </p:spTree>
    <p:extLst>
      <p:ext uri="{BB962C8B-B14F-4D97-AF65-F5344CB8AC3E}">
        <p14:creationId xmlns:p14="http://schemas.microsoft.com/office/powerpoint/2010/main" val="38519250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9570D9-6E3C-7942-8F22-FC1D6FD304D4}"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a:t>Click to edit Master title style</a:t>
            </a:r>
          </a:p>
        </p:txBody>
      </p:sp>
    </p:spTree>
    <p:extLst>
      <p:ext uri="{BB962C8B-B14F-4D97-AF65-F5344CB8AC3E}">
        <p14:creationId xmlns:p14="http://schemas.microsoft.com/office/powerpoint/2010/main" val="9047527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3" name="Content Placeholder 2"/>
          <p:cNvSpPr>
            <a:spLocks noGrp="1"/>
          </p:cNvSpPr>
          <p:nvPr>
            <p:ph idx="1"/>
          </p:nvPr>
        </p:nvSpPr>
        <p:spPr>
          <a:xfrm>
            <a:off x="2414016" y="173736"/>
            <a:ext cx="6376911"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FE5051-8846-074F-85CE-9E52CFC1E815}"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15640568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3" name="Content Placeholder 2"/>
          <p:cNvSpPr>
            <a:spLocks noGrp="1"/>
          </p:cNvSpPr>
          <p:nvPr>
            <p:ph idx="1"/>
          </p:nvPr>
        </p:nvSpPr>
        <p:spPr>
          <a:xfrm>
            <a:off x="2414016" y="173736"/>
            <a:ext cx="3154680" cy="43434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C7362BE-2518-6744-AD34-1B54A5137D21}"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664200" y="173736"/>
            <a:ext cx="3154680" cy="43434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75667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3" name="Content Placeholder 2"/>
          <p:cNvSpPr>
            <a:spLocks noGrp="1"/>
          </p:cNvSpPr>
          <p:nvPr>
            <p:ph idx="1"/>
          </p:nvPr>
        </p:nvSpPr>
        <p:spPr>
          <a:xfrm>
            <a:off x="2414016"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C7362BE-2518-6744-AD34-1B54A5137D21}"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4574197"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6739864"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92225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0"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6739128"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6"/>
          </p:nvPr>
        </p:nvSpPr>
        <p:spPr>
          <a:xfrm>
            <a:off x="2414016" y="238049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5"/>
          <p:cNvSpPr>
            <a:spLocks noGrp="1"/>
          </p:cNvSpPr>
          <p:nvPr>
            <p:ph type="body" sz="quarter" idx="21"/>
          </p:nvPr>
        </p:nvSpPr>
        <p:spPr>
          <a:xfrm>
            <a:off x="4572000"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5"/>
          <p:cNvSpPr>
            <a:spLocks noGrp="1"/>
          </p:cNvSpPr>
          <p:nvPr>
            <p:ph type="body" sz="quarter" idx="22"/>
          </p:nvPr>
        </p:nvSpPr>
        <p:spPr>
          <a:xfrm>
            <a:off x="6739128"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7"/>
          </p:nvPr>
        </p:nvSpPr>
        <p:spPr>
          <a:xfrm>
            <a:off x="4572000" y="238049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8"/>
          </p:nvPr>
        </p:nvSpPr>
        <p:spPr>
          <a:xfrm>
            <a:off x="6739128" y="238049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3812B0D5-1AF4-C749-B569-5BC6E1D37418}"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26" name="Text Placeholder 25"/>
          <p:cNvSpPr>
            <a:spLocks noGrp="1"/>
          </p:cNvSpPr>
          <p:nvPr>
            <p:ph type="body" sz="quarter" idx="20"/>
          </p:nvPr>
        </p:nvSpPr>
        <p:spPr>
          <a:xfrm>
            <a:off x="2414016"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5"/>
          <p:cNvSpPr>
            <a:spLocks noGrp="1"/>
          </p:cNvSpPr>
          <p:nvPr>
            <p:ph type="body" sz="quarter" idx="24"/>
          </p:nvPr>
        </p:nvSpPr>
        <p:spPr>
          <a:xfrm>
            <a:off x="2414016" y="4162524"/>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5"/>
          <p:cNvSpPr>
            <a:spLocks noGrp="1"/>
          </p:cNvSpPr>
          <p:nvPr>
            <p:ph type="body" sz="quarter" idx="25"/>
          </p:nvPr>
        </p:nvSpPr>
        <p:spPr>
          <a:xfrm>
            <a:off x="4572000" y="4162524"/>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5"/>
          <p:cNvSpPr>
            <a:spLocks noGrp="1"/>
          </p:cNvSpPr>
          <p:nvPr>
            <p:ph type="body" sz="quarter" idx="26"/>
          </p:nvPr>
        </p:nvSpPr>
        <p:spPr>
          <a:xfrm>
            <a:off x="6739128" y="4162524"/>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688102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BCFE5051-8846-074F-85CE-9E52CFC1E815}"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4907584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a:t>Click to edit Master title style</a:t>
            </a:r>
          </a:p>
        </p:txBody>
      </p:sp>
      <p:sp>
        <p:nvSpPr>
          <p:cNvPr id="3" name="Content Placeholder 2"/>
          <p:cNvSpPr>
            <a:spLocks noGrp="1"/>
          </p:cNvSpPr>
          <p:nvPr>
            <p:ph idx="1"/>
          </p:nvPr>
        </p:nvSpPr>
        <p:spPr>
          <a:xfrm>
            <a:off x="3129776" y="173736"/>
            <a:ext cx="5659806"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FE5051-8846-074F-85CE-9E52CFC1E815}"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4543684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lvl1pPr>
              <a:defRPr sz="2000"/>
            </a:lvl1pPr>
          </a:lstStyle>
          <a:p>
            <a:r>
              <a:rPr lang="en-US" dirty="0"/>
              <a:t>Click to edit Master title style</a:t>
            </a:r>
          </a:p>
        </p:txBody>
      </p:sp>
      <p:sp>
        <p:nvSpPr>
          <p:cNvPr id="3" name="Content Placeholder 2"/>
          <p:cNvSpPr>
            <a:spLocks noGrp="1"/>
          </p:cNvSpPr>
          <p:nvPr>
            <p:ph idx="1"/>
          </p:nvPr>
        </p:nvSpPr>
        <p:spPr>
          <a:xfrm>
            <a:off x="3127248"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812B0D5-1AF4-C749-B569-5BC6E1D37418}"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45748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BCFE5051-8846-074F-85CE-9E52CFC1E815}"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8331117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173736"/>
            <a:ext cx="5658304"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812B0D5-1AF4-C749-B569-5BC6E1D37418}"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5129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4251960" cy="3241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70D9-6E3C-7942-8F22-FC1D6FD304D4}" type="datetime1">
              <a:rPr lang="en-US" smtClean="0"/>
              <a:t>9/28/2016</a:t>
            </a:fld>
            <a:endParaRPr lang="en-US"/>
          </a:p>
        </p:txBody>
      </p:sp>
      <p:sp>
        <p:nvSpPr>
          <p:cNvPr id="5" name="Footer Placeholder 4"/>
          <p:cNvSpPr>
            <a:spLocks noGrp="1"/>
          </p:cNvSpPr>
          <p:nvPr>
            <p:ph type="ftr" sz="quarter" idx="11"/>
          </p:nvPr>
        </p:nvSpPr>
        <p:spPr/>
        <p:txBody>
          <a:bodyPr/>
          <a:lstStyle/>
          <a:p>
            <a:r>
              <a:rPr lang="de-DE" dirty="0"/>
              <a:t>Watson / </a:t>
            </a:r>
            <a:r>
              <a:rPr lang="de-DE" dirty="0" err="1"/>
              <a:t>Presentation</a:t>
            </a:r>
            <a:r>
              <a:rPr lang="de-DE" dirty="0"/>
              <a:t> Title / Date</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a:t>Click to edit Master title style</a:t>
            </a:r>
            <a:endParaRPr lang="en-US" dirty="0"/>
          </a:p>
        </p:txBody>
      </p:sp>
      <p:sp>
        <p:nvSpPr>
          <p:cNvPr id="9" name="Content Placeholder 2"/>
          <p:cNvSpPr>
            <a:spLocks noGrp="1"/>
          </p:cNvSpPr>
          <p:nvPr>
            <p:ph idx="14"/>
          </p:nvPr>
        </p:nvSpPr>
        <p:spPr>
          <a:xfrm>
            <a:off x="4568793" y="1097280"/>
            <a:ext cx="4251960" cy="3241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6747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812B0D5-1AF4-C749-B569-5BC6E1D37418}"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10516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4343400"/>
          </a:xfrm>
        </p:spPr>
        <p:txBody>
          <a:bodyPr/>
          <a:lstStyle/>
          <a:p>
            <a:r>
              <a:rPr lang="en-US" dirty="0"/>
              <a:t>Click to edit Master title style</a:t>
            </a:r>
          </a:p>
        </p:txBody>
      </p:sp>
      <p:sp>
        <p:nvSpPr>
          <p:cNvPr id="3" name="Content Placeholder 2"/>
          <p:cNvSpPr>
            <a:spLocks noGrp="1"/>
          </p:cNvSpPr>
          <p:nvPr>
            <p:ph idx="1"/>
          </p:nvPr>
        </p:nvSpPr>
        <p:spPr>
          <a:xfrm>
            <a:off x="4572000" y="173736"/>
            <a:ext cx="4251960"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FE5051-8846-074F-85CE-9E52CFC1E815}"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3513185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DDECA8-B8C1-174C-ABAB-F9BC28DA310C}"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8600" y="137160"/>
            <a:ext cx="4251960" cy="43434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12436676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DDECA8-B8C1-174C-ABAB-F9BC28DA310C}"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37160"/>
            <a:ext cx="4251960" cy="4343400"/>
          </a:xfrm>
        </p:spPr>
        <p:txBody>
          <a:bodyPr/>
          <a:lstStyle>
            <a:lvl1pPr marL="0" indent="0">
              <a:defRPr sz="3000"/>
            </a:lvl1pPr>
          </a:lstStyle>
          <a:p>
            <a:r>
              <a:rPr lang="en-US" dirty="0"/>
              <a:t>Click to edit Master title style</a:t>
            </a:r>
          </a:p>
        </p:txBody>
      </p:sp>
    </p:spTree>
    <p:extLst>
      <p:ext uri="{BB962C8B-B14F-4D97-AF65-F5344CB8AC3E}">
        <p14:creationId xmlns:p14="http://schemas.microsoft.com/office/powerpoint/2010/main" val="29423462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D6938-DD87-B240-B17C-3E23465A691A}"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8600" y="82296"/>
            <a:ext cx="8515984" cy="4343400"/>
          </a:xfrm>
        </p:spPr>
        <p:txBody>
          <a:bodyPr/>
          <a:lstStyle>
            <a:lvl1pPr>
              <a:lnSpc>
                <a:spcPct val="90000"/>
              </a:lnSpc>
              <a:defRPr sz="4800"/>
            </a:lvl1pPr>
          </a:lstStyle>
          <a:p>
            <a:r>
              <a:rPr lang="en-US" dirty="0"/>
              <a:t>Click to edit Master title style</a:t>
            </a:r>
          </a:p>
        </p:txBody>
      </p:sp>
    </p:spTree>
    <p:extLst>
      <p:ext uri="{BB962C8B-B14F-4D97-AF65-F5344CB8AC3E}">
        <p14:creationId xmlns:p14="http://schemas.microsoft.com/office/powerpoint/2010/main" val="17871726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945815-CA17-0F4A-A81F-F2562A11B465}" type="datetime1">
              <a:rPr lang="en-US" smtClean="0"/>
              <a:t>9/28/2016</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8600" y="137160"/>
            <a:ext cx="5706166" cy="43434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26161726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DE46D-6D7E-E545-B14F-488BEF96B357}" type="datetime1">
              <a:rPr lang="en-US" smtClean="0"/>
              <a:t>9/28/2016</a:t>
            </a:fld>
            <a:endParaRPr lang="en-US"/>
          </a:p>
        </p:txBody>
      </p:sp>
      <p:sp>
        <p:nvSpPr>
          <p:cNvPr id="3" name="Footer Placeholder 2"/>
          <p:cNvSpPr>
            <a:spLocks noGrp="1"/>
          </p:cNvSpPr>
          <p:nvPr>
            <p:ph type="ftr" sz="quarter" idx="11"/>
          </p:nvPr>
        </p:nvSpPr>
        <p:spPr/>
        <p:txBody>
          <a:bodyPr/>
          <a:lstStyle/>
          <a:p>
            <a:r>
              <a:rPr lang="de-DE" dirty="0"/>
              <a:t>Watson / </a:t>
            </a:r>
            <a:r>
              <a:rPr lang="en-US" noProof="0" dirty="0"/>
              <a:t>Presentation</a:t>
            </a:r>
            <a:r>
              <a:rPr lang="de-DE" dirty="0"/>
              <a:t> Title / Date</a:t>
            </a:r>
            <a:endParaRPr lang="en-US" dirty="0"/>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16093358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173736"/>
            <a:ext cx="2834640" cy="1600200"/>
          </a:xfrm>
        </p:spPr>
        <p:txBody>
          <a:bodyPr/>
          <a:lstStyle>
            <a:lvl1pPr marL="0" indent="0" algn="l">
              <a:buNone/>
              <a:defRPr sz="2000">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228600" y="4709160"/>
            <a:ext cx="210312" cy="201168"/>
          </a:xfrm>
        </p:spPr>
        <p:txBody>
          <a:bodyPr/>
          <a:lstStyle>
            <a:lvl1pPr>
              <a:defRPr>
                <a:latin typeface="Arial"/>
                <a:cs typeface="Arial"/>
              </a:defRPr>
            </a:lvl1pPr>
          </a:lstStyle>
          <a:p>
            <a:fld id="{E4DBDE34-E9B5-E04F-B662-69720E4BCB53}" type="slidenum">
              <a:rPr lang="en-US" smtClean="0"/>
              <a:pPr/>
              <a:t>‹#›</a:t>
            </a:fld>
            <a:endParaRPr lang="en-US"/>
          </a:p>
        </p:txBody>
      </p:sp>
      <p:grpSp>
        <p:nvGrpSpPr>
          <p:cNvPr id="50" name="Group 49"/>
          <p:cNvGrpSpPr>
            <a:grpSpLocks noChangeAspect="1"/>
          </p:cNvGrpSpPr>
          <p:nvPr userDrawn="1"/>
        </p:nvGrpSpPr>
        <p:grpSpPr>
          <a:xfrm>
            <a:off x="237912" y="4715490"/>
            <a:ext cx="473837" cy="192024"/>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grpSp>
      <p:sp>
        <p:nvSpPr>
          <p:cNvPr id="7" name="Footer Placeholder 6"/>
          <p:cNvSpPr>
            <a:spLocks noGrp="1"/>
          </p:cNvSpPr>
          <p:nvPr>
            <p:ph type="ftr" sz="quarter" idx="13"/>
          </p:nvPr>
        </p:nvSpPr>
        <p:spPr>
          <a:xfrm>
            <a:off x="960120" y="4719968"/>
            <a:ext cx="2895600" cy="201168"/>
          </a:xfrm>
        </p:spPr>
        <p:txBody>
          <a:bodyPr/>
          <a:lstStyle>
            <a:lvl1pPr>
              <a:defRPr>
                <a:latin typeface="Arial"/>
                <a:cs typeface="Arial"/>
              </a:defRPr>
            </a:lvl1pPr>
          </a:lstStyle>
          <a:p>
            <a:r>
              <a:rPr lang="de-DE" dirty="0"/>
              <a:t>Watson / </a:t>
            </a:r>
            <a:r>
              <a:rPr lang="en-US" noProof="0" dirty="0"/>
              <a:t>Presentation</a:t>
            </a:r>
            <a:r>
              <a:rPr lang="de-DE" dirty="0"/>
              <a:t> Title / Date</a:t>
            </a:r>
          </a:p>
        </p:txBody>
      </p:sp>
      <p:sp>
        <p:nvSpPr>
          <p:cNvPr id="8" name="Date Placeholder 7"/>
          <p:cNvSpPr>
            <a:spLocks noGrp="1"/>
          </p:cNvSpPr>
          <p:nvPr>
            <p:ph type="dt" sz="half" idx="14"/>
          </p:nvPr>
        </p:nvSpPr>
        <p:spPr>
          <a:xfrm>
            <a:off x="7104888" y="4719968"/>
            <a:ext cx="1809432" cy="201168"/>
          </a:xfrm>
        </p:spPr>
        <p:txBody>
          <a:bodyPr/>
          <a:lstStyle>
            <a:lvl1pPr>
              <a:defRPr>
                <a:latin typeface="Arial"/>
                <a:cs typeface="Arial"/>
              </a:defRPr>
            </a:lvl1pPr>
          </a:lstStyle>
          <a:p>
            <a:fld id="{A226C6E4-E877-DF44-9A69-96937F20FF2F}" type="datetime1">
              <a:rPr lang="en-US" smtClean="0"/>
              <a:pPr/>
              <a:t>9/28/2016</a:t>
            </a:fld>
            <a:endParaRPr lang="en-US" dirty="0"/>
          </a:p>
        </p:txBody>
      </p:sp>
      <p:sp>
        <p:nvSpPr>
          <p:cNvPr id="11" name="Title 10"/>
          <p:cNvSpPr>
            <a:spLocks noGrp="1"/>
          </p:cNvSpPr>
          <p:nvPr>
            <p:ph type="title"/>
          </p:nvPr>
        </p:nvSpPr>
        <p:spPr>
          <a:xfrm>
            <a:off x="228600" y="173736"/>
            <a:ext cx="2834640" cy="1600200"/>
          </a:xfrm>
        </p:spPr>
        <p:txBody>
          <a:bodyPr/>
          <a:lstStyle>
            <a:lvl1pPr>
              <a:defRPr>
                <a:latin typeface="Arial"/>
                <a:cs typeface="Arial"/>
              </a:defRPr>
            </a:lvl1pPr>
          </a:lstStyle>
          <a:p>
            <a:r>
              <a:rPr lang="en-US" dirty="0"/>
              <a:t>Click to edit Master title style</a:t>
            </a:r>
          </a:p>
        </p:txBody>
      </p:sp>
      <p:pic>
        <p:nvPicPr>
          <p:cNvPr id="91" name="Picture 90" descr="WatsonHealth_Logotype_Rev_RGB_BET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357" y="2186117"/>
            <a:ext cx="2173119" cy="566928"/>
          </a:xfrm>
          <a:prstGeom prst="rect">
            <a:avLst/>
          </a:prstGeom>
        </p:spPr>
      </p:pic>
    </p:spTree>
    <p:extLst>
      <p:ext uri="{BB962C8B-B14F-4D97-AF65-F5344CB8AC3E}">
        <p14:creationId xmlns:p14="http://schemas.microsoft.com/office/powerpoint/2010/main" val="2812451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97680" cy="2286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05429274-D375-B94C-A105-658EF2ABA8F0}" type="datetime1">
              <a:rPr lang="en-US" smtClean="0"/>
              <a:t>9/28/2016</a:t>
            </a:fld>
            <a:endParaRPr lang="en-US" dirty="0"/>
          </a:p>
        </p:txBody>
      </p:sp>
      <p:sp>
        <p:nvSpPr>
          <p:cNvPr id="4" name="Footer Placeholder 3"/>
          <p:cNvSpPr>
            <a:spLocks noGrp="1"/>
          </p:cNvSpPr>
          <p:nvPr>
            <p:ph type="ftr" sz="quarter" idx="11"/>
          </p:nvPr>
        </p:nvSpPr>
        <p:spPr/>
        <p:txBody>
          <a:bodyPr/>
          <a:lstStyle/>
          <a:p>
            <a:r>
              <a:rPr lang="de-DE" dirty="0"/>
              <a:t>Watson / </a:t>
            </a:r>
            <a:r>
              <a:rPr lang="en-US" noProof="0" dirty="0"/>
              <a:t>Presentation</a:t>
            </a:r>
            <a:r>
              <a:rPr lang="de-DE" dirty="0"/>
              <a:t> Title / Date</a:t>
            </a:r>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31399227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5310"/>
            <a:ext cx="8541385" cy="3241992"/>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10"/>
          </p:nvPr>
        </p:nvSpPr>
        <p:spPr/>
        <p:txBody>
          <a:bodyPr/>
          <a:lstStyle/>
          <a:p>
            <a:fld id="{269570D9-6E3C-7942-8F22-FC1D6FD304D4}" type="datetime1">
              <a:rPr lang="en-US" noProof="0" smtClean="0"/>
              <a:t>9/28/2016</a:t>
            </a:fld>
            <a:endParaRPr lang="en-US" noProof="0"/>
          </a:p>
        </p:txBody>
      </p:sp>
      <p:sp>
        <p:nvSpPr>
          <p:cNvPr id="5" name="Footer Placeholder 4"/>
          <p:cNvSpPr>
            <a:spLocks noGrp="1"/>
          </p:cNvSpPr>
          <p:nvPr>
            <p:ph type="ftr" sz="quarter" idx="11"/>
          </p:nvPr>
        </p:nvSpPr>
        <p:spPr/>
        <p:txBody>
          <a:bodyPr/>
          <a:lstStyle/>
          <a:p>
            <a:r>
              <a:rPr lang="en-US" noProof="0"/>
              <a:t>Watson / Presentation Title / Date</a:t>
            </a:r>
          </a:p>
        </p:txBody>
      </p:sp>
      <p:sp>
        <p:nvSpPr>
          <p:cNvPr id="6" name="Slide Number Placeholder 5"/>
          <p:cNvSpPr>
            <a:spLocks noGrp="1"/>
          </p:cNvSpPr>
          <p:nvPr>
            <p:ph type="sldNum" sz="quarter" idx="12"/>
          </p:nvPr>
        </p:nvSpPr>
        <p:spPr/>
        <p:txBody>
          <a:bodyPr/>
          <a:lstStyle/>
          <a:p>
            <a:fld id="{E4DBDE34-E9B5-E04F-B662-69720E4BCB53}" type="slidenum">
              <a:rPr lang="en-US" noProof="0" smtClean="0"/>
              <a:t>‹#›</a:t>
            </a:fld>
            <a:endParaRPr lang="en-US" noProof="0"/>
          </a:p>
        </p:txBody>
      </p:sp>
      <p:sp>
        <p:nvSpPr>
          <p:cNvPr id="7" name="Title 6"/>
          <p:cNvSpPr>
            <a:spLocks noGrp="1"/>
          </p:cNvSpPr>
          <p:nvPr>
            <p:ph type="title"/>
          </p:nvPr>
        </p:nvSpPr>
        <p:spPr>
          <a:xfrm>
            <a:off x="228600" y="173736"/>
            <a:ext cx="4474777" cy="914400"/>
          </a:xfrm>
        </p:spPr>
        <p:txBody>
          <a:bodyPr/>
          <a:lstStyle/>
          <a:p>
            <a:r>
              <a:rPr lang="en-US" noProof="0"/>
              <a:t>Click to edit Master title style</a:t>
            </a:r>
          </a:p>
        </p:txBody>
      </p:sp>
    </p:spTree>
    <p:extLst>
      <p:ext uri="{BB962C8B-B14F-4D97-AF65-F5344CB8AC3E}">
        <p14:creationId xmlns:p14="http://schemas.microsoft.com/office/powerpoint/2010/main" val="2933986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834640" cy="3241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70D9-6E3C-7942-8F22-FC1D6FD304D4}"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a:t>Click to edit Master title style</a:t>
            </a:r>
            <a:endParaRPr lang="en-US" dirty="0"/>
          </a:p>
        </p:txBody>
      </p:sp>
      <p:sp>
        <p:nvSpPr>
          <p:cNvPr id="8" name="Content Placeholder 2"/>
          <p:cNvSpPr>
            <a:spLocks noGrp="1"/>
          </p:cNvSpPr>
          <p:nvPr>
            <p:ph idx="13"/>
          </p:nvPr>
        </p:nvSpPr>
        <p:spPr>
          <a:xfrm>
            <a:off x="6019152" y="1097280"/>
            <a:ext cx="2834640" cy="3241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3126701" y="1097280"/>
            <a:ext cx="2834640" cy="3241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8351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425196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9570D9-6E3C-7942-8F22-FC1D6FD304D4}" type="datetime1">
              <a:rPr lang="en-US" smtClean="0"/>
              <a:t>9/28/2016</a:t>
            </a:fld>
            <a:endParaRPr lang="en-US"/>
          </a:p>
        </p:txBody>
      </p:sp>
      <p:sp>
        <p:nvSpPr>
          <p:cNvPr id="5" name="Footer Placeholder 4"/>
          <p:cNvSpPr>
            <a:spLocks noGrp="1"/>
          </p:cNvSpPr>
          <p:nvPr>
            <p:ph type="ftr" sz="quarter" idx="11"/>
          </p:nvPr>
        </p:nvSpPr>
        <p:spPr/>
        <p:txBody>
          <a:bodyPr/>
          <a:lstStyle/>
          <a:p>
            <a:r>
              <a:rPr lang="de-DE" dirty="0"/>
              <a:t>Watson / </a:t>
            </a:r>
            <a:r>
              <a:rPr lang="de-DE" dirty="0" err="1"/>
              <a:t>Presentation</a:t>
            </a:r>
            <a:r>
              <a:rPr lang="de-DE" dirty="0"/>
              <a:t> Title / Date</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a:t>Click to edit Master title style</a:t>
            </a:r>
          </a:p>
        </p:txBody>
      </p:sp>
      <p:sp>
        <p:nvSpPr>
          <p:cNvPr id="9" name="Content Placeholder 2"/>
          <p:cNvSpPr>
            <a:spLocks noGrp="1"/>
          </p:cNvSpPr>
          <p:nvPr>
            <p:ph idx="14"/>
          </p:nvPr>
        </p:nvSpPr>
        <p:spPr>
          <a:xfrm>
            <a:off x="4568793" y="1097280"/>
            <a:ext cx="425196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34405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83464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9570D9-6E3C-7942-8F22-FC1D6FD304D4}"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a:t>Click to edit Master title style</a:t>
            </a:r>
          </a:p>
        </p:txBody>
      </p:sp>
      <p:sp>
        <p:nvSpPr>
          <p:cNvPr id="8" name="Content Placeholder 2"/>
          <p:cNvSpPr>
            <a:spLocks noGrp="1"/>
          </p:cNvSpPr>
          <p:nvPr>
            <p:ph idx="13"/>
          </p:nvPr>
        </p:nvSpPr>
        <p:spPr>
          <a:xfrm>
            <a:off x="6019152" y="1097280"/>
            <a:ext cx="283464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3126701" y="1097280"/>
            <a:ext cx="283464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435844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10312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9570D9-6E3C-7942-8F22-FC1D6FD304D4}"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a:t>Click to edit Master title style</a:t>
            </a:r>
          </a:p>
        </p:txBody>
      </p:sp>
      <p:sp>
        <p:nvSpPr>
          <p:cNvPr id="8" name="Content Placeholder 2"/>
          <p:cNvSpPr>
            <a:spLocks noGrp="1"/>
          </p:cNvSpPr>
          <p:nvPr>
            <p:ph idx="13"/>
          </p:nvPr>
        </p:nvSpPr>
        <p:spPr>
          <a:xfrm>
            <a:off x="4563700" y="1097280"/>
            <a:ext cx="210312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2412942" y="1097280"/>
            <a:ext cx="210312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6729056" y="1097280"/>
            <a:ext cx="210312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30406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9570D9-6E3C-7942-8F22-FC1D6FD304D4}"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a:t>Click to edit Master title style</a:t>
            </a:r>
          </a:p>
        </p:txBody>
      </p:sp>
    </p:spTree>
    <p:extLst>
      <p:ext uri="{BB962C8B-B14F-4D97-AF65-F5344CB8AC3E}">
        <p14:creationId xmlns:p14="http://schemas.microsoft.com/office/powerpoint/2010/main" val="18885392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3" name="Content Placeholder 2"/>
          <p:cNvSpPr>
            <a:spLocks noGrp="1"/>
          </p:cNvSpPr>
          <p:nvPr>
            <p:ph idx="1"/>
          </p:nvPr>
        </p:nvSpPr>
        <p:spPr>
          <a:xfrm>
            <a:off x="2414016" y="173736"/>
            <a:ext cx="6376911"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FE5051-8846-074F-85CE-9E52CFC1E815}"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5556512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3" name="Content Placeholder 2"/>
          <p:cNvSpPr>
            <a:spLocks noGrp="1"/>
          </p:cNvSpPr>
          <p:nvPr>
            <p:ph idx="1"/>
          </p:nvPr>
        </p:nvSpPr>
        <p:spPr>
          <a:xfrm>
            <a:off x="2414016" y="173736"/>
            <a:ext cx="3154680" cy="43434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C7362BE-2518-6744-AD34-1B54A5137D21}"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664200" y="173736"/>
            <a:ext cx="3154680" cy="43434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227358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3" name="Content Placeholder 2"/>
          <p:cNvSpPr>
            <a:spLocks noGrp="1"/>
          </p:cNvSpPr>
          <p:nvPr>
            <p:ph idx="1"/>
          </p:nvPr>
        </p:nvSpPr>
        <p:spPr>
          <a:xfrm>
            <a:off x="2414016"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C7362BE-2518-6744-AD34-1B54A5137D21}"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4574197"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6739864"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003598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0"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6739128"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6"/>
          </p:nvPr>
        </p:nvSpPr>
        <p:spPr>
          <a:xfrm>
            <a:off x="2414016"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7"/>
          </p:nvPr>
        </p:nvSpPr>
        <p:spPr>
          <a:xfrm>
            <a:off x="4572000"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8"/>
          </p:nvPr>
        </p:nvSpPr>
        <p:spPr>
          <a:xfrm>
            <a:off x="6739128"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3812B0D5-1AF4-C749-B569-5BC6E1D37418}"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26" name="Text Placeholder 25"/>
          <p:cNvSpPr>
            <a:spLocks noGrp="1"/>
          </p:cNvSpPr>
          <p:nvPr>
            <p:ph type="body" sz="quarter" idx="20"/>
          </p:nvPr>
        </p:nvSpPr>
        <p:spPr>
          <a:xfrm>
            <a:off x="2414016"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5"/>
          <p:cNvSpPr>
            <a:spLocks noGrp="1"/>
          </p:cNvSpPr>
          <p:nvPr>
            <p:ph type="body" sz="quarter" idx="21"/>
          </p:nvPr>
        </p:nvSpPr>
        <p:spPr>
          <a:xfrm>
            <a:off x="4572000"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5"/>
          <p:cNvSpPr>
            <a:spLocks noGrp="1"/>
          </p:cNvSpPr>
          <p:nvPr>
            <p:ph type="body" sz="quarter" idx="22"/>
          </p:nvPr>
        </p:nvSpPr>
        <p:spPr>
          <a:xfrm>
            <a:off x="6739128"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5"/>
          <p:cNvSpPr>
            <a:spLocks noGrp="1"/>
          </p:cNvSpPr>
          <p:nvPr>
            <p:ph type="body" sz="quarter" idx="24"/>
          </p:nvPr>
        </p:nvSpPr>
        <p:spPr>
          <a:xfrm>
            <a:off x="2414016"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5"/>
          <p:cNvSpPr>
            <a:spLocks noGrp="1"/>
          </p:cNvSpPr>
          <p:nvPr>
            <p:ph type="body" sz="quarter" idx="25"/>
          </p:nvPr>
        </p:nvSpPr>
        <p:spPr>
          <a:xfrm>
            <a:off x="4572000"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5"/>
          <p:cNvSpPr>
            <a:spLocks noGrp="1"/>
          </p:cNvSpPr>
          <p:nvPr>
            <p:ph type="body" sz="quarter" idx="26"/>
          </p:nvPr>
        </p:nvSpPr>
        <p:spPr>
          <a:xfrm>
            <a:off x="6739128"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118710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BCFE5051-8846-074F-85CE-9E52CFC1E815}"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68696778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a:t>Click to edit Master title style</a:t>
            </a:r>
          </a:p>
        </p:txBody>
      </p:sp>
      <p:sp>
        <p:nvSpPr>
          <p:cNvPr id="3" name="Content Placeholder 2"/>
          <p:cNvSpPr>
            <a:spLocks noGrp="1"/>
          </p:cNvSpPr>
          <p:nvPr>
            <p:ph idx="1"/>
          </p:nvPr>
        </p:nvSpPr>
        <p:spPr>
          <a:xfrm>
            <a:off x="3129776" y="173736"/>
            <a:ext cx="5659806"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FE5051-8846-074F-85CE-9E52CFC1E815}"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305899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103120" cy="3241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70D9-6E3C-7942-8F22-FC1D6FD304D4}"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a:t>Click to edit Master title style</a:t>
            </a:r>
            <a:endParaRPr lang="en-US" dirty="0"/>
          </a:p>
        </p:txBody>
      </p:sp>
      <p:sp>
        <p:nvSpPr>
          <p:cNvPr id="8" name="Content Placeholder 2"/>
          <p:cNvSpPr>
            <a:spLocks noGrp="1"/>
          </p:cNvSpPr>
          <p:nvPr>
            <p:ph idx="13"/>
          </p:nvPr>
        </p:nvSpPr>
        <p:spPr>
          <a:xfrm>
            <a:off x="4563700" y="1097280"/>
            <a:ext cx="2103120" cy="3241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2412942" y="1097280"/>
            <a:ext cx="2103120" cy="3241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6729056" y="1097280"/>
            <a:ext cx="2103120" cy="3241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291898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lvl1pPr>
              <a:defRPr sz="2000"/>
            </a:lvl1pPr>
          </a:lstStyle>
          <a:p>
            <a:r>
              <a:rPr lang="en-US" dirty="0"/>
              <a:t>Click to edit Master title style</a:t>
            </a:r>
          </a:p>
        </p:txBody>
      </p:sp>
      <p:sp>
        <p:nvSpPr>
          <p:cNvPr id="3" name="Content Placeholder 2"/>
          <p:cNvSpPr>
            <a:spLocks noGrp="1"/>
          </p:cNvSpPr>
          <p:nvPr>
            <p:ph idx="1"/>
          </p:nvPr>
        </p:nvSpPr>
        <p:spPr>
          <a:xfrm>
            <a:off x="3127248"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812B0D5-1AF4-C749-B569-5BC6E1D37418}"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110120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BCFE5051-8846-074F-85CE-9E52CFC1E815}"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5743277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173736"/>
            <a:ext cx="5658304"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812B0D5-1AF4-C749-B569-5BC6E1D37418}"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977971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812B0D5-1AF4-C749-B569-5BC6E1D37418}"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67676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4343400"/>
          </a:xfrm>
        </p:spPr>
        <p:txBody>
          <a:bodyPr/>
          <a:lstStyle/>
          <a:p>
            <a:r>
              <a:rPr lang="en-US" dirty="0"/>
              <a:t>Click to edit Master title style</a:t>
            </a:r>
          </a:p>
        </p:txBody>
      </p:sp>
      <p:sp>
        <p:nvSpPr>
          <p:cNvPr id="3" name="Content Placeholder 2"/>
          <p:cNvSpPr>
            <a:spLocks noGrp="1"/>
          </p:cNvSpPr>
          <p:nvPr>
            <p:ph idx="1"/>
          </p:nvPr>
        </p:nvSpPr>
        <p:spPr>
          <a:xfrm>
            <a:off x="4572000" y="173736"/>
            <a:ext cx="4251960"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FE5051-8846-074F-85CE-9E52CFC1E815}"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1800858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DDECA8-B8C1-174C-ABAB-F9BC28DA310C}"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8600" y="137160"/>
            <a:ext cx="4251960" cy="43434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364430517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DDECA8-B8C1-174C-ABAB-F9BC28DA310C}"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37160"/>
            <a:ext cx="4251960" cy="4343400"/>
          </a:xfrm>
        </p:spPr>
        <p:txBody>
          <a:bodyPr/>
          <a:lstStyle>
            <a:lvl1pPr marL="0" indent="0">
              <a:defRPr sz="3000"/>
            </a:lvl1pPr>
          </a:lstStyle>
          <a:p>
            <a:r>
              <a:rPr lang="en-US" dirty="0"/>
              <a:t>Click to edit Master title style</a:t>
            </a:r>
          </a:p>
        </p:txBody>
      </p:sp>
    </p:spTree>
    <p:extLst>
      <p:ext uri="{BB962C8B-B14F-4D97-AF65-F5344CB8AC3E}">
        <p14:creationId xmlns:p14="http://schemas.microsoft.com/office/powerpoint/2010/main" val="33336223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D6938-DD87-B240-B17C-3E23465A691A}"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8600" y="82296"/>
            <a:ext cx="8515984" cy="4343400"/>
          </a:xfrm>
        </p:spPr>
        <p:txBody>
          <a:bodyPr/>
          <a:lstStyle>
            <a:lvl1pPr>
              <a:lnSpc>
                <a:spcPct val="90000"/>
              </a:lnSpc>
              <a:defRPr sz="4800"/>
            </a:lvl1pPr>
          </a:lstStyle>
          <a:p>
            <a:r>
              <a:rPr lang="en-US" dirty="0"/>
              <a:t>Click to edit Master title style</a:t>
            </a:r>
          </a:p>
        </p:txBody>
      </p:sp>
    </p:spTree>
    <p:extLst>
      <p:ext uri="{BB962C8B-B14F-4D97-AF65-F5344CB8AC3E}">
        <p14:creationId xmlns:p14="http://schemas.microsoft.com/office/powerpoint/2010/main" val="78982485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945815-CA17-0F4A-A81F-F2562A11B465}" type="datetime1">
              <a:rPr lang="en-US" smtClean="0"/>
              <a:t>9/28/2016</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8600" y="137160"/>
            <a:ext cx="5706166" cy="43434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331056770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DE46D-6D7E-E545-B14F-488BEF96B357}" type="datetime1">
              <a:rPr lang="en-US" smtClean="0"/>
              <a:t>9/28/2016</a:t>
            </a:fld>
            <a:endParaRPr lang="en-US"/>
          </a:p>
        </p:txBody>
      </p:sp>
      <p:sp>
        <p:nvSpPr>
          <p:cNvPr id="3" name="Footer Placeholder 2"/>
          <p:cNvSpPr>
            <a:spLocks noGrp="1"/>
          </p:cNvSpPr>
          <p:nvPr>
            <p:ph type="ftr" sz="quarter" idx="11"/>
          </p:nvPr>
        </p:nvSpPr>
        <p:spPr/>
        <p:txBody>
          <a:bodyPr/>
          <a:lstStyle/>
          <a:p>
            <a:r>
              <a:rPr lang="de-DE" dirty="0"/>
              <a:t>Watson / </a:t>
            </a:r>
            <a:r>
              <a:rPr lang="en-US" noProof="0" dirty="0"/>
              <a:t>Presentation</a:t>
            </a:r>
            <a:r>
              <a:rPr lang="de-DE" dirty="0"/>
              <a:t> Title / Date</a:t>
            </a:r>
            <a:endParaRPr lang="en-US" dirty="0"/>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128879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9570D9-6E3C-7942-8F22-FC1D6FD304D4}"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71613431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ull_blue_bkgr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earth1"/>
          <p:cNvPicPr>
            <a:picLocks noChangeAspect="1" noChangeArrowheads="1"/>
          </p:cNvPicPr>
          <p:nvPr userDrawn="1"/>
        </p:nvPicPr>
        <p:blipFill>
          <a:blip r:embed="rId3">
            <a:extLst>
              <a:ext uri="{28A0092B-C50C-407E-A947-70E740481C1C}">
                <a14:useLocalDpi xmlns:a14="http://schemas.microsoft.com/office/drawing/2010/main" val="0"/>
              </a:ext>
            </a:extLst>
          </a:blip>
          <a:srcRect l="2" t="11313" r="43727" b="25049"/>
          <a:stretch>
            <a:fillRect/>
          </a:stretch>
        </p:blipFill>
        <p:spPr bwMode="auto">
          <a:xfrm>
            <a:off x="4529138" y="0"/>
            <a:ext cx="4614862"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IBM_logo_blu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57200" y="4552950"/>
            <a:ext cx="609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IBM_Watson_logo_blue"/>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4025" y="438150"/>
            <a:ext cx="1755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457200" y="1597833"/>
            <a:ext cx="4953000" cy="1102519"/>
          </a:xfrm>
        </p:spPr>
        <p:txBody>
          <a:bodyPr anchor="b"/>
          <a:lstStyle>
            <a:lvl1pPr>
              <a:lnSpc>
                <a:spcPct val="90000"/>
              </a:lnSpc>
              <a:defRPr sz="4000"/>
            </a:lvl1pPr>
          </a:lstStyle>
          <a:p>
            <a:pPr lvl="0"/>
            <a:r>
              <a:rPr lang="en-US" noProof="0"/>
              <a:t>Click to edit Master title style</a:t>
            </a:r>
          </a:p>
        </p:txBody>
      </p:sp>
      <p:sp>
        <p:nvSpPr>
          <p:cNvPr id="3075" name="Rectangle 3"/>
          <p:cNvSpPr>
            <a:spLocks noGrp="1" noChangeArrowheads="1"/>
          </p:cNvSpPr>
          <p:nvPr>
            <p:ph type="subTitle" idx="1"/>
          </p:nvPr>
        </p:nvSpPr>
        <p:spPr>
          <a:xfrm>
            <a:off x="457200" y="2914650"/>
            <a:ext cx="4800600" cy="1314450"/>
          </a:xfrm>
        </p:spPr>
        <p:txBody>
          <a:bodyPr/>
          <a:lstStyle>
            <a:lvl1pPr marL="0" indent="0">
              <a:lnSpc>
                <a:spcPct val="90000"/>
              </a:lnSpc>
              <a:buFontTx/>
              <a:buNone/>
              <a:defRPr sz="1800" b="1">
                <a:solidFill>
                  <a:srgbClr val="00B2F2"/>
                </a:solidFill>
              </a:defRPr>
            </a:lvl1pPr>
          </a:lstStyle>
          <a:p>
            <a:pPr lvl="0"/>
            <a:r>
              <a:rPr lang="en-US" noProof="0"/>
              <a:t>Click to edit Master subtitle style</a:t>
            </a:r>
          </a:p>
        </p:txBody>
      </p:sp>
      <p:sp>
        <p:nvSpPr>
          <p:cNvPr id="8" name="Rectangle 5"/>
          <p:cNvSpPr>
            <a:spLocks noGrp="1" noChangeArrowheads="1"/>
          </p:cNvSpPr>
          <p:nvPr>
            <p:ph type="ftr" sz="quarter" idx="10"/>
          </p:nvPr>
        </p:nvSpPr>
        <p:spPr>
          <a:xfrm>
            <a:off x="457200" y="4857750"/>
            <a:ext cx="5562600" cy="184150"/>
          </a:xfrm>
        </p:spPr>
        <p:txBody>
          <a:bodyPr lIns="91440" tIns="45720" rIns="91440" bIns="45720"/>
          <a:lstStyle>
            <a:lvl1pPr>
              <a:defRPr/>
            </a:lvl1pPr>
          </a:lstStyle>
          <a:p>
            <a:r>
              <a:rPr lang="en-US" altLang="en-US"/>
              <a:t>© 2015 International Business Machines Corporation</a:t>
            </a:r>
          </a:p>
        </p:txBody>
      </p:sp>
      <p:sp>
        <p:nvSpPr>
          <p:cNvPr id="9" name="Rectangle 6"/>
          <p:cNvSpPr>
            <a:spLocks noGrp="1" noChangeArrowheads="1"/>
          </p:cNvSpPr>
          <p:nvPr>
            <p:ph type="sldNum" sz="quarter" idx="11"/>
          </p:nvPr>
        </p:nvSpPr>
        <p:spPr>
          <a:xfrm>
            <a:off x="6553200" y="4857750"/>
            <a:ext cx="2133600" cy="184150"/>
          </a:xfrm>
        </p:spPr>
        <p:txBody>
          <a:bodyPr lIns="91440" tIns="45720" rIns="91440" bIns="45720"/>
          <a:lstStyle>
            <a:lvl1pPr>
              <a:defRPr/>
            </a:lvl1pPr>
          </a:lstStyle>
          <a:p>
            <a:fld id="{689D607D-8B17-4D82-801D-EEC1A0B7F79B}" type="slidenum">
              <a:rPr lang="en-US" altLang="en-US"/>
              <a:pPr/>
              <a:t>‹#›</a:t>
            </a:fld>
            <a:endParaRPr lang="en-US" altLang="en-US"/>
          </a:p>
        </p:txBody>
      </p:sp>
    </p:spTree>
    <p:extLst>
      <p:ext uri="{BB962C8B-B14F-4D97-AF65-F5344CB8AC3E}">
        <p14:creationId xmlns:p14="http://schemas.microsoft.com/office/powerpoint/2010/main" val="147434202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r>
              <a:rPr lang="en-US" altLang="en-US"/>
              <a:t>© 2015 International Business Machines Corporation</a:t>
            </a:r>
          </a:p>
        </p:txBody>
      </p:sp>
      <p:sp>
        <p:nvSpPr>
          <p:cNvPr id="5" name="Rectangle 6"/>
          <p:cNvSpPr>
            <a:spLocks noGrp="1" noChangeArrowheads="1"/>
          </p:cNvSpPr>
          <p:nvPr>
            <p:ph type="sldNum" sz="quarter" idx="11"/>
          </p:nvPr>
        </p:nvSpPr>
        <p:spPr>
          <a:ln/>
        </p:spPr>
        <p:txBody>
          <a:bodyPr/>
          <a:lstStyle>
            <a:lvl1pPr>
              <a:defRPr/>
            </a:lvl1pPr>
          </a:lstStyle>
          <a:p>
            <a:fld id="{094B9200-D579-4704-BB82-35DCA8B4D0BD}" type="slidenum">
              <a:rPr lang="en-US" altLang="en-US"/>
              <a:pPr/>
              <a:t>‹#›</a:t>
            </a:fld>
            <a:endParaRPr lang="en-US" altLang="en-US"/>
          </a:p>
        </p:txBody>
      </p:sp>
    </p:spTree>
    <p:extLst>
      <p:ext uri="{BB962C8B-B14F-4D97-AF65-F5344CB8AC3E}">
        <p14:creationId xmlns:p14="http://schemas.microsoft.com/office/powerpoint/2010/main" val="214922332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p:txBody>
          <a:bodyPr/>
          <a:lstStyle>
            <a:lvl1pPr>
              <a:defRPr/>
            </a:lvl1pPr>
          </a:lstStyle>
          <a:p>
            <a:r>
              <a:rPr lang="en-US" altLang="en-US"/>
              <a:t>© 2015 International Business Machines Corporation</a:t>
            </a:r>
          </a:p>
        </p:txBody>
      </p:sp>
    </p:spTree>
    <p:extLst>
      <p:ext uri="{BB962C8B-B14F-4D97-AF65-F5344CB8AC3E}">
        <p14:creationId xmlns:p14="http://schemas.microsoft.com/office/powerpoint/2010/main" val="124311124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4501"/>
            <a:ext cx="1866900" cy="28801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476500" y="1714501"/>
            <a:ext cx="1866900" cy="28801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ltLang="en-US"/>
              <a:t>© 2015 International Business Machines Corporation</a:t>
            </a:r>
          </a:p>
        </p:txBody>
      </p:sp>
      <p:sp>
        <p:nvSpPr>
          <p:cNvPr id="6" name="Rectangle 6"/>
          <p:cNvSpPr>
            <a:spLocks noGrp="1" noChangeArrowheads="1"/>
          </p:cNvSpPr>
          <p:nvPr>
            <p:ph type="sldNum" sz="quarter" idx="11"/>
          </p:nvPr>
        </p:nvSpPr>
        <p:spPr>
          <a:ln/>
        </p:spPr>
        <p:txBody>
          <a:bodyPr/>
          <a:lstStyle>
            <a:lvl1pPr>
              <a:defRPr/>
            </a:lvl1pPr>
          </a:lstStyle>
          <a:p>
            <a:fld id="{0E787424-E32B-4B27-9734-A1A25D59D135}" type="slidenum">
              <a:rPr lang="en-US" altLang="en-US"/>
              <a:pPr/>
              <a:t>‹#›</a:t>
            </a:fld>
            <a:endParaRPr lang="en-US" altLang="en-US"/>
          </a:p>
        </p:txBody>
      </p:sp>
    </p:spTree>
    <p:extLst>
      <p:ext uri="{BB962C8B-B14F-4D97-AF65-F5344CB8AC3E}">
        <p14:creationId xmlns:p14="http://schemas.microsoft.com/office/powerpoint/2010/main" val="267455368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r>
              <a:rPr lang="en-US" altLang="en-US"/>
              <a:t>© 2015 International Business Machines Corporation</a:t>
            </a:r>
          </a:p>
        </p:txBody>
      </p:sp>
      <p:sp>
        <p:nvSpPr>
          <p:cNvPr id="8" name="Rectangle 6"/>
          <p:cNvSpPr>
            <a:spLocks noGrp="1" noChangeArrowheads="1"/>
          </p:cNvSpPr>
          <p:nvPr>
            <p:ph type="sldNum" sz="quarter" idx="11"/>
          </p:nvPr>
        </p:nvSpPr>
        <p:spPr>
          <a:ln/>
        </p:spPr>
        <p:txBody>
          <a:bodyPr/>
          <a:lstStyle>
            <a:lvl1pPr>
              <a:defRPr/>
            </a:lvl1pPr>
          </a:lstStyle>
          <a:p>
            <a:fld id="{6F81FA69-7761-4DC9-919B-3E0D2CF95A2E}" type="slidenum">
              <a:rPr lang="en-US" altLang="en-US"/>
              <a:pPr/>
              <a:t>‹#›</a:t>
            </a:fld>
            <a:endParaRPr lang="en-US" altLang="en-US"/>
          </a:p>
        </p:txBody>
      </p:sp>
    </p:spTree>
    <p:extLst>
      <p:ext uri="{BB962C8B-B14F-4D97-AF65-F5344CB8AC3E}">
        <p14:creationId xmlns:p14="http://schemas.microsoft.com/office/powerpoint/2010/main" val="427887221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r>
              <a:rPr lang="en-US" altLang="en-US"/>
              <a:t>© 2015 International Business Machines Corporation</a:t>
            </a:r>
          </a:p>
        </p:txBody>
      </p:sp>
      <p:sp>
        <p:nvSpPr>
          <p:cNvPr id="4" name="Rectangle 6"/>
          <p:cNvSpPr>
            <a:spLocks noGrp="1" noChangeArrowheads="1"/>
          </p:cNvSpPr>
          <p:nvPr>
            <p:ph type="sldNum" sz="quarter" idx="11"/>
          </p:nvPr>
        </p:nvSpPr>
        <p:spPr>
          <a:ln/>
        </p:spPr>
        <p:txBody>
          <a:bodyPr/>
          <a:lstStyle>
            <a:lvl1pPr>
              <a:defRPr/>
            </a:lvl1pPr>
          </a:lstStyle>
          <a:p>
            <a:fld id="{15255B44-DACF-4155-92C7-DADA0A6E0838}" type="slidenum">
              <a:rPr lang="en-US" altLang="en-US"/>
              <a:pPr/>
              <a:t>‹#›</a:t>
            </a:fld>
            <a:endParaRPr lang="en-US" altLang="en-US"/>
          </a:p>
        </p:txBody>
      </p:sp>
    </p:spTree>
    <p:extLst>
      <p:ext uri="{BB962C8B-B14F-4D97-AF65-F5344CB8AC3E}">
        <p14:creationId xmlns:p14="http://schemas.microsoft.com/office/powerpoint/2010/main" val="18561949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r>
              <a:rPr lang="en-US" altLang="en-US"/>
              <a:t>© 2015 International Business Machines Corporation</a:t>
            </a:r>
          </a:p>
        </p:txBody>
      </p:sp>
      <p:sp>
        <p:nvSpPr>
          <p:cNvPr id="3" name="Rectangle 6"/>
          <p:cNvSpPr>
            <a:spLocks noGrp="1" noChangeArrowheads="1"/>
          </p:cNvSpPr>
          <p:nvPr>
            <p:ph type="sldNum" sz="quarter" idx="11"/>
          </p:nvPr>
        </p:nvSpPr>
        <p:spPr>
          <a:ln/>
        </p:spPr>
        <p:txBody>
          <a:bodyPr/>
          <a:lstStyle>
            <a:lvl1pPr>
              <a:defRPr/>
            </a:lvl1pPr>
          </a:lstStyle>
          <a:p>
            <a:fld id="{CDDB7AA7-1FCA-4E0D-AA3D-76E2445F4501}" type="slidenum">
              <a:rPr lang="en-US" altLang="en-US"/>
              <a:pPr/>
              <a:t>‹#›</a:t>
            </a:fld>
            <a:endParaRPr lang="en-US" altLang="en-US"/>
          </a:p>
        </p:txBody>
      </p:sp>
    </p:spTree>
    <p:extLst>
      <p:ext uri="{BB962C8B-B14F-4D97-AF65-F5344CB8AC3E}">
        <p14:creationId xmlns:p14="http://schemas.microsoft.com/office/powerpoint/2010/main" val="191639958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80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r>
              <a:rPr lang="en-US" altLang="en-US"/>
              <a:t>© 2015 International Business Machines Corporation</a:t>
            </a:r>
          </a:p>
        </p:txBody>
      </p:sp>
      <p:sp>
        <p:nvSpPr>
          <p:cNvPr id="6" name="Rectangle 6"/>
          <p:cNvSpPr>
            <a:spLocks noGrp="1" noChangeArrowheads="1"/>
          </p:cNvSpPr>
          <p:nvPr>
            <p:ph type="sldNum" sz="quarter" idx="11"/>
          </p:nvPr>
        </p:nvSpPr>
        <p:spPr>
          <a:ln/>
        </p:spPr>
        <p:txBody>
          <a:bodyPr/>
          <a:lstStyle>
            <a:lvl1pPr>
              <a:defRPr/>
            </a:lvl1pPr>
          </a:lstStyle>
          <a:p>
            <a:fld id="{BE3E1A7E-FB6E-4FA5-95ED-A632F02E404C}" type="slidenum">
              <a:rPr lang="en-US" altLang="en-US"/>
              <a:pPr/>
              <a:t>‹#›</a:t>
            </a:fld>
            <a:endParaRPr lang="en-US" altLang="en-US"/>
          </a:p>
        </p:txBody>
      </p:sp>
    </p:spTree>
    <p:extLst>
      <p:ext uri="{BB962C8B-B14F-4D97-AF65-F5344CB8AC3E}">
        <p14:creationId xmlns:p14="http://schemas.microsoft.com/office/powerpoint/2010/main" val="19996371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1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r>
              <a:rPr lang="en-US" altLang="en-US"/>
              <a:t>© 2015 International Business Machines Corporation</a:t>
            </a:r>
          </a:p>
        </p:txBody>
      </p:sp>
      <p:sp>
        <p:nvSpPr>
          <p:cNvPr id="6" name="Rectangle 6"/>
          <p:cNvSpPr>
            <a:spLocks noGrp="1" noChangeArrowheads="1"/>
          </p:cNvSpPr>
          <p:nvPr>
            <p:ph type="sldNum" sz="quarter" idx="11"/>
          </p:nvPr>
        </p:nvSpPr>
        <p:spPr>
          <a:ln/>
        </p:spPr>
        <p:txBody>
          <a:bodyPr/>
          <a:lstStyle>
            <a:lvl1pPr>
              <a:defRPr/>
            </a:lvl1pPr>
          </a:lstStyle>
          <a:p>
            <a:fld id="{AFE9AC81-3959-4C2E-9CF5-5150AEF7DBF9}" type="slidenum">
              <a:rPr lang="en-US" altLang="en-US"/>
              <a:pPr/>
              <a:t>‹#›</a:t>
            </a:fld>
            <a:endParaRPr lang="en-US" altLang="en-US"/>
          </a:p>
        </p:txBody>
      </p:sp>
    </p:spTree>
    <p:extLst>
      <p:ext uri="{BB962C8B-B14F-4D97-AF65-F5344CB8AC3E}">
        <p14:creationId xmlns:p14="http://schemas.microsoft.com/office/powerpoint/2010/main" val="291903330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r>
              <a:rPr lang="en-US" altLang="en-US"/>
              <a:t>© 2015 International Business Machines Corporation</a:t>
            </a:r>
          </a:p>
        </p:txBody>
      </p:sp>
      <p:sp>
        <p:nvSpPr>
          <p:cNvPr id="5" name="Rectangle 6"/>
          <p:cNvSpPr>
            <a:spLocks noGrp="1" noChangeArrowheads="1"/>
          </p:cNvSpPr>
          <p:nvPr>
            <p:ph type="sldNum" sz="quarter" idx="11"/>
          </p:nvPr>
        </p:nvSpPr>
        <p:spPr>
          <a:ln/>
        </p:spPr>
        <p:txBody>
          <a:bodyPr/>
          <a:lstStyle>
            <a:lvl1pPr>
              <a:defRPr/>
            </a:lvl1pPr>
          </a:lstStyle>
          <a:p>
            <a:fld id="{DE3224DC-6FD0-4B7D-A6FF-C0A556E838D1}" type="slidenum">
              <a:rPr lang="en-US" altLang="en-US"/>
              <a:pPr/>
              <a:t>‹#›</a:t>
            </a:fld>
            <a:endParaRPr lang="en-US" altLang="en-US"/>
          </a:p>
        </p:txBody>
      </p:sp>
    </p:spTree>
    <p:extLst>
      <p:ext uri="{BB962C8B-B14F-4D97-AF65-F5344CB8AC3E}">
        <p14:creationId xmlns:p14="http://schemas.microsoft.com/office/powerpoint/2010/main" val="155934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414016" y="173736"/>
            <a:ext cx="6376911"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E5051-8846-074F-85CE-9E52CFC1E815}"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60675277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5572"/>
            <a:ext cx="2057400" cy="3829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5572"/>
            <a:ext cx="6019800" cy="3829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r>
              <a:rPr lang="en-US" altLang="en-US"/>
              <a:t>© 2015 International Business Machines Corporation</a:t>
            </a:r>
          </a:p>
        </p:txBody>
      </p:sp>
      <p:sp>
        <p:nvSpPr>
          <p:cNvPr id="5" name="Rectangle 6"/>
          <p:cNvSpPr>
            <a:spLocks noGrp="1" noChangeArrowheads="1"/>
          </p:cNvSpPr>
          <p:nvPr>
            <p:ph type="sldNum" sz="quarter" idx="11"/>
          </p:nvPr>
        </p:nvSpPr>
        <p:spPr>
          <a:ln/>
        </p:spPr>
        <p:txBody>
          <a:bodyPr/>
          <a:lstStyle>
            <a:lvl1pPr>
              <a:defRPr/>
            </a:lvl1pPr>
          </a:lstStyle>
          <a:p>
            <a:fld id="{5A702E48-12A4-4684-B325-BBC0745F0A70}" type="slidenum">
              <a:rPr lang="en-US" altLang="en-US"/>
              <a:pPr/>
              <a:t>‹#›</a:t>
            </a:fld>
            <a:endParaRPr lang="en-US" altLang="en-US"/>
          </a:p>
        </p:txBody>
      </p:sp>
    </p:spTree>
    <p:extLst>
      <p:ext uri="{BB962C8B-B14F-4D97-AF65-F5344CB8AC3E}">
        <p14:creationId xmlns:p14="http://schemas.microsoft.com/office/powerpoint/2010/main" val="394473882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5572"/>
            <a:ext cx="8229600" cy="434578"/>
          </a:xfrm>
        </p:spPr>
        <p:txBody>
          <a:bodyPr/>
          <a:lstStyle/>
          <a:p>
            <a:r>
              <a:rPr lang="en-US"/>
              <a:t>Click to edit Master title style</a:t>
            </a:r>
          </a:p>
        </p:txBody>
      </p:sp>
      <p:sp>
        <p:nvSpPr>
          <p:cNvPr id="3" name="Text Placeholder 2"/>
          <p:cNvSpPr>
            <a:spLocks noGrp="1"/>
          </p:cNvSpPr>
          <p:nvPr>
            <p:ph type="body" sz="half" idx="1"/>
          </p:nvPr>
        </p:nvSpPr>
        <p:spPr>
          <a:xfrm>
            <a:off x="457200" y="1714501"/>
            <a:ext cx="1866900" cy="28801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2476500" y="1714500"/>
            <a:ext cx="1866900" cy="1382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476500" y="3211117"/>
            <a:ext cx="1866900" cy="1383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r>
              <a:rPr lang="en-US" altLang="en-US"/>
              <a:t>© 2015 International Business Machines Corporation</a:t>
            </a:r>
          </a:p>
        </p:txBody>
      </p:sp>
      <p:sp>
        <p:nvSpPr>
          <p:cNvPr id="7" name="Rectangle 6"/>
          <p:cNvSpPr>
            <a:spLocks noGrp="1" noChangeArrowheads="1"/>
          </p:cNvSpPr>
          <p:nvPr>
            <p:ph type="sldNum" sz="quarter" idx="11"/>
          </p:nvPr>
        </p:nvSpPr>
        <p:spPr>
          <a:ln/>
        </p:spPr>
        <p:txBody>
          <a:bodyPr/>
          <a:lstStyle>
            <a:lvl1pPr>
              <a:defRPr/>
            </a:lvl1pPr>
          </a:lstStyle>
          <a:p>
            <a:fld id="{ABA72A19-D4BA-4816-A260-974151CC81CE}" type="slidenum">
              <a:rPr lang="en-US" altLang="en-US"/>
              <a:pPr/>
              <a:t>‹#›</a:t>
            </a:fld>
            <a:endParaRPr lang="en-US" altLang="en-US"/>
          </a:p>
        </p:txBody>
      </p:sp>
    </p:spTree>
    <p:extLst>
      <p:ext uri="{BB962C8B-B14F-4D97-AF65-F5344CB8AC3E}">
        <p14:creationId xmlns:p14="http://schemas.microsoft.com/office/powerpoint/2010/main" val="238963528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13" descr="GettyImages_82301734_cover.jpg"/>
          <p:cNvPicPr preferRelativeResize="0">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3050" y="2749154"/>
            <a:ext cx="8593138" cy="166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8"/>
          <p:cNvGrpSpPr>
            <a:grpSpLocks/>
          </p:cNvGrpSpPr>
          <p:nvPr userDrawn="1"/>
        </p:nvGrpSpPr>
        <p:grpSpPr bwMode="auto">
          <a:xfrm>
            <a:off x="273051" y="2749154"/>
            <a:ext cx="8594725" cy="1675209"/>
            <a:chOff x="160" y="2308"/>
            <a:chExt cx="5437" cy="1399"/>
          </a:xfrm>
        </p:grpSpPr>
        <p:sp>
          <p:nvSpPr>
            <p:cNvPr id="5" name="Rectangle 9"/>
            <p:cNvSpPr>
              <a:spLocks noChangeArrowheads="1"/>
            </p:cNvSpPr>
            <p:nvPr/>
          </p:nvSpPr>
          <p:spPr bwMode="auto">
            <a:xfrm>
              <a:off x="160" y="2308"/>
              <a:ext cx="858" cy="288"/>
            </a:xfrm>
            <a:prstGeom prst="rect">
              <a:avLst/>
            </a:prstGeom>
            <a:solidFill>
              <a:schemeClr val="bg1">
                <a:alpha val="49001"/>
              </a:schemeClr>
            </a:solidFill>
            <a:ln w="9525">
              <a:noFill/>
              <a:miter lim="800000"/>
              <a:headEnd/>
              <a:tailEnd/>
            </a:ln>
          </p:spPr>
          <p:txBody>
            <a:bodyPr wrap="none" anchor="ctr"/>
            <a:lstStyle/>
            <a:p>
              <a:pPr>
                <a:defRPr/>
              </a:pPr>
              <a:endParaRPr lang="en-US" sz="1350">
                <a:solidFill>
                  <a:srgbClr val="000000"/>
                </a:solidFill>
                <a:latin typeface="Arial" charset="0"/>
                <a:cs typeface="Arial" charset="0"/>
              </a:endParaRPr>
            </a:p>
          </p:txBody>
        </p:sp>
        <p:sp>
          <p:nvSpPr>
            <p:cNvPr id="6" name="Rectangle 10"/>
            <p:cNvSpPr>
              <a:spLocks noChangeArrowheads="1"/>
            </p:cNvSpPr>
            <p:nvPr/>
          </p:nvSpPr>
          <p:spPr bwMode="auto">
            <a:xfrm>
              <a:off x="160" y="2862"/>
              <a:ext cx="858" cy="289"/>
            </a:xfrm>
            <a:prstGeom prst="rect">
              <a:avLst/>
            </a:prstGeom>
            <a:solidFill>
              <a:schemeClr val="bg1">
                <a:alpha val="49001"/>
              </a:schemeClr>
            </a:solidFill>
            <a:ln w="9525">
              <a:noFill/>
              <a:miter lim="800000"/>
              <a:headEnd/>
              <a:tailEnd/>
            </a:ln>
          </p:spPr>
          <p:txBody>
            <a:bodyPr wrap="none" anchor="ctr"/>
            <a:lstStyle/>
            <a:p>
              <a:pPr>
                <a:defRPr/>
              </a:pPr>
              <a:endParaRPr lang="en-US" sz="1350">
                <a:solidFill>
                  <a:srgbClr val="000000"/>
                </a:solidFill>
                <a:latin typeface="Arial" charset="0"/>
                <a:cs typeface="Arial" charset="0"/>
              </a:endParaRPr>
            </a:p>
          </p:txBody>
        </p:sp>
        <p:sp>
          <p:nvSpPr>
            <p:cNvPr id="7" name="Rectangle 11"/>
            <p:cNvSpPr>
              <a:spLocks noChangeArrowheads="1"/>
            </p:cNvSpPr>
            <p:nvPr/>
          </p:nvSpPr>
          <p:spPr bwMode="auto">
            <a:xfrm>
              <a:off x="160" y="3419"/>
              <a:ext cx="269" cy="288"/>
            </a:xfrm>
            <a:prstGeom prst="rect">
              <a:avLst/>
            </a:prstGeom>
            <a:solidFill>
              <a:schemeClr val="bg1">
                <a:alpha val="49001"/>
              </a:schemeClr>
            </a:solidFill>
            <a:ln w="9525">
              <a:noFill/>
              <a:miter lim="800000"/>
              <a:headEnd/>
              <a:tailEnd/>
            </a:ln>
          </p:spPr>
          <p:txBody>
            <a:bodyPr wrap="none" anchor="ctr"/>
            <a:lstStyle/>
            <a:p>
              <a:pPr>
                <a:defRPr/>
              </a:pPr>
              <a:endParaRPr lang="en-US" sz="1350">
                <a:solidFill>
                  <a:srgbClr val="000000"/>
                </a:solidFill>
                <a:latin typeface="Arial" charset="0"/>
                <a:cs typeface="Arial" charset="0"/>
              </a:endParaRPr>
            </a:p>
          </p:txBody>
        </p:sp>
        <p:sp>
          <p:nvSpPr>
            <p:cNvPr id="8" name="Rectangle 12"/>
            <p:cNvSpPr>
              <a:spLocks noChangeArrowheads="1"/>
            </p:cNvSpPr>
            <p:nvPr/>
          </p:nvSpPr>
          <p:spPr bwMode="auto">
            <a:xfrm>
              <a:off x="4739" y="2308"/>
              <a:ext cx="858" cy="288"/>
            </a:xfrm>
            <a:prstGeom prst="rect">
              <a:avLst/>
            </a:prstGeom>
            <a:solidFill>
              <a:schemeClr val="bg1">
                <a:alpha val="49001"/>
              </a:schemeClr>
            </a:solidFill>
            <a:ln w="9525">
              <a:noFill/>
              <a:miter lim="800000"/>
              <a:headEnd/>
              <a:tailEnd/>
            </a:ln>
          </p:spPr>
          <p:txBody>
            <a:bodyPr wrap="none" anchor="ctr"/>
            <a:lstStyle/>
            <a:p>
              <a:pPr>
                <a:defRPr/>
              </a:pPr>
              <a:endParaRPr lang="en-US" sz="1350">
                <a:solidFill>
                  <a:srgbClr val="000000"/>
                </a:solidFill>
                <a:latin typeface="Arial" charset="0"/>
                <a:cs typeface="Arial" charset="0"/>
              </a:endParaRPr>
            </a:p>
          </p:txBody>
        </p:sp>
        <p:sp>
          <p:nvSpPr>
            <p:cNvPr id="9" name="Rectangle 13"/>
            <p:cNvSpPr>
              <a:spLocks noChangeArrowheads="1"/>
            </p:cNvSpPr>
            <p:nvPr/>
          </p:nvSpPr>
          <p:spPr bwMode="auto">
            <a:xfrm>
              <a:off x="4739" y="2862"/>
              <a:ext cx="858" cy="289"/>
            </a:xfrm>
            <a:prstGeom prst="rect">
              <a:avLst/>
            </a:prstGeom>
            <a:solidFill>
              <a:schemeClr val="bg1">
                <a:alpha val="49001"/>
              </a:schemeClr>
            </a:solidFill>
            <a:ln w="9525">
              <a:noFill/>
              <a:miter lim="800000"/>
              <a:headEnd/>
              <a:tailEnd/>
            </a:ln>
          </p:spPr>
          <p:txBody>
            <a:bodyPr wrap="none" anchor="ctr"/>
            <a:lstStyle/>
            <a:p>
              <a:pPr>
                <a:defRPr/>
              </a:pPr>
              <a:endParaRPr lang="en-US" sz="1350">
                <a:solidFill>
                  <a:srgbClr val="000000"/>
                </a:solidFill>
                <a:latin typeface="Arial" charset="0"/>
                <a:cs typeface="Arial" charset="0"/>
              </a:endParaRPr>
            </a:p>
          </p:txBody>
        </p:sp>
        <p:sp>
          <p:nvSpPr>
            <p:cNvPr id="10" name="Rectangle 14"/>
            <p:cNvSpPr>
              <a:spLocks noChangeArrowheads="1"/>
            </p:cNvSpPr>
            <p:nvPr/>
          </p:nvSpPr>
          <p:spPr bwMode="auto">
            <a:xfrm>
              <a:off x="5328" y="3419"/>
              <a:ext cx="269" cy="288"/>
            </a:xfrm>
            <a:prstGeom prst="rect">
              <a:avLst/>
            </a:prstGeom>
            <a:solidFill>
              <a:schemeClr val="bg1">
                <a:alpha val="49001"/>
              </a:schemeClr>
            </a:solidFill>
            <a:ln w="9525">
              <a:noFill/>
              <a:miter lim="800000"/>
              <a:headEnd/>
              <a:tailEnd/>
            </a:ln>
          </p:spPr>
          <p:txBody>
            <a:bodyPr wrap="none" anchor="ctr"/>
            <a:lstStyle/>
            <a:p>
              <a:pPr>
                <a:defRPr/>
              </a:pPr>
              <a:endParaRPr lang="en-US" sz="1350">
                <a:solidFill>
                  <a:srgbClr val="000000"/>
                </a:solidFill>
                <a:latin typeface="Arial" charset="0"/>
                <a:cs typeface="Arial" charset="0"/>
              </a:endParaRPr>
            </a:p>
          </p:txBody>
        </p:sp>
        <p:sp>
          <p:nvSpPr>
            <p:cNvPr id="11" name="Freeform 15"/>
            <p:cNvSpPr>
              <a:spLocks/>
            </p:cNvSpPr>
            <p:nvPr/>
          </p:nvSpPr>
          <p:spPr bwMode="auto">
            <a:xfrm>
              <a:off x="1305" y="2308"/>
              <a:ext cx="2862" cy="288"/>
            </a:xfrm>
            <a:custGeom>
              <a:avLst/>
              <a:gdLst/>
              <a:ahLst/>
              <a:cxnLst>
                <a:cxn ang="0">
                  <a:pos x="0" y="0"/>
                </a:cxn>
                <a:cxn ang="0">
                  <a:pos x="0" y="288"/>
                </a:cxn>
                <a:cxn ang="0">
                  <a:pos x="2880" y="288"/>
                </a:cxn>
                <a:cxn ang="0">
                  <a:pos x="2838" y="256"/>
                </a:cxn>
                <a:cxn ang="0">
                  <a:pos x="2660" y="134"/>
                </a:cxn>
                <a:cxn ang="0">
                  <a:pos x="2430" y="46"/>
                </a:cxn>
                <a:cxn ang="0">
                  <a:pos x="2230" y="10"/>
                </a:cxn>
                <a:cxn ang="0">
                  <a:pos x="2112" y="0"/>
                </a:cxn>
                <a:cxn ang="0">
                  <a:pos x="0" y="0"/>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chemeClr val="bg1">
                <a:alpha val="49001"/>
              </a:schemeClr>
            </a:solidFill>
            <a:ln w="9525">
              <a:noFill/>
              <a:round/>
              <a:headEnd/>
              <a:tailEnd/>
            </a:ln>
          </p:spPr>
          <p:txBody>
            <a:bodyPr wrap="none" anchor="ctr"/>
            <a:lstStyle/>
            <a:p>
              <a:pPr>
                <a:defRPr/>
              </a:pPr>
              <a:endParaRPr lang="en-US" sz="1350">
                <a:solidFill>
                  <a:srgbClr val="000000"/>
                </a:solidFill>
                <a:latin typeface="Arial" charset="0"/>
                <a:cs typeface="Arial" charset="0"/>
              </a:endParaRPr>
            </a:p>
          </p:txBody>
        </p:sp>
        <p:sp>
          <p:nvSpPr>
            <p:cNvPr id="12" name="Freeform 16"/>
            <p:cNvSpPr>
              <a:spLocks/>
            </p:cNvSpPr>
            <p:nvPr/>
          </p:nvSpPr>
          <p:spPr bwMode="auto">
            <a:xfrm>
              <a:off x="1305" y="2862"/>
              <a:ext cx="3174" cy="291"/>
            </a:xfrm>
            <a:custGeom>
              <a:avLst/>
              <a:gdLst/>
              <a:ahLst/>
              <a:cxnLst>
                <a:cxn ang="0">
                  <a:pos x="0" y="0"/>
                </a:cxn>
                <a:cxn ang="0">
                  <a:pos x="0" y="288"/>
                </a:cxn>
                <a:cxn ang="0">
                  <a:pos x="3194" y="290"/>
                </a:cxn>
                <a:cxn ang="0">
                  <a:pos x="3188" y="256"/>
                </a:cxn>
                <a:cxn ang="0">
                  <a:pos x="3160" y="146"/>
                </a:cxn>
                <a:cxn ang="0">
                  <a:pos x="3118" y="34"/>
                </a:cxn>
                <a:cxn ang="0">
                  <a:pos x="3102" y="2"/>
                </a:cxn>
                <a:cxn ang="0">
                  <a:pos x="0" y="0"/>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chemeClr val="bg1">
                <a:alpha val="49001"/>
              </a:schemeClr>
            </a:solidFill>
            <a:ln w="9525">
              <a:noFill/>
              <a:round/>
              <a:headEnd/>
              <a:tailEnd/>
            </a:ln>
          </p:spPr>
          <p:txBody>
            <a:bodyPr wrap="none" anchor="ctr"/>
            <a:lstStyle/>
            <a:p>
              <a:pPr>
                <a:defRPr/>
              </a:pPr>
              <a:endParaRPr lang="en-US" sz="1350">
                <a:solidFill>
                  <a:srgbClr val="000000"/>
                </a:solidFill>
                <a:latin typeface="Arial" charset="0"/>
                <a:cs typeface="Arial" charset="0"/>
              </a:endParaRPr>
            </a:p>
          </p:txBody>
        </p:sp>
        <p:sp>
          <p:nvSpPr>
            <p:cNvPr id="13" name="Freeform 17"/>
            <p:cNvSpPr>
              <a:spLocks/>
            </p:cNvSpPr>
            <p:nvPr/>
          </p:nvSpPr>
          <p:spPr bwMode="auto">
            <a:xfrm>
              <a:off x="3595" y="3417"/>
              <a:ext cx="921" cy="290"/>
            </a:xfrm>
            <a:custGeom>
              <a:avLst/>
              <a:gdLst/>
              <a:ahLst/>
              <a:cxnLst>
                <a:cxn ang="0">
                  <a:pos x="0" y="290"/>
                </a:cxn>
                <a:cxn ang="0">
                  <a:pos x="0" y="2"/>
                </a:cxn>
                <a:cxn ang="0">
                  <a:pos x="3194" y="0"/>
                </a:cxn>
                <a:cxn ang="0">
                  <a:pos x="3176" y="156"/>
                </a:cxn>
                <a:cxn ang="0">
                  <a:pos x="3150" y="254"/>
                </a:cxn>
                <a:cxn ang="0">
                  <a:pos x="3140" y="290"/>
                </a:cxn>
                <a:cxn ang="0">
                  <a:pos x="0" y="290"/>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chemeClr val="bg1">
                <a:alpha val="49001"/>
              </a:schemeClr>
            </a:solidFill>
            <a:ln w="9525">
              <a:noFill/>
              <a:round/>
              <a:headEnd/>
              <a:tailEnd/>
            </a:ln>
          </p:spPr>
          <p:txBody>
            <a:bodyPr wrap="none" anchor="ctr"/>
            <a:lstStyle/>
            <a:p>
              <a:pPr>
                <a:defRPr/>
              </a:pPr>
              <a:endParaRPr lang="en-US" sz="1350">
                <a:solidFill>
                  <a:srgbClr val="000000"/>
                </a:solidFill>
                <a:latin typeface="Arial" charset="0"/>
                <a:cs typeface="Arial" charset="0"/>
              </a:endParaRPr>
            </a:p>
          </p:txBody>
        </p:sp>
        <p:sp>
          <p:nvSpPr>
            <p:cNvPr id="14" name="Rectangle 18"/>
            <p:cNvSpPr>
              <a:spLocks noChangeArrowheads="1"/>
            </p:cNvSpPr>
            <p:nvPr/>
          </p:nvSpPr>
          <p:spPr bwMode="auto">
            <a:xfrm>
              <a:off x="1877" y="3419"/>
              <a:ext cx="858" cy="288"/>
            </a:xfrm>
            <a:prstGeom prst="rect">
              <a:avLst/>
            </a:prstGeom>
            <a:solidFill>
              <a:schemeClr val="bg1">
                <a:alpha val="49001"/>
              </a:schemeClr>
            </a:solidFill>
            <a:ln w="9525">
              <a:noFill/>
              <a:miter lim="800000"/>
              <a:headEnd/>
              <a:tailEnd/>
            </a:ln>
          </p:spPr>
          <p:txBody>
            <a:bodyPr wrap="none" anchor="ctr"/>
            <a:lstStyle/>
            <a:p>
              <a:pPr>
                <a:defRPr/>
              </a:pPr>
              <a:endParaRPr lang="en-US" sz="1350">
                <a:solidFill>
                  <a:srgbClr val="000000"/>
                </a:solidFill>
                <a:latin typeface="Arial" charset="0"/>
                <a:cs typeface="Arial" charset="0"/>
              </a:endParaRPr>
            </a:p>
          </p:txBody>
        </p:sp>
      </p:grpSp>
      <p:sp>
        <p:nvSpPr>
          <p:cNvPr id="105474" name="Rectangle 2"/>
          <p:cNvSpPr>
            <a:spLocks noGrp="1" noChangeArrowheads="1"/>
          </p:cNvSpPr>
          <p:nvPr>
            <p:ph type="ctrTitle"/>
          </p:nvPr>
        </p:nvSpPr>
        <p:spPr>
          <a:xfrm>
            <a:off x="139701" y="2095658"/>
            <a:ext cx="8729663" cy="476092"/>
          </a:xfrm>
        </p:spPr>
        <p:txBody>
          <a:bodyPr anchor="b"/>
          <a:lstStyle>
            <a:lvl1pPr>
              <a:lnSpc>
                <a:spcPct val="95000"/>
              </a:lnSpc>
              <a:defRPr sz="2625">
                <a:solidFill>
                  <a:schemeClr val="tx1"/>
                </a:solidFill>
              </a:defRPr>
            </a:lvl1pPr>
          </a:lstStyle>
          <a:p>
            <a:r>
              <a:rPr lang="en-US" altLang="ja-JP"/>
              <a:t>Click to edit Master title style</a:t>
            </a:r>
          </a:p>
        </p:txBody>
      </p:sp>
    </p:spTree>
    <p:extLst>
      <p:ext uri="{BB962C8B-B14F-4D97-AF65-F5344CB8AC3E}">
        <p14:creationId xmlns:p14="http://schemas.microsoft.com/office/powerpoint/2010/main" val="396288856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1350"/>
            </a:lvl1pPr>
            <a:lvl3pPr>
              <a:defRPr sz="105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fld id="{32BB39F2-074A-4E7F-AAB9-7F9C264C540B}" type="slidenum">
              <a:rPr lang="ja-JP" altLang="en-US"/>
              <a:pPr/>
              <a:t>‹#›</a:t>
            </a:fld>
            <a:endParaRPr lang="en-US" altLang="ja-JP"/>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ja-JP"/>
              <a:t>IBM Confidential</a:t>
            </a:r>
          </a:p>
        </p:txBody>
      </p:sp>
      <p:sp>
        <p:nvSpPr>
          <p:cNvPr id="6" name="Rectangle 9"/>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962453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507831"/>
          </a:xfrm>
        </p:spPr>
        <p:txBody>
          <a:bodyPr/>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3FDE0FF4-52C4-48A7-A40F-B19585EF1811}" type="slidenum">
              <a:rPr lang="ja-JP" altLang="en-US"/>
              <a:pPr/>
              <a:t>‹#›</a:t>
            </a:fld>
            <a:endParaRPr lang="en-US" altLang="ja-JP"/>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ja-JP"/>
              <a:t>IBM Confidential</a:t>
            </a:r>
          </a:p>
        </p:txBody>
      </p:sp>
      <p:sp>
        <p:nvSpPr>
          <p:cNvPr id="6" name="Rectangle 9"/>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00503944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563" y="1406129"/>
            <a:ext cx="4267200" cy="335994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2163" y="1406129"/>
            <a:ext cx="4267200" cy="335994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sldNum" sz="quarter" idx="10"/>
          </p:nvPr>
        </p:nvSpPr>
        <p:spPr>
          <a:ln/>
        </p:spPr>
        <p:txBody>
          <a:bodyPr/>
          <a:lstStyle>
            <a:lvl1pPr>
              <a:defRPr/>
            </a:lvl1pPr>
          </a:lstStyle>
          <a:p>
            <a:fld id="{65363D17-C73E-438E-8368-A2CE9BBC0F95}" type="slidenum">
              <a:rPr lang="ja-JP" altLang="en-US"/>
              <a:pPr/>
              <a:t>‹#›</a:t>
            </a:fld>
            <a:endParaRPr lang="en-US" altLang="ja-JP"/>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ja-JP"/>
              <a:t>IBM Confidential</a:t>
            </a:r>
          </a:p>
        </p:txBody>
      </p:sp>
      <p:sp>
        <p:nvSpPr>
          <p:cNvPr id="7" name="Rectangle 9"/>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86232492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320857"/>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300162"/>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779984"/>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300162"/>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779984"/>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sldNum" sz="quarter" idx="10"/>
          </p:nvPr>
        </p:nvSpPr>
        <p:spPr>
          <a:ln/>
        </p:spPr>
        <p:txBody>
          <a:bodyPr/>
          <a:lstStyle>
            <a:lvl1pPr>
              <a:defRPr/>
            </a:lvl1pPr>
          </a:lstStyle>
          <a:p>
            <a:fld id="{82F3ADD3-1DB7-4036-A1FD-3A00708D1AF6}" type="slidenum">
              <a:rPr lang="ja-JP" altLang="en-US"/>
              <a:pPr/>
              <a:t>‹#›</a:t>
            </a:fld>
            <a:endParaRPr lang="en-US" altLang="ja-JP"/>
          </a:p>
        </p:txBody>
      </p:sp>
      <p:sp>
        <p:nvSpPr>
          <p:cNvPr id="8" name="Rectangle 8"/>
          <p:cNvSpPr>
            <a:spLocks noGrp="1" noChangeArrowheads="1"/>
          </p:cNvSpPr>
          <p:nvPr>
            <p:ph type="ftr" sz="quarter" idx="11"/>
          </p:nvPr>
        </p:nvSpPr>
        <p:spPr>
          <a:ln/>
        </p:spPr>
        <p:txBody>
          <a:bodyPr/>
          <a:lstStyle>
            <a:lvl1pPr>
              <a:defRPr/>
            </a:lvl1pPr>
          </a:lstStyle>
          <a:p>
            <a:pPr>
              <a:defRPr/>
            </a:pPr>
            <a:r>
              <a:rPr lang="en-US" altLang="ja-JP"/>
              <a:t>IBM Confidential</a:t>
            </a:r>
          </a:p>
        </p:txBody>
      </p:sp>
      <p:sp>
        <p:nvSpPr>
          <p:cNvPr id="9" name="Rectangle 9"/>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13737003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sldNum" sz="quarter" idx="10"/>
          </p:nvPr>
        </p:nvSpPr>
        <p:spPr>
          <a:ln/>
        </p:spPr>
        <p:txBody>
          <a:bodyPr/>
          <a:lstStyle>
            <a:lvl1pPr>
              <a:defRPr/>
            </a:lvl1pPr>
          </a:lstStyle>
          <a:p>
            <a:fld id="{61A35E6B-A87B-41C2-A0C8-109D02E639BC}" type="slidenum">
              <a:rPr lang="ja-JP" altLang="en-US"/>
              <a:pPr/>
              <a:t>‹#›</a:t>
            </a:fld>
            <a:endParaRPr lang="en-US" altLang="ja-JP"/>
          </a:p>
        </p:txBody>
      </p:sp>
      <p:sp>
        <p:nvSpPr>
          <p:cNvPr id="4" name="Rectangle 8"/>
          <p:cNvSpPr>
            <a:spLocks noGrp="1" noChangeArrowheads="1"/>
          </p:cNvSpPr>
          <p:nvPr>
            <p:ph type="ftr" sz="quarter" idx="11"/>
          </p:nvPr>
        </p:nvSpPr>
        <p:spPr>
          <a:ln/>
        </p:spPr>
        <p:txBody>
          <a:bodyPr/>
          <a:lstStyle>
            <a:lvl1pPr>
              <a:defRPr/>
            </a:lvl1pPr>
          </a:lstStyle>
          <a:p>
            <a:pPr>
              <a:defRPr/>
            </a:pPr>
            <a:r>
              <a:rPr lang="en-US" altLang="ja-JP"/>
              <a:t>IBM Confidential</a:t>
            </a:r>
          </a:p>
        </p:txBody>
      </p:sp>
      <p:sp>
        <p:nvSpPr>
          <p:cNvPr id="5" name="Rectangle 9"/>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526068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93303FD3-0F6B-4A46-85F5-A4A5B3095192}" type="slidenum">
              <a:rPr lang="ja-JP" altLang="en-US"/>
              <a:pPr/>
              <a:t>‹#›</a:t>
            </a:fld>
            <a:endParaRPr lang="en-US" altLang="ja-JP"/>
          </a:p>
        </p:txBody>
      </p:sp>
      <p:sp>
        <p:nvSpPr>
          <p:cNvPr id="3" name="Rectangle 8"/>
          <p:cNvSpPr>
            <a:spLocks noGrp="1" noChangeArrowheads="1"/>
          </p:cNvSpPr>
          <p:nvPr>
            <p:ph type="ftr" sz="quarter" idx="11"/>
          </p:nvPr>
        </p:nvSpPr>
        <p:spPr>
          <a:ln/>
        </p:spPr>
        <p:txBody>
          <a:bodyPr/>
          <a:lstStyle>
            <a:lvl1pPr>
              <a:defRPr/>
            </a:lvl1pPr>
          </a:lstStyle>
          <a:p>
            <a:pPr>
              <a:defRPr/>
            </a:pPr>
            <a:r>
              <a:rPr lang="en-US" altLang="ja-JP"/>
              <a:t>IBM Confidential</a:t>
            </a:r>
          </a:p>
        </p:txBody>
      </p:sp>
      <p:sp>
        <p:nvSpPr>
          <p:cNvPr id="4" name="Rectangle 9"/>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63858599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776242"/>
            <a:ext cx="3008313" cy="300082"/>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514351"/>
            <a:ext cx="5111750" cy="408027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7F4699BE-4D8F-46D4-BC0D-194230A6138F}" type="slidenum">
              <a:rPr lang="ja-JP" altLang="en-US"/>
              <a:pPr/>
              <a:t>‹#›</a:t>
            </a:fld>
            <a:endParaRPr lang="en-US" altLang="ja-JP"/>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ja-JP"/>
              <a:t>IBM Confidential</a:t>
            </a:r>
          </a:p>
        </p:txBody>
      </p:sp>
      <p:sp>
        <p:nvSpPr>
          <p:cNvPr id="7" name="Rectangle 9"/>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879772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414016" y="173736"/>
            <a:ext cx="3154680" cy="4343400"/>
          </a:xfrm>
        </p:spPr>
        <p:txBody>
          <a:bodyPr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362BE-2518-6744-AD34-1B54A5137D21}" type="datetime1">
              <a:rPr lang="en-US" smtClean="0"/>
              <a:t>9/28/2016</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664200" y="173736"/>
            <a:ext cx="3154680" cy="4343400"/>
          </a:xfrm>
        </p:spPr>
        <p:txBody>
          <a:bodyPr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310422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725422"/>
            <a:ext cx="5486400" cy="300082"/>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54291BE6-A8AF-401E-B51D-02B5BFA62785}" type="slidenum">
              <a:rPr lang="ja-JP" altLang="en-US"/>
              <a:pPr/>
              <a:t>‹#›</a:t>
            </a:fld>
            <a:endParaRPr lang="en-US" altLang="ja-JP"/>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ja-JP"/>
              <a:t>IBM Confidential</a:t>
            </a:r>
          </a:p>
        </p:txBody>
      </p:sp>
      <p:sp>
        <p:nvSpPr>
          <p:cNvPr id="7" name="Rectangle 9"/>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08636046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ln/>
        </p:spPr>
        <p:txBody>
          <a:bodyPr/>
          <a:lstStyle>
            <a:lvl1pPr>
              <a:defRPr/>
            </a:lvl1pPr>
          </a:lstStyle>
          <a:p>
            <a:fld id="{C6FD387E-D25E-44C0-8BEA-81DF84FE73A3}" type="slidenum">
              <a:rPr lang="ja-JP" altLang="en-US"/>
              <a:pPr/>
              <a:t>‹#›</a:t>
            </a:fld>
            <a:endParaRPr lang="en-US" altLang="ja-JP"/>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ja-JP"/>
              <a:t>IBM Confidential</a:t>
            </a:r>
          </a:p>
        </p:txBody>
      </p:sp>
      <p:sp>
        <p:nvSpPr>
          <p:cNvPr id="6" name="Rectangle 9"/>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62800431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0810" y="445294"/>
            <a:ext cx="413190" cy="43207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564" y="445294"/>
            <a:ext cx="6569075" cy="43207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ln/>
        </p:spPr>
        <p:txBody>
          <a:bodyPr/>
          <a:lstStyle>
            <a:lvl1pPr>
              <a:defRPr/>
            </a:lvl1pPr>
          </a:lstStyle>
          <a:p>
            <a:fld id="{316F1CF5-7FF3-4015-ADA0-62C7591669F7}" type="slidenum">
              <a:rPr lang="ja-JP" altLang="en-US"/>
              <a:pPr/>
              <a:t>‹#›</a:t>
            </a:fld>
            <a:endParaRPr lang="en-US" altLang="ja-JP"/>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ja-JP"/>
              <a:t>IBM Confidential</a:t>
            </a:r>
          </a:p>
        </p:txBody>
      </p:sp>
      <p:sp>
        <p:nvSpPr>
          <p:cNvPr id="6" name="Rectangle 9"/>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9985791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947741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453124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425701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427990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961342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607184" y="401827"/>
            <a:ext cx="7929637" cy="415499"/>
          </a:xfrm>
          <a:prstGeom prst="rect">
            <a:avLst/>
          </a:prstGeom>
        </p:spPr>
        <p:txBody>
          <a:bodyPr lIns="0" tIns="0" rIns="0" bIns="0"/>
          <a:lstStyle>
            <a:lvl1pPr>
              <a:defRPr sz="2700" b="1" i="0">
                <a:solidFill>
                  <a:srgbClr val="00B1EE"/>
                </a:solidFill>
                <a:latin typeface="Arial"/>
                <a:cs typeface="Arial"/>
              </a:defRPr>
            </a:lvl1pPr>
          </a:lstStyle>
          <a:p>
            <a:endParaRPr dirty="0"/>
          </a:p>
        </p:txBody>
      </p:sp>
      <p:sp>
        <p:nvSpPr>
          <p:cNvPr id="3" name="Holder 3"/>
          <p:cNvSpPr>
            <a:spLocks noGrp="1"/>
          </p:cNvSpPr>
          <p:nvPr>
            <p:ph type="body" idx="1"/>
          </p:nvPr>
        </p:nvSpPr>
        <p:spPr>
          <a:xfrm>
            <a:off x="1236135" y="1360245"/>
            <a:ext cx="6671733" cy="461665"/>
          </a:xfrm>
          <a:prstGeom prst="rect">
            <a:avLst/>
          </a:prstGeom>
        </p:spPr>
        <p:txBody>
          <a:bodyPr lIns="0" tIns="0" rIns="0" bIns="0"/>
          <a:lstStyle>
            <a:lvl1pPr>
              <a:defRPr sz="3000" b="0" i="0">
                <a:solidFill>
                  <a:srgbClr val="004266"/>
                </a:solidFill>
                <a:latin typeface="Arial"/>
                <a:cs typeface="Arial"/>
              </a:defRPr>
            </a:lvl1pPr>
          </a:lstStyle>
          <a:p>
            <a:endParaRPr dirty="0"/>
          </a:p>
        </p:txBody>
      </p:sp>
      <p:sp>
        <p:nvSpPr>
          <p:cNvPr id="4" name="Holder 4"/>
          <p:cNvSpPr>
            <a:spLocks noGrp="1"/>
          </p:cNvSpPr>
          <p:nvPr>
            <p:ph type="ftr" sz="quarter" idx="5"/>
          </p:nvPr>
        </p:nvSpPr>
        <p:spPr>
          <a:xfrm>
            <a:off x="3108960" y="4783458"/>
            <a:ext cx="2926080" cy="207749"/>
          </a:xfrm>
          <a:prstGeom prst="rect">
            <a:avLst/>
          </a:prstGeom>
        </p:spPr>
        <p:txBody>
          <a:bodyPr lIns="0" tIns="0" rIns="0" bIns="0"/>
          <a:lstStyle>
            <a:lvl1pPr algn="ctr">
              <a:defRPr>
                <a:solidFill>
                  <a:schemeClr val="tx1">
                    <a:tint val="75000"/>
                  </a:schemeClr>
                </a:solidFill>
              </a:defRPr>
            </a:lvl1pPr>
          </a:lstStyle>
          <a:p>
            <a:endParaRPr>
              <a:solidFill>
                <a:prstClr val="white">
                  <a:tint val="75000"/>
                </a:prstClr>
              </a:solidFill>
              <a:latin typeface="Times New Roman"/>
            </a:endParaRPr>
          </a:p>
        </p:txBody>
      </p:sp>
      <p:sp>
        <p:nvSpPr>
          <p:cNvPr id="5" name="Holder 5"/>
          <p:cNvSpPr>
            <a:spLocks noGrp="1"/>
          </p:cNvSpPr>
          <p:nvPr>
            <p:ph type="dt" sz="half" idx="6"/>
          </p:nvPr>
        </p:nvSpPr>
        <p:spPr>
          <a:xfrm>
            <a:off x="457200" y="4783458"/>
            <a:ext cx="2103120" cy="20774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solidFill>
                  <a:prstClr val="white">
                    <a:tint val="75000"/>
                  </a:prstClr>
                </a:solidFill>
                <a:latin typeface="Times New Roman"/>
              </a:rPr>
              <a:pPr/>
              <a:t>9/28/2016</a:t>
            </a:fld>
            <a:endParaRPr lang="en-US">
              <a:solidFill>
                <a:prstClr val="white">
                  <a:tint val="75000"/>
                </a:prstClr>
              </a:solidFill>
              <a:latin typeface="Times New Roman"/>
            </a:endParaRPr>
          </a:p>
        </p:txBody>
      </p:sp>
      <p:sp>
        <p:nvSpPr>
          <p:cNvPr id="6" name="Holder 6"/>
          <p:cNvSpPr>
            <a:spLocks noGrp="1"/>
          </p:cNvSpPr>
          <p:nvPr>
            <p:ph type="sldNum" sz="quarter" idx="7"/>
          </p:nvPr>
        </p:nvSpPr>
        <p:spPr>
          <a:xfrm>
            <a:off x="6583680" y="4783458"/>
            <a:ext cx="2103120" cy="207749"/>
          </a:xfrm>
          <a:prstGeom prst="rect">
            <a:avLst/>
          </a:prstGeom>
        </p:spPr>
        <p:txBody>
          <a:bodyPr lIns="0" tIns="0" rIns="0" bIns="0"/>
          <a:lstStyle>
            <a:lvl1pPr algn="r">
              <a:defRPr>
                <a:solidFill>
                  <a:schemeClr val="tx1">
                    <a:tint val="75000"/>
                  </a:schemeClr>
                </a:solidFill>
              </a:defRPr>
            </a:lvl1pPr>
          </a:lstStyle>
          <a:p>
            <a:fld id="{B6F15528-21DE-4FAA-801E-634DDDAF4B2B}" type="slidenum">
              <a:rPr>
                <a:solidFill>
                  <a:prstClr val="white">
                    <a:tint val="75000"/>
                  </a:prstClr>
                </a:solidFill>
                <a:latin typeface="Times New Roman"/>
              </a:rPr>
              <a:pPr/>
              <a:t>‹#›</a:t>
            </a:fld>
            <a:endParaRPr>
              <a:solidFill>
                <a:prstClr val="white">
                  <a:tint val="75000"/>
                </a:prstClr>
              </a:solidFill>
              <a:latin typeface="Times New Roman"/>
            </a:endParaRPr>
          </a:p>
        </p:txBody>
      </p:sp>
    </p:spTree>
    <p:extLst>
      <p:ext uri="{BB962C8B-B14F-4D97-AF65-F5344CB8AC3E}">
        <p14:creationId xmlns:p14="http://schemas.microsoft.com/office/powerpoint/2010/main" val="384215982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6389" y="464344"/>
            <a:ext cx="8662987" cy="25122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68549005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theme" Target="../theme/theme3.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theme" Target="../theme/theme4.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image" Target="../media/image5.png"/><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image" Target="../media/image8.jpeg"/><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5.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95.xml"/><Relationship Id="rId7" Type="http://schemas.openxmlformats.org/officeDocument/2006/relationships/slideLayout" Target="../slideLayouts/slideLayout99.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5" Type="http://schemas.openxmlformats.org/officeDocument/2006/relationships/slideLayout" Target="../slideLayouts/slideLayout97.xml"/><Relationship Id="rId4" Type="http://schemas.openxmlformats.org/officeDocument/2006/relationships/slideLayout" Target="../slideLayouts/slideLayout9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02.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72251"/>
            <a:ext cx="2103120" cy="434340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2408195" y="172251"/>
            <a:ext cx="2105840" cy="434340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107556" y="4718304"/>
            <a:ext cx="1809432" cy="201168"/>
          </a:xfrm>
          <a:prstGeom prst="rect">
            <a:avLst/>
          </a:prstGeom>
        </p:spPr>
        <p:txBody>
          <a:bodyPr vert="horz" lIns="0" tIns="0" rIns="0" bIns="0" rtlCol="0" anchor="b" anchorCtr="0"/>
          <a:lstStyle>
            <a:lvl1pPr algn="r">
              <a:defRPr sz="500">
                <a:solidFill>
                  <a:schemeClr val="tx1">
                    <a:tint val="75000"/>
                  </a:schemeClr>
                </a:solidFill>
                <a:latin typeface="Arial"/>
                <a:cs typeface="Arial"/>
              </a:defRPr>
            </a:lvl1pPr>
          </a:lstStyle>
          <a:p>
            <a:fld id="{05429274-D375-B94C-A105-658EF2ABA8F0}" type="datetime1">
              <a:rPr lang="en-US" noProof="0" smtClean="0"/>
              <a:pPr/>
              <a:t>9/28/2016</a:t>
            </a:fld>
            <a:endParaRPr lang="en-US" noProof="0"/>
          </a:p>
        </p:txBody>
      </p:sp>
      <p:sp>
        <p:nvSpPr>
          <p:cNvPr id="5" name="Footer Placeholder 4"/>
          <p:cNvSpPr>
            <a:spLocks noGrp="1"/>
          </p:cNvSpPr>
          <p:nvPr>
            <p:ph type="ftr" sz="quarter" idx="3"/>
          </p:nvPr>
        </p:nvSpPr>
        <p:spPr>
          <a:xfrm>
            <a:off x="603504" y="4718304"/>
            <a:ext cx="2895600" cy="201168"/>
          </a:xfrm>
          <a:prstGeom prst="rect">
            <a:avLst/>
          </a:prstGeom>
        </p:spPr>
        <p:txBody>
          <a:bodyPr vert="horz" lIns="0" tIns="0" rIns="0" bIns="0" rtlCol="0" anchor="b" anchorCtr="0"/>
          <a:lstStyle>
            <a:lvl1pPr algn="l">
              <a:defRPr sz="500">
                <a:solidFill>
                  <a:schemeClr val="tx1">
                    <a:tint val="75000"/>
                  </a:schemeClr>
                </a:solidFill>
                <a:latin typeface="Arial"/>
                <a:cs typeface="Arial"/>
              </a:defRPr>
            </a:lvl1pPr>
          </a:lstStyle>
          <a:p>
            <a:r>
              <a:rPr lang="en-US" noProof="0"/>
              <a:t>Watson / Presentation Title / Date</a:t>
            </a:r>
          </a:p>
        </p:txBody>
      </p:sp>
      <p:sp>
        <p:nvSpPr>
          <p:cNvPr id="6" name="Slide Number Placeholder 5"/>
          <p:cNvSpPr>
            <a:spLocks noGrp="1"/>
          </p:cNvSpPr>
          <p:nvPr>
            <p:ph type="sldNum" sz="quarter" idx="4"/>
          </p:nvPr>
        </p:nvSpPr>
        <p:spPr>
          <a:xfrm>
            <a:off x="230188" y="4718304"/>
            <a:ext cx="210312" cy="201168"/>
          </a:xfrm>
          <a:prstGeom prst="rect">
            <a:avLst/>
          </a:prstGeom>
        </p:spPr>
        <p:txBody>
          <a:bodyPr vert="horz" lIns="0" tIns="0" rIns="0" bIns="0" rtlCol="0" anchor="b" anchorCtr="0"/>
          <a:lstStyle>
            <a:lvl1pPr algn="l">
              <a:defRPr sz="500">
                <a:solidFill>
                  <a:schemeClr val="tx1">
                    <a:tint val="75000"/>
                  </a:schemeClr>
                </a:solidFill>
                <a:latin typeface="Arial"/>
                <a:cs typeface="Arial"/>
              </a:defRPr>
            </a:lvl1pPr>
          </a:lstStyle>
          <a:p>
            <a:fld id="{E4DBDE34-E9B5-E04F-B662-69720E4BCB53}" type="slidenum">
              <a:rPr lang="en-US" noProof="0" smtClean="0"/>
              <a:pPr/>
              <a:t>‹#›</a:t>
            </a:fld>
            <a:endParaRPr lang="en-US" noProof="0"/>
          </a:p>
        </p:txBody>
      </p:sp>
    </p:spTree>
    <p:extLst>
      <p:ext uri="{BB962C8B-B14F-4D97-AF65-F5344CB8AC3E}">
        <p14:creationId xmlns:p14="http://schemas.microsoft.com/office/powerpoint/2010/main" val="3034881242"/>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 id="2147483952" r:id="rId18"/>
    <p:sldLayoutId id="2147483953" r:id="rId19"/>
    <p:sldLayoutId id="2147483954" r:id="rId20"/>
    <p:sldLayoutId id="2147483955" r:id="rId21"/>
    <p:sldLayoutId id="2147483956" r:id="rId22"/>
    <p:sldLayoutId id="2147483957" r:id="rId23"/>
  </p:sldLayoutIdLst>
  <p:hf hdr="0" dt="0"/>
  <p:txStyles>
    <p:titleStyle>
      <a:lvl1pPr algn="l" defTabSz="457200" rtl="0" eaLnBrk="1" latinLnBrk="0" hangingPunct="1">
        <a:lnSpc>
          <a:spcPct val="100000"/>
        </a:lnSpc>
        <a:spcBef>
          <a:spcPct val="0"/>
        </a:spcBef>
        <a:buNone/>
        <a:defRPr sz="2000" kern="1200">
          <a:solidFill>
            <a:schemeClr val="bg1"/>
          </a:solidFill>
          <a:latin typeface="Arial"/>
          <a:ea typeface="+mj-ea"/>
          <a:cs typeface="Arial"/>
        </a:defRPr>
      </a:lvl1pPr>
    </p:titleStyle>
    <p:bodyStyle>
      <a:lvl1pPr marL="0" indent="0" algn="l" defTabSz="457200" rtl="0" eaLnBrk="1" latinLnBrk="0" hangingPunct="1">
        <a:spcBef>
          <a:spcPts val="1500"/>
        </a:spcBef>
        <a:buFont typeface="Arial"/>
        <a:buNone/>
        <a:defRPr sz="2000" kern="1200">
          <a:solidFill>
            <a:schemeClr val="bg1"/>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chemeClr val="bg1"/>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chemeClr val="bg1"/>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chemeClr val="bg1"/>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72251"/>
            <a:ext cx="2103120" cy="43434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408195" y="172251"/>
            <a:ext cx="2105840" cy="43434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107556" y="4718304"/>
            <a:ext cx="1809432" cy="201168"/>
          </a:xfrm>
          <a:prstGeom prst="rect">
            <a:avLst/>
          </a:prstGeom>
        </p:spPr>
        <p:txBody>
          <a:bodyPr vert="horz" lIns="0" tIns="0" rIns="0" bIns="0" rtlCol="0" anchor="b" anchorCtr="0"/>
          <a:lstStyle>
            <a:lvl1pPr algn="r">
              <a:defRPr sz="500">
                <a:solidFill>
                  <a:srgbClr val="FFFFFF"/>
                </a:solidFill>
                <a:latin typeface="Arial"/>
                <a:cs typeface="Arial"/>
              </a:defRPr>
            </a:lvl1pPr>
          </a:lstStyle>
          <a:p>
            <a:fld id="{05429274-D375-B94C-A105-658EF2ABA8F0}" type="datetime1">
              <a:rPr lang="en-US" smtClean="0"/>
              <a:pPr/>
              <a:t>9/28/2016</a:t>
            </a:fld>
            <a:endParaRPr lang="en-US"/>
          </a:p>
        </p:txBody>
      </p:sp>
      <p:sp>
        <p:nvSpPr>
          <p:cNvPr id="5" name="Footer Placeholder 4"/>
          <p:cNvSpPr>
            <a:spLocks noGrp="1"/>
          </p:cNvSpPr>
          <p:nvPr>
            <p:ph type="ftr" sz="quarter" idx="3"/>
          </p:nvPr>
        </p:nvSpPr>
        <p:spPr>
          <a:xfrm>
            <a:off x="603504" y="4718304"/>
            <a:ext cx="2895600" cy="201168"/>
          </a:xfrm>
          <a:prstGeom prst="rect">
            <a:avLst/>
          </a:prstGeom>
        </p:spPr>
        <p:txBody>
          <a:bodyPr vert="horz" lIns="0" tIns="0" rIns="0" bIns="0" rtlCol="0" anchor="b" anchorCtr="0"/>
          <a:lstStyle>
            <a:lvl1pPr algn="l">
              <a:defRPr sz="500">
                <a:solidFill>
                  <a:srgbClr val="FFFFFF"/>
                </a:solidFill>
                <a:latin typeface="Arial"/>
                <a:cs typeface="Arial"/>
              </a:defRPr>
            </a:lvl1pPr>
          </a:lstStyle>
          <a:p>
            <a:r>
              <a:rPr lang="en-US"/>
              <a:t>Watson / Presentation Title / Date</a:t>
            </a:r>
          </a:p>
        </p:txBody>
      </p:sp>
      <p:sp>
        <p:nvSpPr>
          <p:cNvPr id="6" name="Slide Number Placeholder 5"/>
          <p:cNvSpPr>
            <a:spLocks noGrp="1"/>
          </p:cNvSpPr>
          <p:nvPr>
            <p:ph type="sldNum" sz="quarter" idx="4"/>
          </p:nvPr>
        </p:nvSpPr>
        <p:spPr>
          <a:xfrm>
            <a:off x="230188" y="4718304"/>
            <a:ext cx="210312" cy="201168"/>
          </a:xfrm>
          <a:prstGeom prst="rect">
            <a:avLst/>
          </a:prstGeom>
        </p:spPr>
        <p:txBody>
          <a:bodyPr vert="horz" lIns="0" tIns="0" rIns="0" bIns="0" rtlCol="0" anchor="b" anchorCtr="0"/>
          <a:lstStyle>
            <a:lvl1pPr algn="l">
              <a:defRPr sz="500">
                <a:solidFill>
                  <a:srgbClr val="FFFFFF"/>
                </a:solidFill>
                <a:latin typeface="Arial"/>
                <a:cs typeface="Arial"/>
              </a:defRPr>
            </a:lvl1pPr>
          </a:lstStyle>
          <a:p>
            <a:fld id="{E4DBDE34-E9B5-E04F-B662-69720E4BCB53}" type="slidenum">
              <a:rPr lang="en-US" smtClean="0"/>
              <a:pPr/>
              <a:t>‹#›</a:t>
            </a:fld>
            <a:endParaRPr lang="en-US"/>
          </a:p>
        </p:txBody>
      </p:sp>
    </p:spTree>
    <p:extLst>
      <p:ext uri="{BB962C8B-B14F-4D97-AF65-F5344CB8AC3E}">
        <p14:creationId xmlns:p14="http://schemas.microsoft.com/office/powerpoint/2010/main" val="4105299585"/>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 id="2147483971" r:id="rId13"/>
    <p:sldLayoutId id="2147483972" r:id="rId14"/>
    <p:sldLayoutId id="2147483973" r:id="rId15"/>
    <p:sldLayoutId id="2147483974" r:id="rId16"/>
    <p:sldLayoutId id="2147483975" r:id="rId17"/>
    <p:sldLayoutId id="2147483976" r:id="rId18"/>
    <p:sldLayoutId id="2147483977" r:id="rId19"/>
    <p:sldLayoutId id="2147483978" r:id="rId20"/>
    <p:sldLayoutId id="2147483979" r:id="rId21"/>
    <p:sldLayoutId id="2147483980" r:id="rId22"/>
    <p:sldLayoutId id="2147483981" r:id="rId23"/>
  </p:sldLayoutIdLst>
  <p:hf hdr="0" dt="0"/>
  <p:txStyles>
    <p:title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p:titleStyle>
    <p:body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72251"/>
            <a:ext cx="2103120" cy="43434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408195" y="172251"/>
            <a:ext cx="2105840" cy="43434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107556" y="4718304"/>
            <a:ext cx="1809432" cy="201168"/>
          </a:xfrm>
          <a:prstGeom prst="rect">
            <a:avLst/>
          </a:prstGeom>
        </p:spPr>
        <p:txBody>
          <a:bodyPr vert="horz" lIns="0" tIns="0" rIns="0" bIns="0" rtlCol="0" anchor="b" anchorCtr="0"/>
          <a:lstStyle>
            <a:lvl1pPr algn="r">
              <a:defRPr sz="500">
                <a:solidFill>
                  <a:srgbClr val="FFFFFF"/>
                </a:solidFill>
                <a:latin typeface="Arial"/>
                <a:cs typeface="Arial"/>
              </a:defRPr>
            </a:lvl1pPr>
          </a:lstStyle>
          <a:p>
            <a:fld id="{05429274-D375-B94C-A105-658EF2ABA8F0}" type="datetime1">
              <a:rPr lang="en-US" smtClean="0"/>
              <a:pPr/>
              <a:t>9/28/2016</a:t>
            </a:fld>
            <a:endParaRPr lang="en-US"/>
          </a:p>
        </p:txBody>
      </p:sp>
      <p:sp>
        <p:nvSpPr>
          <p:cNvPr id="5" name="Footer Placeholder 4"/>
          <p:cNvSpPr>
            <a:spLocks noGrp="1"/>
          </p:cNvSpPr>
          <p:nvPr>
            <p:ph type="ftr" sz="quarter" idx="3"/>
          </p:nvPr>
        </p:nvSpPr>
        <p:spPr>
          <a:xfrm>
            <a:off x="603504" y="4718304"/>
            <a:ext cx="2895600" cy="201168"/>
          </a:xfrm>
          <a:prstGeom prst="rect">
            <a:avLst/>
          </a:prstGeom>
        </p:spPr>
        <p:txBody>
          <a:bodyPr vert="horz" lIns="0" tIns="0" rIns="0" bIns="0" rtlCol="0" anchor="b" anchorCtr="0"/>
          <a:lstStyle>
            <a:lvl1pPr algn="l">
              <a:defRPr sz="500">
                <a:solidFill>
                  <a:srgbClr val="FFFFFF"/>
                </a:solidFill>
                <a:latin typeface="Arial"/>
                <a:cs typeface="Arial"/>
              </a:defRPr>
            </a:lvl1pPr>
          </a:lstStyle>
          <a:p>
            <a:r>
              <a:rPr lang="en-US"/>
              <a:t>Watson / Presentation Title / Date</a:t>
            </a:r>
          </a:p>
        </p:txBody>
      </p:sp>
      <p:sp>
        <p:nvSpPr>
          <p:cNvPr id="6" name="Slide Number Placeholder 5"/>
          <p:cNvSpPr>
            <a:spLocks noGrp="1"/>
          </p:cNvSpPr>
          <p:nvPr>
            <p:ph type="sldNum" sz="quarter" idx="4"/>
          </p:nvPr>
        </p:nvSpPr>
        <p:spPr>
          <a:xfrm>
            <a:off x="230188" y="4718304"/>
            <a:ext cx="210312" cy="201168"/>
          </a:xfrm>
          <a:prstGeom prst="rect">
            <a:avLst/>
          </a:prstGeom>
        </p:spPr>
        <p:txBody>
          <a:bodyPr vert="horz" lIns="0" tIns="0" rIns="0" bIns="0" rtlCol="0" anchor="b" anchorCtr="0"/>
          <a:lstStyle>
            <a:lvl1pPr algn="l">
              <a:defRPr sz="500">
                <a:solidFill>
                  <a:srgbClr val="FFFFFF"/>
                </a:solidFill>
                <a:latin typeface="Arial"/>
                <a:cs typeface="Arial"/>
              </a:defRPr>
            </a:lvl1pPr>
          </a:lstStyle>
          <a:p>
            <a:fld id="{E4DBDE34-E9B5-E04F-B662-69720E4BCB53}" type="slidenum">
              <a:rPr lang="en-US" smtClean="0"/>
              <a:pPr/>
              <a:t>‹#›</a:t>
            </a:fld>
            <a:endParaRPr lang="en-US"/>
          </a:p>
        </p:txBody>
      </p:sp>
    </p:spTree>
    <p:extLst>
      <p:ext uri="{BB962C8B-B14F-4D97-AF65-F5344CB8AC3E}">
        <p14:creationId xmlns:p14="http://schemas.microsoft.com/office/powerpoint/2010/main" val="547059782"/>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 id="2147483999" r:id="rId17"/>
    <p:sldLayoutId id="2147484000" r:id="rId18"/>
    <p:sldLayoutId id="2147484001" r:id="rId19"/>
    <p:sldLayoutId id="2147484002" r:id="rId20"/>
    <p:sldLayoutId id="2147484003" r:id="rId21"/>
    <p:sldLayoutId id="2147484004" r:id="rId22"/>
    <p:sldLayoutId id="2147484005" r:id="rId23"/>
  </p:sldLayoutIdLst>
  <p:hf hdr="0" dt="0"/>
  <p:txStyles>
    <p:title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p:titleStyle>
    <p:body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1230"/>
        </a:solidFill>
        <a:effectLst/>
      </p:bgPr>
    </p:bg>
    <p:spTree>
      <p:nvGrpSpPr>
        <p:cNvPr id="1" name=""/>
        <p:cNvGrpSpPr/>
        <p:nvPr/>
      </p:nvGrpSpPr>
      <p:grpSpPr>
        <a:xfrm>
          <a:off x="0" y="0"/>
          <a:ext cx="0" cy="0"/>
          <a:chOff x="0" y="0"/>
          <a:chExt cx="0" cy="0"/>
        </a:xfrm>
      </p:grpSpPr>
      <p:pic>
        <p:nvPicPr>
          <p:cNvPr id="1026" name="Picture 7" descr="IBM_logo_blue"/>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305800" y="285750"/>
            <a:ext cx="4572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8" descr="IBM_Watson_logo_blue"/>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57200" y="303213"/>
            <a:ext cx="1219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765175"/>
            <a:ext cx="82296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9" name="Rectangle 3"/>
          <p:cNvSpPr>
            <a:spLocks noGrp="1" noChangeArrowheads="1"/>
          </p:cNvSpPr>
          <p:nvPr>
            <p:ph type="body" idx="1"/>
          </p:nvPr>
        </p:nvSpPr>
        <p:spPr bwMode="auto">
          <a:xfrm>
            <a:off x="457200" y="1714500"/>
            <a:ext cx="38862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0"/>
            <a:r>
              <a:rPr lang="en-US" altLang="en-US"/>
              <a:t>Second level</a:t>
            </a:r>
          </a:p>
          <a:p>
            <a:pPr lvl="2"/>
            <a:r>
              <a:rPr lang="en-US" altLang="en-US"/>
              <a:t>Third level</a:t>
            </a:r>
          </a:p>
        </p:txBody>
      </p:sp>
      <p:sp>
        <p:nvSpPr>
          <p:cNvPr id="2" name="Rectangle 5"/>
          <p:cNvSpPr>
            <a:spLocks noGrp="1" noChangeArrowheads="1"/>
          </p:cNvSpPr>
          <p:nvPr>
            <p:ph type="ftr" sz="quarter" idx="3"/>
          </p:nvPr>
        </p:nvSpPr>
        <p:spPr bwMode="auto">
          <a:xfrm>
            <a:off x="457200" y="4743450"/>
            <a:ext cx="5562600" cy="184150"/>
          </a:xfrm>
          <a:prstGeom prst="rect">
            <a:avLst/>
          </a:prstGeom>
          <a:noFill/>
          <a:ln>
            <a:noFill/>
          </a:ln>
          <a:effectLst/>
          <a:extLst/>
        </p:spPr>
        <p:txBody>
          <a:bodyPr vert="horz" wrap="square" lIns="0" tIns="0" rIns="0" bIns="0" numCol="1" anchor="t" anchorCtr="0" compatLnSpc="1">
            <a:prstTxWarp prst="textNoShape">
              <a:avLst/>
            </a:prstTxWarp>
          </a:bodyPr>
          <a:lstStyle>
            <a:lvl1pPr eaLnBrk="1" hangingPunct="1">
              <a:defRPr sz="1000"/>
            </a:lvl1pPr>
          </a:lstStyle>
          <a:p>
            <a:r>
              <a:rPr lang="en-US" altLang="en-US"/>
              <a:t>© 2015 International Business Machines Corporation</a:t>
            </a:r>
          </a:p>
        </p:txBody>
      </p:sp>
      <p:sp>
        <p:nvSpPr>
          <p:cNvPr id="1030" name="Rectangle 6"/>
          <p:cNvSpPr>
            <a:spLocks noGrp="1" noChangeArrowheads="1"/>
          </p:cNvSpPr>
          <p:nvPr>
            <p:ph type="sldNum" sz="quarter" idx="4"/>
          </p:nvPr>
        </p:nvSpPr>
        <p:spPr bwMode="auto">
          <a:xfrm>
            <a:off x="6553200" y="4743450"/>
            <a:ext cx="2133600" cy="184150"/>
          </a:xfrm>
          <a:prstGeom prst="rect">
            <a:avLst/>
          </a:prstGeom>
          <a:noFill/>
          <a:ln>
            <a:noFill/>
          </a:ln>
          <a:effectLst/>
          <a:extLst/>
        </p:spPr>
        <p:txBody>
          <a:bodyPr vert="horz" wrap="square" lIns="0" tIns="0" rIns="0" bIns="0" numCol="1" anchor="t" anchorCtr="0" compatLnSpc="1">
            <a:prstTxWarp prst="textNoShape">
              <a:avLst/>
            </a:prstTxWarp>
          </a:bodyPr>
          <a:lstStyle>
            <a:lvl1pPr algn="r" eaLnBrk="1" hangingPunct="1">
              <a:defRPr sz="1000"/>
            </a:lvl1pPr>
          </a:lstStyle>
          <a:p>
            <a:fld id="{C313776C-51F6-48F4-98A8-F8FB05CD96A4}" type="slidenum">
              <a:rPr lang="en-US" altLang="en-US"/>
              <a:pPr/>
              <a:t>‹#›</a:t>
            </a:fld>
            <a:endParaRPr lang="en-US" altLang="en-US"/>
          </a:p>
        </p:txBody>
      </p:sp>
      <p:sp>
        <p:nvSpPr>
          <p:cNvPr id="1032" name="Line 9"/>
          <p:cNvSpPr>
            <a:spLocks noChangeShapeType="1"/>
          </p:cNvSpPr>
          <p:nvPr userDrawn="1"/>
        </p:nvSpPr>
        <p:spPr bwMode="auto">
          <a:xfrm>
            <a:off x="457200" y="628650"/>
            <a:ext cx="8305800" cy="0"/>
          </a:xfrm>
          <a:prstGeom prst="line">
            <a:avLst/>
          </a:prstGeom>
          <a:noFill/>
          <a:ln w="9525">
            <a:solidFill>
              <a:srgbClr val="00B2F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 name="Rectangle 6"/>
          <p:cNvSpPr>
            <a:spLocks noChangeArrowheads="1"/>
          </p:cNvSpPr>
          <p:nvPr userDrawn="1"/>
        </p:nvSpPr>
        <p:spPr bwMode="auto">
          <a:xfrm>
            <a:off x="6169025" y="4743450"/>
            <a:ext cx="2133600"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r" eaLnBrk="1" hangingPunct="1">
              <a:defRPr/>
            </a:pPr>
            <a:endParaRPr lang="en-US" altLang="en-US" sz="1000" dirty="0"/>
          </a:p>
        </p:txBody>
      </p:sp>
    </p:spTree>
    <p:extLst>
      <p:ext uri="{BB962C8B-B14F-4D97-AF65-F5344CB8AC3E}">
        <p14:creationId xmlns:p14="http://schemas.microsoft.com/office/powerpoint/2010/main" val="2726310426"/>
      </p:ext>
    </p:extLst>
  </p:cSld>
  <p:clrMap bg1="dk2" tx1="lt1" bg2="dk1" tx2="lt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 id="2147484019" r:id="rId12"/>
  </p:sldLayoutIdLst>
  <p:hf hdr="0" dt="0"/>
  <p:txStyles>
    <p:titleStyle>
      <a:lvl1pPr algn="l" rtl="0" eaLnBrk="0" fontAlgn="base" hangingPunct="0">
        <a:spcBef>
          <a:spcPct val="0"/>
        </a:spcBef>
        <a:spcAft>
          <a:spcPct val="0"/>
        </a:spcAft>
        <a:defRPr sz="2800" b="1">
          <a:solidFill>
            <a:schemeClr val="tx1"/>
          </a:solidFill>
          <a:latin typeface="+mj-lt"/>
          <a:ea typeface="+mj-ea"/>
          <a:cs typeface="ヒラギノ角ゴ Pro W3" charset="0"/>
        </a:defRPr>
      </a:lvl1pPr>
      <a:lvl2pPr algn="l" rtl="0" eaLnBrk="0" fontAlgn="base" hangingPunct="0">
        <a:spcBef>
          <a:spcPct val="0"/>
        </a:spcBef>
        <a:spcAft>
          <a:spcPct val="0"/>
        </a:spcAft>
        <a:defRPr sz="2800" b="1">
          <a:solidFill>
            <a:schemeClr val="tx1"/>
          </a:solidFill>
          <a:latin typeface="Arial" charset="0"/>
          <a:ea typeface="ヒラギノ角ゴ Pro W3" charset="0"/>
          <a:cs typeface="ヒラギノ角ゴ Pro W3" charset="0"/>
        </a:defRPr>
      </a:lvl2pPr>
      <a:lvl3pPr algn="l" rtl="0" eaLnBrk="0" fontAlgn="base" hangingPunct="0">
        <a:spcBef>
          <a:spcPct val="0"/>
        </a:spcBef>
        <a:spcAft>
          <a:spcPct val="0"/>
        </a:spcAft>
        <a:defRPr sz="2800" b="1">
          <a:solidFill>
            <a:schemeClr val="tx1"/>
          </a:solidFill>
          <a:latin typeface="Arial" charset="0"/>
          <a:ea typeface="ヒラギノ角ゴ Pro W3" charset="0"/>
          <a:cs typeface="ヒラギノ角ゴ Pro W3" charset="0"/>
        </a:defRPr>
      </a:lvl3pPr>
      <a:lvl4pPr algn="l" rtl="0" eaLnBrk="0" fontAlgn="base" hangingPunct="0">
        <a:spcBef>
          <a:spcPct val="0"/>
        </a:spcBef>
        <a:spcAft>
          <a:spcPct val="0"/>
        </a:spcAft>
        <a:defRPr sz="2800" b="1">
          <a:solidFill>
            <a:schemeClr val="tx1"/>
          </a:solidFill>
          <a:latin typeface="Arial" charset="0"/>
          <a:ea typeface="ヒラギノ角ゴ Pro W3" charset="0"/>
          <a:cs typeface="ヒラギノ角ゴ Pro W3" charset="0"/>
        </a:defRPr>
      </a:lvl4pPr>
      <a:lvl5pPr algn="l" rtl="0" eaLnBrk="0" fontAlgn="base" hangingPunct="0">
        <a:spcBef>
          <a:spcPct val="0"/>
        </a:spcBef>
        <a:spcAft>
          <a:spcPct val="0"/>
        </a:spcAft>
        <a:defRPr sz="2800" b="1">
          <a:solidFill>
            <a:schemeClr val="tx1"/>
          </a:solidFill>
          <a:latin typeface="Arial" charset="0"/>
          <a:ea typeface="ヒラギノ角ゴ Pro W3" charset="0"/>
          <a:cs typeface="ヒラギノ角ゴ Pro W3" charset="0"/>
        </a:defRPr>
      </a:lvl5pPr>
      <a:lvl6pPr marL="457200" algn="l" rtl="0" fontAlgn="base">
        <a:spcBef>
          <a:spcPct val="0"/>
        </a:spcBef>
        <a:spcAft>
          <a:spcPct val="0"/>
        </a:spcAft>
        <a:defRPr sz="2800" b="1">
          <a:solidFill>
            <a:schemeClr val="tx1"/>
          </a:solidFill>
          <a:latin typeface="Arial" charset="0"/>
          <a:ea typeface="ヒラギノ角ゴ Pro W3" charset="0"/>
        </a:defRPr>
      </a:lvl6pPr>
      <a:lvl7pPr marL="914400" algn="l" rtl="0" fontAlgn="base">
        <a:spcBef>
          <a:spcPct val="0"/>
        </a:spcBef>
        <a:spcAft>
          <a:spcPct val="0"/>
        </a:spcAft>
        <a:defRPr sz="2800" b="1">
          <a:solidFill>
            <a:schemeClr val="tx1"/>
          </a:solidFill>
          <a:latin typeface="Arial" charset="0"/>
          <a:ea typeface="ヒラギノ角ゴ Pro W3" charset="0"/>
        </a:defRPr>
      </a:lvl7pPr>
      <a:lvl8pPr marL="1371600" algn="l" rtl="0" fontAlgn="base">
        <a:spcBef>
          <a:spcPct val="0"/>
        </a:spcBef>
        <a:spcAft>
          <a:spcPct val="0"/>
        </a:spcAft>
        <a:defRPr sz="2800" b="1">
          <a:solidFill>
            <a:schemeClr val="tx1"/>
          </a:solidFill>
          <a:latin typeface="Arial" charset="0"/>
          <a:ea typeface="ヒラギノ角ゴ Pro W3" charset="0"/>
        </a:defRPr>
      </a:lvl8pPr>
      <a:lvl9pPr marL="1828800" algn="l" rtl="0" fontAlgn="base">
        <a:spcBef>
          <a:spcPct val="0"/>
        </a:spcBef>
        <a:spcAft>
          <a:spcPct val="0"/>
        </a:spcAft>
        <a:defRPr sz="2800" b="1">
          <a:solidFill>
            <a:schemeClr val="tx1"/>
          </a:solidFill>
          <a:latin typeface="Arial" charset="0"/>
          <a:ea typeface="ヒラギノ角ゴ Pro W3" charset="0"/>
        </a:defRPr>
      </a:lvl9pPr>
    </p:titleStyle>
    <p:bodyStyle>
      <a:lvl1pPr marL="225425" indent="-225425" algn="l" rtl="0" eaLnBrk="0" fontAlgn="base" hangingPunct="0">
        <a:lnSpc>
          <a:spcPct val="110000"/>
        </a:lnSpc>
        <a:spcBef>
          <a:spcPct val="20000"/>
        </a:spcBef>
        <a:spcAft>
          <a:spcPct val="0"/>
        </a:spcAft>
        <a:buChar char="•"/>
        <a:defRPr sz="2000">
          <a:solidFill>
            <a:schemeClr val="tx1"/>
          </a:solidFill>
          <a:latin typeface="+mn-lt"/>
          <a:ea typeface="+mn-ea"/>
          <a:cs typeface="ヒラギノ角ゴ Pro W3" charset="0"/>
        </a:defRPr>
      </a:lvl1pPr>
      <a:lvl2pPr marL="463550" indent="-123825" algn="l" rtl="0" eaLnBrk="0" fontAlgn="base" hangingPunct="0">
        <a:spcBef>
          <a:spcPct val="20000"/>
        </a:spcBef>
        <a:spcAft>
          <a:spcPct val="0"/>
        </a:spcAft>
        <a:buChar char="•"/>
        <a:defRPr sz="2000">
          <a:solidFill>
            <a:schemeClr val="bg1"/>
          </a:solidFill>
          <a:latin typeface="+mn-lt"/>
          <a:ea typeface="+mn-ea"/>
          <a:cs typeface="ヒラギノ角ゴ Pro W3" charset="0"/>
        </a:defRPr>
      </a:lvl2pPr>
      <a:lvl3pPr marL="801688" indent="-223838" algn="l" rtl="0" eaLnBrk="0" fontAlgn="base" hangingPunct="0">
        <a:lnSpc>
          <a:spcPct val="110000"/>
        </a:lnSpc>
        <a:spcBef>
          <a:spcPct val="20000"/>
        </a:spcBef>
        <a:spcAft>
          <a:spcPct val="0"/>
        </a:spcAft>
        <a:buFont typeface="Arial" panose="020B0604020202020204" pitchFamily="34" charset="0"/>
        <a:buChar char="–"/>
        <a:defRPr sz="2000">
          <a:solidFill>
            <a:schemeClr val="tx1"/>
          </a:solidFill>
          <a:latin typeface="+mn-lt"/>
          <a:ea typeface="+mn-ea"/>
          <a:cs typeface="ヒラギノ角ゴ Pro W3" charset="0"/>
        </a:defRPr>
      </a:lvl3pPr>
      <a:lvl4pPr marL="1600200" indent="-228600" algn="l" rtl="0" eaLnBrk="0" fontAlgn="base" hangingPunct="0">
        <a:spcBef>
          <a:spcPct val="20000"/>
        </a:spcBef>
        <a:spcAft>
          <a:spcPct val="0"/>
        </a:spcAft>
        <a:buChar char="–"/>
        <a:defRPr sz="2800">
          <a:solidFill>
            <a:schemeClr val="bg1"/>
          </a:solidFill>
          <a:latin typeface="+mn-lt"/>
          <a:ea typeface="+mn-ea"/>
          <a:cs typeface="ヒラギノ角ゴ Pro W3" charset="0"/>
        </a:defRPr>
      </a:lvl4pPr>
      <a:lvl5pPr marL="2057400" indent="-228600" algn="l" rtl="0" eaLnBrk="0" fontAlgn="base" hangingPunct="0">
        <a:spcBef>
          <a:spcPct val="20000"/>
        </a:spcBef>
        <a:spcAft>
          <a:spcPct val="0"/>
        </a:spcAft>
        <a:buChar char="»"/>
        <a:defRPr sz="2800">
          <a:solidFill>
            <a:schemeClr val="bg1"/>
          </a:solidFill>
          <a:latin typeface="+mn-lt"/>
          <a:ea typeface="+mn-ea"/>
          <a:cs typeface="ヒラギノ角ゴ Pro W3" charset="0"/>
        </a:defRPr>
      </a:lvl5pPr>
      <a:lvl6pPr marL="2514600" indent="-228600" algn="l" rtl="0" fontAlgn="base">
        <a:spcBef>
          <a:spcPct val="20000"/>
        </a:spcBef>
        <a:spcAft>
          <a:spcPct val="0"/>
        </a:spcAft>
        <a:buChar char="»"/>
        <a:defRPr sz="2800">
          <a:solidFill>
            <a:schemeClr val="bg1"/>
          </a:solidFill>
          <a:latin typeface="+mn-lt"/>
          <a:ea typeface="+mn-ea"/>
        </a:defRPr>
      </a:lvl6pPr>
      <a:lvl7pPr marL="2971800" indent="-228600" algn="l" rtl="0" fontAlgn="base">
        <a:spcBef>
          <a:spcPct val="20000"/>
        </a:spcBef>
        <a:spcAft>
          <a:spcPct val="0"/>
        </a:spcAft>
        <a:buChar char="»"/>
        <a:defRPr sz="2800">
          <a:solidFill>
            <a:schemeClr val="bg1"/>
          </a:solidFill>
          <a:latin typeface="+mn-lt"/>
          <a:ea typeface="+mn-ea"/>
        </a:defRPr>
      </a:lvl7pPr>
      <a:lvl8pPr marL="3429000" indent="-228600" algn="l" rtl="0" fontAlgn="base">
        <a:spcBef>
          <a:spcPct val="20000"/>
        </a:spcBef>
        <a:spcAft>
          <a:spcPct val="0"/>
        </a:spcAft>
        <a:buChar char="»"/>
        <a:defRPr sz="2800">
          <a:solidFill>
            <a:schemeClr val="bg1"/>
          </a:solidFill>
          <a:latin typeface="+mn-lt"/>
          <a:ea typeface="+mn-ea"/>
        </a:defRPr>
      </a:lvl8pPr>
      <a:lvl9pPr marL="3886200" indent="-228600" algn="l" rtl="0" fontAlgn="base">
        <a:spcBef>
          <a:spcPct val="20000"/>
        </a:spcBef>
        <a:spcAft>
          <a:spcPct val="0"/>
        </a:spcAft>
        <a:buChar char="»"/>
        <a:defRPr sz="2800">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bwMode="auto">
          <a:xfrm>
            <a:off x="182564" y="445294"/>
            <a:ext cx="8961437" cy="320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ja-JP"/>
              <a:t>Click to edit Master title style</a:t>
            </a:r>
          </a:p>
        </p:txBody>
      </p:sp>
      <p:sp>
        <p:nvSpPr>
          <p:cNvPr id="111619" name="Rectangle 3"/>
          <p:cNvSpPr>
            <a:spLocks noGrp="1" noChangeArrowheads="1"/>
          </p:cNvSpPr>
          <p:nvPr>
            <p:ph type="body" idx="1"/>
          </p:nvPr>
        </p:nvSpPr>
        <p:spPr bwMode="auto">
          <a:xfrm>
            <a:off x="182563" y="1406129"/>
            <a:ext cx="8686800" cy="3359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p:txBody>
      </p:sp>
      <p:sp>
        <p:nvSpPr>
          <p:cNvPr id="104452" name="Line 4"/>
          <p:cNvSpPr>
            <a:spLocks noChangeShapeType="1"/>
          </p:cNvSpPr>
          <p:nvPr/>
        </p:nvSpPr>
        <p:spPr bwMode="auto">
          <a:xfrm flipV="1">
            <a:off x="274639" y="411956"/>
            <a:ext cx="8594725" cy="0"/>
          </a:xfrm>
          <a:prstGeom prst="line">
            <a:avLst/>
          </a:prstGeom>
          <a:noFill/>
          <a:ln w="9525">
            <a:solidFill>
              <a:schemeClr val="tx1"/>
            </a:solidFill>
            <a:round/>
            <a:headEnd/>
            <a:tailEnd/>
          </a:ln>
          <a:effectLst/>
        </p:spPr>
        <p:txBody>
          <a:bodyPr/>
          <a:lstStyle/>
          <a:p>
            <a:pPr>
              <a:defRPr/>
            </a:pPr>
            <a:endParaRPr lang="en-US" sz="1350">
              <a:solidFill>
                <a:srgbClr val="000000"/>
              </a:solidFill>
              <a:latin typeface="Arial" charset="0"/>
              <a:cs typeface="Arial" charset="0"/>
            </a:endParaRPr>
          </a:p>
        </p:txBody>
      </p:sp>
      <p:sp>
        <p:nvSpPr>
          <p:cNvPr id="15" name="Rectangle 6"/>
          <p:cNvSpPr>
            <a:spLocks noChangeArrowheads="1"/>
          </p:cNvSpPr>
          <p:nvPr/>
        </p:nvSpPr>
        <p:spPr bwMode="black">
          <a:xfrm>
            <a:off x="7589838" y="4902994"/>
            <a:ext cx="1371600" cy="138113"/>
          </a:xfrm>
          <a:prstGeom prst="rect">
            <a:avLst/>
          </a:prstGeom>
          <a:noFill/>
          <a:ln w="9525">
            <a:noFill/>
            <a:miter lim="800000"/>
            <a:headEnd/>
            <a:tailEnd/>
          </a:ln>
        </p:spPr>
        <p:txBody>
          <a:bodyPr lIns="69056" tIns="34529" rIns="69056" bIns="34529"/>
          <a:lstStyle/>
          <a:p>
            <a:pPr algn="r">
              <a:defRPr/>
            </a:pPr>
            <a:r>
              <a:rPr lang="en-US" altLang="ja-JP" sz="600" dirty="0">
                <a:solidFill>
                  <a:srgbClr val="000000"/>
                </a:solidFill>
                <a:latin typeface="Arial" charset="0"/>
                <a:ea typeface="MS PGothic" pitchFamily="34" charset="-128"/>
                <a:cs typeface="Arial" charset="0"/>
              </a:rPr>
              <a:t>© 2010 IBM Corporation</a:t>
            </a:r>
            <a:endParaRPr lang="en-US" altLang="ja-JP" sz="1350" dirty="0">
              <a:solidFill>
                <a:srgbClr val="000000"/>
              </a:solidFill>
              <a:latin typeface="Arial" charset="0"/>
              <a:ea typeface="MS PGothic" pitchFamily="34" charset="-128"/>
              <a:cs typeface="Arial" charset="0"/>
            </a:endParaRPr>
          </a:p>
        </p:txBody>
      </p:sp>
      <p:sp>
        <p:nvSpPr>
          <p:cNvPr id="16" name="Text Box 46"/>
          <p:cNvSpPr txBox="1">
            <a:spLocks noChangeArrowheads="1"/>
          </p:cNvSpPr>
          <p:nvPr/>
        </p:nvSpPr>
        <p:spPr bwMode="auto">
          <a:xfrm>
            <a:off x="182563" y="102394"/>
            <a:ext cx="5029200" cy="275035"/>
          </a:xfrm>
          <a:prstGeom prst="rect">
            <a:avLst/>
          </a:prstGeom>
          <a:noFill/>
          <a:ln w="9525">
            <a:noFill/>
            <a:miter lim="800000"/>
            <a:headEnd/>
            <a:tailEnd/>
          </a:ln>
        </p:spPr>
        <p:txBody>
          <a:bodyPr tIns="0" bIns="0" anchor="b"/>
          <a:lstStyle/>
          <a:p>
            <a:pPr>
              <a:spcAft>
                <a:spcPts val="675"/>
              </a:spcAft>
              <a:defRPr/>
            </a:pPr>
            <a:r>
              <a:rPr lang="en-US" altLang="ja-JP" sz="750">
                <a:solidFill>
                  <a:srgbClr val="000000"/>
                </a:solidFill>
                <a:latin typeface="Arial" charset="0"/>
                <a:ea typeface="MS PGothic" pitchFamily="34" charset="-128"/>
                <a:cs typeface="Arial" charset="0"/>
              </a:rPr>
              <a:t>IBM Research</a:t>
            </a:r>
            <a:endParaRPr lang="en-US" altLang="ja-JP" sz="1350">
              <a:solidFill>
                <a:srgbClr val="000000"/>
              </a:solidFill>
              <a:latin typeface="Arial" charset="0"/>
              <a:ea typeface="MS PGothic" pitchFamily="34" charset="-128"/>
              <a:cs typeface="Arial" charset="0"/>
            </a:endParaRPr>
          </a:p>
        </p:txBody>
      </p:sp>
      <p:sp>
        <p:nvSpPr>
          <p:cNvPr id="104455" name="Rectangle 7"/>
          <p:cNvSpPr>
            <a:spLocks noGrp="1" noChangeArrowheads="1"/>
          </p:cNvSpPr>
          <p:nvPr>
            <p:ph type="sldNum" sz="quarter" idx="4"/>
          </p:nvPr>
        </p:nvSpPr>
        <p:spPr bwMode="black">
          <a:xfrm>
            <a:off x="182563" y="4902994"/>
            <a:ext cx="366712" cy="13811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600">
                <a:solidFill>
                  <a:srgbClr val="000000"/>
                </a:solidFill>
                <a:ea typeface="MS PGothic" panose="020B0600070205080204" pitchFamily="34" charset="-128"/>
              </a:defRPr>
            </a:lvl1pPr>
          </a:lstStyle>
          <a:p>
            <a:fld id="{7864D7DC-684D-4DDB-B3E8-203CCF27EEC5}" type="slidenum">
              <a:rPr lang="ja-JP" altLang="en-US"/>
              <a:pPr/>
              <a:t>‹#›</a:t>
            </a:fld>
            <a:endParaRPr lang="en-US" altLang="ja-JP"/>
          </a:p>
        </p:txBody>
      </p:sp>
      <p:sp>
        <p:nvSpPr>
          <p:cNvPr id="104456" name="Rectangle 8"/>
          <p:cNvSpPr>
            <a:spLocks noGrp="1" noChangeArrowheads="1"/>
          </p:cNvSpPr>
          <p:nvPr>
            <p:ph type="ftr" sz="quarter" idx="3"/>
          </p:nvPr>
        </p:nvSpPr>
        <p:spPr bwMode="auto">
          <a:xfrm>
            <a:off x="2651125" y="4902994"/>
            <a:ext cx="4846638" cy="13811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600">
                <a:solidFill>
                  <a:srgbClr val="000000"/>
                </a:solidFill>
                <a:latin typeface="Arial" charset="0"/>
                <a:ea typeface="MS PGothic" pitchFamily="34" charset="-128"/>
                <a:cs typeface="Arial" charset="0"/>
              </a:defRPr>
            </a:lvl1pPr>
          </a:lstStyle>
          <a:p>
            <a:pPr>
              <a:defRPr/>
            </a:pPr>
            <a:r>
              <a:rPr lang="en-US" altLang="ja-JP"/>
              <a:t>IBM Confidential</a:t>
            </a:r>
          </a:p>
        </p:txBody>
      </p:sp>
      <p:sp>
        <p:nvSpPr>
          <p:cNvPr id="104457" name="Rectangle 9"/>
          <p:cNvSpPr>
            <a:spLocks noGrp="1" noChangeArrowheads="1"/>
          </p:cNvSpPr>
          <p:nvPr>
            <p:ph type="dt" sz="half" idx="2"/>
          </p:nvPr>
        </p:nvSpPr>
        <p:spPr bwMode="auto">
          <a:xfrm>
            <a:off x="549275" y="4902994"/>
            <a:ext cx="1004888" cy="13811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600">
                <a:solidFill>
                  <a:srgbClr val="000000"/>
                </a:solidFill>
                <a:latin typeface="Arial" charset="0"/>
                <a:ea typeface="MS PGothic" pitchFamily="34" charset="-128"/>
                <a:cs typeface="Arial" charset="0"/>
              </a:defRPr>
            </a:lvl1pPr>
          </a:lstStyle>
          <a:p>
            <a:pPr>
              <a:defRPr/>
            </a:pPr>
            <a:endParaRPr lang="en-US" altLang="ja-JP"/>
          </a:p>
        </p:txBody>
      </p:sp>
      <p:pic>
        <p:nvPicPr>
          <p:cNvPr id="111626" name="Picture 10" descr="5300_IBMpos_black_PPT_bkg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83575" y="171450"/>
            <a:ext cx="585788"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031197"/>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hf sldNum="0" hdr="0" dt="0"/>
  <p:txStyles>
    <p:titleStyle>
      <a:lvl1pPr algn="l" rtl="0" eaLnBrk="0" fontAlgn="base" hangingPunct="0">
        <a:lnSpc>
          <a:spcPct val="90000"/>
        </a:lnSpc>
        <a:spcBef>
          <a:spcPct val="0"/>
        </a:spcBef>
        <a:spcAft>
          <a:spcPct val="0"/>
        </a:spcAft>
        <a:defRPr sz="1650">
          <a:solidFill>
            <a:srgbClr val="6974DD"/>
          </a:solidFill>
          <a:latin typeface="+mj-lt"/>
          <a:ea typeface="+mj-ea"/>
          <a:cs typeface="+mj-cs"/>
        </a:defRPr>
      </a:lvl1pPr>
      <a:lvl2pPr algn="l" rtl="0" eaLnBrk="0" fontAlgn="base" hangingPunct="0">
        <a:lnSpc>
          <a:spcPct val="90000"/>
        </a:lnSpc>
        <a:spcBef>
          <a:spcPct val="0"/>
        </a:spcBef>
        <a:spcAft>
          <a:spcPct val="0"/>
        </a:spcAft>
        <a:defRPr sz="1650">
          <a:solidFill>
            <a:srgbClr val="6974DD"/>
          </a:solidFill>
          <a:latin typeface="Arial" charset="0"/>
          <a:ea typeface="Arial Unicode MS" pitchFamily="34" charset="-128"/>
          <a:cs typeface="Arial" charset="0"/>
        </a:defRPr>
      </a:lvl2pPr>
      <a:lvl3pPr algn="l" rtl="0" eaLnBrk="0" fontAlgn="base" hangingPunct="0">
        <a:lnSpc>
          <a:spcPct val="90000"/>
        </a:lnSpc>
        <a:spcBef>
          <a:spcPct val="0"/>
        </a:spcBef>
        <a:spcAft>
          <a:spcPct val="0"/>
        </a:spcAft>
        <a:defRPr sz="1650">
          <a:solidFill>
            <a:srgbClr val="6974DD"/>
          </a:solidFill>
          <a:latin typeface="Arial" charset="0"/>
          <a:ea typeface="Arial Unicode MS" pitchFamily="34" charset="-128"/>
          <a:cs typeface="Arial" charset="0"/>
        </a:defRPr>
      </a:lvl3pPr>
      <a:lvl4pPr algn="l" rtl="0" eaLnBrk="0" fontAlgn="base" hangingPunct="0">
        <a:lnSpc>
          <a:spcPct val="90000"/>
        </a:lnSpc>
        <a:spcBef>
          <a:spcPct val="0"/>
        </a:spcBef>
        <a:spcAft>
          <a:spcPct val="0"/>
        </a:spcAft>
        <a:defRPr sz="1650">
          <a:solidFill>
            <a:srgbClr val="6974DD"/>
          </a:solidFill>
          <a:latin typeface="Arial" charset="0"/>
          <a:ea typeface="Arial Unicode MS" pitchFamily="34" charset="-128"/>
          <a:cs typeface="Arial" charset="0"/>
        </a:defRPr>
      </a:lvl4pPr>
      <a:lvl5pPr algn="l" rtl="0" eaLnBrk="0" fontAlgn="base" hangingPunct="0">
        <a:lnSpc>
          <a:spcPct val="90000"/>
        </a:lnSpc>
        <a:spcBef>
          <a:spcPct val="0"/>
        </a:spcBef>
        <a:spcAft>
          <a:spcPct val="0"/>
        </a:spcAft>
        <a:defRPr sz="1650">
          <a:solidFill>
            <a:srgbClr val="6974DD"/>
          </a:solidFill>
          <a:latin typeface="Arial" charset="0"/>
          <a:ea typeface="Arial Unicode MS" pitchFamily="34" charset="-128"/>
          <a:cs typeface="Arial" charset="0"/>
        </a:defRPr>
      </a:lvl5pPr>
      <a:lvl6pPr marL="342900" algn="l" rtl="0" fontAlgn="base">
        <a:lnSpc>
          <a:spcPct val="90000"/>
        </a:lnSpc>
        <a:spcBef>
          <a:spcPct val="0"/>
        </a:spcBef>
        <a:spcAft>
          <a:spcPct val="0"/>
        </a:spcAft>
        <a:defRPr sz="1650">
          <a:solidFill>
            <a:srgbClr val="6974DD"/>
          </a:solidFill>
          <a:latin typeface="Arial" charset="0"/>
          <a:ea typeface="Arial Unicode MS" pitchFamily="34" charset="-128"/>
          <a:cs typeface="Arial" charset="0"/>
        </a:defRPr>
      </a:lvl6pPr>
      <a:lvl7pPr marL="685800" algn="l" rtl="0" fontAlgn="base">
        <a:lnSpc>
          <a:spcPct val="90000"/>
        </a:lnSpc>
        <a:spcBef>
          <a:spcPct val="0"/>
        </a:spcBef>
        <a:spcAft>
          <a:spcPct val="0"/>
        </a:spcAft>
        <a:defRPr sz="1650">
          <a:solidFill>
            <a:srgbClr val="6974DD"/>
          </a:solidFill>
          <a:latin typeface="Arial" charset="0"/>
          <a:ea typeface="Arial Unicode MS" pitchFamily="34" charset="-128"/>
          <a:cs typeface="Arial" charset="0"/>
        </a:defRPr>
      </a:lvl7pPr>
      <a:lvl8pPr marL="1028700" algn="l" rtl="0" fontAlgn="base">
        <a:lnSpc>
          <a:spcPct val="90000"/>
        </a:lnSpc>
        <a:spcBef>
          <a:spcPct val="0"/>
        </a:spcBef>
        <a:spcAft>
          <a:spcPct val="0"/>
        </a:spcAft>
        <a:defRPr sz="1650">
          <a:solidFill>
            <a:srgbClr val="6974DD"/>
          </a:solidFill>
          <a:latin typeface="Arial" charset="0"/>
          <a:ea typeface="Arial Unicode MS" pitchFamily="34" charset="-128"/>
          <a:cs typeface="Arial" charset="0"/>
        </a:defRPr>
      </a:lvl8pPr>
      <a:lvl9pPr marL="1371600" algn="l" rtl="0" fontAlgn="base">
        <a:lnSpc>
          <a:spcPct val="90000"/>
        </a:lnSpc>
        <a:spcBef>
          <a:spcPct val="0"/>
        </a:spcBef>
        <a:spcAft>
          <a:spcPct val="0"/>
        </a:spcAft>
        <a:defRPr sz="1650">
          <a:solidFill>
            <a:srgbClr val="6974DD"/>
          </a:solidFill>
          <a:latin typeface="Arial" charset="0"/>
          <a:ea typeface="Arial Unicode MS" pitchFamily="34" charset="-128"/>
          <a:cs typeface="Arial" charset="0"/>
        </a:defRPr>
      </a:lvl9pPr>
    </p:titleStyle>
    <p:bodyStyle>
      <a:lvl1pPr marL="129779" indent="-129779" algn="l" rtl="0" eaLnBrk="0" fontAlgn="base" hangingPunct="0">
        <a:spcBef>
          <a:spcPct val="20000"/>
        </a:spcBef>
        <a:spcAft>
          <a:spcPct val="0"/>
        </a:spcAft>
        <a:buClr>
          <a:schemeClr val="tx1"/>
        </a:buClr>
        <a:buFont typeface="Wingdings" panose="05000000000000000000" pitchFamily="2" charset="2"/>
        <a:buChar char="§"/>
        <a:defRPr sz="1200">
          <a:solidFill>
            <a:schemeClr val="tx1"/>
          </a:solidFill>
          <a:latin typeface="+mn-lt"/>
          <a:ea typeface="+mn-ea"/>
          <a:cs typeface="+mn-cs"/>
        </a:defRPr>
      </a:lvl1pPr>
      <a:lvl2pPr marL="382191" indent="-122635" algn="l" rtl="0" eaLnBrk="0" fontAlgn="base" hangingPunct="0">
        <a:spcBef>
          <a:spcPct val="20000"/>
        </a:spcBef>
        <a:spcAft>
          <a:spcPct val="0"/>
        </a:spcAft>
        <a:buClr>
          <a:schemeClr val="tx1"/>
        </a:buClr>
        <a:buFont typeface="Arial" panose="020B0604020202020204" pitchFamily="34" charset="0"/>
        <a:buChar char="–"/>
        <a:defRPr sz="1200">
          <a:solidFill>
            <a:schemeClr val="tx1"/>
          </a:solidFill>
          <a:latin typeface="+mn-lt"/>
          <a:cs typeface="+mn-cs"/>
        </a:defRPr>
      </a:lvl2pPr>
      <a:lvl3pPr marL="641747" indent="-129779" algn="l" rtl="0" eaLnBrk="0" fontAlgn="base" hangingPunct="0">
        <a:spcBef>
          <a:spcPct val="20000"/>
        </a:spcBef>
        <a:spcAft>
          <a:spcPct val="0"/>
        </a:spcAft>
        <a:buClr>
          <a:schemeClr val="tx1"/>
        </a:buClr>
        <a:buChar char="•"/>
        <a:defRPr sz="1200">
          <a:solidFill>
            <a:schemeClr val="tx1"/>
          </a:solidFill>
          <a:latin typeface="+mn-lt"/>
          <a:cs typeface="+mn-cs"/>
        </a:defRPr>
      </a:lvl3pPr>
      <a:lvl4pPr marL="902494" indent="-129779" algn="l" rtl="0" eaLnBrk="0" fontAlgn="base" hangingPunct="0">
        <a:spcBef>
          <a:spcPct val="20000"/>
        </a:spcBef>
        <a:spcAft>
          <a:spcPct val="0"/>
        </a:spcAft>
        <a:buClr>
          <a:schemeClr val="bg1"/>
        </a:buClr>
        <a:defRPr sz="1200">
          <a:solidFill>
            <a:schemeClr val="bg1"/>
          </a:solidFill>
          <a:latin typeface="+mn-lt"/>
          <a:cs typeface="+mn-cs"/>
        </a:defRPr>
      </a:lvl4pPr>
      <a:lvl5pPr marL="1154906" indent="-122635" algn="l" rtl="0" eaLnBrk="0" fontAlgn="base" hangingPunct="0">
        <a:spcBef>
          <a:spcPct val="20000"/>
        </a:spcBef>
        <a:spcAft>
          <a:spcPct val="0"/>
        </a:spcAft>
        <a:buClr>
          <a:schemeClr val="bg1"/>
        </a:buClr>
        <a:buChar char="»"/>
        <a:defRPr sz="1200">
          <a:solidFill>
            <a:schemeClr val="bg1"/>
          </a:solidFill>
          <a:latin typeface="+mn-lt"/>
          <a:cs typeface="+mn-cs"/>
        </a:defRPr>
      </a:lvl5pPr>
      <a:lvl6pPr marL="1497806" indent="-122635" algn="l" rtl="0" fontAlgn="base">
        <a:spcBef>
          <a:spcPct val="20000"/>
        </a:spcBef>
        <a:spcAft>
          <a:spcPct val="0"/>
        </a:spcAft>
        <a:buClr>
          <a:schemeClr val="bg1"/>
        </a:buClr>
        <a:buChar char="»"/>
        <a:defRPr sz="1200">
          <a:solidFill>
            <a:schemeClr val="bg1"/>
          </a:solidFill>
          <a:latin typeface="+mn-lt"/>
          <a:cs typeface="+mn-cs"/>
        </a:defRPr>
      </a:lvl6pPr>
      <a:lvl7pPr marL="1840706" indent="-122635" algn="l" rtl="0" fontAlgn="base">
        <a:spcBef>
          <a:spcPct val="20000"/>
        </a:spcBef>
        <a:spcAft>
          <a:spcPct val="0"/>
        </a:spcAft>
        <a:buClr>
          <a:schemeClr val="bg1"/>
        </a:buClr>
        <a:buChar char="»"/>
        <a:defRPr sz="1200">
          <a:solidFill>
            <a:schemeClr val="bg1"/>
          </a:solidFill>
          <a:latin typeface="+mn-lt"/>
          <a:cs typeface="+mn-cs"/>
        </a:defRPr>
      </a:lvl7pPr>
      <a:lvl8pPr marL="2183606" indent="-122635" algn="l" rtl="0" fontAlgn="base">
        <a:spcBef>
          <a:spcPct val="20000"/>
        </a:spcBef>
        <a:spcAft>
          <a:spcPct val="0"/>
        </a:spcAft>
        <a:buClr>
          <a:schemeClr val="bg1"/>
        </a:buClr>
        <a:buChar char="»"/>
        <a:defRPr sz="1200">
          <a:solidFill>
            <a:schemeClr val="bg1"/>
          </a:solidFill>
          <a:latin typeface="+mn-lt"/>
          <a:cs typeface="+mn-cs"/>
        </a:defRPr>
      </a:lvl8pPr>
      <a:lvl9pPr marL="2526506" indent="-122635" algn="l" rtl="0" fontAlgn="base">
        <a:spcBef>
          <a:spcPct val="20000"/>
        </a:spcBef>
        <a:spcAft>
          <a:spcPct val="0"/>
        </a:spcAft>
        <a:buClr>
          <a:schemeClr val="bg1"/>
        </a:buClr>
        <a:buChar char="»"/>
        <a:defRPr sz="1200">
          <a:solidFill>
            <a:schemeClr val="bg1"/>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0413812"/>
      </p:ext>
    </p:extLst>
  </p:cSld>
  <p:clrMap bg1="dk1" tx1="lt1" bg2="dk2" tx2="lt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Lst>
  <p:txStyles>
    <p:titleStyle>
      <a:lvl1pPr>
        <a:defRPr>
          <a:latin typeface="Arial"/>
          <a:ea typeface="+mj-ea"/>
          <a:cs typeface="Arial"/>
        </a:defRPr>
      </a:lvl1pPr>
    </p:titleStyle>
    <p:bodyStyle>
      <a:lvl1pPr marL="0">
        <a:defRPr>
          <a:latin typeface="Arial"/>
          <a:ea typeface="+mn-ea"/>
          <a:cs typeface="Arial"/>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bodyStyle>
    <p:other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2725" y="77391"/>
            <a:ext cx="8305800" cy="577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233364" y="702469"/>
            <a:ext cx="8510587" cy="384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Rectangle 9"/>
          <p:cNvSpPr>
            <a:spLocks noGrp="1" noChangeArrowheads="1"/>
          </p:cNvSpPr>
          <p:nvPr>
            <p:ph type="sldNum" sz="quarter" idx="4"/>
          </p:nvPr>
        </p:nvSpPr>
        <p:spPr>
          <a:xfrm>
            <a:off x="52389" y="4895850"/>
            <a:ext cx="1081087" cy="176213"/>
          </a:xfrm>
          <a:prstGeom prst="rect">
            <a:avLst/>
          </a:prstGeom>
        </p:spPr>
        <p:txBody>
          <a:bodyPr vert="horz" wrap="square" lIns="91440" tIns="45720" rIns="91440" bIns="45720" numCol="1" anchor="t" anchorCtr="0" compatLnSpc="1">
            <a:prstTxWarp prst="textNoShape">
              <a:avLst/>
            </a:prstTxWarp>
          </a:bodyPr>
          <a:lstStyle>
            <a:lvl1pPr>
              <a:defRPr sz="1200"/>
            </a:lvl1pPr>
          </a:lstStyle>
          <a:p>
            <a:fld id="{67C02C99-170D-4511-8922-5C2588FDC198}" type="slidenum">
              <a:rPr lang="en-US" altLang="en-US"/>
              <a:pPr/>
              <a:t>‹#›</a:t>
            </a:fld>
            <a:endParaRPr lang="en-US" altLang="en-US"/>
          </a:p>
        </p:txBody>
      </p:sp>
    </p:spTree>
    <p:extLst>
      <p:ext uri="{BB962C8B-B14F-4D97-AF65-F5344CB8AC3E}">
        <p14:creationId xmlns:p14="http://schemas.microsoft.com/office/powerpoint/2010/main" val="504961343"/>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Lst>
  <p:transition/>
  <p:hf hdr="0" ftr="0"/>
  <p:txStyles>
    <p:titleStyle>
      <a:lvl1pPr algn="l" defTabSz="342900" rtl="0" eaLnBrk="0" fontAlgn="base" hangingPunct="0">
        <a:lnSpc>
          <a:spcPct val="85000"/>
        </a:lnSpc>
        <a:spcBef>
          <a:spcPct val="0"/>
        </a:spcBef>
        <a:spcAft>
          <a:spcPct val="0"/>
        </a:spcAft>
        <a:defRPr sz="1800" b="1">
          <a:solidFill>
            <a:schemeClr val="tx1"/>
          </a:solidFill>
          <a:latin typeface="Arial" charset="0"/>
          <a:ea typeface="MS PGothic" panose="020B0600070205080204" pitchFamily="34" charset="-128"/>
          <a:cs typeface="ＭＳ Ｐゴシック" charset="0"/>
        </a:defRPr>
      </a:lvl1pPr>
      <a:lvl2pPr algn="l" defTabSz="342900" rtl="0" eaLnBrk="0" fontAlgn="base" hangingPunct="0">
        <a:lnSpc>
          <a:spcPct val="85000"/>
        </a:lnSpc>
        <a:spcBef>
          <a:spcPct val="0"/>
        </a:spcBef>
        <a:spcAft>
          <a:spcPct val="0"/>
        </a:spcAft>
        <a:defRPr sz="1800" b="1">
          <a:solidFill>
            <a:schemeClr val="tx1"/>
          </a:solidFill>
          <a:latin typeface="Arial" charset="0"/>
          <a:ea typeface="MS PGothic" panose="020B0600070205080204" pitchFamily="34" charset="-128"/>
          <a:cs typeface="ＭＳ Ｐゴシック" charset="-128"/>
        </a:defRPr>
      </a:lvl2pPr>
      <a:lvl3pPr algn="l" defTabSz="342900" rtl="0" eaLnBrk="0" fontAlgn="base" hangingPunct="0">
        <a:lnSpc>
          <a:spcPct val="85000"/>
        </a:lnSpc>
        <a:spcBef>
          <a:spcPct val="0"/>
        </a:spcBef>
        <a:spcAft>
          <a:spcPct val="0"/>
        </a:spcAft>
        <a:defRPr sz="1800" b="1">
          <a:solidFill>
            <a:schemeClr val="tx1"/>
          </a:solidFill>
          <a:latin typeface="Arial" charset="0"/>
          <a:ea typeface="MS PGothic" panose="020B0600070205080204" pitchFamily="34" charset="-128"/>
          <a:cs typeface="ＭＳ Ｐゴシック" charset="-128"/>
        </a:defRPr>
      </a:lvl3pPr>
      <a:lvl4pPr algn="l" defTabSz="342900" rtl="0" eaLnBrk="0" fontAlgn="base" hangingPunct="0">
        <a:lnSpc>
          <a:spcPct val="85000"/>
        </a:lnSpc>
        <a:spcBef>
          <a:spcPct val="0"/>
        </a:spcBef>
        <a:spcAft>
          <a:spcPct val="0"/>
        </a:spcAft>
        <a:defRPr sz="1800" b="1">
          <a:solidFill>
            <a:schemeClr val="tx1"/>
          </a:solidFill>
          <a:latin typeface="Arial" charset="0"/>
          <a:ea typeface="MS PGothic" panose="020B0600070205080204" pitchFamily="34" charset="-128"/>
          <a:cs typeface="ＭＳ Ｐゴシック" charset="-128"/>
        </a:defRPr>
      </a:lvl4pPr>
      <a:lvl5pPr algn="l" defTabSz="342900" rtl="0" eaLnBrk="0" fontAlgn="base" hangingPunct="0">
        <a:lnSpc>
          <a:spcPct val="85000"/>
        </a:lnSpc>
        <a:spcBef>
          <a:spcPct val="0"/>
        </a:spcBef>
        <a:spcAft>
          <a:spcPct val="0"/>
        </a:spcAft>
        <a:defRPr sz="1800" b="1">
          <a:solidFill>
            <a:schemeClr val="tx1"/>
          </a:solidFill>
          <a:latin typeface="Arial" charset="0"/>
          <a:ea typeface="MS PGothic" panose="020B0600070205080204" pitchFamily="34" charset="-128"/>
          <a:cs typeface="ＭＳ Ｐゴシック" charset="-128"/>
        </a:defRPr>
      </a:lvl5pPr>
      <a:lvl6pPr marL="342900" algn="l" defTabSz="342900" rtl="0" fontAlgn="base">
        <a:lnSpc>
          <a:spcPct val="85000"/>
        </a:lnSpc>
        <a:spcBef>
          <a:spcPct val="0"/>
        </a:spcBef>
        <a:spcAft>
          <a:spcPct val="0"/>
        </a:spcAft>
        <a:defRPr sz="2100" b="1">
          <a:solidFill>
            <a:schemeClr val="tx1"/>
          </a:solidFill>
          <a:latin typeface="Arial" charset="0"/>
          <a:ea typeface="ＭＳ Ｐゴシック" charset="-128"/>
          <a:cs typeface="Arial" charset="0"/>
        </a:defRPr>
      </a:lvl6pPr>
      <a:lvl7pPr marL="685800" algn="l" defTabSz="342900" rtl="0" fontAlgn="base">
        <a:lnSpc>
          <a:spcPct val="85000"/>
        </a:lnSpc>
        <a:spcBef>
          <a:spcPct val="0"/>
        </a:spcBef>
        <a:spcAft>
          <a:spcPct val="0"/>
        </a:spcAft>
        <a:defRPr sz="2100" b="1">
          <a:solidFill>
            <a:schemeClr val="tx1"/>
          </a:solidFill>
          <a:latin typeface="Arial" charset="0"/>
          <a:ea typeface="ＭＳ Ｐゴシック" charset="-128"/>
          <a:cs typeface="Arial" charset="0"/>
        </a:defRPr>
      </a:lvl7pPr>
      <a:lvl8pPr marL="1028700" algn="l" defTabSz="342900" rtl="0" fontAlgn="base">
        <a:lnSpc>
          <a:spcPct val="85000"/>
        </a:lnSpc>
        <a:spcBef>
          <a:spcPct val="0"/>
        </a:spcBef>
        <a:spcAft>
          <a:spcPct val="0"/>
        </a:spcAft>
        <a:defRPr sz="2100" b="1">
          <a:solidFill>
            <a:schemeClr val="tx1"/>
          </a:solidFill>
          <a:latin typeface="Arial" charset="0"/>
          <a:ea typeface="ＭＳ Ｐゴシック" charset="-128"/>
          <a:cs typeface="Arial" charset="0"/>
        </a:defRPr>
      </a:lvl8pPr>
      <a:lvl9pPr marL="1371600" algn="l" defTabSz="342900" rtl="0" fontAlgn="base">
        <a:lnSpc>
          <a:spcPct val="85000"/>
        </a:lnSpc>
        <a:spcBef>
          <a:spcPct val="0"/>
        </a:spcBef>
        <a:spcAft>
          <a:spcPct val="0"/>
        </a:spcAft>
        <a:defRPr sz="2100" b="1">
          <a:solidFill>
            <a:schemeClr val="tx1"/>
          </a:solidFill>
          <a:latin typeface="Arial" charset="0"/>
          <a:ea typeface="ＭＳ Ｐゴシック" charset="-128"/>
          <a:cs typeface="Arial" charset="0"/>
        </a:defRPr>
      </a:lvl9pPr>
    </p:titleStyle>
    <p:bodyStyle>
      <a:lvl1pPr marL="171450" indent="-171450" algn="l" defTabSz="342900" rtl="0" eaLnBrk="0" fontAlgn="base" hangingPunct="0">
        <a:lnSpc>
          <a:spcPct val="110000"/>
        </a:lnSpc>
        <a:spcBef>
          <a:spcPct val="0"/>
        </a:spcBef>
        <a:spcAft>
          <a:spcPct val="30000"/>
        </a:spcAft>
        <a:buClr>
          <a:schemeClr val="hlink"/>
        </a:buClr>
        <a:buSzPct val="160000"/>
        <a:buFont typeface="Arial" panose="020B0604020202020204" pitchFamily="34" charset="0"/>
        <a:buChar char="•"/>
        <a:defRPr sz="1500">
          <a:solidFill>
            <a:schemeClr val="tx1"/>
          </a:solidFill>
          <a:latin typeface="Arial" charset="0"/>
          <a:ea typeface="MS PGothic" panose="020B0600070205080204" pitchFamily="34" charset="-128"/>
          <a:cs typeface="ＭＳ Ｐゴシック" charset="0"/>
        </a:defRPr>
      </a:lvl1pPr>
      <a:lvl2pPr marL="557213" indent="-214313" algn="l" defTabSz="342900" rtl="0" eaLnBrk="0" fontAlgn="base" hangingPunct="0">
        <a:lnSpc>
          <a:spcPct val="110000"/>
        </a:lnSpc>
        <a:spcBef>
          <a:spcPct val="0"/>
        </a:spcBef>
        <a:spcAft>
          <a:spcPct val="30000"/>
        </a:spcAft>
        <a:buClr>
          <a:schemeClr val="hlink"/>
        </a:buClr>
        <a:buSzPct val="120000"/>
        <a:buFont typeface="Arial" panose="020B0604020202020204" pitchFamily="34" charset="0"/>
        <a:buChar char="–"/>
        <a:defRPr sz="1500">
          <a:solidFill>
            <a:schemeClr val="tx1"/>
          </a:solidFill>
          <a:latin typeface="Arial" charset="0"/>
          <a:ea typeface="MS PGothic" panose="020B0600070205080204" pitchFamily="34" charset="-128"/>
          <a:cs typeface="+mn-cs"/>
        </a:defRPr>
      </a:lvl2pPr>
      <a:lvl3pPr marL="857250" indent="-171450" algn="l" defTabSz="342900" rtl="0" eaLnBrk="0" fontAlgn="base" hangingPunct="0">
        <a:lnSpc>
          <a:spcPct val="110000"/>
        </a:lnSpc>
        <a:spcBef>
          <a:spcPct val="0"/>
        </a:spcBef>
        <a:spcAft>
          <a:spcPct val="30000"/>
        </a:spcAft>
        <a:buClr>
          <a:schemeClr val="hlink"/>
        </a:buClr>
        <a:buSzPct val="160000"/>
        <a:buFont typeface="Arial" panose="020B0604020202020204" pitchFamily="34" charset="0"/>
        <a:buChar char="•"/>
        <a:defRPr>
          <a:solidFill>
            <a:schemeClr val="tx1"/>
          </a:solidFill>
          <a:latin typeface="Arial" charset="0"/>
          <a:ea typeface="MS PGothic" panose="020B0600070205080204" pitchFamily="34" charset="-128"/>
          <a:cs typeface="+mn-cs"/>
        </a:defRPr>
      </a:lvl3pPr>
      <a:lvl4pPr marL="1200150" indent="-171450" algn="l" defTabSz="342900" rtl="0" eaLnBrk="0" fontAlgn="base" hangingPunct="0">
        <a:lnSpc>
          <a:spcPct val="110000"/>
        </a:lnSpc>
        <a:spcBef>
          <a:spcPct val="0"/>
        </a:spcBef>
        <a:spcAft>
          <a:spcPct val="30000"/>
        </a:spcAft>
        <a:buClr>
          <a:schemeClr val="hlink"/>
        </a:buClr>
        <a:buSzPct val="120000"/>
        <a:buFont typeface="Arial" panose="020B0604020202020204" pitchFamily="34" charset="0"/>
        <a:buChar char="–"/>
        <a:defRPr>
          <a:solidFill>
            <a:schemeClr val="tx1"/>
          </a:solidFill>
          <a:latin typeface="Arial" charset="0"/>
          <a:ea typeface="MS PGothic" panose="020B0600070205080204" pitchFamily="34" charset="-128"/>
          <a:cs typeface="+mn-cs"/>
        </a:defRPr>
      </a:lvl4pPr>
      <a:lvl5pPr marL="1543050" indent="-171450" algn="l" defTabSz="342900" rtl="0" eaLnBrk="0" fontAlgn="base" hangingPunct="0">
        <a:lnSpc>
          <a:spcPct val="110000"/>
        </a:lnSpc>
        <a:spcBef>
          <a:spcPct val="0"/>
        </a:spcBef>
        <a:spcAft>
          <a:spcPct val="30000"/>
        </a:spcAft>
        <a:buClr>
          <a:schemeClr val="hlink"/>
        </a:buClr>
        <a:buSzPct val="120000"/>
        <a:buFont typeface="Arial" panose="020B0604020202020204" pitchFamily="34" charset="0"/>
        <a:buChar char="»"/>
        <a:defRPr>
          <a:solidFill>
            <a:schemeClr val="tx1"/>
          </a:solidFill>
          <a:latin typeface="Arial" charset="0"/>
          <a:ea typeface="MS PGothic" panose="020B0600070205080204" pitchFamily="34" charset="-128"/>
          <a:cs typeface="+mn-cs"/>
        </a:defRPr>
      </a:lvl5pPr>
      <a:lvl6pPr marL="1885950" indent="-171450" algn="l" defTabSz="342900" rtl="0" fontAlgn="base">
        <a:lnSpc>
          <a:spcPct val="110000"/>
        </a:lnSpc>
        <a:spcBef>
          <a:spcPct val="0"/>
        </a:spcBef>
        <a:spcAft>
          <a:spcPct val="30000"/>
        </a:spcAft>
        <a:buClr>
          <a:schemeClr val="hlink"/>
        </a:buClr>
        <a:buSzPct val="120000"/>
        <a:buFont typeface="Arial" charset="0"/>
        <a:buChar char="»"/>
        <a:defRPr sz="1200">
          <a:solidFill>
            <a:schemeClr val="tx1"/>
          </a:solidFill>
          <a:latin typeface="+mn-lt"/>
          <a:ea typeface="+mn-ea"/>
          <a:cs typeface="+mn-cs"/>
        </a:defRPr>
      </a:lvl6pPr>
      <a:lvl7pPr marL="2228850" indent="-171450" algn="l" defTabSz="342900" rtl="0" fontAlgn="base">
        <a:lnSpc>
          <a:spcPct val="110000"/>
        </a:lnSpc>
        <a:spcBef>
          <a:spcPct val="0"/>
        </a:spcBef>
        <a:spcAft>
          <a:spcPct val="30000"/>
        </a:spcAft>
        <a:buClr>
          <a:schemeClr val="hlink"/>
        </a:buClr>
        <a:buSzPct val="120000"/>
        <a:buFont typeface="Arial" charset="0"/>
        <a:buChar char="»"/>
        <a:defRPr sz="1200">
          <a:solidFill>
            <a:schemeClr val="tx1"/>
          </a:solidFill>
          <a:latin typeface="+mn-lt"/>
          <a:ea typeface="+mn-ea"/>
          <a:cs typeface="+mn-cs"/>
        </a:defRPr>
      </a:lvl7pPr>
      <a:lvl8pPr marL="2571750" indent="-171450" algn="l" defTabSz="342900" rtl="0" fontAlgn="base">
        <a:lnSpc>
          <a:spcPct val="110000"/>
        </a:lnSpc>
        <a:spcBef>
          <a:spcPct val="0"/>
        </a:spcBef>
        <a:spcAft>
          <a:spcPct val="30000"/>
        </a:spcAft>
        <a:buClr>
          <a:schemeClr val="hlink"/>
        </a:buClr>
        <a:buSzPct val="120000"/>
        <a:buFont typeface="Arial" charset="0"/>
        <a:buChar char="»"/>
        <a:defRPr sz="1200">
          <a:solidFill>
            <a:schemeClr val="tx1"/>
          </a:solidFill>
          <a:latin typeface="+mn-lt"/>
          <a:ea typeface="+mn-ea"/>
          <a:cs typeface="+mn-cs"/>
        </a:defRPr>
      </a:lvl8pPr>
      <a:lvl9pPr marL="2914650" indent="-171450" algn="l" defTabSz="342900" rtl="0" fontAlgn="base">
        <a:lnSpc>
          <a:spcPct val="110000"/>
        </a:lnSpc>
        <a:spcBef>
          <a:spcPct val="0"/>
        </a:spcBef>
        <a:spcAft>
          <a:spcPct val="30000"/>
        </a:spcAft>
        <a:buClr>
          <a:schemeClr val="hlink"/>
        </a:buClr>
        <a:buSzPct val="120000"/>
        <a:buFont typeface="Arial" charset="0"/>
        <a:buChar char="»"/>
        <a:defRPr sz="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71.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1.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5.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7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5.xml"/></Relationships>
</file>

<file path=ppt/slides/_rels/slide35.xml.rels><?xml version="1.0" encoding="UTF-8" standalone="yes"?>
<Relationships xmlns="http://schemas.openxmlformats.org/package/2006/relationships"><Relationship Id="rId3" Type="http://schemas.openxmlformats.org/officeDocument/2006/relationships/hyperlink" Target="http://www.ibm.com/smarterplanet/us/en/ibmwatson/developercloud/doc/personality-insights/models.shtml#outputBigFive" TargetMode="External"/><Relationship Id="rId2" Type="http://schemas.openxmlformats.org/officeDocument/2006/relationships/notesSlide" Target="../notesSlides/notesSlide5.xml"/><Relationship Id="rId1" Type="http://schemas.openxmlformats.org/officeDocument/2006/relationships/slideLayout" Target="../slideLayouts/slideLayout76.xml"/><Relationship Id="rId5" Type="http://schemas.openxmlformats.org/officeDocument/2006/relationships/hyperlink" Target="http://www.ibm.com/smarterplanet/us/en/ibmwatson/developercloud/doc/personality-insights/models.shtml#outputValues" TargetMode="External"/><Relationship Id="rId4" Type="http://schemas.openxmlformats.org/officeDocument/2006/relationships/hyperlink" Target="http://www.ibm.com/smarterplanet/us/en/ibmwatson/developercloud/doc/personality-insights/models.shtml#outputNeeds"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76.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1.xml"/></Relationships>
</file>

<file path=ppt/slides/_rels/slide3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8.xml"/><Relationship Id="rId1" Type="http://schemas.openxmlformats.org/officeDocument/2006/relationships/slideLayout" Target="../slideLayouts/slideLayout87.xml"/><Relationship Id="rId4" Type="http://schemas.openxmlformats.org/officeDocument/2006/relationships/image" Target="../media/image44.jpe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98.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1.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1.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5.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1.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4395" y="2949593"/>
            <a:ext cx="3520548" cy="697121"/>
          </a:xfrm>
        </p:spPr>
        <p:txBody>
          <a:bodyPr/>
          <a:lstStyle/>
          <a:p>
            <a:r>
              <a:rPr lang="en-US" dirty="0"/>
              <a:t>Sean Grullon, </a:t>
            </a:r>
            <a:r>
              <a:rPr lang="en-US" dirty="0" err="1"/>
              <a:t>Ph.D</a:t>
            </a:r>
            <a:endParaRPr lang="en-US" dirty="0"/>
          </a:p>
          <a:p>
            <a:endParaRPr lang="en-US" sz="1200" dirty="0"/>
          </a:p>
          <a:p>
            <a:r>
              <a:rPr lang="en-US" sz="1200" dirty="0" err="1"/>
              <a:t>DataPhilly</a:t>
            </a:r>
            <a:r>
              <a:rPr lang="en-US" sz="1200" dirty="0"/>
              <a:t> </a:t>
            </a:r>
          </a:p>
          <a:p>
            <a:r>
              <a:rPr lang="en-US" sz="1200" dirty="0"/>
              <a:t>September 29</a:t>
            </a:r>
            <a:r>
              <a:rPr lang="en-US" sz="1200" baseline="30000" dirty="0"/>
              <a:t>th</a:t>
            </a:r>
            <a:r>
              <a:rPr lang="en-US" sz="1200" dirty="0"/>
              <a:t> 2016</a:t>
            </a:r>
          </a:p>
        </p:txBody>
      </p:sp>
      <p:sp>
        <p:nvSpPr>
          <p:cNvPr id="4" name="Title 3"/>
          <p:cNvSpPr>
            <a:spLocks noGrp="1"/>
          </p:cNvSpPr>
          <p:nvPr>
            <p:ph type="title"/>
          </p:nvPr>
        </p:nvSpPr>
        <p:spPr>
          <a:xfrm>
            <a:off x="228599" y="173736"/>
            <a:ext cx="3690257" cy="1600200"/>
          </a:xfrm>
        </p:spPr>
        <p:txBody>
          <a:bodyPr/>
          <a:lstStyle/>
          <a:p>
            <a:r>
              <a:rPr lang="en-US" sz="2800" dirty="0"/>
              <a:t>IBM Watson’s Editorial on the National Conventions</a:t>
            </a:r>
          </a:p>
        </p:txBody>
      </p:sp>
      <p:pic>
        <p:nvPicPr>
          <p:cNvPr id="2" name="Picture 1"/>
          <p:cNvPicPr>
            <a:picLocks noChangeAspect="1"/>
          </p:cNvPicPr>
          <p:nvPr/>
        </p:nvPicPr>
        <p:blipFill>
          <a:blip r:embed="rId2"/>
          <a:stretch>
            <a:fillRect/>
          </a:stretch>
        </p:blipFill>
        <p:spPr>
          <a:xfrm>
            <a:off x="3255606" y="1164771"/>
            <a:ext cx="5166536" cy="2903763"/>
          </a:xfrm>
          <a:prstGeom prst="rect">
            <a:avLst/>
          </a:prstGeom>
        </p:spPr>
      </p:pic>
      <p:sp>
        <p:nvSpPr>
          <p:cNvPr id="3" name="TextBox 2"/>
          <p:cNvSpPr txBox="1"/>
          <p:nvPr/>
        </p:nvSpPr>
        <p:spPr>
          <a:xfrm>
            <a:off x="1381939" y="4580792"/>
            <a:ext cx="6530955" cy="338554"/>
          </a:xfrm>
          <a:prstGeom prst="rect">
            <a:avLst/>
          </a:prstGeom>
          <a:noFill/>
        </p:spPr>
        <p:txBody>
          <a:bodyPr wrap="none" rtlCol="0">
            <a:spAutoFit/>
          </a:bodyPr>
          <a:lstStyle/>
          <a:p>
            <a:r>
              <a:rPr lang="en-US" sz="1600" i="1" dirty="0"/>
              <a:t>The Content of this Presentation do not reflect the opinions of the IBM</a:t>
            </a:r>
          </a:p>
        </p:txBody>
      </p:sp>
    </p:spTree>
    <p:extLst>
      <p:ext uri="{BB962C8B-B14F-4D97-AF65-F5344CB8AC3E}">
        <p14:creationId xmlns:p14="http://schemas.microsoft.com/office/powerpoint/2010/main" val="316222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457200" y="688975"/>
            <a:ext cx="8229600" cy="434975"/>
          </a:xfrm>
        </p:spPr>
        <p:txBody>
          <a:bodyPr/>
          <a:lstStyle/>
          <a:p>
            <a:r>
              <a:rPr lang="en-US" altLang="en-US" sz="2000"/>
              <a:t>How Tones Are Computed?</a:t>
            </a:r>
          </a:p>
        </p:txBody>
      </p:sp>
      <p:sp>
        <p:nvSpPr>
          <p:cNvPr id="10243" name="Content Placeholder 2"/>
          <p:cNvSpPr>
            <a:spLocks noGrp="1"/>
          </p:cNvSpPr>
          <p:nvPr>
            <p:ph idx="1"/>
          </p:nvPr>
        </p:nvSpPr>
        <p:spPr>
          <a:xfrm>
            <a:off x="1828800" y="2735263"/>
            <a:ext cx="6900863" cy="1055687"/>
          </a:xfrm>
        </p:spPr>
        <p:txBody>
          <a:bodyPr/>
          <a:lstStyle/>
          <a:p>
            <a:pPr lvl="1">
              <a:buFontTx/>
              <a:buNone/>
            </a:pPr>
            <a:r>
              <a:rPr lang="en-US" altLang="en-US" sz="1400" b="1" dirty="0">
                <a:solidFill>
                  <a:schemeClr val="accent1"/>
                </a:solidFill>
              </a:rPr>
              <a:t>Social Tone</a:t>
            </a:r>
          </a:p>
          <a:p>
            <a:pPr lvl="1">
              <a:buFontTx/>
              <a:buNone/>
            </a:pPr>
            <a:r>
              <a:rPr lang="en-US" altLang="en-US" sz="1400" dirty="0">
                <a:solidFill>
                  <a:srgbClr val="FFFFFF"/>
                </a:solidFill>
              </a:rPr>
              <a:t>Tone Analyzer derives </a:t>
            </a:r>
            <a:r>
              <a:rPr lang="en-US" altLang="en-US" sz="1400" i="1" dirty="0">
                <a:solidFill>
                  <a:srgbClr val="FFFFFF"/>
                </a:solidFill>
              </a:rPr>
              <a:t>openness, agreeableness, extroversion, emotional range </a:t>
            </a:r>
            <a:r>
              <a:rPr lang="en-US" altLang="en-US" sz="1400" dirty="0">
                <a:solidFill>
                  <a:srgbClr val="FFFFFF"/>
                </a:solidFill>
              </a:rPr>
              <a:t>and</a:t>
            </a:r>
            <a:r>
              <a:rPr lang="en-US" altLang="en-US" sz="1400" i="1" dirty="0">
                <a:solidFill>
                  <a:srgbClr val="FFFFFF"/>
                </a:solidFill>
              </a:rPr>
              <a:t> conscientiousness</a:t>
            </a:r>
            <a:r>
              <a:rPr lang="en-US" altLang="en-US" sz="1400" dirty="0">
                <a:solidFill>
                  <a:srgbClr val="FFFFFF"/>
                </a:solidFill>
              </a:rPr>
              <a:t> from the </a:t>
            </a:r>
            <a:r>
              <a:rPr lang="en-US" altLang="en-US" sz="1400" i="1" u="sng" dirty="0">
                <a:solidFill>
                  <a:srgbClr val="FFFFFF"/>
                </a:solidFill>
              </a:rPr>
              <a:t>Big-5 </a:t>
            </a:r>
            <a:r>
              <a:rPr lang="en-US" altLang="en-US" sz="1400" dirty="0">
                <a:solidFill>
                  <a:srgbClr val="FFFFFF"/>
                </a:solidFill>
              </a:rPr>
              <a:t>model by mapping the words used with personality traits as proposed by </a:t>
            </a:r>
            <a:r>
              <a:rPr lang="fi-FI" altLang="en-US" sz="1400" dirty="0">
                <a:solidFill>
                  <a:srgbClr val="FFFFFF"/>
                </a:solidFill>
              </a:rPr>
              <a:t>Yarkoni. (Yarkoni, T. </a:t>
            </a:r>
            <a:r>
              <a:rPr lang="fr-FR" sz="1100" dirty="0" err="1">
                <a:solidFill>
                  <a:schemeClr val="tx1"/>
                </a:solidFill>
              </a:rPr>
              <a:t>Res</a:t>
            </a:r>
            <a:r>
              <a:rPr lang="fr-FR" sz="1100" dirty="0">
                <a:solidFill>
                  <a:schemeClr val="tx1"/>
                </a:solidFill>
              </a:rPr>
              <a:t> Pers. 2010 Jun 1; 44(3): 363–373.</a:t>
            </a:r>
            <a:r>
              <a:rPr lang="fi-FI" altLang="en-US" sz="1100" dirty="0">
                <a:solidFill>
                  <a:schemeClr val="tx1"/>
                </a:solidFill>
              </a:rPr>
              <a:t>2010)</a:t>
            </a:r>
            <a:endParaRPr lang="en-US" altLang="en-US" sz="1100" dirty="0">
              <a:solidFill>
                <a:schemeClr val="tx1"/>
              </a:solidFill>
            </a:endParaRPr>
          </a:p>
        </p:txBody>
      </p:sp>
      <p:sp>
        <p:nvSpPr>
          <p:cNvPr id="70659" name="AutoShape 2" descr="http://uxrepo.com/static/icon-sets/google-material/svg/android-mood.svg"/>
          <p:cNvSpPr>
            <a:spLocks noChangeAspect="1" noChangeArrowheads="1"/>
          </p:cNvSpPr>
          <p:nvPr/>
        </p:nvSpPr>
        <p:spPr bwMode="auto">
          <a:xfrm>
            <a:off x="155575" y="-1365250"/>
            <a:ext cx="3800475" cy="284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endParaRPr lang="en-US" altLang="en-US" sz="1800"/>
          </a:p>
        </p:txBody>
      </p:sp>
      <p:sp>
        <p:nvSpPr>
          <p:cNvPr id="70660" name="AutoShape 4" descr="http://uxrepo.com/static/icon-sets/google-material/svg/android-mood.svg"/>
          <p:cNvSpPr>
            <a:spLocks noChangeAspect="1" noChangeArrowheads="1"/>
          </p:cNvSpPr>
          <p:nvPr/>
        </p:nvSpPr>
        <p:spPr bwMode="auto">
          <a:xfrm>
            <a:off x="155575" y="-1365250"/>
            <a:ext cx="3800475" cy="284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endParaRPr lang="en-US" altLang="en-US" sz="1800"/>
          </a:p>
        </p:txBody>
      </p:sp>
      <p:sp>
        <p:nvSpPr>
          <p:cNvPr id="70661" name="AutoShape 6" descr="http://uxrepo.com/static/icon-sets/google-material/svg/android-mood.svg"/>
          <p:cNvSpPr>
            <a:spLocks noChangeAspect="1" noChangeArrowheads="1"/>
          </p:cNvSpPr>
          <p:nvPr/>
        </p:nvSpPr>
        <p:spPr bwMode="auto">
          <a:xfrm>
            <a:off x="155575" y="-1365250"/>
            <a:ext cx="3800475" cy="284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endParaRPr lang="en-US" altLang="en-US" sz="1800"/>
          </a:p>
        </p:txBody>
      </p:sp>
      <p:sp>
        <p:nvSpPr>
          <p:cNvPr id="70662" name="AutoShape 8" descr="http://uxrepo.com/static/icon-sets/google-material/svg/android-mood.svg"/>
          <p:cNvSpPr>
            <a:spLocks noChangeAspect="1" noChangeArrowheads="1"/>
          </p:cNvSpPr>
          <p:nvPr/>
        </p:nvSpPr>
        <p:spPr bwMode="auto">
          <a:xfrm>
            <a:off x="155575" y="-1365250"/>
            <a:ext cx="3800475" cy="284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endParaRPr lang="en-US" altLang="en-US" sz="1800"/>
          </a:p>
        </p:txBody>
      </p:sp>
      <p:pic>
        <p:nvPicPr>
          <p:cNvPr id="70663" name="Picture 12" descr="http://cwallpapers.mobi/wp-content/uploads/conversation-icon-black-images-1.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96863" y="2495550"/>
            <a:ext cx="1760537"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4" name="Picture 16" descr="http://www.i2symbol.com/force_download.php?file=images/symbols/smileys/black_smiling_face_u263B_icon_256x256.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65113" y="1047750"/>
            <a:ext cx="2020887"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5" name="Picture 18" descr="https://lbbill.files.wordpress.com/2014/09/icon_14215.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33400" y="3867150"/>
            <a:ext cx="1258888"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1600200" y="1243013"/>
            <a:ext cx="7543800" cy="1384300"/>
          </a:xfrm>
          <a:prstGeom prst="rect">
            <a:avLst/>
          </a:prstGeom>
        </p:spPr>
        <p:txBody>
          <a:bodyPr>
            <a:spAutoFit/>
          </a:bodyPr>
          <a:lstStyle>
            <a:lvl1pPr marL="342900" indent="-342900">
              <a:defRPr sz="2400">
                <a:solidFill>
                  <a:schemeClr val="tx1"/>
                </a:solidFill>
                <a:latin typeface="Arial" panose="020B0604020202020204" pitchFamily="34" charset="0"/>
                <a:ea typeface="ヒラギノ角ゴ Pro W3" pitchFamily="1" charset="-128"/>
              </a:defRPr>
            </a:lvl1pPr>
            <a:lvl2pPr>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pPr lvl="1"/>
            <a:r>
              <a:rPr lang="en-US" altLang="en-US" sz="1400" b="1" dirty="0">
                <a:solidFill>
                  <a:schemeClr val="accent1"/>
                </a:solidFill>
              </a:rPr>
              <a:t>Emotional Tone</a:t>
            </a:r>
          </a:p>
          <a:p>
            <a:pPr lvl="1"/>
            <a:r>
              <a:rPr lang="en-US" altLang="en-US" sz="1400" dirty="0">
                <a:solidFill>
                  <a:srgbClr val="FFFFFF"/>
                </a:solidFill>
              </a:rPr>
              <a:t>The emotion tones are derived from the patterns of using emotional words in people’s writing. We employ ensemble machine learning approaches in our model including matrix factorization, Support-vector-machine and other approaches.</a:t>
            </a:r>
          </a:p>
          <a:p>
            <a:pPr lvl="1"/>
            <a:r>
              <a:rPr lang="en-US" altLang="en-US" sz="1400" dirty="0"/>
              <a:t>Our current approach extracts the emotional categories based on Robert </a:t>
            </a:r>
            <a:r>
              <a:rPr lang="en-US" altLang="en-US" sz="1400" dirty="0" err="1"/>
              <a:t>Plutchik’s</a:t>
            </a:r>
            <a:r>
              <a:rPr lang="en-US" altLang="en-US" sz="1400" dirty="0"/>
              <a:t> “wheel of emotions”</a:t>
            </a:r>
          </a:p>
        </p:txBody>
      </p:sp>
      <p:sp>
        <p:nvSpPr>
          <p:cNvPr id="14" name="Rectangle 13"/>
          <p:cNvSpPr/>
          <p:nvPr/>
        </p:nvSpPr>
        <p:spPr>
          <a:xfrm>
            <a:off x="1676400" y="3714750"/>
            <a:ext cx="6934200" cy="1257300"/>
          </a:xfrm>
          <a:prstGeom prst="rect">
            <a:avLst/>
          </a:prstGeom>
        </p:spPr>
        <p:txBody>
          <a:bodyPr>
            <a:spAutoFit/>
          </a:bodyPr>
          <a:lstStyle/>
          <a:p>
            <a:pPr lvl="1">
              <a:defRPr/>
            </a:pPr>
            <a:r>
              <a:rPr lang="en-US" sz="1400" b="1" dirty="0">
                <a:solidFill>
                  <a:schemeClr val="accent1"/>
                </a:solidFill>
                <a:latin typeface="+mn-lt"/>
                <a:ea typeface="ヒラギノ角ゴ Pro W3" charset="0"/>
                <a:cs typeface="ヒラギノ角ゴ Pro W3" charset="0"/>
              </a:rPr>
              <a:t>Writing Style Tone</a:t>
            </a:r>
          </a:p>
          <a:p>
            <a:pPr lvl="1">
              <a:spcBef>
                <a:spcPts val="450"/>
              </a:spcBef>
              <a:buClr>
                <a:srgbClr val="FFFFFF"/>
              </a:buClr>
              <a:defRPr/>
            </a:pPr>
            <a:r>
              <a:rPr lang="en-US" sz="1400" dirty="0">
                <a:solidFill>
                  <a:srgbClr val="FFFFFF"/>
                </a:solidFill>
                <a:latin typeface="+mn-lt"/>
                <a:ea typeface="ヒラギノ角ゴ Pro W3" charset="0"/>
                <a:cs typeface="ヒラギノ角ゴ Pro W3" charset="0"/>
              </a:rPr>
              <a:t>Uses natural language process and language parameters and metrics to detect the three writing tones. </a:t>
            </a:r>
          </a:p>
          <a:p>
            <a:pPr lvl="1">
              <a:defRPr/>
            </a:pPr>
            <a:r>
              <a:rPr lang="en-US" sz="1400" dirty="0">
                <a:latin typeface="+mn-lt"/>
                <a:ea typeface="ヒラギノ角ゴ Pro W3" charset="0"/>
                <a:cs typeface="ヒラギノ角ゴ Pro W3" charset="0"/>
              </a:rPr>
              <a:t>Analytical tone </a:t>
            </a:r>
            <a:r>
              <a:rPr lang="en-US" sz="1400" dirty="0">
                <a:latin typeface="+mn-lt"/>
                <a:ea typeface="ヒラギノ角ゴ Pro W3" charset="0"/>
                <a:cs typeface="ヒラギノ角ゴ Pro W3" charset="0"/>
                <a:sym typeface="Wingdings" pitchFamily="2" charset="2"/>
              </a:rPr>
              <a:t>(c</a:t>
            </a:r>
            <a:r>
              <a:rPr lang="en-US" sz="1400" dirty="0">
                <a:latin typeface="+mn-lt"/>
                <a:ea typeface="ヒラギノ角ゴ Pro W3" charset="0"/>
                <a:cs typeface="ヒラギノ角ゴ Pro W3" charset="0"/>
              </a:rPr>
              <a:t>ausation, insight and exclusion); Tentative tone </a:t>
            </a:r>
            <a:r>
              <a:rPr lang="en-US" sz="1400" dirty="0">
                <a:latin typeface="+mn-lt"/>
                <a:ea typeface="ヒラギノ角ゴ Pro W3" charset="0"/>
                <a:cs typeface="ヒラギノ角ゴ Pro W3" charset="0"/>
                <a:sym typeface="Wingdings" pitchFamily="2" charset="2"/>
              </a:rPr>
              <a:t>(i</a:t>
            </a:r>
            <a:r>
              <a:rPr lang="en-US" sz="1400" dirty="0">
                <a:latin typeface="+mn-lt"/>
                <a:ea typeface="ヒラギノ角ゴ Pro W3" charset="0"/>
                <a:cs typeface="ヒラギノ角ゴ Pro W3" charset="0"/>
              </a:rPr>
              <a:t>nhibition, tentativeness and fillers); confident </a:t>
            </a:r>
            <a:r>
              <a:rPr lang="en-US" sz="1400" dirty="0">
                <a:latin typeface="+mn-lt"/>
                <a:ea typeface="ヒラギノ角ゴ Pro W3" charset="0"/>
                <a:cs typeface="ヒラギノ角ゴ Pro W3" charset="0"/>
                <a:sym typeface="Wingdings" pitchFamily="2" charset="2"/>
              </a:rPr>
              <a:t></a:t>
            </a:r>
            <a:r>
              <a:rPr lang="en-US" sz="1400" dirty="0">
                <a:latin typeface="+mn-lt"/>
                <a:ea typeface="ヒラギノ角ゴ Pro W3" charset="0"/>
                <a:cs typeface="ヒラギノ角ゴ Pro W3" charset="0"/>
              </a:rPr>
              <a:t>(certainty)</a:t>
            </a:r>
          </a:p>
        </p:txBody>
      </p:sp>
    </p:spTree>
    <p:extLst>
      <p:ext uri="{BB962C8B-B14F-4D97-AF65-F5344CB8AC3E}">
        <p14:creationId xmlns:p14="http://schemas.microsoft.com/office/powerpoint/2010/main" val="3646144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0673" y="325941"/>
            <a:ext cx="8229600" cy="434975"/>
          </a:xfrm>
        </p:spPr>
        <p:txBody>
          <a:bodyPr/>
          <a:lstStyle/>
          <a:p>
            <a:r>
              <a:rPr lang="en-US" sz="1800" dirty="0"/>
              <a:t>   Tone Analyzer &amp; Personality Insights in Pop Culture</a:t>
            </a:r>
          </a:p>
        </p:txBody>
      </p:sp>
      <p:sp>
        <p:nvSpPr>
          <p:cNvPr id="6" name="Content Placeholder 5"/>
          <p:cNvSpPr>
            <a:spLocks noGrp="1"/>
          </p:cNvSpPr>
          <p:nvPr>
            <p:ph sz="half" idx="1"/>
          </p:nvPr>
        </p:nvSpPr>
        <p:spPr>
          <a:xfrm>
            <a:off x="615244" y="760916"/>
            <a:ext cx="4746978" cy="1880374"/>
          </a:xfrm>
        </p:spPr>
        <p:txBody>
          <a:bodyPr/>
          <a:lstStyle/>
          <a:p>
            <a:r>
              <a:rPr lang="en-US" sz="1600" dirty="0"/>
              <a:t>Harry Potter and Voldemort are the two angriest characters</a:t>
            </a:r>
          </a:p>
          <a:p>
            <a:r>
              <a:rPr lang="en-US" sz="1600" dirty="0"/>
              <a:t>Ron </a:t>
            </a:r>
            <a:r>
              <a:rPr lang="en-US" sz="1600" dirty="0" err="1"/>
              <a:t>Weasley</a:t>
            </a:r>
            <a:r>
              <a:rPr lang="en-US" sz="1600" dirty="0"/>
              <a:t> serves as comic relief in the movies more than the books</a:t>
            </a:r>
          </a:p>
          <a:p>
            <a:r>
              <a:rPr lang="en-US" sz="1600" dirty="0"/>
              <a:t>Hermione “outshines Voldemort in assertiveness”</a:t>
            </a:r>
          </a:p>
          <a:p>
            <a:endParaRPr lang="en-US" sz="1200" dirty="0"/>
          </a:p>
        </p:txBody>
      </p:sp>
      <p:sp>
        <p:nvSpPr>
          <p:cNvPr id="7" name="Content Placeholder 6"/>
          <p:cNvSpPr>
            <a:spLocks noGrp="1"/>
          </p:cNvSpPr>
          <p:nvPr>
            <p:ph sz="half" idx="2"/>
          </p:nvPr>
        </p:nvSpPr>
        <p:spPr>
          <a:xfrm>
            <a:off x="4910666" y="2787804"/>
            <a:ext cx="3776133" cy="1781729"/>
          </a:xfrm>
        </p:spPr>
        <p:txBody>
          <a:bodyPr/>
          <a:lstStyle/>
          <a:p>
            <a:r>
              <a:rPr lang="en-US" sz="1600" dirty="0"/>
              <a:t>Luke scores high on anger</a:t>
            </a:r>
          </a:p>
          <a:p>
            <a:r>
              <a:rPr lang="en-US" sz="1600" dirty="0"/>
              <a:t>Yoda and Darth Vader have very close personality types and tones</a:t>
            </a:r>
          </a:p>
          <a:p>
            <a:r>
              <a:rPr lang="en-US" sz="1600" dirty="0"/>
              <a:t> Han Solo is the most self-conscious character</a:t>
            </a:r>
          </a:p>
        </p:txBody>
      </p:sp>
      <p:sp>
        <p:nvSpPr>
          <p:cNvPr id="4" name="Footer Placeholder 3"/>
          <p:cNvSpPr>
            <a:spLocks noGrp="1"/>
          </p:cNvSpPr>
          <p:nvPr>
            <p:ph type="ftr" sz="quarter" idx="10"/>
          </p:nvPr>
        </p:nvSpPr>
        <p:spPr/>
        <p:txBody>
          <a:bodyPr/>
          <a:lstStyle/>
          <a:p>
            <a:r>
              <a:rPr lang="en-US" altLang="en-US" dirty="0"/>
              <a:t>© 2016 International Business Machines Corporation</a:t>
            </a:r>
          </a:p>
        </p:txBody>
      </p:sp>
      <p:sp>
        <p:nvSpPr>
          <p:cNvPr id="5" name="Slide Number Placeholder 4"/>
          <p:cNvSpPr>
            <a:spLocks noGrp="1"/>
          </p:cNvSpPr>
          <p:nvPr>
            <p:ph type="sldNum" sz="quarter" idx="11"/>
          </p:nvPr>
        </p:nvSpPr>
        <p:spPr/>
        <p:txBody>
          <a:bodyPr/>
          <a:lstStyle/>
          <a:p>
            <a:fld id="{094B9200-D579-4704-BB82-35DCA8B4D0BD}" type="slidenum">
              <a:rPr lang="en-US" altLang="en-US" smtClean="0"/>
              <a:pPr/>
              <a:t>11</a:t>
            </a:fld>
            <a:endParaRPr lang="en-US" altLang="en-US"/>
          </a:p>
        </p:txBody>
      </p:sp>
      <p:pic>
        <p:nvPicPr>
          <p:cNvPr id="44034" name="Picture 2" descr="Image result for Harry Pot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9250" y="760916"/>
            <a:ext cx="2169144" cy="1805375"/>
          </a:xfrm>
          <a:prstGeom prst="rect">
            <a:avLst/>
          </a:prstGeom>
          <a:noFill/>
          <a:extLst>
            <a:ext uri="{909E8E84-426E-40DD-AFC4-6F175D3DCCD1}">
              <a14:hiddenFill xmlns:a14="http://schemas.microsoft.com/office/drawing/2010/main">
                <a:solidFill>
                  <a:srgbClr val="FFFFFF"/>
                </a:solidFill>
              </a14:hiddenFill>
            </a:ext>
          </a:extLst>
        </p:spPr>
      </p:pic>
      <p:pic>
        <p:nvPicPr>
          <p:cNvPr id="44038" name="Picture 6" descr="Image result for Star Wa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55392"/>
            <a:ext cx="3747911" cy="1873956"/>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457200" y="2641290"/>
            <a:ext cx="8506178"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40395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362" y="762347"/>
            <a:ext cx="8169438" cy="437804"/>
          </a:xfrm>
        </p:spPr>
        <p:txBody>
          <a:bodyPr/>
          <a:lstStyle/>
          <a:p>
            <a:r>
              <a:rPr lang="en-US" dirty="0"/>
              <a:t>Republican &amp; Democratic National Convention Tone Analysis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r>
              <a:rPr lang="en-US" altLang="en-US" dirty="0"/>
              <a:t>© 2016 International Business Machines Corporation</a:t>
            </a:r>
          </a:p>
        </p:txBody>
      </p:sp>
      <p:sp>
        <p:nvSpPr>
          <p:cNvPr id="5" name="Slide Number Placeholder 4"/>
          <p:cNvSpPr>
            <a:spLocks noGrp="1"/>
          </p:cNvSpPr>
          <p:nvPr>
            <p:ph type="sldNum" sz="quarter" idx="11"/>
          </p:nvPr>
        </p:nvSpPr>
        <p:spPr/>
        <p:txBody>
          <a:bodyPr/>
          <a:lstStyle/>
          <a:p>
            <a:fld id="{094B9200-D579-4704-BB82-35DCA8B4D0BD}" type="slidenum">
              <a:rPr lang="en-US" altLang="en-US" smtClean="0"/>
              <a:pPr/>
              <a:t>12</a:t>
            </a:fld>
            <a:endParaRPr lang="en-US" altLang="en-US"/>
          </a:p>
        </p:txBody>
      </p:sp>
      <p:pic>
        <p:nvPicPr>
          <p:cNvPr id="1026" name="Picture 2" descr="Image result for Bill clinton ballo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46" y="1658666"/>
            <a:ext cx="3914079" cy="29355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republican national convention fun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2081" y="1691635"/>
            <a:ext cx="3972248" cy="2902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170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040673" y="325941"/>
            <a:ext cx="8229600" cy="434975"/>
          </a:xfrm>
        </p:spPr>
        <p:txBody>
          <a:bodyPr/>
          <a:lstStyle/>
          <a:p>
            <a:r>
              <a:rPr lang="en-US" sz="2000" dirty="0"/>
              <a:t>Emotional Tone – Hillary Clinton &amp; Donald Trump</a:t>
            </a:r>
          </a:p>
        </p:txBody>
      </p:sp>
      <p:sp>
        <p:nvSpPr>
          <p:cNvPr id="4" name="Slide Number Placeholder 3"/>
          <p:cNvSpPr>
            <a:spLocks noGrp="1"/>
          </p:cNvSpPr>
          <p:nvPr>
            <p:ph type="sldNum" sz="quarter" idx="11"/>
          </p:nvPr>
        </p:nvSpPr>
        <p:spPr/>
        <p:txBody>
          <a:bodyPr/>
          <a:lstStyle/>
          <a:p>
            <a:fld id="{E4DBDE34-E9B5-E04F-B662-69720E4BCB53}" type="slidenum">
              <a:rPr lang="en-US" smtClean="0"/>
              <a:pPr/>
              <a:t>13</a:t>
            </a:fld>
            <a:endParaRPr lang="en-US" dirty="0"/>
          </a:p>
        </p:txBody>
      </p:sp>
      <p:pic>
        <p:nvPicPr>
          <p:cNvPr id="9" name="Picture 8"/>
          <p:cNvPicPr>
            <a:picLocks noChangeAspect="1"/>
          </p:cNvPicPr>
          <p:nvPr/>
        </p:nvPicPr>
        <p:blipFill>
          <a:blip r:embed="rId2"/>
          <a:stretch>
            <a:fillRect/>
          </a:stretch>
        </p:blipFill>
        <p:spPr>
          <a:xfrm>
            <a:off x="1894364" y="1210708"/>
            <a:ext cx="5030543" cy="3530350"/>
          </a:xfrm>
          <a:prstGeom prst="rect">
            <a:avLst/>
          </a:prstGeom>
          <a:solidFill>
            <a:srgbClr val="FFFFFF"/>
          </a:solidFill>
        </p:spPr>
      </p:pic>
    </p:spTree>
    <p:extLst>
      <p:ext uri="{BB962C8B-B14F-4D97-AF65-F5344CB8AC3E}">
        <p14:creationId xmlns:p14="http://schemas.microsoft.com/office/powerpoint/2010/main" val="3154101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85278" y="173464"/>
            <a:ext cx="8229600" cy="434975"/>
          </a:xfrm>
        </p:spPr>
        <p:txBody>
          <a:bodyPr/>
          <a:lstStyle/>
          <a:p>
            <a:r>
              <a:rPr lang="en-US" dirty="0"/>
              <a:t>What’s driving Hillary’s Anger?</a:t>
            </a:r>
          </a:p>
        </p:txBody>
      </p:sp>
      <p:sp>
        <p:nvSpPr>
          <p:cNvPr id="2" name="Footer Placeholder 1"/>
          <p:cNvSpPr>
            <a:spLocks noGrp="1"/>
          </p:cNvSpPr>
          <p:nvPr>
            <p:ph type="ftr" sz="quarter" idx="10"/>
          </p:nvPr>
        </p:nvSpPr>
        <p:spPr/>
        <p:txBody>
          <a:bodyPr/>
          <a:lstStyle/>
          <a:p>
            <a:r>
              <a:rPr lang="de-DE"/>
              <a:t>Watson / Presentation Title / Date</a:t>
            </a:r>
            <a:endParaRPr lang="en-US"/>
          </a:p>
        </p:txBody>
      </p:sp>
      <p:sp>
        <p:nvSpPr>
          <p:cNvPr id="3" name="Slide Number Placeholder 2"/>
          <p:cNvSpPr>
            <a:spLocks noGrp="1"/>
          </p:cNvSpPr>
          <p:nvPr>
            <p:ph type="sldNum" sz="quarter" idx="11"/>
          </p:nvPr>
        </p:nvSpPr>
        <p:spPr/>
        <p:txBody>
          <a:bodyPr/>
          <a:lstStyle/>
          <a:p>
            <a:fld id="{E4DBDE34-E9B5-E04F-B662-69720E4BCB53}" type="slidenum">
              <a:rPr lang="en-US" smtClean="0"/>
              <a:t>14</a:t>
            </a:fld>
            <a:endParaRPr lang="en-US"/>
          </a:p>
        </p:txBody>
      </p:sp>
      <p:sp>
        <p:nvSpPr>
          <p:cNvPr id="5" name="Content Placeholder 4"/>
          <p:cNvSpPr>
            <a:spLocks noGrp="1"/>
          </p:cNvSpPr>
          <p:nvPr>
            <p:ph idx="4294967295"/>
          </p:nvPr>
        </p:nvSpPr>
        <p:spPr>
          <a:xfrm>
            <a:off x="341313" y="1068388"/>
            <a:ext cx="8802687" cy="3243262"/>
          </a:xfrm>
        </p:spPr>
        <p:txBody>
          <a:bodyPr/>
          <a:lstStyle/>
          <a:p>
            <a:pPr marL="171450" indent="-171450">
              <a:buFont typeface="Arial" panose="020B0604020202020204" pitchFamily="34" charset="0"/>
              <a:buChar char="•"/>
            </a:pPr>
            <a:r>
              <a:rPr lang="en-US" sz="1600" b="1" dirty="0"/>
              <a:t>Job Growth and Wages: </a:t>
            </a:r>
            <a:r>
              <a:rPr lang="en-US" sz="1600" i="1" dirty="0"/>
              <a:t>“From our inner cities to our small towns, from Indian Country to Coal Country. From communities ravaged by addiction to regions hollowed out by plant closures. I believe America thrives when the middle class thrives. I believe that our economy isn't working the way it should because our democracy isn't working the way it should.”</a:t>
            </a:r>
          </a:p>
          <a:p>
            <a:pPr marL="171450" indent="-171450">
              <a:buFont typeface="Arial" panose="020B0604020202020204" pitchFamily="34" charset="0"/>
              <a:buChar char="•"/>
            </a:pPr>
            <a:r>
              <a:rPr lang="en-US" sz="1600" b="1" dirty="0"/>
              <a:t>Donald Trump: “</a:t>
            </a:r>
            <a:r>
              <a:rPr lang="en-US" sz="1600" i="1" dirty="0"/>
              <a:t>So don't let anyone tell you that our country is weak We're not Don't let anyone tell you we don't have what it takes We do And most of all, don't believe anyone who says “I alone can fix it”. “</a:t>
            </a:r>
          </a:p>
          <a:p>
            <a:pPr marL="171450" indent="-171450">
              <a:buFont typeface="Arial" panose="020B0604020202020204" pitchFamily="34" charset="0"/>
              <a:buChar char="•"/>
            </a:pPr>
            <a:r>
              <a:rPr lang="en-US" sz="1600" b="1" dirty="0"/>
              <a:t>Democratic Legacy: “</a:t>
            </a:r>
            <a:r>
              <a:rPr lang="en-US" sz="1600" i="1" dirty="0"/>
              <a:t>Now, I don't think President Obama and Vice President Biden get the credit they deserve for saving us from the worst economic crisis of our lifetimes Our economy is so much stronger than when they took office.”</a:t>
            </a:r>
          </a:p>
          <a:p>
            <a:pPr marL="171450" indent="-171450">
              <a:buFont typeface="Arial" panose="020B0604020202020204" pitchFamily="34" charset="0"/>
              <a:buChar char="•"/>
            </a:pPr>
            <a:endParaRPr lang="en-US" sz="1600" b="1" i="1" dirty="0"/>
          </a:p>
        </p:txBody>
      </p:sp>
    </p:spTree>
    <p:extLst>
      <p:ext uri="{BB962C8B-B14F-4D97-AF65-F5344CB8AC3E}">
        <p14:creationId xmlns:p14="http://schemas.microsoft.com/office/powerpoint/2010/main" val="242515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de-DE"/>
              <a:t>Watson / Presentation Title / Date</a:t>
            </a:r>
            <a:endParaRPr lang="en-US"/>
          </a:p>
        </p:txBody>
      </p:sp>
      <p:sp>
        <p:nvSpPr>
          <p:cNvPr id="3" name="Slide Number Placeholder 2"/>
          <p:cNvSpPr>
            <a:spLocks noGrp="1"/>
          </p:cNvSpPr>
          <p:nvPr>
            <p:ph type="sldNum" sz="quarter" idx="11"/>
          </p:nvPr>
        </p:nvSpPr>
        <p:spPr/>
        <p:txBody>
          <a:bodyPr/>
          <a:lstStyle/>
          <a:p>
            <a:fld id="{E4DBDE34-E9B5-E04F-B662-69720E4BCB53}" type="slidenum">
              <a:rPr lang="en-US" smtClean="0"/>
              <a:t>15</a:t>
            </a:fld>
            <a:endParaRPr lang="en-US"/>
          </a:p>
        </p:txBody>
      </p:sp>
      <p:sp>
        <p:nvSpPr>
          <p:cNvPr id="10" name="Title 3"/>
          <p:cNvSpPr txBox="1">
            <a:spLocks/>
          </p:cNvSpPr>
          <p:nvPr/>
        </p:nvSpPr>
        <p:spPr>
          <a:xfrm>
            <a:off x="1831301" y="216335"/>
            <a:ext cx="4474777" cy="91440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a:lstStyle>
          <a:p>
            <a:r>
              <a:rPr lang="en-US" dirty="0"/>
              <a:t>What’s driving Hillary’s Disgust?</a:t>
            </a:r>
          </a:p>
        </p:txBody>
      </p:sp>
      <p:sp>
        <p:nvSpPr>
          <p:cNvPr id="11" name="Content Placeholder 4"/>
          <p:cNvSpPr txBox="1">
            <a:spLocks/>
          </p:cNvSpPr>
          <p:nvPr/>
        </p:nvSpPr>
        <p:spPr>
          <a:xfrm>
            <a:off x="231776" y="789189"/>
            <a:ext cx="8541385" cy="3241992"/>
          </a:xfrm>
          <a:prstGeom prst="rect">
            <a:avLst/>
          </a:prstGeom>
        </p:spPr>
        <p:txBody>
          <a:bodyPr vert="horz" lIns="0" tIns="0" rIns="0" bIns="0" rtlCol="0">
            <a:noAutofit/>
          </a:bodyPr>
          <a:lst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US" sz="1600" b="1" dirty="0"/>
              <a:t>Donald Trump: “</a:t>
            </a:r>
            <a:r>
              <a:rPr lang="en-US" sz="1600" dirty="0"/>
              <a:t>for the past year, many people made the mistake of laughing off Donald Trump's comments , excusing him as an entertainer just putting on a show”</a:t>
            </a:r>
          </a:p>
          <a:p>
            <a:pPr marL="171450" indent="-171450">
              <a:buFont typeface="Arial" panose="020B0604020202020204" pitchFamily="34" charset="0"/>
              <a:buChar char="•"/>
            </a:pPr>
            <a:r>
              <a:rPr lang="en-US" sz="1600" b="1" dirty="0"/>
              <a:t>Gun Violence: </a:t>
            </a:r>
            <a:r>
              <a:rPr lang="en-US" sz="1600" b="1" i="1" dirty="0"/>
              <a:t>“</a:t>
            </a:r>
            <a:r>
              <a:rPr lang="en-US" sz="1600" i="1" dirty="0"/>
              <a:t>You heard, you saw, family members of people killed by gun violence You heard, you saw, family members of police officers killed in the line of duty because they were outgunned by criminals I refuse to believe we can't find common ground here”</a:t>
            </a:r>
          </a:p>
          <a:p>
            <a:pPr marL="171450" indent="-171450">
              <a:buFont typeface="Arial" panose="020B0604020202020204" pitchFamily="34" charset="0"/>
              <a:buChar char="•"/>
            </a:pPr>
            <a:endParaRPr lang="en-US" sz="1600" b="1" i="1" dirty="0"/>
          </a:p>
        </p:txBody>
      </p:sp>
      <p:sp>
        <p:nvSpPr>
          <p:cNvPr id="12" name="Content Placeholder 4"/>
          <p:cNvSpPr txBox="1">
            <a:spLocks/>
          </p:cNvSpPr>
          <p:nvPr/>
        </p:nvSpPr>
        <p:spPr>
          <a:xfrm>
            <a:off x="258979" y="2920503"/>
            <a:ext cx="8541385" cy="724139"/>
          </a:xfrm>
          <a:prstGeom prst="rect">
            <a:avLst/>
          </a:prstGeom>
        </p:spPr>
        <p:txBody>
          <a:bodyPr vert="horz" lIns="0" tIns="0" rIns="0" bIns="0" rtlCol="0">
            <a:noAutofit/>
          </a:bodyPr>
          <a:lst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US" sz="1600" b="1" dirty="0"/>
              <a:t>Defense: </a:t>
            </a:r>
            <a:r>
              <a:rPr lang="en-US" sz="1600" i="1" dirty="0"/>
              <a:t>“Keeping our nation safe and honoring the people who do it will be my highest priority.”</a:t>
            </a:r>
          </a:p>
          <a:p>
            <a:pPr marL="171450" indent="-171450">
              <a:buFont typeface="Arial" panose="020B0604020202020204" pitchFamily="34" charset="0"/>
              <a:buChar char="•"/>
            </a:pPr>
            <a:r>
              <a:rPr lang="en-US" sz="1600" b="1" dirty="0"/>
              <a:t>Donald Trump: “</a:t>
            </a:r>
            <a:r>
              <a:rPr lang="en-US" sz="1600" i="1" dirty="0"/>
              <a:t>Put your faith in him, and you’ll win big? I alone can fix it?“</a:t>
            </a:r>
          </a:p>
          <a:p>
            <a:pPr marL="171450" indent="-171450">
              <a:buFont typeface="Arial" panose="020B0604020202020204" pitchFamily="34" charset="0"/>
              <a:buChar char="•"/>
            </a:pPr>
            <a:endParaRPr lang="en-US" sz="1600" b="1" i="1" dirty="0"/>
          </a:p>
        </p:txBody>
      </p:sp>
      <p:sp>
        <p:nvSpPr>
          <p:cNvPr id="13" name="Title 3"/>
          <p:cNvSpPr txBox="1">
            <a:spLocks/>
          </p:cNvSpPr>
          <p:nvPr/>
        </p:nvSpPr>
        <p:spPr>
          <a:xfrm>
            <a:off x="336932" y="2386681"/>
            <a:ext cx="4474777" cy="91440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a:lstStyle>
          <a:p>
            <a:r>
              <a:rPr lang="en-US" dirty="0"/>
              <a:t>What’s driving Hillary’s Fear?</a:t>
            </a:r>
          </a:p>
        </p:txBody>
      </p:sp>
    </p:spTree>
    <p:extLst>
      <p:ext uri="{BB962C8B-B14F-4D97-AF65-F5344CB8AC3E}">
        <p14:creationId xmlns:p14="http://schemas.microsoft.com/office/powerpoint/2010/main" val="29417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fade">
                                      <p:cBhvr>
                                        <p:cTn id="27"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de-DE"/>
              <a:t>Watson / Presentation Title / Date</a:t>
            </a:r>
            <a:endParaRPr lang="en-US"/>
          </a:p>
        </p:txBody>
      </p:sp>
      <p:sp>
        <p:nvSpPr>
          <p:cNvPr id="3" name="Slide Number Placeholder 2"/>
          <p:cNvSpPr>
            <a:spLocks noGrp="1"/>
          </p:cNvSpPr>
          <p:nvPr>
            <p:ph type="sldNum" sz="quarter" idx="11"/>
          </p:nvPr>
        </p:nvSpPr>
        <p:spPr/>
        <p:txBody>
          <a:bodyPr/>
          <a:lstStyle/>
          <a:p>
            <a:fld id="{E4DBDE34-E9B5-E04F-B662-69720E4BCB53}" type="slidenum">
              <a:rPr lang="en-US" smtClean="0"/>
              <a:t>16</a:t>
            </a:fld>
            <a:endParaRPr lang="en-US"/>
          </a:p>
        </p:txBody>
      </p:sp>
      <p:sp>
        <p:nvSpPr>
          <p:cNvPr id="5" name="Content Placeholder 4"/>
          <p:cNvSpPr>
            <a:spLocks noGrp="1"/>
          </p:cNvSpPr>
          <p:nvPr>
            <p:ph idx="4294967295"/>
          </p:nvPr>
        </p:nvSpPr>
        <p:spPr>
          <a:xfrm>
            <a:off x="341313" y="1291873"/>
            <a:ext cx="8802687" cy="3243262"/>
          </a:xfrm>
        </p:spPr>
        <p:txBody>
          <a:bodyPr/>
          <a:lstStyle/>
          <a:p>
            <a:pPr marL="171450" indent="-171450">
              <a:buFont typeface="Arial" panose="020B0604020202020204" pitchFamily="34" charset="0"/>
              <a:buChar char="•"/>
            </a:pPr>
            <a:r>
              <a:rPr lang="en-US" sz="1600" b="1" dirty="0"/>
              <a:t>Weakness(?): </a:t>
            </a:r>
            <a:r>
              <a:rPr lang="en-US" sz="1600" i="1" dirty="0"/>
              <a:t>“No tolerance for Government Incompetence.”</a:t>
            </a:r>
          </a:p>
          <a:p>
            <a:pPr marL="171450" indent="-171450">
              <a:buFont typeface="Arial" panose="020B0604020202020204" pitchFamily="34" charset="0"/>
              <a:buChar char="•"/>
            </a:pPr>
            <a:r>
              <a:rPr lang="en-US" sz="1600" b="1" dirty="0"/>
              <a:t>Lack of order: </a:t>
            </a:r>
            <a:r>
              <a:rPr lang="en-US" sz="1600" i="1" dirty="0"/>
              <a:t>“Iraq is in Chaos.” “Libya is in Ruins”</a:t>
            </a:r>
          </a:p>
          <a:p>
            <a:pPr marL="171450" indent="-171450">
              <a:buFont typeface="Arial" panose="020B0604020202020204" pitchFamily="34" charset="0"/>
              <a:buChar char="•"/>
            </a:pPr>
            <a:r>
              <a:rPr lang="en-US" sz="1600" b="1" dirty="0"/>
              <a:t>Hillary Clinton: “</a:t>
            </a:r>
            <a:r>
              <a:rPr lang="en-US" sz="1600" b="1" i="1" dirty="0"/>
              <a:t>T</a:t>
            </a:r>
            <a:r>
              <a:rPr lang="en-US" sz="1600" i="1" dirty="0"/>
              <a:t>his is the legacy of Hillary Clinton: Death, destruction and terrorism and weakness”.</a:t>
            </a:r>
          </a:p>
          <a:p>
            <a:pPr marL="171450" indent="-171450">
              <a:buFont typeface="Arial" panose="020B0604020202020204" pitchFamily="34" charset="0"/>
              <a:buChar char="•"/>
            </a:pPr>
            <a:r>
              <a:rPr lang="en-US" sz="1600" b="1" dirty="0"/>
              <a:t>Gun Violence against the Police: “</a:t>
            </a:r>
            <a:r>
              <a:rPr lang="en-US" sz="1600" i="1" dirty="0"/>
              <a:t>The number of police officers killed in the line of duty has risen by almost 50 percent compared to this point last year”</a:t>
            </a:r>
          </a:p>
          <a:p>
            <a:pPr marL="171450" indent="-171450">
              <a:buFont typeface="Arial" panose="020B0604020202020204" pitchFamily="34" charset="0"/>
              <a:buChar char="•"/>
            </a:pPr>
            <a:endParaRPr lang="en-US" sz="1600" b="1" i="1" dirty="0"/>
          </a:p>
        </p:txBody>
      </p:sp>
      <p:sp>
        <p:nvSpPr>
          <p:cNvPr id="4" name="Title 3"/>
          <p:cNvSpPr>
            <a:spLocks noGrp="1"/>
          </p:cNvSpPr>
          <p:nvPr>
            <p:ph type="title" idx="4294967295"/>
          </p:nvPr>
        </p:nvSpPr>
        <p:spPr>
          <a:xfrm>
            <a:off x="341313" y="730516"/>
            <a:ext cx="7794702" cy="914400"/>
          </a:xfrm>
        </p:spPr>
        <p:txBody>
          <a:bodyPr/>
          <a:lstStyle/>
          <a:p>
            <a:r>
              <a:rPr lang="en-US" dirty="0"/>
              <a:t>What’s driving Trump’s Anger?</a:t>
            </a:r>
          </a:p>
        </p:txBody>
      </p:sp>
    </p:spTree>
    <p:extLst>
      <p:ext uri="{BB962C8B-B14F-4D97-AF65-F5344CB8AC3E}">
        <p14:creationId xmlns:p14="http://schemas.microsoft.com/office/powerpoint/2010/main" val="222163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E4DBDE34-E9B5-E04F-B662-69720E4BCB53}" type="slidenum">
              <a:rPr lang="en-US" smtClean="0"/>
              <a:t>17</a:t>
            </a:fld>
            <a:endParaRPr lang="en-US"/>
          </a:p>
        </p:txBody>
      </p:sp>
      <p:sp>
        <p:nvSpPr>
          <p:cNvPr id="10" name="Title 3"/>
          <p:cNvSpPr txBox="1">
            <a:spLocks/>
          </p:cNvSpPr>
          <p:nvPr/>
        </p:nvSpPr>
        <p:spPr>
          <a:xfrm>
            <a:off x="394446" y="622737"/>
            <a:ext cx="4669057" cy="91440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a:lstStyle>
          <a:p>
            <a:r>
              <a:rPr lang="en-US" dirty="0"/>
              <a:t>What’s driving Trump’s Disgust?</a:t>
            </a:r>
          </a:p>
        </p:txBody>
      </p:sp>
      <p:sp>
        <p:nvSpPr>
          <p:cNvPr id="11" name="Content Placeholder 4"/>
          <p:cNvSpPr txBox="1">
            <a:spLocks/>
          </p:cNvSpPr>
          <p:nvPr/>
        </p:nvSpPr>
        <p:spPr>
          <a:xfrm>
            <a:off x="367243" y="1195591"/>
            <a:ext cx="8912224" cy="3241992"/>
          </a:xfrm>
          <a:prstGeom prst="rect">
            <a:avLst/>
          </a:prstGeom>
        </p:spPr>
        <p:txBody>
          <a:bodyPr vert="horz" lIns="0" tIns="0" rIns="0" bIns="0" rtlCol="0">
            <a:noAutofit/>
          </a:bodyPr>
          <a:lst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US" sz="1600" b="1" dirty="0"/>
              <a:t>Hillary Clinton: “</a:t>
            </a:r>
            <a:r>
              <a:rPr lang="en-US" sz="1600" i="1" dirty="0"/>
              <a:t>America is far less safe and the world is far less stable than when Obama made the decision to put Hillary Clinton in charge of America's foreign policy</a:t>
            </a:r>
            <a:r>
              <a:rPr lang="en-US" dirty="0"/>
              <a:t>.</a:t>
            </a:r>
            <a:r>
              <a:rPr lang="en-US" sz="1600" dirty="0"/>
              <a:t>”</a:t>
            </a:r>
          </a:p>
          <a:p>
            <a:pPr marL="171450" indent="-171450">
              <a:buFont typeface="Arial" panose="020B0604020202020204" pitchFamily="34" charset="0"/>
              <a:buChar char="•"/>
            </a:pPr>
            <a:r>
              <a:rPr lang="en-US" sz="1600" b="1" dirty="0"/>
              <a:t>Gun Violence: </a:t>
            </a:r>
            <a:r>
              <a:rPr lang="en-US" sz="1600" b="1" i="1" dirty="0"/>
              <a:t>“</a:t>
            </a:r>
            <a:r>
              <a:rPr lang="en-US" sz="1600" i="1" dirty="0"/>
              <a:t>The number of police officers killed in the line of duty has risen by almost 50 percent compared to this point last year”</a:t>
            </a:r>
            <a:endParaRPr lang="en-US" sz="1600" b="1" i="1" dirty="0"/>
          </a:p>
        </p:txBody>
      </p:sp>
      <p:sp>
        <p:nvSpPr>
          <p:cNvPr id="12" name="Content Placeholder 4"/>
          <p:cNvSpPr txBox="1">
            <a:spLocks/>
          </p:cNvSpPr>
          <p:nvPr/>
        </p:nvSpPr>
        <p:spPr>
          <a:xfrm>
            <a:off x="394446" y="3117683"/>
            <a:ext cx="8912224" cy="724139"/>
          </a:xfrm>
          <a:prstGeom prst="rect">
            <a:avLst/>
          </a:prstGeom>
        </p:spPr>
        <p:txBody>
          <a:bodyPr vert="horz" lIns="0" tIns="0" rIns="0" bIns="0" rtlCol="0">
            <a:noAutofit/>
          </a:bodyPr>
          <a:lst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US" sz="1600" b="1" dirty="0"/>
              <a:t>Terrorism</a:t>
            </a:r>
            <a:r>
              <a:rPr lang="en-US" sz="1600" b="1" i="1" dirty="0"/>
              <a:t>: “</a:t>
            </a:r>
            <a:r>
              <a:rPr lang="en-US" sz="1600" i="1" dirty="0"/>
              <a:t>First, my plan will begin with safety at home which means safe neighborhoods, secure borders, and protection from terrorism</a:t>
            </a:r>
            <a:r>
              <a:rPr lang="en-US" dirty="0"/>
              <a:t>.”</a:t>
            </a:r>
          </a:p>
          <a:p>
            <a:pPr marL="171450" indent="-171450">
              <a:buFont typeface="Arial" panose="020B0604020202020204" pitchFamily="34" charset="0"/>
              <a:buChar char="•"/>
            </a:pPr>
            <a:r>
              <a:rPr lang="en-US" sz="1600" dirty="0"/>
              <a:t>Defense</a:t>
            </a:r>
            <a:r>
              <a:rPr lang="en-US" dirty="0"/>
              <a:t>: </a:t>
            </a:r>
            <a:r>
              <a:rPr lang="en-US" sz="1600" i="1" dirty="0"/>
              <a:t>“Iran is on the Path to Nuclear Weapons”</a:t>
            </a:r>
          </a:p>
          <a:p>
            <a:pPr marL="171450" indent="-171450">
              <a:buFont typeface="Arial" panose="020B0604020202020204" pitchFamily="34" charset="0"/>
              <a:buChar char="•"/>
            </a:pPr>
            <a:r>
              <a:rPr lang="en-US" sz="1600" b="1" dirty="0"/>
              <a:t>Illegal Immigrants: </a:t>
            </a:r>
            <a:r>
              <a:rPr lang="en-US" sz="1600" b="1" i="1" dirty="0"/>
              <a:t>“</a:t>
            </a:r>
            <a:r>
              <a:rPr lang="en-US" sz="1600" i="1" dirty="0"/>
              <a:t>Nearly 180,000 illegal immigrants with criminal records, ordered deported from our country, are tonight roaming free to threaten peaceful citizens”</a:t>
            </a:r>
            <a:endParaRPr lang="en-US" sz="1600" b="1" i="1" dirty="0"/>
          </a:p>
        </p:txBody>
      </p:sp>
      <p:sp>
        <p:nvSpPr>
          <p:cNvPr id="13" name="Title 3"/>
          <p:cNvSpPr txBox="1">
            <a:spLocks/>
          </p:cNvSpPr>
          <p:nvPr/>
        </p:nvSpPr>
        <p:spPr>
          <a:xfrm>
            <a:off x="445196" y="2664958"/>
            <a:ext cx="4669057" cy="91440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a:lstStyle>
          <a:p>
            <a:r>
              <a:rPr lang="en-US" dirty="0"/>
              <a:t>What’s driving Trump’s Fear?</a:t>
            </a:r>
          </a:p>
        </p:txBody>
      </p:sp>
    </p:spTree>
    <p:extLst>
      <p:ext uri="{BB962C8B-B14F-4D97-AF65-F5344CB8AC3E}">
        <p14:creationId xmlns:p14="http://schemas.microsoft.com/office/powerpoint/2010/main" val="101920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fade">
                                      <p:cBhvr>
                                        <p:cTn id="27" dur="500"/>
                                        <p:tgtEl>
                                          <p:spTgt spid="1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2" end="2"/>
                                            </p:txEl>
                                          </p:spTgt>
                                        </p:tgtEl>
                                        <p:attrNameLst>
                                          <p:attrName>style.visibility</p:attrName>
                                        </p:attrNameLst>
                                      </p:cBhvr>
                                      <p:to>
                                        <p:strVal val="visible"/>
                                      </p:to>
                                    </p:set>
                                    <p:animEffect transition="in" filter="fade">
                                      <p:cBhvr>
                                        <p:cTn id="3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E4DBDE34-E9B5-E04F-B662-69720E4BCB53}" type="slidenum">
              <a:rPr lang="en-US" smtClean="0"/>
              <a:t>18</a:t>
            </a:fld>
            <a:endParaRPr lang="en-US"/>
          </a:p>
        </p:txBody>
      </p:sp>
      <p:sp>
        <p:nvSpPr>
          <p:cNvPr id="4" name="Title 3"/>
          <p:cNvSpPr>
            <a:spLocks noGrp="1"/>
          </p:cNvSpPr>
          <p:nvPr>
            <p:ph type="title" idx="4294967295"/>
          </p:nvPr>
        </p:nvSpPr>
        <p:spPr>
          <a:xfrm>
            <a:off x="824089" y="800044"/>
            <a:ext cx="7527925" cy="914400"/>
          </a:xfrm>
        </p:spPr>
        <p:txBody>
          <a:bodyPr/>
          <a:lstStyle/>
          <a:p>
            <a:r>
              <a:rPr lang="en-US" sz="2000" dirty="0"/>
              <a:t>Social Tone – Hillary Clinton &amp; Donald Trump</a:t>
            </a:r>
          </a:p>
        </p:txBody>
      </p:sp>
      <p:pic>
        <p:nvPicPr>
          <p:cNvPr id="5" name="Picture 4"/>
          <p:cNvPicPr>
            <a:picLocks noChangeAspect="1"/>
          </p:cNvPicPr>
          <p:nvPr/>
        </p:nvPicPr>
        <p:blipFill>
          <a:blip r:embed="rId2"/>
          <a:stretch>
            <a:fillRect/>
          </a:stretch>
        </p:blipFill>
        <p:spPr>
          <a:xfrm>
            <a:off x="1771137" y="1365956"/>
            <a:ext cx="5151488" cy="3452932"/>
          </a:xfrm>
          <a:prstGeom prst="rect">
            <a:avLst/>
          </a:prstGeom>
          <a:solidFill>
            <a:schemeClr val="tx1"/>
          </a:solidFill>
        </p:spPr>
      </p:pic>
    </p:spTree>
    <p:extLst>
      <p:ext uri="{BB962C8B-B14F-4D97-AF65-F5344CB8AC3E}">
        <p14:creationId xmlns:p14="http://schemas.microsoft.com/office/powerpoint/2010/main" val="308097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de-DE"/>
              <a:t>Watson / Presentation Title / Date</a:t>
            </a:r>
            <a:endParaRPr lang="en-US"/>
          </a:p>
        </p:txBody>
      </p:sp>
      <p:sp>
        <p:nvSpPr>
          <p:cNvPr id="3" name="Slide Number Placeholder 2"/>
          <p:cNvSpPr>
            <a:spLocks noGrp="1"/>
          </p:cNvSpPr>
          <p:nvPr>
            <p:ph type="sldNum" sz="quarter" idx="11"/>
          </p:nvPr>
        </p:nvSpPr>
        <p:spPr/>
        <p:txBody>
          <a:bodyPr/>
          <a:lstStyle/>
          <a:p>
            <a:fld id="{E4DBDE34-E9B5-E04F-B662-69720E4BCB53}" type="slidenum">
              <a:rPr lang="en-US" smtClean="0"/>
              <a:t>19</a:t>
            </a:fld>
            <a:endParaRPr lang="en-US"/>
          </a:p>
        </p:txBody>
      </p:sp>
      <p:sp>
        <p:nvSpPr>
          <p:cNvPr id="5" name="Content Placeholder 4"/>
          <p:cNvSpPr txBox="1">
            <a:spLocks/>
          </p:cNvSpPr>
          <p:nvPr/>
        </p:nvSpPr>
        <p:spPr>
          <a:xfrm>
            <a:off x="230188" y="1221533"/>
            <a:ext cx="8802055" cy="3241992"/>
          </a:xfrm>
          <a:prstGeom prst="rect">
            <a:avLst/>
          </a:prstGeom>
        </p:spPr>
        <p:txBody>
          <a:bodyPr vert="horz" lIns="0" tIns="0" rIns="0" bIns="0" rtlCol="0">
            <a:noAutofit/>
          </a:bodyPr>
          <a:lst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US" sz="1600" i="1" dirty="0"/>
              <a:t>“Every day I wake up determined to deliver a better life for the people all across this nation that had been ignored, neglected and abandoned I have visited the laid-off factory workers, and the communities crushed by our horrible and unfair trade deals. These are the forgotten men and women of our country, and they are forgotten, but they will not be forgotten long”</a:t>
            </a:r>
          </a:p>
        </p:txBody>
      </p:sp>
      <p:sp>
        <p:nvSpPr>
          <p:cNvPr id="6" name="Title 3"/>
          <p:cNvSpPr txBox="1">
            <a:spLocks/>
          </p:cNvSpPr>
          <p:nvPr/>
        </p:nvSpPr>
        <p:spPr>
          <a:xfrm>
            <a:off x="370736" y="766867"/>
            <a:ext cx="4474777" cy="91440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a:lstStyle>
          <a:p>
            <a:r>
              <a:rPr lang="en-US" dirty="0"/>
              <a:t>How is Trump "Agreeable”? </a:t>
            </a:r>
          </a:p>
        </p:txBody>
      </p:sp>
      <p:sp>
        <p:nvSpPr>
          <p:cNvPr id="7" name="Content Placeholder 4"/>
          <p:cNvSpPr txBox="1">
            <a:spLocks/>
          </p:cNvSpPr>
          <p:nvPr/>
        </p:nvSpPr>
        <p:spPr>
          <a:xfrm>
            <a:off x="299952" y="2773075"/>
            <a:ext cx="8802055" cy="3241992"/>
          </a:xfrm>
          <a:prstGeom prst="rect">
            <a:avLst/>
          </a:prstGeom>
        </p:spPr>
        <p:txBody>
          <a:bodyPr vert="horz" lIns="0" tIns="0" rIns="0" bIns="0" rtlCol="0">
            <a:noAutofit/>
          </a:bodyPr>
          <a:lst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US" sz="1600" b="1" dirty="0"/>
              <a:t>American Exceptionalism </a:t>
            </a:r>
            <a:r>
              <a:rPr lang="en-US" sz="1600" i="1" dirty="0"/>
              <a:t>“Freedom and equality, justice and opportunity We should be so proud that these words are associated with us.”</a:t>
            </a:r>
          </a:p>
        </p:txBody>
      </p:sp>
      <p:sp>
        <p:nvSpPr>
          <p:cNvPr id="8" name="Title 3"/>
          <p:cNvSpPr txBox="1">
            <a:spLocks/>
          </p:cNvSpPr>
          <p:nvPr/>
        </p:nvSpPr>
        <p:spPr>
          <a:xfrm>
            <a:off x="440500" y="2318409"/>
            <a:ext cx="4474777" cy="91440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a:lstStyle>
          <a:p>
            <a:r>
              <a:rPr lang="en-US" dirty="0"/>
              <a:t>How is Hillary "Agreeable”? </a:t>
            </a:r>
          </a:p>
        </p:txBody>
      </p:sp>
    </p:spTree>
    <p:extLst>
      <p:ext uri="{BB962C8B-B14F-4D97-AF65-F5344CB8AC3E}">
        <p14:creationId xmlns:p14="http://schemas.microsoft.com/office/powerpoint/2010/main" val="251578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Outline</a:t>
            </a:r>
          </a:p>
        </p:txBody>
      </p:sp>
      <p:sp>
        <p:nvSpPr>
          <p:cNvPr id="6" name="Content Placeholder 5"/>
          <p:cNvSpPr>
            <a:spLocks noGrp="1"/>
          </p:cNvSpPr>
          <p:nvPr>
            <p:ph idx="1"/>
          </p:nvPr>
        </p:nvSpPr>
        <p:spPr>
          <a:xfrm>
            <a:off x="457199" y="1714500"/>
            <a:ext cx="7500257" cy="2879725"/>
          </a:xfrm>
        </p:spPr>
        <p:txBody>
          <a:bodyPr/>
          <a:lstStyle/>
          <a:p>
            <a:r>
              <a:rPr lang="en-US" dirty="0"/>
              <a:t>What is Watson?</a:t>
            </a:r>
          </a:p>
          <a:p>
            <a:r>
              <a:rPr lang="en-US" dirty="0"/>
              <a:t>The Watson Developer Cloud </a:t>
            </a:r>
          </a:p>
          <a:p>
            <a:r>
              <a:rPr lang="en-US" dirty="0"/>
              <a:t>Tone Analyzer Overview</a:t>
            </a:r>
          </a:p>
          <a:p>
            <a:r>
              <a:rPr lang="en-US" dirty="0"/>
              <a:t>Analysis of the National Convention Speeches</a:t>
            </a:r>
          </a:p>
          <a:p>
            <a:endParaRPr lang="en-US" dirty="0"/>
          </a:p>
        </p:txBody>
      </p:sp>
      <p:sp>
        <p:nvSpPr>
          <p:cNvPr id="3" name="Footer Placeholder 2"/>
          <p:cNvSpPr>
            <a:spLocks noGrp="1"/>
          </p:cNvSpPr>
          <p:nvPr>
            <p:ph type="ftr" sz="quarter" idx="10"/>
          </p:nvPr>
        </p:nvSpPr>
        <p:spPr/>
        <p:txBody>
          <a:bodyPr/>
          <a:lstStyle/>
          <a:p>
            <a:r>
              <a:rPr lang="de-DE" dirty="0"/>
              <a:t>Watson / </a:t>
            </a:r>
            <a:r>
              <a:rPr lang="en-US" noProof="0" dirty="0"/>
              <a:t>Presentation</a:t>
            </a:r>
            <a:r>
              <a:rPr lang="de-DE" dirty="0"/>
              <a:t> Title / Date</a:t>
            </a:r>
          </a:p>
        </p:txBody>
      </p:sp>
      <p:sp>
        <p:nvSpPr>
          <p:cNvPr id="4" name="Slide Number Placeholder 3"/>
          <p:cNvSpPr>
            <a:spLocks noGrp="1"/>
          </p:cNvSpPr>
          <p:nvPr>
            <p:ph type="sldNum" sz="quarter" idx="11"/>
          </p:nvPr>
        </p:nvSpPr>
        <p:spPr/>
        <p:txBody>
          <a:bodyPr/>
          <a:lstStyle/>
          <a:p>
            <a:fld id="{E4DBDE34-E9B5-E04F-B662-69720E4BCB53}" type="slidenum">
              <a:rPr lang="en-US" smtClean="0"/>
              <a:pPr/>
              <a:t>2</a:t>
            </a:fld>
            <a:endParaRPr lang="en-US" dirty="0"/>
          </a:p>
        </p:txBody>
      </p:sp>
    </p:spTree>
    <p:extLst>
      <p:ext uri="{BB962C8B-B14F-4D97-AF65-F5344CB8AC3E}">
        <p14:creationId xmlns:p14="http://schemas.microsoft.com/office/powerpoint/2010/main" val="3058429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E4DBDE34-E9B5-E04F-B662-69720E4BCB53}" type="slidenum">
              <a:rPr lang="en-US" smtClean="0"/>
              <a:t>20</a:t>
            </a:fld>
            <a:endParaRPr lang="en-US"/>
          </a:p>
        </p:txBody>
      </p:sp>
      <p:sp>
        <p:nvSpPr>
          <p:cNvPr id="4" name="Title 3"/>
          <p:cNvSpPr>
            <a:spLocks noGrp="1"/>
          </p:cNvSpPr>
          <p:nvPr>
            <p:ph type="title" idx="4294967295"/>
          </p:nvPr>
        </p:nvSpPr>
        <p:spPr>
          <a:xfrm>
            <a:off x="2053063" y="254001"/>
            <a:ext cx="7416800" cy="914400"/>
          </a:xfrm>
        </p:spPr>
        <p:txBody>
          <a:bodyPr/>
          <a:lstStyle/>
          <a:p>
            <a:r>
              <a:rPr lang="en-US" sz="1600" dirty="0"/>
              <a:t>Emotional Tones from the Democratic National Convention</a:t>
            </a:r>
          </a:p>
        </p:txBody>
      </p:sp>
      <p:pic>
        <p:nvPicPr>
          <p:cNvPr id="8" name="Picture 7"/>
          <p:cNvPicPr>
            <a:picLocks noChangeAspect="1"/>
          </p:cNvPicPr>
          <p:nvPr/>
        </p:nvPicPr>
        <p:blipFill>
          <a:blip r:embed="rId2"/>
          <a:stretch>
            <a:fillRect/>
          </a:stretch>
        </p:blipFill>
        <p:spPr>
          <a:xfrm>
            <a:off x="1592692" y="778647"/>
            <a:ext cx="5664003" cy="3964803"/>
          </a:xfrm>
          <a:prstGeom prst="rect">
            <a:avLst/>
          </a:prstGeom>
          <a:solidFill>
            <a:srgbClr val="FFFFFF"/>
          </a:solidFill>
        </p:spPr>
      </p:pic>
    </p:spTree>
    <p:extLst>
      <p:ext uri="{BB962C8B-B14F-4D97-AF65-F5344CB8AC3E}">
        <p14:creationId xmlns:p14="http://schemas.microsoft.com/office/powerpoint/2010/main" val="824775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de-DE"/>
              <a:t>Watson / Presentation Title / Date</a:t>
            </a:r>
            <a:endParaRPr lang="en-US"/>
          </a:p>
        </p:txBody>
      </p:sp>
      <p:sp>
        <p:nvSpPr>
          <p:cNvPr id="3" name="Slide Number Placeholder 2"/>
          <p:cNvSpPr>
            <a:spLocks noGrp="1"/>
          </p:cNvSpPr>
          <p:nvPr>
            <p:ph type="sldNum" sz="quarter" idx="11"/>
          </p:nvPr>
        </p:nvSpPr>
        <p:spPr/>
        <p:txBody>
          <a:bodyPr/>
          <a:lstStyle/>
          <a:p>
            <a:fld id="{E4DBDE34-E9B5-E04F-B662-69720E4BCB53}" type="slidenum">
              <a:rPr lang="en-US" smtClean="0"/>
              <a:t>21</a:t>
            </a:fld>
            <a:endParaRPr lang="en-US"/>
          </a:p>
        </p:txBody>
      </p:sp>
      <p:sp>
        <p:nvSpPr>
          <p:cNvPr id="5" name="Content Placeholder 4"/>
          <p:cNvSpPr txBox="1">
            <a:spLocks/>
          </p:cNvSpPr>
          <p:nvPr/>
        </p:nvSpPr>
        <p:spPr>
          <a:xfrm>
            <a:off x="381000" y="1234891"/>
            <a:ext cx="8802055" cy="3241992"/>
          </a:xfrm>
          <a:prstGeom prst="rect">
            <a:avLst/>
          </a:prstGeom>
        </p:spPr>
        <p:txBody>
          <a:bodyPr/>
          <a:lst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US" sz="1600" b="1" dirty="0"/>
              <a:t>Donald Trump and Republicans: </a:t>
            </a:r>
            <a:r>
              <a:rPr lang="en-US" sz="1600" i="1" dirty="0"/>
              <a:t>“There were no serious solutions to pressing problems - just the fanning of resentment, and blame, and anger, and hate.”</a:t>
            </a:r>
          </a:p>
          <a:p>
            <a:pPr marL="171450" indent="-171450">
              <a:buFont typeface="Arial" panose="020B0604020202020204" pitchFamily="34" charset="0"/>
              <a:buChar char="•"/>
            </a:pPr>
            <a:r>
              <a:rPr lang="en-US" sz="1600" b="1" dirty="0"/>
              <a:t>Previous rivalry with Hillary Clinton: </a:t>
            </a:r>
            <a:r>
              <a:rPr lang="en-US" sz="1600" i="1" dirty="0"/>
              <a:t>“We battled for a year and a half. Let me tell you, it was tough, because Hillary's tough”</a:t>
            </a:r>
          </a:p>
          <a:p>
            <a:pPr marL="171450" indent="-171450">
              <a:buFont typeface="Arial" panose="020B0604020202020204" pitchFamily="34" charset="0"/>
              <a:buChar char="•"/>
            </a:pPr>
            <a:r>
              <a:rPr lang="en-US" sz="1600" b="1" dirty="0"/>
              <a:t>America’s pressing problems: “</a:t>
            </a:r>
            <a:r>
              <a:rPr lang="en-US" sz="1600" i="1" dirty="0"/>
              <a:t>Sure, we have real anxieties - about paying the bills, protecting our kids, caring for a sick parent. We get frustrated with political gridlock, worry about racial divisions; are shocked and saddened by the madness of Orlando or Nice”.</a:t>
            </a:r>
          </a:p>
          <a:p>
            <a:pPr marL="171450" indent="-171450">
              <a:buFont typeface="Arial" panose="020B0604020202020204" pitchFamily="34" charset="0"/>
              <a:buChar char="•"/>
            </a:pPr>
            <a:endParaRPr lang="en-US" sz="1600" i="1" dirty="0"/>
          </a:p>
          <a:p>
            <a:pPr marL="171450" indent="-171450">
              <a:buFont typeface="Arial" panose="020B0604020202020204" pitchFamily="34" charset="0"/>
              <a:buChar char="•"/>
            </a:pPr>
            <a:r>
              <a:rPr lang="en-US" sz="1600" b="1" dirty="0"/>
              <a:t>Defense: “</a:t>
            </a:r>
            <a:r>
              <a:rPr lang="en-US" sz="1600" i="1" dirty="0"/>
              <a:t>Our troops have pounded ISIL without mercy, taking out leaders, taking back territory. I know Hillary won't relent until ISIL is destroyed”</a:t>
            </a:r>
          </a:p>
          <a:p>
            <a:endParaRPr lang="en-US" sz="1600" b="1" i="1" dirty="0"/>
          </a:p>
        </p:txBody>
      </p:sp>
      <p:sp>
        <p:nvSpPr>
          <p:cNvPr id="6" name="Title 3"/>
          <p:cNvSpPr txBox="1">
            <a:spLocks/>
          </p:cNvSpPr>
          <p:nvPr/>
        </p:nvSpPr>
        <p:spPr>
          <a:xfrm>
            <a:off x="381000" y="777691"/>
            <a:ext cx="4474777" cy="91440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a:lstStyle>
          <a:p>
            <a:r>
              <a:rPr lang="en-US" dirty="0"/>
              <a:t>What’s driving Barack Obama’s Anger?</a:t>
            </a:r>
          </a:p>
        </p:txBody>
      </p:sp>
      <p:sp>
        <p:nvSpPr>
          <p:cNvPr id="8" name="Title 3"/>
          <p:cNvSpPr txBox="1">
            <a:spLocks/>
          </p:cNvSpPr>
          <p:nvPr/>
        </p:nvSpPr>
        <p:spPr>
          <a:xfrm>
            <a:off x="491324" y="3562483"/>
            <a:ext cx="4474777" cy="91440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a:lstStyle>
          <a:p>
            <a:r>
              <a:rPr lang="en-US" dirty="0"/>
              <a:t>What’s driving Barack Obama’s Fear?</a:t>
            </a:r>
          </a:p>
        </p:txBody>
      </p:sp>
    </p:spTree>
    <p:extLst>
      <p:ext uri="{BB962C8B-B14F-4D97-AF65-F5344CB8AC3E}">
        <p14:creationId xmlns:p14="http://schemas.microsoft.com/office/powerpoint/2010/main" val="141204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de-DE"/>
              <a:t>Watson / Presentation Title / Date</a:t>
            </a:r>
            <a:endParaRPr lang="en-US"/>
          </a:p>
        </p:txBody>
      </p:sp>
      <p:sp>
        <p:nvSpPr>
          <p:cNvPr id="3" name="Slide Number Placeholder 2"/>
          <p:cNvSpPr>
            <a:spLocks noGrp="1"/>
          </p:cNvSpPr>
          <p:nvPr>
            <p:ph type="sldNum" sz="quarter" idx="11"/>
          </p:nvPr>
        </p:nvSpPr>
        <p:spPr/>
        <p:txBody>
          <a:bodyPr/>
          <a:lstStyle/>
          <a:p>
            <a:fld id="{E4DBDE34-E9B5-E04F-B662-69720E4BCB53}" type="slidenum">
              <a:rPr lang="en-US" smtClean="0"/>
              <a:t>22</a:t>
            </a:fld>
            <a:endParaRPr lang="en-US"/>
          </a:p>
        </p:txBody>
      </p:sp>
      <p:sp>
        <p:nvSpPr>
          <p:cNvPr id="5" name="Content Placeholder 4"/>
          <p:cNvSpPr txBox="1">
            <a:spLocks/>
          </p:cNvSpPr>
          <p:nvPr/>
        </p:nvSpPr>
        <p:spPr>
          <a:xfrm>
            <a:off x="335344" y="971977"/>
            <a:ext cx="8802055" cy="3241992"/>
          </a:xfrm>
          <a:prstGeom prst="rect">
            <a:avLst/>
          </a:prstGeom>
        </p:spPr>
        <p:txBody>
          <a:bodyPr/>
          <a:lst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US" sz="1600" b="1" dirty="0"/>
              <a:t>Personal attacks: </a:t>
            </a:r>
            <a:r>
              <a:rPr lang="en-US" sz="1600" i="1" dirty="0"/>
              <a:t>“… protect our girls through the challenges of this unusual life in the spotlight -- how we urge them to ignore those who question their father's citizenship or faith. How we explain that when someone is cruel, or acts like a bully, you don't stoop to their level - no, our motto is, when they go low, we go high.”</a:t>
            </a:r>
          </a:p>
          <a:p>
            <a:pPr marL="171450" indent="-171450">
              <a:buFont typeface="Arial" panose="020B0604020202020204" pitchFamily="34" charset="0"/>
              <a:buChar char="•"/>
            </a:pPr>
            <a:endParaRPr lang="en-US" sz="1600" i="1" dirty="0"/>
          </a:p>
          <a:p>
            <a:pPr marL="171450" indent="-171450">
              <a:buFont typeface="Arial" panose="020B0604020202020204" pitchFamily="34" charset="0"/>
              <a:buChar char="•"/>
            </a:pPr>
            <a:r>
              <a:rPr lang="en-US" sz="1600" b="1" dirty="0"/>
              <a:t>Preserving American Exceptionalism: </a:t>
            </a:r>
            <a:r>
              <a:rPr lang="en-US" sz="1600" i="1" dirty="0"/>
              <a:t>“Because this, right now, is the greatest country on Earth. …. I want a leader who is worthy of that truth, a leader who is worthy of my girls' promise and all our kids' promise”</a:t>
            </a:r>
          </a:p>
          <a:p>
            <a:pPr marL="171450" indent="-171450">
              <a:buFont typeface="Arial" panose="020B0604020202020204" pitchFamily="34" charset="0"/>
              <a:buChar char="•"/>
            </a:pPr>
            <a:endParaRPr lang="en-US" sz="1600" i="1" dirty="0"/>
          </a:p>
          <a:p>
            <a:pPr marL="171450" indent="-171450">
              <a:buFont typeface="Arial" panose="020B0604020202020204" pitchFamily="34" charset="0"/>
              <a:buChar char="•"/>
            </a:pPr>
            <a:r>
              <a:rPr lang="en-US" sz="1600" b="1" dirty="0"/>
              <a:t>Her connection with her mother: </a:t>
            </a:r>
            <a:r>
              <a:rPr lang="en-US" sz="1600" b="1" i="1" dirty="0"/>
              <a:t>“</a:t>
            </a:r>
            <a:r>
              <a:rPr lang="en-US" sz="1600" i="1" dirty="0"/>
              <a:t>Sundays spent together at church, the local library, countless Saturdays finding shapes in the clouds.” - </a:t>
            </a:r>
            <a:r>
              <a:rPr lang="en-US" sz="1600" b="1" dirty="0"/>
              <a:t>“</a:t>
            </a:r>
            <a:r>
              <a:rPr lang="en-US" sz="1600" i="1" dirty="0"/>
              <a:t>She loves Elmo, she loves blueberries and above all, she loves Facetiming with Grandma.”</a:t>
            </a:r>
          </a:p>
          <a:p>
            <a:pPr marL="171450" indent="-171450">
              <a:buFont typeface="Arial" panose="020B0604020202020204" pitchFamily="34" charset="0"/>
              <a:buChar char="•"/>
            </a:pPr>
            <a:endParaRPr lang="en-US" sz="1600" i="1" dirty="0"/>
          </a:p>
          <a:p>
            <a:endParaRPr lang="en-US" sz="1600" b="1" i="1" dirty="0"/>
          </a:p>
        </p:txBody>
      </p:sp>
      <p:sp>
        <p:nvSpPr>
          <p:cNvPr id="6" name="Title 3"/>
          <p:cNvSpPr txBox="1">
            <a:spLocks/>
          </p:cNvSpPr>
          <p:nvPr/>
        </p:nvSpPr>
        <p:spPr>
          <a:xfrm>
            <a:off x="381000" y="645507"/>
            <a:ext cx="6140986" cy="91440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a:lstStyle>
          <a:p>
            <a:r>
              <a:rPr lang="en-US" dirty="0"/>
              <a:t>What’s driving Michelle Obama’s Anger?</a:t>
            </a:r>
          </a:p>
        </p:txBody>
      </p:sp>
      <p:sp>
        <p:nvSpPr>
          <p:cNvPr id="8" name="Title 3"/>
          <p:cNvSpPr txBox="1">
            <a:spLocks/>
          </p:cNvSpPr>
          <p:nvPr/>
        </p:nvSpPr>
        <p:spPr>
          <a:xfrm>
            <a:off x="440500" y="3556693"/>
            <a:ext cx="4474777" cy="91440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a:lstStyle>
          <a:p>
            <a:r>
              <a:rPr lang="en-US" dirty="0"/>
              <a:t>What’s driving Chelsea Clinton’s Joy?</a:t>
            </a:r>
          </a:p>
        </p:txBody>
      </p:sp>
      <p:sp>
        <p:nvSpPr>
          <p:cNvPr id="9" name="Title 3"/>
          <p:cNvSpPr txBox="1">
            <a:spLocks/>
          </p:cNvSpPr>
          <p:nvPr/>
        </p:nvSpPr>
        <p:spPr>
          <a:xfrm>
            <a:off x="392595" y="2113894"/>
            <a:ext cx="4474777" cy="91440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a:lstStyle>
          <a:p>
            <a:r>
              <a:rPr lang="en-US" dirty="0"/>
              <a:t>What’s driving Michelle Obama’s Joy?</a:t>
            </a:r>
          </a:p>
        </p:txBody>
      </p:sp>
    </p:spTree>
    <p:extLst>
      <p:ext uri="{BB962C8B-B14F-4D97-AF65-F5344CB8AC3E}">
        <p14:creationId xmlns:p14="http://schemas.microsoft.com/office/powerpoint/2010/main" val="339946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de-DE"/>
              <a:t>Watson / Presentation Title / Date</a:t>
            </a:r>
            <a:endParaRPr lang="en-US"/>
          </a:p>
        </p:txBody>
      </p:sp>
      <p:sp>
        <p:nvSpPr>
          <p:cNvPr id="3" name="Slide Number Placeholder 2"/>
          <p:cNvSpPr>
            <a:spLocks noGrp="1"/>
          </p:cNvSpPr>
          <p:nvPr>
            <p:ph type="sldNum" sz="quarter" idx="11"/>
          </p:nvPr>
        </p:nvSpPr>
        <p:spPr/>
        <p:txBody>
          <a:bodyPr/>
          <a:lstStyle/>
          <a:p>
            <a:fld id="{E4DBDE34-E9B5-E04F-B662-69720E4BCB53}" type="slidenum">
              <a:rPr lang="en-US" smtClean="0"/>
              <a:t>23</a:t>
            </a:fld>
            <a:endParaRPr lang="en-US"/>
          </a:p>
        </p:txBody>
      </p:sp>
      <p:sp>
        <p:nvSpPr>
          <p:cNvPr id="4" name="Title 3"/>
          <p:cNvSpPr>
            <a:spLocks noGrp="1"/>
          </p:cNvSpPr>
          <p:nvPr>
            <p:ph type="title" idx="4294967295"/>
          </p:nvPr>
        </p:nvSpPr>
        <p:spPr>
          <a:xfrm>
            <a:off x="392289" y="786345"/>
            <a:ext cx="7687733" cy="914400"/>
          </a:xfrm>
        </p:spPr>
        <p:txBody>
          <a:bodyPr/>
          <a:lstStyle/>
          <a:p>
            <a:r>
              <a:rPr lang="en-US" sz="2000" dirty="0"/>
              <a:t>What is Bernie Sanders Angry about?</a:t>
            </a:r>
          </a:p>
        </p:txBody>
      </p:sp>
      <p:sp>
        <p:nvSpPr>
          <p:cNvPr id="5" name="Content Placeholder 4"/>
          <p:cNvSpPr txBox="1">
            <a:spLocks/>
          </p:cNvSpPr>
          <p:nvPr/>
        </p:nvSpPr>
        <p:spPr>
          <a:xfrm>
            <a:off x="392289" y="1404226"/>
            <a:ext cx="8802055" cy="3241992"/>
          </a:xfrm>
          <a:prstGeom prst="rect">
            <a:avLst/>
          </a:prstGeom>
        </p:spPr>
        <p:txBody>
          <a:bodyPr/>
          <a:lst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US" sz="1600" b="1" dirty="0"/>
              <a:t>Income Inequality: “</a:t>
            </a:r>
            <a:r>
              <a:rPr lang="en-US" sz="1600" i="1" dirty="0"/>
              <a:t>It is not moral, it is not acceptable, and it is not sustainable that the top 1/10th of 1 percent now owns almost as much wealth as the bottom 90 percent. Or that the top 1 percent in recent years has earned 85 percent of all new income.”</a:t>
            </a:r>
          </a:p>
          <a:p>
            <a:pPr marL="171450" indent="-171450">
              <a:buFont typeface="Arial" panose="020B0604020202020204" pitchFamily="34" charset="0"/>
              <a:buChar char="•"/>
            </a:pPr>
            <a:r>
              <a:rPr lang="en-US" sz="1600" b="1" dirty="0"/>
              <a:t>Donald Trump and Republicans: </a:t>
            </a:r>
            <a:r>
              <a:rPr lang="en-US" sz="1600" i="1" dirty="0"/>
              <a:t>“The Republicans want us to forget that as a result of the greed, recklessness and illegal behavior on Wall Street our economy was in the worst economic downturn since the Great Depression</a:t>
            </a:r>
            <a:r>
              <a:rPr lang="en-US" dirty="0"/>
              <a:t>.”</a:t>
            </a:r>
          </a:p>
          <a:p>
            <a:pPr marL="171450" indent="-171450">
              <a:buFont typeface="Arial" panose="020B0604020202020204" pitchFamily="34" charset="0"/>
              <a:buChar char="•"/>
            </a:pPr>
            <a:endParaRPr lang="en-US" sz="1600" i="1" dirty="0"/>
          </a:p>
          <a:p>
            <a:pPr marL="171450" indent="-171450">
              <a:buFont typeface="Arial" panose="020B0604020202020204" pitchFamily="34" charset="0"/>
              <a:buChar char="•"/>
            </a:pPr>
            <a:r>
              <a:rPr lang="en-US" sz="1600" b="1" dirty="0"/>
              <a:t>Global Warming</a:t>
            </a:r>
            <a:r>
              <a:rPr lang="en-US" sz="1600" i="1" dirty="0"/>
              <a:t>: “Hillary Clinton is listening to the scientists who tell us that unless we act boldly to transform our energy system in the very near future, there will be more drought, more floods, more acidification of the oceans, more rising sea levels.”</a:t>
            </a:r>
            <a:endParaRPr lang="en-US" sz="1600" b="1" i="1" dirty="0"/>
          </a:p>
          <a:p>
            <a:pPr marL="171450" indent="-171450">
              <a:buFont typeface="Arial" panose="020B0604020202020204" pitchFamily="34" charset="0"/>
              <a:buChar char="•"/>
            </a:pPr>
            <a:endParaRPr lang="en-US" sz="1600" i="1" dirty="0"/>
          </a:p>
        </p:txBody>
      </p:sp>
      <p:sp>
        <p:nvSpPr>
          <p:cNvPr id="6" name="Title 3"/>
          <p:cNvSpPr txBox="1">
            <a:spLocks/>
          </p:cNvSpPr>
          <p:nvPr/>
        </p:nvSpPr>
        <p:spPr>
          <a:xfrm>
            <a:off x="451789" y="3271585"/>
            <a:ext cx="4474777" cy="91440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a:lstStyle>
          <a:p>
            <a:r>
              <a:rPr lang="en-US" dirty="0"/>
              <a:t>What’s driving Bernie Sanders’ fear?</a:t>
            </a:r>
          </a:p>
        </p:txBody>
      </p:sp>
    </p:spTree>
    <p:extLst>
      <p:ext uri="{BB962C8B-B14F-4D97-AF65-F5344CB8AC3E}">
        <p14:creationId xmlns:p14="http://schemas.microsoft.com/office/powerpoint/2010/main" val="247021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de-DE"/>
              <a:t>Watson / Presentation Title / Date</a:t>
            </a:r>
            <a:endParaRPr lang="en-US"/>
          </a:p>
        </p:txBody>
      </p:sp>
      <p:sp>
        <p:nvSpPr>
          <p:cNvPr id="3" name="Slide Number Placeholder 2"/>
          <p:cNvSpPr>
            <a:spLocks noGrp="1"/>
          </p:cNvSpPr>
          <p:nvPr>
            <p:ph type="sldNum" sz="quarter" idx="11"/>
          </p:nvPr>
        </p:nvSpPr>
        <p:spPr/>
        <p:txBody>
          <a:bodyPr/>
          <a:lstStyle/>
          <a:p>
            <a:fld id="{E4DBDE34-E9B5-E04F-B662-69720E4BCB53}" type="slidenum">
              <a:rPr lang="en-US" smtClean="0"/>
              <a:t>24</a:t>
            </a:fld>
            <a:endParaRPr lang="en-US"/>
          </a:p>
        </p:txBody>
      </p:sp>
      <p:sp>
        <p:nvSpPr>
          <p:cNvPr id="4" name="Title 3"/>
          <p:cNvSpPr>
            <a:spLocks noGrp="1"/>
          </p:cNvSpPr>
          <p:nvPr>
            <p:ph type="title" idx="4294967295"/>
          </p:nvPr>
        </p:nvSpPr>
        <p:spPr>
          <a:xfrm>
            <a:off x="1862666" y="221119"/>
            <a:ext cx="7416800" cy="914400"/>
          </a:xfrm>
        </p:spPr>
        <p:txBody>
          <a:bodyPr/>
          <a:lstStyle/>
          <a:p>
            <a:r>
              <a:rPr lang="en-US" sz="1800" dirty="0"/>
              <a:t>Emotion Tones from the Republican National Convention</a:t>
            </a:r>
          </a:p>
        </p:txBody>
      </p:sp>
      <p:pic>
        <p:nvPicPr>
          <p:cNvPr id="5" name="Picture 4"/>
          <p:cNvPicPr>
            <a:picLocks noChangeAspect="1"/>
          </p:cNvPicPr>
          <p:nvPr/>
        </p:nvPicPr>
        <p:blipFill>
          <a:blip r:embed="rId2"/>
          <a:stretch>
            <a:fillRect/>
          </a:stretch>
        </p:blipFill>
        <p:spPr>
          <a:xfrm>
            <a:off x="1711144" y="767645"/>
            <a:ext cx="5378279" cy="3896783"/>
          </a:xfrm>
          <a:prstGeom prst="rect">
            <a:avLst/>
          </a:prstGeom>
          <a:solidFill>
            <a:srgbClr val="FFFFFF"/>
          </a:solidFill>
        </p:spPr>
      </p:pic>
    </p:spTree>
    <p:extLst>
      <p:ext uri="{BB962C8B-B14F-4D97-AF65-F5344CB8AC3E}">
        <p14:creationId xmlns:p14="http://schemas.microsoft.com/office/powerpoint/2010/main" val="2805641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57200" y="5434825"/>
            <a:ext cx="5562600" cy="184150"/>
          </a:xfrm>
        </p:spPr>
        <p:txBody>
          <a:bodyPr/>
          <a:lstStyle/>
          <a:p>
            <a:r>
              <a:rPr lang="de-DE"/>
              <a:t>Watson / Presentation Title / Date</a:t>
            </a:r>
            <a:endParaRPr lang="en-US"/>
          </a:p>
        </p:txBody>
      </p:sp>
      <p:sp>
        <p:nvSpPr>
          <p:cNvPr id="3" name="Slide Number Placeholder 2"/>
          <p:cNvSpPr>
            <a:spLocks noGrp="1"/>
          </p:cNvSpPr>
          <p:nvPr>
            <p:ph type="sldNum" sz="quarter" idx="11"/>
          </p:nvPr>
        </p:nvSpPr>
        <p:spPr>
          <a:xfrm>
            <a:off x="6553200" y="5434825"/>
            <a:ext cx="2133600" cy="184150"/>
          </a:xfrm>
        </p:spPr>
        <p:txBody>
          <a:bodyPr/>
          <a:lstStyle/>
          <a:p>
            <a:fld id="{E4DBDE34-E9B5-E04F-B662-69720E4BCB53}" type="slidenum">
              <a:rPr lang="en-US" smtClean="0"/>
              <a:t>25</a:t>
            </a:fld>
            <a:endParaRPr lang="en-US"/>
          </a:p>
        </p:txBody>
      </p:sp>
      <p:sp>
        <p:nvSpPr>
          <p:cNvPr id="5" name="Content Placeholder 4"/>
          <p:cNvSpPr txBox="1">
            <a:spLocks/>
          </p:cNvSpPr>
          <p:nvPr/>
        </p:nvSpPr>
        <p:spPr>
          <a:xfrm>
            <a:off x="335344" y="1144062"/>
            <a:ext cx="8802055" cy="3241992"/>
          </a:xfrm>
          <a:prstGeom prst="rect">
            <a:avLst/>
          </a:prstGeom>
        </p:spPr>
        <p:txBody>
          <a:bodyPr/>
          <a:lst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US" sz="1600" b="1" dirty="0"/>
              <a:t>A charmed life: “</a:t>
            </a:r>
            <a:r>
              <a:rPr lang="en-US" sz="1600" dirty="0"/>
              <a:t>My elegant and hard-working mother Amalia introduced me to fashion and beauty” – “After living and working in Milan and Paris, I arrived in New York City twenty years ago, and I saw both the joys and the hardships of daily life”</a:t>
            </a:r>
          </a:p>
          <a:p>
            <a:pPr marL="171450" indent="-171450">
              <a:buFont typeface="Arial" panose="020B0604020202020204" pitchFamily="34" charset="0"/>
              <a:buChar char="•"/>
            </a:pPr>
            <a:endParaRPr lang="en-US" sz="1600" i="1" dirty="0"/>
          </a:p>
          <a:p>
            <a:pPr marL="171450" indent="-171450">
              <a:buFont typeface="Arial" panose="020B0604020202020204" pitchFamily="34" charset="0"/>
              <a:buChar char="•"/>
            </a:pPr>
            <a:r>
              <a:rPr lang="en-US" sz="1600" b="1" dirty="0"/>
              <a:t>America is in the wrong direction</a:t>
            </a:r>
            <a:r>
              <a:rPr lang="en-US" sz="1600" dirty="0"/>
              <a:t>: </a:t>
            </a:r>
            <a:r>
              <a:rPr lang="en-US" sz="1600" i="1" dirty="0"/>
              <a:t>“Our country is underperforming and needs new leadership”</a:t>
            </a:r>
          </a:p>
          <a:p>
            <a:pPr marL="171450" indent="-171450">
              <a:buFont typeface="Arial" panose="020B0604020202020204" pitchFamily="34" charset="0"/>
              <a:buChar char="•"/>
            </a:pPr>
            <a:endParaRPr lang="en-US" sz="1600" i="1" dirty="0"/>
          </a:p>
          <a:p>
            <a:pPr marL="171450" indent="-171450">
              <a:buFont typeface="Arial" panose="020B0604020202020204" pitchFamily="34" charset="0"/>
              <a:buChar char="•"/>
            </a:pPr>
            <a:r>
              <a:rPr lang="en-US" sz="1600" b="1" dirty="0"/>
              <a:t>Political Hypocrisy</a:t>
            </a:r>
            <a:r>
              <a:rPr lang="en-US" sz="1600" dirty="0"/>
              <a:t>: </a:t>
            </a:r>
            <a:r>
              <a:rPr lang="en-US" sz="1600" i="1" dirty="0"/>
              <a:t>Other politicians see these hardships, see the unfairness of it all, and they say I feel for you. Only my father will say, I’ll fight for you</a:t>
            </a:r>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endParaRPr lang="en-US" sz="1600" i="1" dirty="0"/>
          </a:p>
          <a:p>
            <a:pPr marL="171450" indent="-171450">
              <a:buFont typeface="Arial" panose="020B0604020202020204" pitchFamily="34" charset="0"/>
              <a:buChar char="•"/>
            </a:pPr>
            <a:endParaRPr lang="en-US" sz="1600" i="1" dirty="0"/>
          </a:p>
        </p:txBody>
      </p:sp>
      <p:sp>
        <p:nvSpPr>
          <p:cNvPr id="6" name="Title 3"/>
          <p:cNvSpPr txBox="1">
            <a:spLocks/>
          </p:cNvSpPr>
          <p:nvPr/>
        </p:nvSpPr>
        <p:spPr>
          <a:xfrm>
            <a:off x="381000" y="817592"/>
            <a:ext cx="6140986" cy="91440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a:lstStyle>
          <a:p>
            <a:r>
              <a:rPr lang="en-US" dirty="0"/>
              <a:t>What’s driving </a:t>
            </a:r>
            <a:r>
              <a:rPr lang="en-US" dirty="0" err="1"/>
              <a:t>Melania</a:t>
            </a:r>
            <a:r>
              <a:rPr lang="en-US" dirty="0"/>
              <a:t> Trump’s joy?</a:t>
            </a:r>
          </a:p>
        </p:txBody>
      </p:sp>
      <p:sp>
        <p:nvSpPr>
          <p:cNvPr id="8" name="Title 3"/>
          <p:cNvSpPr txBox="1">
            <a:spLocks/>
          </p:cNvSpPr>
          <p:nvPr/>
        </p:nvSpPr>
        <p:spPr>
          <a:xfrm>
            <a:off x="440500" y="3056801"/>
            <a:ext cx="4474777" cy="91440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a:lstStyle>
          <a:p>
            <a:r>
              <a:rPr lang="en-US" dirty="0"/>
              <a:t>What’s driving </a:t>
            </a:r>
            <a:r>
              <a:rPr lang="en-US" dirty="0" err="1"/>
              <a:t>Ivanka</a:t>
            </a:r>
            <a:r>
              <a:rPr lang="en-US" dirty="0"/>
              <a:t> Trump’s Anger?</a:t>
            </a:r>
          </a:p>
        </p:txBody>
      </p:sp>
      <p:sp>
        <p:nvSpPr>
          <p:cNvPr id="9" name="Title 3"/>
          <p:cNvSpPr txBox="1">
            <a:spLocks/>
          </p:cNvSpPr>
          <p:nvPr/>
        </p:nvSpPr>
        <p:spPr>
          <a:xfrm>
            <a:off x="381000" y="2058462"/>
            <a:ext cx="4474777" cy="91440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a:lstStyle>
          <a:p>
            <a:r>
              <a:rPr lang="en-US" dirty="0"/>
              <a:t>What’s driving </a:t>
            </a:r>
            <a:r>
              <a:rPr lang="en-US" dirty="0" err="1"/>
              <a:t>Melania</a:t>
            </a:r>
            <a:r>
              <a:rPr lang="en-US" dirty="0"/>
              <a:t> Trump’s Anger?</a:t>
            </a:r>
          </a:p>
        </p:txBody>
      </p:sp>
    </p:spTree>
    <p:extLst>
      <p:ext uri="{BB962C8B-B14F-4D97-AF65-F5344CB8AC3E}">
        <p14:creationId xmlns:p14="http://schemas.microsoft.com/office/powerpoint/2010/main" val="75562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6553200" y="5003097"/>
            <a:ext cx="2133600" cy="184150"/>
          </a:xfrm>
        </p:spPr>
        <p:txBody>
          <a:bodyPr/>
          <a:lstStyle/>
          <a:p>
            <a:fld id="{E4DBDE34-E9B5-E04F-B662-69720E4BCB53}" type="slidenum">
              <a:rPr lang="en-US" smtClean="0"/>
              <a:t>26</a:t>
            </a:fld>
            <a:endParaRPr lang="en-US"/>
          </a:p>
        </p:txBody>
      </p:sp>
      <p:sp>
        <p:nvSpPr>
          <p:cNvPr id="5" name="Content Placeholder 4"/>
          <p:cNvSpPr txBox="1">
            <a:spLocks/>
          </p:cNvSpPr>
          <p:nvPr/>
        </p:nvSpPr>
        <p:spPr>
          <a:xfrm>
            <a:off x="335344" y="712334"/>
            <a:ext cx="8802055" cy="3241992"/>
          </a:xfrm>
          <a:prstGeom prst="rect">
            <a:avLst/>
          </a:prstGeom>
        </p:spPr>
        <p:txBody>
          <a:bodyPr/>
          <a:lst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US" sz="1600" b="1" dirty="0"/>
              <a:t>Terrorism: “</a:t>
            </a:r>
            <a:r>
              <a:rPr lang="en-US" sz="1600" i="1" dirty="0"/>
              <a:t>To defeat Islamic extremist terrorism we must put them on defense. If they are at war against us-which they have declared-we must commit ourselves to unconditional victory against them</a:t>
            </a:r>
            <a:r>
              <a:rPr lang="en-US" sz="1600" dirty="0"/>
              <a:t>”</a:t>
            </a:r>
          </a:p>
          <a:p>
            <a:pPr marL="171450" indent="-171450">
              <a:buFont typeface="Arial" panose="020B0604020202020204" pitchFamily="34" charset="0"/>
              <a:buChar char="•"/>
            </a:pPr>
            <a:r>
              <a:rPr lang="en-US" sz="1600" b="1" dirty="0"/>
              <a:t>Crime on police officers:</a:t>
            </a:r>
            <a:r>
              <a:rPr lang="en-US" sz="1600" dirty="0"/>
              <a:t> “</a:t>
            </a:r>
            <a:r>
              <a:rPr lang="en-US" sz="1600" i="1" dirty="0"/>
              <a:t>. They fear for our police officers who are being targeted.”</a:t>
            </a:r>
          </a:p>
          <a:p>
            <a:pPr marL="171450" indent="-171450">
              <a:buFont typeface="Arial" panose="020B0604020202020204" pitchFamily="34" charset="0"/>
              <a:buChar char="•"/>
            </a:pPr>
            <a:endParaRPr lang="en-US" sz="1600" i="1" dirty="0"/>
          </a:p>
          <a:p>
            <a:pPr marL="171450" indent="-171450">
              <a:buFont typeface="Arial" panose="020B0604020202020204" pitchFamily="34" charset="0"/>
              <a:buChar char="•"/>
            </a:pPr>
            <a:r>
              <a:rPr lang="en-US" sz="1600" b="1" dirty="0"/>
              <a:t>Obama/Clinton’s actions in the Middle East. </a:t>
            </a:r>
            <a:r>
              <a:rPr lang="en-US" sz="1600" i="1" dirty="0"/>
              <a:t>“Clinton, and the Obama administration, for political reasons lied about the purpose of the attacks including her lying directly to the families of those who were killed”</a:t>
            </a:r>
            <a:endParaRPr lang="en-US" sz="1600" b="1" i="1" dirty="0"/>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b="1" dirty="0"/>
              <a:t>The Political Process</a:t>
            </a:r>
            <a:r>
              <a:rPr lang="en-US" sz="1600" dirty="0"/>
              <a:t>: </a:t>
            </a:r>
            <a:r>
              <a:rPr lang="en-US" sz="1600" i="1" dirty="0"/>
              <a:t>“And citizens are furious-rightly furious-at a political establishment that cynically breaks its promises and ignores the will of the people.” – “People are fed up with politicians who don't listen to them, fed up with a corrupt system that benefits the elites, instead of working men and women.”</a:t>
            </a:r>
          </a:p>
        </p:txBody>
      </p:sp>
      <p:sp>
        <p:nvSpPr>
          <p:cNvPr id="6" name="Title 3"/>
          <p:cNvSpPr txBox="1">
            <a:spLocks/>
          </p:cNvSpPr>
          <p:nvPr/>
        </p:nvSpPr>
        <p:spPr>
          <a:xfrm>
            <a:off x="1858803" y="263225"/>
            <a:ext cx="6140986" cy="91440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a:lstStyle>
          <a:p>
            <a:r>
              <a:rPr lang="en-US" dirty="0"/>
              <a:t>What’s driving Rudy </a:t>
            </a:r>
            <a:r>
              <a:rPr lang="en-US" dirty="0" err="1"/>
              <a:t>Guliani’s</a:t>
            </a:r>
            <a:r>
              <a:rPr lang="en-US" dirty="0"/>
              <a:t> fear?</a:t>
            </a:r>
          </a:p>
        </p:txBody>
      </p:sp>
      <p:sp>
        <p:nvSpPr>
          <p:cNvPr id="8" name="Title 3"/>
          <p:cNvSpPr txBox="1">
            <a:spLocks/>
          </p:cNvSpPr>
          <p:nvPr/>
        </p:nvSpPr>
        <p:spPr>
          <a:xfrm>
            <a:off x="454519" y="3435990"/>
            <a:ext cx="4474777" cy="91440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a:lstStyle>
          <a:p>
            <a:r>
              <a:rPr lang="en-US" dirty="0"/>
              <a:t>What’s driving Ted Cruz’s Anger?</a:t>
            </a:r>
          </a:p>
        </p:txBody>
      </p:sp>
      <p:sp>
        <p:nvSpPr>
          <p:cNvPr id="9" name="Title 3"/>
          <p:cNvSpPr txBox="1">
            <a:spLocks/>
          </p:cNvSpPr>
          <p:nvPr/>
        </p:nvSpPr>
        <p:spPr>
          <a:xfrm>
            <a:off x="440500" y="2139527"/>
            <a:ext cx="4474777" cy="91440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a:lstStyle>
          <a:p>
            <a:r>
              <a:rPr lang="en-US" dirty="0"/>
              <a:t>What’s driving Rudy </a:t>
            </a:r>
            <a:r>
              <a:rPr lang="en-US" dirty="0" err="1"/>
              <a:t>Guliani’s</a:t>
            </a:r>
            <a:r>
              <a:rPr lang="en-US" dirty="0"/>
              <a:t> Anger?</a:t>
            </a:r>
          </a:p>
        </p:txBody>
      </p:sp>
      <p:sp>
        <p:nvSpPr>
          <p:cNvPr id="7" name="Rectangle 1"/>
          <p:cNvSpPr>
            <a:spLocks noChangeArrowheads="1"/>
          </p:cNvSpPr>
          <p:nvPr/>
        </p:nvSpPr>
        <p:spPr bwMode="auto">
          <a:xfrm>
            <a:off x="2408238" y="242658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624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The Presidential Debate</a:t>
            </a:r>
          </a:p>
        </p:txBody>
      </p:sp>
      <p:sp>
        <p:nvSpPr>
          <p:cNvPr id="2" name="Footer Placeholder 1"/>
          <p:cNvSpPr>
            <a:spLocks noGrp="1"/>
          </p:cNvSpPr>
          <p:nvPr>
            <p:ph type="ftr" sz="quarter" idx="10"/>
          </p:nvPr>
        </p:nvSpPr>
        <p:spPr/>
        <p:txBody>
          <a:bodyPr/>
          <a:lstStyle/>
          <a:p>
            <a:r>
              <a:rPr lang="en-US" altLang="en-US" dirty="0"/>
              <a:t>© 2016 International Business Machines Corporation</a:t>
            </a:r>
          </a:p>
        </p:txBody>
      </p:sp>
      <p:sp>
        <p:nvSpPr>
          <p:cNvPr id="3" name="Slide Number Placeholder 2"/>
          <p:cNvSpPr>
            <a:spLocks noGrp="1"/>
          </p:cNvSpPr>
          <p:nvPr>
            <p:ph type="sldNum" sz="quarter" idx="11"/>
          </p:nvPr>
        </p:nvSpPr>
        <p:spPr/>
        <p:txBody>
          <a:bodyPr/>
          <a:lstStyle/>
          <a:p>
            <a:fld id="{CDDB7AA7-1FCA-4E0D-AA3D-76E2445F4501}" type="slidenum">
              <a:rPr lang="en-US" altLang="en-US" smtClean="0"/>
              <a:pPr/>
              <a:t>27</a:t>
            </a:fld>
            <a:endParaRPr lang="en-US" altLang="en-US"/>
          </a:p>
        </p:txBody>
      </p:sp>
      <p:pic>
        <p:nvPicPr>
          <p:cNvPr id="5" name="Picture 4"/>
          <p:cNvPicPr>
            <a:picLocks noChangeAspect="1"/>
          </p:cNvPicPr>
          <p:nvPr/>
        </p:nvPicPr>
        <p:blipFill>
          <a:blip r:embed="rId2"/>
          <a:stretch>
            <a:fillRect/>
          </a:stretch>
        </p:blipFill>
        <p:spPr>
          <a:xfrm>
            <a:off x="1653749" y="1347902"/>
            <a:ext cx="5467715" cy="3072161"/>
          </a:xfrm>
          <a:prstGeom prst="rect">
            <a:avLst/>
          </a:prstGeom>
        </p:spPr>
      </p:pic>
    </p:spTree>
    <p:extLst>
      <p:ext uri="{BB962C8B-B14F-4D97-AF65-F5344CB8AC3E}">
        <p14:creationId xmlns:p14="http://schemas.microsoft.com/office/powerpoint/2010/main" val="538860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First Presidential Debate</a:t>
            </a:r>
          </a:p>
        </p:txBody>
      </p:sp>
      <p:sp>
        <p:nvSpPr>
          <p:cNvPr id="3" name="Slide Number Placeholder 2"/>
          <p:cNvSpPr>
            <a:spLocks noGrp="1"/>
          </p:cNvSpPr>
          <p:nvPr>
            <p:ph type="sldNum" sz="quarter" idx="11"/>
          </p:nvPr>
        </p:nvSpPr>
        <p:spPr/>
        <p:txBody>
          <a:bodyPr/>
          <a:lstStyle/>
          <a:p>
            <a:fld id="{CDDB7AA7-1FCA-4E0D-AA3D-76E2445F4501}" type="slidenum">
              <a:rPr lang="en-US" altLang="en-US" smtClean="0"/>
              <a:pPr/>
              <a:t>28</a:t>
            </a:fld>
            <a:endParaRPr lang="en-US" altLang="en-US"/>
          </a:p>
        </p:txBody>
      </p:sp>
      <p:pic>
        <p:nvPicPr>
          <p:cNvPr id="11" name="Picture 10"/>
          <p:cNvPicPr>
            <a:picLocks noChangeAspect="1"/>
          </p:cNvPicPr>
          <p:nvPr/>
        </p:nvPicPr>
        <p:blipFill>
          <a:blip r:embed="rId2"/>
          <a:stretch>
            <a:fillRect/>
          </a:stretch>
        </p:blipFill>
        <p:spPr>
          <a:xfrm>
            <a:off x="87091" y="1596018"/>
            <a:ext cx="4484909" cy="3147432"/>
          </a:xfrm>
          <a:prstGeom prst="rect">
            <a:avLst/>
          </a:prstGeom>
          <a:solidFill>
            <a:schemeClr val="tx2"/>
          </a:solidFill>
        </p:spPr>
      </p:pic>
      <p:pic>
        <p:nvPicPr>
          <p:cNvPr id="12" name="Picture 11"/>
          <p:cNvPicPr>
            <a:picLocks noChangeAspect="1"/>
          </p:cNvPicPr>
          <p:nvPr/>
        </p:nvPicPr>
        <p:blipFill>
          <a:blip r:embed="rId3"/>
          <a:stretch>
            <a:fillRect/>
          </a:stretch>
        </p:blipFill>
        <p:spPr>
          <a:xfrm>
            <a:off x="4572000" y="1606817"/>
            <a:ext cx="4469520" cy="3136633"/>
          </a:xfrm>
          <a:prstGeom prst="rect">
            <a:avLst/>
          </a:prstGeom>
          <a:solidFill>
            <a:schemeClr val="tx2"/>
          </a:solidFill>
        </p:spPr>
      </p:pic>
      <p:sp>
        <p:nvSpPr>
          <p:cNvPr id="5" name="TextBox 4"/>
          <p:cNvSpPr txBox="1"/>
          <p:nvPr/>
        </p:nvSpPr>
        <p:spPr>
          <a:xfrm>
            <a:off x="1318846" y="1292685"/>
            <a:ext cx="1591205" cy="369332"/>
          </a:xfrm>
          <a:prstGeom prst="rect">
            <a:avLst/>
          </a:prstGeom>
          <a:noFill/>
        </p:spPr>
        <p:txBody>
          <a:bodyPr wrap="none" rtlCol="0">
            <a:spAutoFit/>
          </a:bodyPr>
          <a:lstStyle/>
          <a:p>
            <a:r>
              <a:rPr lang="en-US" dirty="0"/>
              <a:t>Emotion Tone</a:t>
            </a:r>
          </a:p>
        </p:txBody>
      </p:sp>
      <p:sp>
        <p:nvSpPr>
          <p:cNvPr id="8" name="TextBox 7"/>
          <p:cNvSpPr txBox="1"/>
          <p:nvPr/>
        </p:nvSpPr>
        <p:spPr>
          <a:xfrm>
            <a:off x="6011157" y="1260419"/>
            <a:ext cx="1770741" cy="369332"/>
          </a:xfrm>
          <a:prstGeom prst="rect">
            <a:avLst/>
          </a:prstGeom>
          <a:noFill/>
        </p:spPr>
        <p:txBody>
          <a:bodyPr wrap="none" rtlCol="0">
            <a:spAutoFit/>
          </a:bodyPr>
          <a:lstStyle/>
          <a:p>
            <a:r>
              <a:rPr lang="en-US" dirty="0"/>
              <a:t>Language Tone</a:t>
            </a:r>
          </a:p>
        </p:txBody>
      </p:sp>
    </p:spTree>
    <p:extLst>
      <p:ext uri="{BB962C8B-B14F-4D97-AF65-F5344CB8AC3E}">
        <p14:creationId xmlns:p14="http://schemas.microsoft.com/office/powerpoint/2010/main" val="1230677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02266"/>
            <a:ext cx="8686800" cy="2879725"/>
          </a:xfrm>
        </p:spPr>
        <p:txBody>
          <a:bodyPr/>
          <a:lstStyle/>
          <a:p>
            <a:r>
              <a:rPr lang="en-US" sz="1600" b="1" dirty="0"/>
              <a:t>Policy – particularly the Economy </a:t>
            </a:r>
            <a:r>
              <a:rPr lang="en-US" sz="1400" b="1" i="1" dirty="0"/>
              <a:t>“</a:t>
            </a:r>
            <a:r>
              <a:rPr lang="en-US" sz="1400" i="1" dirty="0"/>
              <a:t>That was in large part because of tax policies that slashed taxes on the wealthy, failed to invest in the middle class, took their eyes off of Wall Street, and created a perfect storm”</a:t>
            </a:r>
            <a:r>
              <a:rPr lang="en-US" sz="1400" b="1" dirty="0"/>
              <a:t> </a:t>
            </a:r>
          </a:p>
          <a:p>
            <a:endParaRPr lang="en-US" sz="1400" b="1" dirty="0"/>
          </a:p>
          <a:p>
            <a:endParaRPr lang="en-US" sz="1400" b="1" dirty="0"/>
          </a:p>
          <a:p>
            <a:r>
              <a:rPr lang="en-US" sz="1400" b="1" dirty="0"/>
              <a:t>Policy – particularly the economy. </a:t>
            </a:r>
            <a:r>
              <a:rPr lang="en-US" sz="1400" i="1" dirty="0"/>
              <a:t>“So we're now on the precipice of having a potentially much better economy, but the last thing we need to do is to go back to the policies that failed us in the first place”</a:t>
            </a:r>
            <a:endParaRPr lang="en-US" sz="1400" b="1" i="1" dirty="0"/>
          </a:p>
          <a:p>
            <a:endParaRPr lang="en-US" sz="1400" b="1" dirty="0"/>
          </a:p>
          <a:p>
            <a:endParaRPr lang="en-US" sz="1400" b="1" dirty="0"/>
          </a:p>
          <a:p>
            <a:r>
              <a:rPr lang="en-US" sz="1600" b="1" dirty="0"/>
              <a:t>Analytical</a:t>
            </a:r>
            <a:r>
              <a:rPr lang="en-US" sz="1400" i="1" dirty="0"/>
              <a:t>: “Independent experts have looked at what I've proposed and looked at what Donald's proposed, and basically they've said this, that if his tax plan, which would blow up the debt by over $5 trillion and would in some instances disadvantage middle-class families compared to the wealthy, were to go into effect, we would lose 3.5 million jobs and maybe have another recession.”</a:t>
            </a:r>
          </a:p>
          <a:p>
            <a:endParaRPr lang="en-US" sz="1400" i="1" dirty="0"/>
          </a:p>
        </p:txBody>
      </p:sp>
      <p:sp>
        <p:nvSpPr>
          <p:cNvPr id="5" name="Slide Number Placeholder 4"/>
          <p:cNvSpPr>
            <a:spLocks noGrp="1"/>
          </p:cNvSpPr>
          <p:nvPr>
            <p:ph type="sldNum" sz="quarter" idx="11"/>
          </p:nvPr>
        </p:nvSpPr>
        <p:spPr/>
        <p:txBody>
          <a:bodyPr/>
          <a:lstStyle/>
          <a:p>
            <a:fld id="{094B9200-D579-4704-BB82-35DCA8B4D0BD}" type="slidenum">
              <a:rPr lang="en-US" altLang="en-US" smtClean="0"/>
              <a:pPr/>
              <a:t>29</a:t>
            </a:fld>
            <a:endParaRPr lang="en-US" altLang="en-US"/>
          </a:p>
        </p:txBody>
      </p:sp>
      <p:sp>
        <p:nvSpPr>
          <p:cNvPr id="6" name="TextBox 5"/>
          <p:cNvSpPr txBox="1"/>
          <p:nvPr/>
        </p:nvSpPr>
        <p:spPr>
          <a:xfrm>
            <a:off x="312234" y="823849"/>
            <a:ext cx="3147080" cy="369332"/>
          </a:xfrm>
          <a:prstGeom prst="rect">
            <a:avLst/>
          </a:prstGeom>
          <a:noFill/>
        </p:spPr>
        <p:txBody>
          <a:bodyPr wrap="none" rtlCol="0">
            <a:spAutoFit/>
          </a:bodyPr>
          <a:lstStyle/>
          <a:p>
            <a:r>
              <a:rPr lang="en-US" dirty="0"/>
              <a:t>What is Hillary Angry about? </a:t>
            </a:r>
          </a:p>
        </p:txBody>
      </p:sp>
      <p:sp>
        <p:nvSpPr>
          <p:cNvPr id="8" name="TextBox 7"/>
          <p:cNvSpPr txBox="1"/>
          <p:nvPr/>
        </p:nvSpPr>
        <p:spPr>
          <a:xfrm>
            <a:off x="457200" y="2158278"/>
            <a:ext cx="2749471" cy="369332"/>
          </a:xfrm>
          <a:prstGeom prst="rect">
            <a:avLst/>
          </a:prstGeom>
          <a:noFill/>
        </p:spPr>
        <p:txBody>
          <a:bodyPr wrap="none" rtlCol="0">
            <a:spAutoFit/>
          </a:bodyPr>
          <a:lstStyle/>
          <a:p>
            <a:r>
              <a:rPr lang="en-US" dirty="0"/>
              <a:t>What is Hillary afraid of? </a:t>
            </a:r>
          </a:p>
        </p:txBody>
      </p:sp>
      <p:sp>
        <p:nvSpPr>
          <p:cNvPr id="9" name="TextBox 8"/>
          <p:cNvSpPr txBox="1"/>
          <p:nvPr/>
        </p:nvSpPr>
        <p:spPr>
          <a:xfrm>
            <a:off x="457199" y="3425800"/>
            <a:ext cx="4220066" cy="369332"/>
          </a:xfrm>
          <a:prstGeom prst="rect">
            <a:avLst/>
          </a:prstGeom>
          <a:noFill/>
        </p:spPr>
        <p:txBody>
          <a:bodyPr wrap="none" rtlCol="0">
            <a:spAutoFit/>
          </a:bodyPr>
          <a:lstStyle/>
          <a:p>
            <a:r>
              <a:rPr lang="en-US" dirty="0"/>
              <a:t>What is Hillary’s overall language tone?</a:t>
            </a:r>
          </a:p>
        </p:txBody>
      </p:sp>
    </p:spTree>
    <p:extLst>
      <p:ext uri="{BB962C8B-B14F-4D97-AF65-F5344CB8AC3E}">
        <p14:creationId xmlns:p14="http://schemas.microsoft.com/office/powerpoint/2010/main" val="372623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ytimg.com/vi/yJptrlCVDHI/maxres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12" y="0"/>
            <a:ext cx="9144001" cy="5143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IBM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3429" y="4720880"/>
            <a:ext cx="489857" cy="251174"/>
          </a:xfrm>
          <a:prstGeom prst="rect">
            <a:avLst/>
          </a:prstGeom>
        </p:spPr>
      </p:pic>
      <p:sp>
        <p:nvSpPr>
          <p:cNvPr id="2" name="TextBox 1"/>
          <p:cNvSpPr txBox="1"/>
          <p:nvPr/>
        </p:nvSpPr>
        <p:spPr>
          <a:xfrm>
            <a:off x="223025" y="384046"/>
            <a:ext cx="1608197" cy="369332"/>
          </a:xfrm>
          <a:prstGeom prst="rect">
            <a:avLst/>
          </a:prstGeom>
          <a:noFill/>
        </p:spPr>
        <p:txBody>
          <a:bodyPr wrap="none" rtlCol="0">
            <a:spAutoFit/>
          </a:bodyPr>
          <a:lstStyle/>
          <a:p>
            <a:r>
              <a:rPr lang="en-US" b="1" dirty="0"/>
              <a:t>August 2011 </a:t>
            </a:r>
          </a:p>
        </p:txBody>
      </p:sp>
    </p:spTree>
    <p:extLst>
      <p:ext uri="{BB962C8B-B14F-4D97-AF65-F5344CB8AC3E}">
        <p14:creationId xmlns:p14="http://schemas.microsoft.com/office/powerpoint/2010/main" val="2263541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02266"/>
            <a:ext cx="8686800" cy="2879725"/>
          </a:xfrm>
        </p:spPr>
        <p:txBody>
          <a:bodyPr/>
          <a:lstStyle/>
          <a:p>
            <a:r>
              <a:rPr lang="en-US" sz="1600" b="1" dirty="0"/>
              <a:t>Foreign threats stealing from America </a:t>
            </a:r>
            <a:r>
              <a:rPr lang="en-US" sz="1400" b="1" i="1" dirty="0"/>
              <a:t>“</a:t>
            </a:r>
            <a:r>
              <a:rPr lang="en-US" sz="1600" i="1" dirty="0"/>
              <a:t>We have to renegotiate our trade deals, and we have to stop these countries from stealing our companies and our jobs.</a:t>
            </a:r>
            <a:r>
              <a:rPr lang="en-US" sz="1400" i="1" dirty="0"/>
              <a:t>”</a:t>
            </a:r>
            <a:r>
              <a:rPr lang="en-US" sz="1400" b="1" dirty="0"/>
              <a:t> </a:t>
            </a:r>
          </a:p>
          <a:p>
            <a:r>
              <a:rPr lang="en-US" sz="1400" b="1" dirty="0"/>
              <a:t>Hillary Clinton: “</a:t>
            </a:r>
            <a:r>
              <a:rPr lang="en-US" sz="1400" i="1" dirty="0"/>
              <a:t>why hasn't she made the agreements better?</a:t>
            </a:r>
            <a:r>
              <a:rPr lang="en-US" dirty="0"/>
              <a:t>”</a:t>
            </a:r>
            <a:endParaRPr lang="en-US" sz="1400" b="1" dirty="0"/>
          </a:p>
          <a:p>
            <a:endParaRPr lang="en-US" sz="1400" b="1" dirty="0"/>
          </a:p>
          <a:p>
            <a:endParaRPr lang="en-US" sz="1400" b="1" dirty="0"/>
          </a:p>
          <a:p>
            <a:r>
              <a:rPr lang="en-US" sz="1400" b="1" dirty="0"/>
              <a:t>Foreign threats stealing from America. </a:t>
            </a:r>
            <a:r>
              <a:rPr lang="en-US" sz="1400" i="1" dirty="0"/>
              <a:t>“They're devaluing their currency, and there's nobody in our government to fight them.</a:t>
            </a:r>
            <a:r>
              <a:rPr lang="en-US" dirty="0"/>
              <a:t>”</a:t>
            </a:r>
            <a:endParaRPr lang="en-US" sz="1400" b="1" i="1" dirty="0"/>
          </a:p>
          <a:p>
            <a:endParaRPr lang="en-US" sz="1400" b="1" dirty="0"/>
          </a:p>
          <a:p>
            <a:endParaRPr lang="en-US" sz="1400" b="1" dirty="0"/>
          </a:p>
          <a:p>
            <a:r>
              <a:rPr lang="en-US" sz="1600" b="1" dirty="0"/>
              <a:t>“Disastrous Policies/Deals”</a:t>
            </a:r>
            <a:r>
              <a:rPr lang="en-US" sz="1400" i="1" dirty="0"/>
              <a:t>: “Our energy policies are a disaster”</a:t>
            </a:r>
          </a:p>
          <a:p>
            <a:endParaRPr lang="en-US" sz="1400" i="1" dirty="0"/>
          </a:p>
        </p:txBody>
      </p:sp>
      <p:sp>
        <p:nvSpPr>
          <p:cNvPr id="5" name="Slide Number Placeholder 4"/>
          <p:cNvSpPr>
            <a:spLocks noGrp="1"/>
          </p:cNvSpPr>
          <p:nvPr>
            <p:ph type="sldNum" sz="quarter" idx="11"/>
          </p:nvPr>
        </p:nvSpPr>
        <p:spPr/>
        <p:txBody>
          <a:bodyPr/>
          <a:lstStyle/>
          <a:p>
            <a:fld id="{094B9200-D579-4704-BB82-35DCA8B4D0BD}" type="slidenum">
              <a:rPr lang="en-US" altLang="en-US" smtClean="0"/>
              <a:pPr/>
              <a:t>30</a:t>
            </a:fld>
            <a:endParaRPr lang="en-US" altLang="en-US"/>
          </a:p>
        </p:txBody>
      </p:sp>
      <p:sp>
        <p:nvSpPr>
          <p:cNvPr id="6" name="TextBox 5"/>
          <p:cNvSpPr txBox="1"/>
          <p:nvPr/>
        </p:nvSpPr>
        <p:spPr>
          <a:xfrm>
            <a:off x="312234" y="823849"/>
            <a:ext cx="3159968" cy="369332"/>
          </a:xfrm>
          <a:prstGeom prst="rect">
            <a:avLst/>
          </a:prstGeom>
          <a:noFill/>
        </p:spPr>
        <p:txBody>
          <a:bodyPr wrap="none" rtlCol="0">
            <a:spAutoFit/>
          </a:bodyPr>
          <a:lstStyle/>
          <a:p>
            <a:r>
              <a:rPr lang="en-US" dirty="0"/>
              <a:t>What is Trump Angry about? </a:t>
            </a:r>
          </a:p>
        </p:txBody>
      </p:sp>
      <p:sp>
        <p:nvSpPr>
          <p:cNvPr id="8" name="TextBox 7"/>
          <p:cNvSpPr txBox="1"/>
          <p:nvPr/>
        </p:nvSpPr>
        <p:spPr>
          <a:xfrm>
            <a:off x="457200" y="2342944"/>
            <a:ext cx="2762359" cy="369332"/>
          </a:xfrm>
          <a:prstGeom prst="rect">
            <a:avLst/>
          </a:prstGeom>
          <a:noFill/>
        </p:spPr>
        <p:txBody>
          <a:bodyPr wrap="none" rtlCol="0">
            <a:spAutoFit/>
          </a:bodyPr>
          <a:lstStyle/>
          <a:p>
            <a:r>
              <a:rPr lang="en-US" dirty="0"/>
              <a:t>What is Trump afraid of? </a:t>
            </a:r>
          </a:p>
        </p:txBody>
      </p:sp>
      <p:sp>
        <p:nvSpPr>
          <p:cNvPr id="9" name="TextBox 8"/>
          <p:cNvSpPr txBox="1"/>
          <p:nvPr/>
        </p:nvSpPr>
        <p:spPr>
          <a:xfrm>
            <a:off x="566203" y="3546347"/>
            <a:ext cx="2544351" cy="369332"/>
          </a:xfrm>
          <a:prstGeom prst="rect">
            <a:avLst/>
          </a:prstGeom>
          <a:noFill/>
        </p:spPr>
        <p:txBody>
          <a:bodyPr wrap="none" rtlCol="0">
            <a:spAutoFit/>
          </a:bodyPr>
          <a:lstStyle/>
          <a:p>
            <a:r>
              <a:rPr lang="en-US" dirty="0"/>
              <a:t>What disgusts Trump? </a:t>
            </a:r>
          </a:p>
        </p:txBody>
      </p:sp>
    </p:spTree>
    <p:extLst>
      <p:ext uri="{BB962C8B-B14F-4D97-AF65-F5344CB8AC3E}">
        <p14:creationId xmlns:p14="http://schemas.microsoft.com/office/powerpoint/2010/main" val="375150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a:xfrm>
            <a:off x="457199" y="1714500"/>
            <a:ext cx="7622931" cy="2879725"/>
          </a:xfrm>
        </p:spPr>
        <p:txBody>
          <a:bodyPr/>
          <a:lstStyle/>
          <a:p>
            <a:r>
              <a:rPr lang="en-US"/>
              <a:t>https://github.com/swbiggs4/WatsonPundit</a:t>
            </a:r>
            <a:endParaRPr lang="en-US" dirty="0"/>
          </a:p>
        </p:txBody>
      </p:sp>
      <p:sp>
        <p:nvSpPr>
          <p:cNvPr id="4" name="Footer Placeholder 3"/>
          <p:cNvSpPr>
            <a:spLocks noGrp="1"/>
          </p:cNvSpPr>
          <p:nvPr>
            <p:ph type="ftr" sz="quarter" idx="10"/>
          </p:nvPr>
        </p:nvSpPr>
        <p:spPr/>
        <p:txBody>
          <a:bodyPr/>
          <a:lstStyle/>
          <a:p>
            <a:r>
              <a:rPr lang="en-US" altLang="en-US"/>
              <a:t>© 2015 International Business Machines Corporation</a:t>
            </a:r>
          </a:p>
        </p:txBody>
      </p:sp>
      <p:sp>
        <p:nvSpPr>
          <p:cNvPr id="5" name="Slide Number Placeholder 4"/>
          <p:cNvSpPr>
            <a:spLocks noGrp="1"/>
          </p:cNvSpPr>
          <p:nvPr>
            <p:ph type="sldNum" sz="quarter" idx="11"/>
          </p:nvPr>
        </p:nvSpPr>
        <p:spPr/>
        <p:txBody>
          <a:bodyPr/>
          <a:lstStyle/>
          <a:p>
            <a:fld id="{094B9200-D579-4704-BB82-35DCA8B4D0BD}" type="slidenum">
              <a:rPr lang="en-US" altLang="en-US" smtClean="0"/>
              <a:pPr/>
              <a:t>31</a:t>
            </a:fld>
            <a:endParaRPr lang="en-US" altLang="en-US"/>
          </a:p>
        </p:txBody>
      </p:sp>
    </p:spTree>
    <p:extLst>
      <p:ext uri="{BB962C8B-B14F-4D97-AF65-F5344CB8AC3E}">
        <p14:creationId xmlns:p14="http://schemas.microsoft.com/office/powerpoint/2010/main" val="3506011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Appendix</a:t>
            </a:r>
          </a:p>
        </p:txBody>
      </p:sp>
      <p:sp>
        <p:nvSpPr>
          <p:cNvPr id="2" name="Footer Placeholder 1"/>
          <p:cNvSpPr>
            <a:spLocks noGrp="1"/>
          </p:cNvSpPr>
          <p:nvPr>
            <p:ph type="ftr" sz="quarter" idx="10"/>
          </p:nvPr>
        </p:nvSpPr>
        <p:spPr/>
        <p:txBody>
          <a:bodyPr/>
          <a:lstStyle/>
          <a:p>
            <a:r>
              <a:rPr lang="de-DE"/>
              <a:t>Watson / Presentation Title / Date</a:t>
            </a:r>
            <a:endParaRPr lang="en-US"/>
          </a:p>
        </p:txBody>
      </p:sp>
      <p:sp>
        <p:nvSpPr>
          <p:cNvPr id="3" name="Slide Number Placeholder 2"/>
          <p:cNvSpPr>
            <a:spLocks noGrp="1"/>
          </p:cNvSpPr>
          <p:nvPr>
            <p:ph type="sldNum" sz="quarter" idx="11"/>
          </p:nvPr>
        </p:nvSpPr>
        <p:spPr/>
        <p:txBody>
          <a:bodyPr/>
          <a:lstStyle/>
          <a:p>
            <a:fld id="{E4DBDE34-E9B5-E04F-B662-69720E4BCB53}" type="slidenum">
              <a:rPr lang="en-US" smtClean="0"/>
              <a:t>32</a:t>
            </a:fld>
            <a:endParaRPr lang="en-US"/>
          </a:p>
        </p:txBody>
      </p:sp>
    </p:spTree>
    <p:extLst>
      <p:ext uri="{BB962C8B-B14F-4D97-AF65-F5344CB8AC3E}">
        <p14:creationId xmlns:p14="http://schemas.microsoft.com/office/powerpoint/2010/main" val="2610979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268538"/>
            <a:ext cx="1447800" cy="197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ectangle 4"/>
          <p:cNvSpPr txBox="1">
            <a:spLocks noChangeArrowheads="1"/>
          </p:cNvSpPr>
          <p:nvPr/>
        </p:nvSpPr>
        <p:spPr bwMode="auto">
          <a:xfrm>
            <a:off x="457200" y="666750"/>
            <a:ext cx="8286750" cy="711200"/>
          </a:xfrm>
          <a:prstGeom prst="rect">
            <a:avLst/>
          </a:prstGeom>
          <a:noFill/>
          <a:ln w="9525">
            <a:noFill/>
            <a:miter lim="800000"/>
            <a:headEnd/>
            <a:tailEnd/>
          </a:ln>
        </p:spPr>
        <p:txBody>
          <a:bodyPr lIns="0" tIns="0" rIns="0" bIns="0"/>
          <a:lstStyle>
            <a:lvl1pPr algn="l" rtl="0" eaLnBrk="0" fontAlgn="base" hangingPunct="0">
              <a:spcBef>
                <a:spcPct val="0"/>
              </a:spcBef>
              <a:spcAft>
                <a:spcPct val="0"/>
              </a:spcAft>
              <a:defRPr sz="2800" b="1">
                <a:solidFill>
                  <a:schemeClr val="tx1"/>
                </a:solidFill>
                <a:latin typeface="+mj-lt"/>
                <a:ea typeface="+mj-ea"/>
                <a:cs typeface="ヒラギノ角ゴ Pro W3" charset="0"/>
              </a:defRPr>
            </a:lvl1pPr>
            <a:lvl2pPr algn="l" rtl="0" eaLnBrk="0" fontAlgn="base" hangingPunct="0">
              <a:spcBef>
                <a:spcPct val="0"/>
              </a:spcBef>
              <a:spcAft>
                <a:spcPct val="0"/>
              </a:spcAft>
              <a:defRPr sz="2800" b="1">
                <a:solidFill>
                  <a:schemeClr val="tx1"/>
                </a:solidFill>
                <a:latin typeface="Arial" charset="0"/>
                <a:ea typeface="ヒラギノ角ゴ Pro W3" charset="0"/>
                <a:cs typeface="ヒラギノ角ゴ Pro W3" charset="0"/>
              </a:defRPr>
            </a:lvl2pPr>
            <a:lvl3pPr algn="l" rtl="0" eaLnBrk="0" fontAlgn="base" hangingPunct="0">
              <a:spcBef>
                <a:spcPct val="0"/>
              </a:spcBef>
              <a:spcAft>
                <a:spcPct val="0"/>
              </a:spcAft>
              <a:defRPr sz="2800" b="1">
                <a:solidFill>
                  <a:schemeClr val="tx1"/>
                </a:solidFill>
                <a:latin typeface="Arial" charset="0"/>
                <a:ea typeface="ヒラギノ角ゴ Pro W3" charset="0"/>
                <a:cs typeface="ヒラギノ角ゴ Pro W3" charset="0"/>
              </a:defRPr>
            </a:lvl3pPr>
            <a:lvl4pPr algn="l" rtl="0" eaLnBrk="0" fontAlgn="base" hangingPunct="0">
              <a:spcBef>
                <a:spcPct val="0"/>
              </a:spcBef>
              <a:spcAft>
                <a:spcPct val="0"/>
              </a:spcAft>
              <a:defRPr sz="2800" b="1">
                <a:solidFill>
                  <a:schemeClr val="tx1"/>
                </a:solidFill>
                <a:latin typeface="Arial" charset="0"/>
                <a:ea typeface="ヒラギノ角ゴ Pro W3" charset="0"/>
                <a:cs typeface="ヒラギノ角ゴ Pro W3" charset="0"/>
              </a:defRPr>
            </a:lvl4pPr>
            <a:lvl5pPr algn="l" rtl="0" eaLnBrk="0" fontAlgn="base" hangingPunct="0">
              <a:spcBef>
                <a:spcPct val="0"/>
              </a:spcBef>
              <a:spcAft>
                <a:spcPct val="0"/>
              </a:spcAft>
              <a:defRPr sz="2800" b="1">
                <a:solidFill>
                  <a:schemeClr val="tx1"/>
                </a:solidFill>
                <a:latin typeface="Arial" charset="0"/>
                <a:ea typeface="ヒラギノ角ゴ Pro W3" charset="0"/>
                <a:cs typeface="ヒラギノ角ゴ Pro W3" charset="0"/>
              </a:defRPr>
            </a:lvl5pPr>
            <a:lvl6pPr marL="457200" algn="l" rtl="0" fontAlgn="base">
              <a:spcBef>
                <a:spcPct val="0"/>
              </a:spcBef>
              <a:spcAft>
                <a:spcPct val="0"/>
              </a:spcAft>
              <a:defRPr sz="2800" b="1">
                <a:solidFill>
                  <a:schemeClr val="tx1"/>
                </a:solidFill>
                <a:latin typeface="Arial" charset="0"/>
                <a:ea typeface="ヒラギノ角ゴ Pro W3" charset="0"/>
              </a:defRPr>
            </a:lvl6pPr>
            <a:lvl7pPr marL="914400" algn="l" rtl="0" fontAlgn="base">
              <a:spcBef>
                <a:spcPct val="0"/>
              </a:spcBef>
              <a:spcAft>
                <a:spcPct val="0"/>
              </a:spcAft>
              <a:defRPr sz="2800" b="1">
                <a:solidFill>
                  <a:schemeClr val="tx1"/>
                </a:solidFill>
                <a:latin typeface="Arial" charset="0"/>
                <a:ea typeface="ヒラギノ角ゴ Pro W3" charset="0"/>
              </a:defRPr>
            </a:lvl7pPr>
            <a:lvl8pPr marL="1371600" algn="l" rtl="0" fontAlgn="base">
              <a:spcBef>
                <a:spcPct val="0"/>
              </a:spcBef>
              <a:spcAft>
                <a:spcPct val="0"/>
              </a:spcAft>
              <a:defRPr sz="2800" b="1">
                <a:solidFill>
                  <a:schemeClr val="tx1"/>
                </a:solidFill>
                <a:latin typeface="Arial" charset="0"/>
                <a:ea typeface="ヒラギノ角ゴ Pro W3" charset="0"/>
              </a:defRPr>
            </a:lvl8pPr>
            <a:lvl9pPr marL="1828800" algn="l" rtl="0" fontAlgn="base">
              <a:spcBef>
                <a:spcPct val="0"/>
              </a:spcBef>
              <a:spcAft>
                <a:spcPct val="0"/>
              </a:spcAft>
              <a:defRPr sz="2800" b="1">
                <a:solidFill>
                  <a:schemeClr val="tx1"/>
                </a:solidFill>
                <a:latin typeface="Arial" charset="0"/>
                <a:ea typeface="ヒラギノ角ゴ Pro W3" charset="0"/>
              </a:defRPr>
            </a:lvl9pPr>
          </a:lstStyle>
          <a:p>
            <a:pPr>
              <a:defRPr/>
            </a:pPr>
            <a:r>
              <a:rPr lang="en-US" altLang="en-US" sz="2000" kern="0" dirty="0">
                <a:latin typeface="+mn-lt"/>
              </a:rPr>
              <a:t>Tone Analyzer </a:t>
            </a:r>
            <a:r>
              <a:rPr lang="en-US" altLang="en-US" sz="2000" b="0" kern="0" dirty="0">
                <a:latin typeface="+mn-lt"/>
                <a:cs typeface="Arial"/>
              </a:rPr>
              <a:t>takes text inputs in multiple formats and produces JSON outputs the can be exported to various applications</a:t>
            </a:r>
          </a:p>
        </p:txBody>
      </p:sp>
      <p:cxnSp>
        <p:nvCxnSpPr>
          <p:cNvPr id="7" name="Straight Connector 6"/>
          <p:cNvCxnSpPr>
            <a:cxnSpLocks noChangeShapeType="1"/>
          </p:cNvCxnSpPr>
          <p:nvPr/>
        </p:nvCxnSpPr>
        <p:spPr bwMode="auto">
          <a:xfrm>
            <a:off x="2466975" y="1474788"/>
            <a:ext cx="12700" cy="3416300"/>
          </a:xfrm>
          <a:prstGeom prst="line">
            <a:avLst/>
          </a:prstGeom>
          <a:noFill/>
          <a:ln w="19050">
            <a:solidFill>
              <a:srgbClr val="FFFFFF"/>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2" name="Straight Connector 51"/>
          <p:cNvCxnSpPr>
            <a:cxnSpLocks noChangeShapeType="1"/>
          </p:cNvCxnSpPr>
          <p:nvPr/>
        </p:nvCxnSpPr>
        <p:spPr bwMode="auto">
          <a:xfrm>
            <a:off x="4935538" y="1474788"/>
            <a:ext cx="33337" cy="3416300"/>
          </a:xfrm>
          <a:prstGeom prst="line">
            <a:avLst/>
          </a:prstGeom>
          <a:noFill/>
          <a:ln w="19050">
            <a:solidFill>
              <a:srgbClr val="FFFFFF"/>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3" name="Straight Connector 52"/>
          <p:cNvCxnSpPr>
            <a:cxnSpLocks noChangeShapeType="1"/>
          </p:cNvCxnSpPr>
          <p:nvPr/>
        </p:nvCxnSpPr>
        <p:spPr bwMode="auto">
          <a:xfrm>
            <a:off x="6942138" y="1474788"/>
            <a:ext cx="25400" cy="3416300"/>
          </a:xfrm>
          <a:prstGeom prst="line">
            <a:avLst/>
          </a:prstGeom>
          <a:noFill/>
          <a:ln w="19050">
            <a:solidFill>
              <a:srgbClr val="FFFFFF"/>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2469" name="TextBox 39"/>
          <p:cNvSpPr txBox="1">
            <a:spLocks noChangeArrowheads="1"/>
          </p:cNvSpPr>
          <p:nvPr/>
        </p:nvSpPr>
        <p:spPr bwMode="auto">
          <a:xfrm>
            <a:off x="533400" y="1479550"/>
            <a:ext cx="18494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defRPr/>
            </a:pPr>
            <a:r>
              <a:rPr lang="en-US" sz="1600" b="1" dirty="0">
                <a:solidFill>
                  <a:schemeClr val="accent5">
                    <a:lumMod val="60000"/>
                    <a:lumOff val="40000"/>
                  </a:schemeClr>
                </a:solidFill>
                <a:ea typeface="MS PGothic" charset="0"/>
              </a:rPr>
              <a:t>Input parameters</a:t>
            </a:r>
          </a:p>
        </p:txBody>
      </p:sp>
      <p:sp>
        <p:nvSpPr>
          <p:cNvPr id="62470" name="TextBox 39"/>
          <p:cNvSpPr txBox="1">
            <a:spLocks noChangeArrowheads="1"/>
          </p:cNvSpPr>
          <p:nvPr/>
        </p:nvSpPr>
        <p:spPr bwMode="auto">
          <a:xfrm>
            <a:off x="3402013" y="1479550"/>
            <a:ext cx="5746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a:defRPr/>
            </a:pPr>
            <a:r>
              <a:rPr lang="en-US" sz="1600" b="1" dirty="0">
                <a:solidFill>
                  <a:schemeClr val="accent5">
                    <a:lumMod val="60000"/>
                    <a:lumOff val="40000"/>
                  </a:schemeClr>
                </a:solidFill>
                <a:ea typeface="MS PGothic" charset="0"/>
              </a:rPr>
              <a:t> API </a:t>
            </a:r>
          </a:p>
        </p:txBody>
      </p:sp>
      <p:sp>
        <p:nvSpPr>
          <p:cNvPr id="62471" name="TextBox 39"/>
          <p:cNvSpPr txBox="1">
            <a:spLocks noChangeArrowheads="1"/>
          </p:cNvSpPr>
          <p:nvPr/>
        </p:nvSpPr>
        <p:spPr bwMode="auto">
          <a:xfrm>
            <a:off x="7351713" y="1479550"/>
            <a:ext cx="141605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defRPr/>
            </a:pPr>
            <a:r>
              <a:rPr lang="en-US" sz="1600" b="1" dirty="0">
                <a:solidFill>
                  <a:schemeClr val="accent5">
                    <a:lumMod val="60000"/>
                    <a:lumOff val="40000"/>
                  </a:schemeClr>
                </a:solidFill>
                <a:ea typeface="MS PGothic" charset="0"/>
              </a:rPr>
              <a:t>Applications</a:t>
            </a:r>
          </a:p>
        </p:txBody>
      </p:sp>
      <p:sp>
        <p:nvSpPr>
          <p:cNvPr id="47113" name="TextBox 39"/>
          <p:cNvSpPr txBox="1">
            <a:spLocks noChangeArrowheads="1"/>
          </p:cNvSpPr>
          <p:nvPr/>
        </p:nvSpPr>
        <p:spPr bwMode="auto">
          <a:xfrm>
            <a:off x="762000" y="3482975"/>
            <a:ext cx="1044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r>
              <a:rPr lang="en-US" altLang="en-US" sz="1400">
                <a:solidFill>
                  <a:schemeClr val="accent1"/>
                </a:solidFill>
                <a:ea typeface="MS PGothic" panose="020B0600070205080204" pitchFamily="34" charset="-128"/>
              </a:rPr>
              <a:t>Text ingest</a:t>
            </a:r>
          </a:p>
        </p:txBody>
      </p:sp>
      <p:sp>
        <p:nvSpPr>
          <p:cNvPr id="47114" name="TextBox 39"/>
          <p:cNvSpPr txBox="1">
            <a:spLocks noChangeArrowheads="1"/>
          </p:cNvSpPr>
          <p:nvPr/>
        </p:nvSpPr>
        <p:spPr bwMode="auto">
          <a:xfrm>
            <a:off x="3352800" y="2852738"/>
            <a:ext cx="749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r>
              <a:rPr lang="en-US" altLang="en-US" sz="1200">
                <a:solidFill>
                  <a:schemeClr val="accent1"/>
                </a:solidFill>
                <a:ea typeface="MS PGothic" panose="020B0600070205080204" pitchFamily="34" charset="-128"/>
              </a:rPr>
              <a:t>Emotion</a:t>
            </a:r>
          </a:p>
        </p:txBody>
      </p:sp>
      <p:sp>
        <p:nvSpPr>
          <p:cNvPr id="47115" name="TextBox 39"/>
          <p:cNvSpPr txBox="1">
            <a:spLocks noChangeArrowheads="1"/>
          </p:cNvSpPr>
          <p:nvPr/>
        </p:nvSpPr>
        <p:spPr bwMode="auto">
          <a:xfrm>
            <a:off x="3425825" y="3086100"/>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r>
              <a:rPr lang="en-US" altLang="en-US" sz="1200">
                <a:solidFill>
                  <a:schemeClr val="accent1"/>
                </a:solidFill>
                <a:ea typeface="MS PGothic" panose="020B0600070205080204" pitchFamily="34" charset="-128"/>
              </a:rPr>
              <a:t>Social </a:t>
            </a:r>
          </a:p>
        </p:txBody>
      </p:sp>
      <p:sp>
        <p:nvSpPr>
          <p:cNvPr id="47116" name="TextBox 39"/>
          <p:cNvSpPr txBox="1">
            <a:spLocks noChangeArrowheads="1"/>
          </p:cNvSpPr>
          <p:nvPr/>
        </p:nvSpPr>
        <p:spPr bwMode="auto">
          <a:xfrm>
            <a:off x="3397250" y="3384550"/>
            <a:ext cx="660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r>
              <a:rPr lang="en-US" altLang="en-US" sz="1200">
                <a:solidFill>
                  <a:schemeClr val="accent1"/>
                </a:solidFill>
                <a:ea typeface="MS PGothic" panose="020B0600070205080204" pitchFamily="34" charset="-128"/>
              </a:rPr>
              <a:t>Writing </a:t>
            </a:r>
          </a:p>
        </p:txBody>
      </p:sp>
      <p:sp>
        <p:nvSpPr>
          <p:cNvPr id="75" name="TextBox 39"/>
          <p:cNvSpPr txBox="1">
            <a:spLocks noChangeArrowheads="1"/>
          </p:cNvSpPr>
          <p:nvPr/>
        </p:nvSpPr>
        <p:spPr bwMode="auto">
          <a:xfrm>
            <a:off x="2822575" y="2555875"/>
            <a:ext cx="1820863" cy="307975"/>
          </a:xfrm>
          <a:prstGeom prst="rect">
            <a:avLst/>
          </a:prstGeom>
          <a:noFill/>
          <a:ln w="9525">
            <a:noFill/>
            <a:miter lim="800000"/>
            <a:headEnd/>
            <a:tailEnd/>
          </a:ln>
        </p:spPr>
        <p:txBody>
          <a:bodyPr wrap="none">
            <a:spAutoFit/>
          </a:bodyPr>
          <a:lstStyle/>
          <a:p>
            <a:pPr>
              <a:defRPr/>
            </a:pPr>
            <a:r>
              <a:rPr lang="en-US" sz="1400" dirty="0">
                <a:solidFill>
                  <a:schemeClr val="accent4"/>
                </a:solidFill>
                <a:latin typeface="Arial"/>
                <a:ea typeface="MS PGothic" pitchFamily="34" charset="-128"/>
                <a:cs typeface="Arial"/>
              </a:rPr>
              <a:t>Linguistic Algorithms</a:t>
            </a:r>
          </a:p>
        </p:txBody>
      </p:sp>
      <p:sp>
        <p:nvSpPr>
          <p:cNvPr id="76" name="TextBox 39"/>
          <p:cNvSpPr txBox="1">
            <a:spLocks noChangeArrowheads="1"/>
          </p:cNvSpPr>
          <p:nvPr/>
        </p:nvSpPr>
        <p:spPr bwMode="auto">
          <a:xfrm>
            <a:off x="2924175" y="2114550"/>
            <a:ext cx="1571625" cy="307975"/>
          </a:xfrm>
          <a:prstGeom prst="rect">
            <a:avLst/>
          </a:prstGeom>
          <a:noFill/>
          <a:ln w="9525">
            <a:noFill/>
            <a:miter lim="800000"/>
            <a:headEnd/>
            <a:tailEnd/>
          </a:ln>
        </p:spPr>
        <p:txBody>
          <a:bodyPr wrap="none">
            <a:spAutoFit/>
          </a:bodyPr>
          <a:lstStyle/>
          <a:p>
            <a:pPr>
              <a:defRPr/>
            </a:pPr>
            <a:r>
              <a:rPr lang="en-US" sz="1400" dirty="0">
                <a:solidFill>
                  <a:schemeClr val="accent4"/>
                </a:solidFill>
                <a:latin typeface="Arial"/>
                <a:ea typeface="MS PGothic" pitchFamily="34" charset="-128"/>
                <a:cs typeface="Arial"/>
              </a:rPr>
              <a:t>Analysis Platform</a:t>
            </a:r>
          </a:p>
        </p:txBody>
      </p:sp>
      <p:sp>
        <p:nvSpPr>
          <p:cNvPr id="47119" name="TextBox 39"/>
          <p:cNvSpPr txBox="1">
            <a:spLocks noChangeArrowheads="1"/>
          </p:cNvSpPr>
          <p:nvPr/>
        </p:nvSpPr>
        <p:spPr bwMode="auto">
          <a:xfrm>
            <a:off x="663575" y="3862388"/>
            <a:ext cx="1431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pPr algn="ctr"/>
            <a:r>
              <a:rPr lang="en-US" altLang="en-US" sz="1200">
                <a:ea typeface="MS PGothic" panose="020B0600070205080204" pitchFamily="34" charset="-128"/>
              </a:rPr>
              <a:t>Formats:</a:t>
            </a:r>
          </a:p>
          <a:p>
            <a:pPr algn="ctr"/>
            <a:r>
              <a:rPr lang="en-US" altLang="en-US" sz="1200">
                <a:ea typeface="MS PGothic" panose="020B0600070205080204" pitchFamily="34" charset="-128"/>
              </a:rPr>
              <a:t>JSON, HTML, text</a:t>
            </a:r>
          </a:p>
        </p:txBody>
      </p:sp>
      <p:sp>
        <p:nvSpPr>
          <p:cNvPr id="25" name="Rectangle 24"/>
          <p:cNvSpPr/>
          <p:nvPr/>
        </p:nvSpPr>
        <p:spPr>
          <a:xfrm>
            <a:off x="2801938" y="2495550"/>
            <a:ext cx="1835150" cy="1174750"/>
          </a:xfrm>
          <a:prstGeom prst="rect">
            <a:avLst/>
          </a:prstGeom>
          <a:noFill/>
          <a:ln>
            <a:solidFill>
              <a:srgbClr val="00B2EF"/>
            </a:solidFill>
            <a:prstDash val="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2" name="Rectangle 81"/>
          <p:cNvSpPr/>
          <p:nvPr/>
        </p:nvSpPr>
        <p:spPr>
          <a:xfrm>
            <a:off x="2590800" y="2114550"/>
            <a:ext cx="2173288" cy="1682750"/>
          </a:xfrm>
          <a:prstGeom prst="rect">
            <a:avLst/>
          </a:prstGeom>
          <a:noFill/>
          <a:ln>
            <a:solidFill>
              <a:srgbClr val="00B2E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481" name="TextBox 39"/>
          <p:cNvSpPr txBox="1">
            <a:spLocks noChangeArrowheads="1"/>
          </p:cNvSpPr>
          <p:nvPr/>
        </p:nvSpPr>
        <p:spPr bwMode="auto">
          <a:xfrm>
            <a:off x="5257800" y="1479550"/>
            <a:ext cx="1312863"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defRPr/>
            </a:pPr>
            <a:r>
              <a:rPr lang="en-US" sz="1400" b="1" dirty="0">
                <a:solidFill>
                  <a:schemeClr val="accent5">
                    <a:lumMod val="60000"/>
                    <a:lumOff val="40000"/>
                  </a:schemeClr>
                </a:solidFill>
                <a:ea typeface="MS PGothic" charset="0"/>
              </a:rPr>
              <a:t>JSON Output</a:t>
            </a:r>
          </a:p>
        </p:txBody>
      </p:sp>
      <p:sp>
        <p:nvSpPr>
          <p:cNvPr id="85" name="TextBox 39"/>
          <p:cNvSpPr txBox="1">
            <a:spLocks noChangeArrowheads="1"/>
          </p:cNvSpPr>
          <p:nvPr/>
        </p:nvSpPr>
        <p:spPr bwMode="auto">
          <a:xfrm>
            <a:off x="919163" y="2109788"/>
            <a:ext cx="912812" cy="307975"/>
          </a:xfrm>
          <a:prstGeom prst="rect">
            <a:avLst/>
          </a:prstGeom>
          <a:noFill/>
          <a:ln w="9525">
            <a:noFill/>
            <a:miter lim="800000"/>
            <a:headEnd/>
            <a:tailEnd/>
          </a:ln>
        </p:spPr>
        <p:txBody>
          <a:bodyPr wrap="none">
            <a:spAutoFit/>
          </a:bodyPr>
          <a:lstStyle/>
          <a:p>
            <a:pPr>
              <a:defRPr/>
            </a:pPr>
            <a:r>
              <a:rPr lang="en-US" sz="1400" dirty="0">
                <a:solidFill>
                  <a:schemeClr val="accent4"/>
                </a:solidFill>
                <a:latin typeface="Arial"/>
                <a:ea typeface="MS PGothic" pitchFamily="34" charset="-128"/>
                <a:cs typeface="Arial"/>
              </a:rPr>
              <a:t>Text data</a:t>
            </a:r>
          </a:p>
        </p:txBody>
      </p:sp>
      <p:sp>
        <p:nvSpPr>
          <p:cNvPr id="47124" name="TextBox 39"/>
          <p:cNvSpPr txBox="1">
            <a:spLocks noChangeArrowheads="1"/>
          </p:cNvSpPr>
          <p:nvPr/>
        </p:nvSpPr>
        <p:spPr bwMode="auto">
          <a:xfrm>
            <a:off x="400050" y="2338388"/>
            <a:ext cx="1962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r>
              <a:rPr lang="en-US" altLang="en-US" sz="1200">
                <a:ea typeface="MS PGothic" panose="020B0600070205080204" pitchFamily="34" charset="-128"/>
              </a:rPr>
              <a:t>Email, Announcement, Article, Social media, </a:t>
            </a:r>
          </a:p>
        </p:txBody>
      </p:sp>
      <p:cxnSp>
        <p:nvCxnSpPr>
          <p:cNvPr id="99" name="Straight Arrow Connector 98"/>
          <p:cNvCxnSpPr>
            <a:cxnSpLocks noChangeShapeType="1"/>
          </p:cNvCxnSpPr>
          <p:nvPr/>
        </p:nvCxnSpPr>
        <p:spPr bwMode="auto">
          <a:xfrm flipH="1">
            <a:off x="1371600" y="3178175"/>
            <a:ext cx="0" cy="30162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7126" name="TextBox 39"/>
          <p:cNvSpPr txBox="1">
            <a:spLocks noChangeArrowheads="1"/>
          </p:cNvSpPr>
          <p:nvPr/>
        </p:nvSpPr>
        <p:spPr bwMode="auto">
          <a:xfrm>
            <a:off x="7386638" y="2190750"/>
            <a:ext cx="1322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pPr algn="ctr"/>
            <a:r>
              <a:rPr lang="en-US" altLang="en-US" sz="1200">
                <a:solidFill>
                  <a:srgbClr val="FFFFFF"/>
                </a:solidFill>
                <a:ea typeface="MS PGothic" panose="020B0600070205080204" pitchFamily="34" charset="-128"/>
              </a:rPr>
              <a:t>SPSS, Unica, </a:t>
            </a:r>
          </a:p>
          <a:p>
            <a:pPr algn="ctr"/>
            <a:r>
              <a:rPr lang="en-US" altLang="en-US" sz="1200">
                <a:solidFill>
                  <a:srgbClr val="FFFFFF"/>
                </a:solidFill>
                <a:ea typeface="MS PGothic" panose="020B0600070205080204" pitchFamily="34" charset="-128"/>
              </a:rPr>
              <a:t>Cognos, Kenexa </a:t>
            </a:r>
          </a:p>
        </p:txBody>
      </p:sp>
      <p:sp>
        <p:nvSpPr>
          <p:cNvPr id="47127" name="TextBox 39"/>
          <p:cNvSpPr txBox="1">
            <a:spLocks noChangeArrowheads="1"/>
          </p:cNvSpPr>
          <p:nvPr/>
        </p:nvSpPr>
        <p:spPr bwMode="auto">
          <a:xfrm>
            <a:off x="7443788" y="2876550"/>
            <a:ext cx="1136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pPr algn="ctr"/>
            <a:r>
              <a:rPr lang="en-US" altLang="en-US" sz="1200">
                <a:solidFill>
                  <a:srgbClr val="FFFFFF"/>
                </a:solidFill>
                <a:ea typeface="MS PGothic" panose="020B0600070205080204" pitchFamily="34" charset="-128"/>
              </a:rPr>
              <a:t>Interactive </a:t>
            </a:r>
          </a:p>
          <a:p>
            <a:pPr algn="ctr"/>
            <a:r>
              <a:rPr lang="en-US" altLang="en-US" sz="1200">
                <a:solidFill>
                  <a:srgbClr val="FFFFFF"/>
                </a:solidFill>
                <a:ea typeface="MS PGothic" panose="020B0600070205080204" pitchFamily="34" charset="-128"/>
              </a:rPr>
              <a:t>Visualizations</a:t>
            </a:r>
          </a:p>
        </p:txBody>
      </p:sp>
      <p:sp>
        <p:nvSpPr>
          <p:cNvPr id="47128" name="TextBox 39"/>
          <p:cNvSpPr txBox="1">
            <a:spLocks noChangeArrowheads="1"/>
          </p:cNvSpPr>
          <p:nvPr/>
        </p:nvSpPr>
        <p:spPr bwMode="auto">
          <a:xfrm>
            <a:off x="7439025" y="3486150"/>
            <a:ext cx="1125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pPr algn="ctr"/>
            <a:r>
              <a:rPr lang="en-US" altLang="en-US" sz="1200">
                <a:solidFill>
                  <a:srgbClr val="FFFFFF"/>
                </a:solidFill>
                <a:ea typeface="MS PGothic" panose="020B0600070205080204" pitchFamily="34" charset="-128"/>
              </a:rPr>
              <a:t>Hybrid Mobile</a:t>
            </a:r>
          </a:p>
          <a:p>
            <a:pPr algn="ctr"/>
            <a:r>
              <a:rPr lang="en-US" altLang="en-US" sz="1200">
                <a:solidFill>
                  <a:srgbClr val="FFFFFF"/>
                </a:solidFill>
                <a:ea typeface="MS PGothic" panose="020B0600070205080204" pitchFamily="34" charset="-128"/>
              </a:rPr>
              <a:t> App</a:t>
            </a:r>
          </a:p>
        </p:txBody>
      </p:sp>
      <p:sp>
        <p:nvSpPr>
          <p:cNvPr id="47129" name="TextBox 39"/>
          <p:cNvSpPr txBox="1">
            <a:spLocks noChangeArrowheads="1"/>
          </p:cNvSpPr>
          <p:nvPr/>
        </p:nvSpPr>
        <p:spPr bwMode="auto">
          <a:xfrm>
            <a:off x="7516813" y="4102100"/>
            <a:ext cx="993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r>
              <a:rPr lang="en-US" altLang="en-US" sz="1200">
                <a:solidFill>
                  <a:srgbClr val="FFFFFF"/>
                </a:solidFill>
                <a:ea typeface="MS PGothic" panose="020B0600070205080204" pitchFamily="34" charset="-128"/>
              </a:rPr>
              <a:t>Mobile Web</a:t>
            </a:r>
          </a:p>
        </p:txBody>
      </p:sp>
      <p:cxnSp>
        <p:nvCxnSpPr>
          <p:cNvPr id="141" name="Straight Arrow Connector 140"/>
          <p:cNvCxnSpPr>
            <a:cxnSpLocks noChangeShapeType="1"/>
          </p:cNvCxnSpPr>
          <p:nvPr/>
        </p:nvCxnSpPr>
        <p:spPr bwMode="auto">
          <a:xfrm>
            <a:off x="2286000" y="3105150"/>
            <a:ext cx="434975"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5" name="Straight Arrow Connector 144"/>
          <p:cNvCxnSpPr>
            <a:cxnSpLocks noChangeShapeType="1"/>
          </p:cNvCxnSpPr>
          <p:nvPr/>
        </p:nvCxnSpPr>
        <p:spPr bwMode="auto">
          <a:xfrm>
            <a:off x="6642100" y="2673350"/>
            <a:ext cx="663575"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6" name="Straight Arrow Connector 145"/>
          <p:cNvCxnSpPr>
            <a:cxnSpLocks noChangeShapeType="1"/>
          </p:cNvCxnSpPr>
          <p:nvPr/>
        </p:nvCxnSpPr>
        <p:spPr bwMode="auto">
          <a:xfrm>
            <a:off x="6665913" y="3290888"/>
            <a:ext cx="663575"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9" name="Straight Connector 148"/>
          <p:cNvCxnSpPr/>
          <p:nvPr/>
        </p:nvCxnSpPr>
        <p:spPr>
          <a:xfrm>
            <a:off x="7315200" y="3397250"/>
            <a:ext cx="1524000" cy="0"/>
          </a:xfrm>
          <a:prstGeom prst="line">
            <a:avLst/>
          </a:prstGeom>
          <a:ln w="12700" cmpd="sng">
            <a:solidFill>
              <a:srgbClr val="00B2EF"/>
            </a:solidFill>
            <a:prstDash val="dot"/>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7315200" y="3995738"/>
            <a:ext cx="1524000" cy="0"/>
          </a:xfrm>
          <a:prstGeom prst="line">
            <a:avLst/>
          </a:prstGeom>
          <a:ln w="12700" cmpd="sng">
            <a:solidFill>
              <a:srgbClr val="00B2EF"/>
            </a:solidFill>
            <a:prstDash val="dot"/>
          </a:ln>
          <a:effectLst/>
        </p:spPr>
        <p:style>
          <a:lnRef idx="2">
            <a:schemeClr val="accent1"/>
          </a:lnRef>
          <a:fillRef idx="0">
            <a:schemeClr val="accent1"/>
          </a:fillRef>
          <a:effectRef idx="1">
            <a:schemeClr val="accent1"/>
          </a:effectRef>
          <a:fontRef idx="minor">
            <a:schemeClr val="tx1"/>
          </a:fontRef>
        </p:style>
      </p:cxnSp>
      <p:sp>
        <p:nvSpPr>
          <p:cNvPr id="160" name="Rectangle 4"/>
          <p:cNvSpPr>
            <a:spLocks noChangeArrowheads="1"/>
          </p:cNvSpPr>
          <p:nvPr/>
        </p:nvSpPr>
        <p:spPr bwMode="auto">
          <a:xfrm>
            <a:off x="6553200" y="4743450"/>
            <a:ext cx="2133600" cy="184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pPr algn="r"/>
            <a:fld id="{F885F5B2-D7EB-4AF2-8A0F-5E97079A4768}" type="slidenum">
              <a:rPr lang="en-US" altLang="en-US" sz="1100">
                <a:solidFill>
                  <a:srgbClr val="FFFFFF"/>
                </a:solidFill>
              </a:rPr>
              <a:pPr algn="r"/>
              <a:t>33</a:t>
            </a:fld>
            <a:endParaRPr lang="en-US" altLang="en-US" sz="1100">
              <a:solidFill>
                <a:srgbClr val="FFFFFF"/>
              </a:solidFill>
            </a:endParaRPr>
          </a:p>
        </p:txBody>
      </p:sp>
      <p:pic>
        <p:nvPicPr>
          <p:cNvPr id="4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795588"/>
            <a:ext cx="914400" cy="609600"/>
          </a:xfrm>
          <a:prstGeom prst="rect">
            <a:avLst/>
          </a:prstGeom>
          <a:noFill/>
          <a:ln>
            <a:noFill/>
          </a:ln>
          <a:effectLst/>
          <a:extLst>
            <a:ext uri="{909E8E84-426E-40dd-AFC4-6F175D3DCCD1}">
              <a14:hiddenFill xmlns="" xmlns:a14="http://schemas.microsoft.com/office/drawing/2010/main">
                <a:solidFill>
                  <a:srgbClr val="EAEAEA"/>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41"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871788"/>
            <a:ext cx="457200" cy="423862"/>
          </a:xfrm>
          <a:prstGeom prst="rect">
            <a:avLst/>
          </a:prstGeom>
          <a:noFill/>
          <a:ln>
            <a:noFill/>
          </a:ln>
          <a:effectLst/>
          <a:extLst>
            <a:ext uri="{909E8E84-426E-40dd-AFC4-6F175D3DCCD1}">
              <a14:hiddenFill xmlns="" xmlns:a14="http://schemas.microsoft.com/office/drawing/2010/main">
                <a:solidFill>
                  <a:srgbClr val="EAEAEA"/>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42"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2795588"/>
            <a:ext cx="457200" cy="555625"/>
          </a:xfrm>
          <a:prstGeom prst="rect">
            <a:avLst/>
          </a:prstGeom>
          <a:noFill/>
          <a:ln>
            <a:noFill/>
          </a:ln>
          <a:effectLst/>
          <a:extLst>
            <a:ext uri="{909E8E84-426E-40dd-AFC4-6F175D3DCCD1}">
              <a14:hiddenFill xmlns="" xmlns:a14="http://schemas.microsoft.com/office/drawing/2010/main">
                <a:solidFill>
                  <a:srgbClr val="EAEAEA"/>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47139" name="Rectangle 4"/>
          <p:cNvSpPr>
            <a:spLocks noChangeArrowheads="1"/>
          </p:cNvSpPr>
          <p:nvPr/>
        </p:nvSpPr>
        <p:spPr bwMode="auto">
          <a:xfrm>
            <a:off x="-152400" y="2952750"/>
            <a:ext cx="79438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pPr fontAlgn="b"/>
            <a:endParaRPr lang="en-US" altLang="en-US" sz="1600">
              <a:solidFill>
                <a:srgbClr val="FFFFFF"/>
              </a:solidFill>
            </a:endParaRPr>
          </a:p>
        </p:txBody>
      </p:sp>
      <p:cxnSp>
        <p:nvCxnSpPr>
          <p:cNvPr id="45" name="Straight Connector 44"/>
          <p:cNvCxnSpPr/>
          <p:nvPr/>
        </p:nvCxnSpPr>
        <p:spPr>
          <a:xfrm>
            <a:off x="7315200" y="2787650"/>
            <a:ext cx="1524000" cy="0"/>
          </a:xfrm>
          <a:prstGeom prst="line">
            <a:avLst/>
          </a:prstGeom>
          <a:ln w="12700" cmpd="sng">
            <a:solidFill>
              <a:srgbClr val="00B2EF"/>
            </a:solidFill>
            <a:prstDash val="dot"/>
          </a:ln>
          <a:effectLst/>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2590800" y="3951288"/>
            <a:ext cx="2209800" cy="830262"/>
          </a:xfrm>
          <a:prstGeom prst="rect">
            <a:avLst/>
          </a:prstGeom>
        </p:spPr>
        <p:txBody>
          <a:bodyPr>
            <a:spAutoFit/>
          </a:bodyPr>
          <a:lstStyle/>
          <a:p>
            <a:pPr algn="ctr" fontAlgn="b">
              <a:defRPr/>
            </a:pPr>
            <a:r>
              <a:rPr lang="en-US" sz="1200" i="1" kern="0" dirty="0">
                <a:latin typeface="Arial" charset="0"/>
                <a:ea typeface="ヒラギノ角ゴ Pro W3" charset="0"/>
                <a:cs typeface="Calibri"/>
              </a:rPr>
              <a:t>The service uses linguistic analysis to detect and interpret emotional, social, and writing cues found in text. </a:t>
            </a:r>
            <a:endParaRPr lang="en-US" sz="1200" i="1" dirty="0">
              <a:latin typeface="Arial" charset="0"/>
              <a:ea typeface="ヒラギノ角ゴ Pro W3" charset="0"/>
              <a:cs typeface="ヒラギノ角ゴ Pro W3" charset="0"/>
            </a:endParaRPr>
          </a:p>
        </p:txBody>
      </p:sp>
      <p:cxnSp>
        <p:nvCxnSpPr>
          <p:cNvPr id="50" name="Straight Arrow Connector 49"/>
          <p:cNvCxnSpPr>
            <a:cxnSpLocks noChangeShapeType="1"/>
          </p:cNvCxnSpPr>
          <p:nvPr/>
        </p:nvCxnSpPr>
        <p:spPr bwMode="auto">
          <a:xfrm>
            <a:off x="4724400" y="3105150"/>
            <a:ext cx="434975"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1" name="Straight Arrow Connector 50"/>
          <p:cNvCxnSpPr>
            <a:cxnSpLocks noChangeShapeType="1"/>
          </p:cNvCxnSpPr>
          <p:nvPr/>
        </p:nvCxnSpPr>
        <p:spPr bwMode="auto">
          <a:xfrm>
            <a:off x="6629400" y="3867150"/>
            <a:ext cx="663575"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49451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altLang="en-US" dirty="0">
                <a:latin typeface="Arial" panose="020B0604020202020204" pitchFamily="34" charset="0"/>
              </a:rPr>
              <a:t>The Difference Between Search &amp; </a:t>
            </a:r>
            <a:r>
              <a:rPr lang="en-US" altLang="en-US" dirty="0" err="1">
                <a:latin typeface="Arial" panose="020B0604020202020204" pitchFamily="34" charset="0"/>
              </a:rPr>
              <a:t>DeepQA</a:t>
            </a:r>
            <a:endParaRPr lang="en-US" altLang="en-US" dirty="0">
              <a:latin typeface="Arial" panose="020B0604020202020204" pitchFamily="34" charset="0"/>
            </a:endParaRPr>
          </a:p>
        </p:txBody>
      </p:sp>
      <p:sp>
        <p:nvSpPr>
          <p:cNvPr id="5325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MS PGothic" panose="020B0600070205080204" pitchFamily="34" charset="-128"/>
              </a:defRPr>
            </a:lvl1pPr>
            <a:lvl2pPr marL="557213" indent="-214313" eaLnBrk="0" hangingPunct="0">
              <a:defRPr sz="1800">
                <a:solidFill>
                  <a:schemeClr val="tx1"/>
                </a:solidFill>
                <a:latin typeface="Arial" panose="020B0604020202020204" pitchFamily="34" charset="0"/>
                <a:ea typeface="MS PGothic" panose="020B0600070205080204" pitchFamily="34" charset="-128"/>
              </a:defRPr>
            </a:lvl2pPr>
            <a:lvl3pPr marL="857250" indent="-171450" eaLnBrk="0" hangingPunct="0">
              <a:defRPr sz="1800">
                <a:solidFill>
                  <a:schemeClr val="tx1"/>
                </a:solidFill>
                <a:latin typeface="Arial" panose="020B0604020202020204" pitchFamily="34" charset="0"/>
                <a:ea typeface="MS PGothic" panose="020B0600070205080204" pitchFamily="34" charset="-128"/>
              </a:defRPr>
            </a:lvl3pPr>
            <a:lvl4pPr marL="1200150" indent="-171450" eaLnBrk="0" hangingPunct="0">
              <a:defRPr sz="1800">
                <a:solidFill>
                  <a:schemeClr val="tx1"/>
                </a:solidFill>
                <a:latin typeface="Arial" panose="020B0604020202020204" pitchFamily="34" charset="0"/>
                <a:ea typeface="MS PGothic" panose="020B0600070205080204" pitchFamily="34" charset="-128"/>
              </a:defRPr>
            </a:lvl4pPr>
            <a:lvl5pPr marL="1543050" indent="-171450" eaLnBrk="0" hangingPunct="0">
              <a:defRPr sz="1800">
                <a:solidFill>
                  <a:schemeClr val="tx1"/>
                </a:solidFill>
                <a:latin typeface="Arial" panose="020B0604020202020204" pitchFamily="34" charset="0"/>
                <a:ea typeface="MS PGothic" panose="020B0600070205080204" pitchFamily="34" charset="-128"/>
              </a:defRPr>
            </a:lvl5pPr>
            <a:lvl6pPr marL="18859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6pPr>
            <a:lvl7pPr marL="22288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7pPr>
            <a:lvl8pPr marL="25717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8pPr>
            <a:lvl9pPr marL="29146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9pPr>
          </a:lstStyle>
          <a:p>
            <a:pPr eaLnBrk="1" hangingPunct="1"/>
            <a:fld id="{9AB64D94-A41E-45C3-B0ED-9C72152C3CEB}" type="slidenum">
              <a:rPr lang="en-US" altLang="en-US" sz="1200"/>
              <a:pPr eaLnBrk="1" hangingPunct="1"/>
              <a:t>34</a:t>
            </a:fld>
            <a:endParaRPr lang="en-US" altLang="en-US" sz="1200"/>
          </a:p>
        </p:txBody>
      </p:sp>
      <p:grpSp>
        <p:nvGrpSpPr>
          <p:cNvPr id="53251" name="Group 76"/>
          <p:cNvGrpSpPr>
            <a:grpSpLocks/>
          </p:cNvGrpSpPr>
          <p:nvPr/>
        </p:nvGrpSpPr>
        <p:grpSpPr bwMode="auto">
          <a:xfrm>
            <a:off x="1143001" y="1302384"/>
            <a:ext cx="5945981" cy="2070497"/>
            <a:chOff x="119416" y="1064528"/>
            <a:chExt cx="8915400" cy="3104864"/>
          </a:xfrm>
        </p:grpSpPr>
        <p:sp>
          <p:nvSpPr>
            <p:cNvPr id="6" name="Trapezoid 65"/>
            <p:cNvSpPr>
              <a:spLocks noChangeArrowheads="1"/>
            </p:cNvSpPr>
            <p:nvPr/>
          </p:nvSpPr>
          <p:spPr bwMode="auto">
            <a:xfrm rot="5400000">
              <a:off x="3024684" y="-1840740"/>
              <a:ext cx="3104864" cy="8915400"/>
            </a:xfrm>
            <a:custGeom>
              <a:avLst/>
              <a:gdLst>
                <a:gd name="T0" fmla="*/ 1552432 w 3104864"/>
                <a:gd name="T1" fmla="*/ 0 h 8915400"/>
                <a:gd name="T2" fmla="*/ 388108 w 3104864"/>
                <a:gd name="T3" fmla="*/ 4457700 h 8915400"/>
                <a:gd name="T4" fmla="*/ 1552432 w 3104864"/>
                <a:gd name="T5" fmla="*/ 8915400 h 8915400"/>
                <a:gd name="T6" fmla="*/ 2716756 w 3104864"/>
                <a:gd name="T7" fmla="*/ 4457700 h 8915400"/>
                <a:gd name="T8" fmla="*/ 17694720 60000 65536"/>
                <a:gd name="T9" fmla="*/ 11796480 60000 65536"/>
                <a:gd name="T10" fmla="*/ 5898240 60000 65536"/>
                <a:gd name="T11" fmla="*/ 0 60000 65536"/>
                <a:gd name="T12" fmla="*/ 517477 w 3104864"/>
                <a:gd name="T13" fmla="*/ 1485900 h 8915400"/>
                <a:gd name="T14" fmla="*/ 2587387 w 3104864"/>
                <a:gd name="T15" fmla="*/ 8915400 h 8915400"/>
              </a:gdLst>
              <a:ahLst/>
              <a:cxnLst>
                <a:cxn ang="T8">
                  <a:pos x="T0" y="T1"/>
                </a:cxn>
                <a:cxn ang="T9">
                  <a:pos x="T2" y="T3"/>
                </a:cxn>
                <a:cxn ang="T10">
                  <a:pos x="T4" y="T5"/>
                </a:cxn>
                <a:cxn ang="T11">
                  <a:pos x="T6" y="T7"/>
                </a:cxn>
              </a:cxnLst>
              <a:rect l="T12" t="T13" r="T14" b="T15"/>
              <a:pathLst>
                <a:path w="3104864" h="8915400">
                  <a:moveTo>
                    <a:pt x="0" y="8915400"/>
                  </a:moveTo>
                  <a:lnTo>
                    <a:pt x="776216" y="0"/>
                  </a:lnTo>
                  <a:lnTo>
                    <a:pt x="2328648" y="0"/>
                  </a:lnTo>
                  <a:lnTo>
                    <a:pt x="3104864" y="8915400"/>
                  </a:lnTo>
                  <a:lnTo>
                    <a:pt x="0" y="8915400"/>
                  </a:lnTo>
                  <a:close/>
                </a:path>
              </a:pathLst>
            </a:custGeom>
            <a:gradFill rotWithShape="1">
              <a:gsLst>
                <a:gs pos="0">
                  <a:srgbClr val="EDEDED"/>
                </a:gs>
                <a:gs pos="64999">
                  <a:srgbClr val="D0D0D0"/>
                </a:gs>
                <a:gs pos="100000">
                  <a:srgbClr val="BCBCBC"/>
                </a:gs>
              </a:gsLst>
              <a:lin ang="5400000" scaled="1"/>
            </a:gradFill>
            <a:ln>
              <a:noFill/>
            </a:ln>
            <a:effectLst>
              <a:outerShdw blurRad="63500" sx="102000" sy="102000" algn="ctr" rotWithShape="0">
                <a:srgbClr val="00000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rot="10800000" vert="eaVert" anchor="ctr"/>
            <a:lstStyle/>
            <a:p>
              <a:endParaRPr lang="en-US" sz="1350"/>
            </a:p>
          </p:txBody>
        </p:sp>
        <p:sp>
          <p:nvSpPr>
            <p:cNvPr id="53265" name="TextBox 15"/>
            <p:cNvSpPr txBox="1">
              <a:spLocks noChangeArrowheads="1"/>
            </p:cNvSpPr>
            <p:nvPr/>
          </p:nvSpPr>
          <p:spPr bwMode="auto">
            <a:xfrm>
              <a:off x="865541" y="1226439"/>
              <a:ext cx="2394409" cy="48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500" b="1" dirty="0">
                  <a:solidFill>
                    <a:schemeClr val="bg1"/>
                  </a:solidFill>
                  <a:cs typeface="Arial" panose="020B0604020202020204" pitchFamily="34" charset="0"/>
                </a:rPr>
                <a:t>Decision Maker</a:t>
              </a:r>
            </a:p>
          </p:txBody>
        </p:sp>
        <p:sp>
          <p:nvSpPr>
            <p:cNvPr id="53266" name="TextBox 16"/>
            <p:cNvSpPr txBox="1">
              <a:spLocks noChangeArrowheads="1"/>
            </p:cNvSpPr>
            <p:nvPr/>
          </p:nvSpPr>
          <p:spPr bwMode="auto">
            <a:xfrm>
              <a:off x="5410553" y="1743915"/>
              <a:ext cx="2279039" cy="48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500" b="1" dirty="0">
                  <a:solidFill>
                    <a:schemeClr val="bg1"/>
                  </a:solidFill>
                  <a:cs typeface="Arial" panose="020B0604020202020204" pitchFamily="34" charset="0"/>
                </a:rPr>
                <a:t>Search Engine</a:t>
              </a:r>
            </a:p>
          </p:txBody>
        </p:sp>
        <p:sp>
          <p:nvSpPr>
            <p:cNvPr id="9" name="Rectangle 8"/>
            <p:cNvSpPr>
              <a:spLocks noChangeArrowheads="1"/>
            </p:cNvSpPr>
            <p:nvPr/>
          </p:nvSpPr>
          <p:spPr bwMode="auto">
            <a:xfrm>
              <a:off x="4268273" y="2225058"/>
              <a:ext cx="4646932" cy="457070"/>
            </a:xfrm>
            <a:prstGeom prst="rect">
              <a:avLst/>
            </a:prstGeom>
            <a:gradFill rotWithShape="1">
              <a:gsLst>
                <a:gs pos="0">
                  <a:srgbClr val="008181"/>
                </a:gs>
                <a:gs pos="80000">
                  <a:srgbClr val="00AAAA"/>
                </a:gs>
                <a:gs pos="100000">
                  <a:srgbClr val="00AFAF"/>
                </a:gs>
              </a:gsLst>
              <a:lin ang="16200000"/>
            </a:gradFill>
            <a:ln>
              <a:noFill/>
            </a:ln>
            <a:effectLst>
              <a:outerShdw blurRad="63500" sx="102000" sy="102000" algn="ctr" rotWithShape="0">
                <a:srgbClr val="00000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defRPr/>
              </a:pPr>
              <a:r>
                <a:rPr lang="en-US" sz="1050" b="1" dirty="0">
                  <a:solidFill>
                    <a:schemeClr val="lt1"/>
                  </a:solidFill>
                </a:rPr>
                <a:t>Finds Documents containing Keywords</a:t>
              </a:r>
            </a:p>
          </p:txBody>
        </p:sp>
        <p:sp>
          <p:nvSpPr>
            <p:cNvPr id="10" name="Rectangle 9"/>
            <p:cNvSpPr>
              <a:spLocks noChangeArrowheads="1"/>
            </p:cNvSpPr>
            <p:nvPr/>
          </p:nvSpPr>
          <p:spPr bwMode="auto">
            <a:xfrm>
              <a:off x="4268273" y="2758902"/>
              <a:ext cx="4646933" cy="457070"/>
            </a:xfrm>
            <a:prstGeom prst="rect">
              <a:avLst/>
            </a:prstGeom>
            <a:gradFill rotWithShape="1">
              <a:gsLst>
                <a:gs pos="0">
                  <a:srgbClr val="008181"/>
                </a:gs>
                <a:gs pos="80000">
                  <a:srgbClr val="00AAAA"/>
                </a:gs>
                <a:gs pos="100000">
                  <a:srgbClr val="00AFAF"/>
                </a:gs>
              </a:gsLst>
              <a:lin ang="16200000"/>
            </a:gradFill>
            <a:ln>
              <a:noFill/>
            </a:ln>
            <a:effectLst>
              <a:outerShdw blurRad="63500" sx="102000" sy="102000" algn="ctr" rotWithShape="0">
                <a:srgbClr val="00000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defRPr/>
              </a:pPr>
              <a:r>
                <a:rPr lang="en-US" sz="1050" b="1" dirty="0">
                  <a:solidFill>
                    <a:schemeClr val="lt1"/>
                  </a:solidFill>
                </a:rPr>
                <a:t>Delivers Documents based on Popularity</a:t>
              </a:r>
            </a:p>
          </p:txBody>
        </p:sp>
        <p:cxnSp>
          <p:nvCxnSpPr>
            <p:cNvPr id="11" name="Shape 20"/>
            <p:cNvCxnSpPr>
              <a:stCxn id="14" idx="3"/>
              <a:endCxn id="9" idx="1"/>
            </p:cNvCxnSpPr>
            <p:nvPr/>
          </p:nvCxnSpPr>
          <p:spPr>
            <a:xfrm>
              <a:off x="3714854" y="2453593"/>
              <a:ext cx="553419" cy="1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 name="Shape 21"/>
            <p:cNvCxnSpPr>
              <a:stCxn id="10" idx="1"/>
              <a:endCxn id="15" idx="3"/>
            </p:cNvCxnSpPr>
            <p:nvPr/>
          </p:nvCxnSpPr>
          <p:spPr>
            <a:xfrm rot="10800000">
              <a:off x="3714854" y="2987437"/>
              <a:ext cx="553419" cy="17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a:spLocks noChangeArrowheads="1"/>
            </p:cNvSpPr>
            <p:nvPr/>
          </p:nvSpPr>
          <p:spPr bwMode="auto">
            <a:xfrm>
              <a:off x="438970" y="1675145"/>
              <a:ext cx="3275883" cy="489208"/>
            </a:xfrm>
            <a:prstGeom prst="rect">
              <a:avLst/>
            </a:prstGeom>
            <a:solidFill>
              <a:srgbClr val="FFC000"/>
            </a:solidFill>
            <a:ln>
              <a:noFill/>
            </a:ln>
            <a:effectLst>
              <a:outerShdw blurRad="63500" sx="102000" sy="102000" algn="ctr" rotWithShape="0">
                <a:srgbClr val="00000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defRPr/>
              </a:pPr>
              <a:r>
                <a:rPr lang="en-US" sz="1050" b="1" dirty="0"/>
                <a:t>Has Question</a:t>
              </a:r>
            </a:p>
          </p:txBody>
        </p:sp>
        <p:sp>
          <p:nvSpPr>
            <p:cNvPr id="14" name="Rectangle 13"/>
            <p:cNvSpPr>
              <a:spLocks noChangeArrowheads="1"/>
            </p:cNvSpPr>
            <p:nvPr/>
          </p:nvSpPr>
          <p:spPr bwMode="auto">
            <a:xfrm>
              <a:off x="438970" y="2208989"/>
              <a:ext cx="3275883" cy="489208"/>
            </a:xfrm>
            <a:prstGeom prst="rect">
              <a:avLst/>
            </a:prstGeom>
            <a:solidFill>
              <a:srgbClr val="FFC000"/>
            </a:solidFill>
            <a:ln>
              <a:noFill/>
            </a:ln>
            <a:effectLst>
              <a:outerShdw blurRad="63500" sx="102000" sy="102000" algn="ctr" rotWithShape="0">
                <a:srgbClr val="00000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defRPr/>
              </a:pPr>
              <a:r>
                <a:rPr lang="en-US" sz="1050" b="1" dirty="0"/>
                <a:t>Distills to 2-3 Keywords</a:t>
              </a:r>
            </a:p>
          </p:txBody>
        </p:sp>
        <p:sp>
          <p:nvSpPr>
            <p:cNvPr id="15" name="Rectangle 14"/>
            <p:cNvSpPr>
              <a:spLocks noChangeArrowheads="1"/>
            </p:cNvSpPr>
            <p:nvPr/>
          </p:nvSpPr>
          <p:spPr bwMode="auto">
            <a:xfrm>
              <a:off x="438970" y="2744619"/>
              <a:ext cx="3275883" cy="487422"/>
            </a:xfrm>
            <a:prstGeom prst="rect">
              <a:avLst/>
            </a:prstGeom>
            <a:solidFill>
              <a:srgbClr val="FFC000"/>
            </a:solidFill>
            <a:ln>
              <a:noFill/>
            </a:ln>
            <a:effectLst>
              <a:outerShdw blurRad="63500" sx="102000" sy="102000" algn="ctr" rotWithShape="0">
                <a:srgbClr val="00000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defRPr/>
              </a:pPr>
              <a:r>
                <a:rPr lang="en-US" sz="975" b="1" dirty="0"/>
                <a:t>Reads Documents, Finds Answers</a:t>
              </a:r>
            </a:p>
          </p:txBody>
        </p:sp>
        <p:sp>
          <p:nvSpPr>
            <p:cNvPr id="16" name="Rectangle 15"/>
            <p:cNvSpPr>
              <a:spLocks noChangeArrowheads="1"/>
            </p:cNvSpPr>
            <p:nvPr/>
          </p:nvSpPr>
          <p:spPr bwMode="auto">
            <a:xfrm>
              <a:off x="438970" y="3276677"/>
              <a:ext cx="3275883" cy="487422"/>
            </a:xfrm>
            <a:prstGeom prst="rect">
              <a:avLst/>
            </a:prstGeom>
            <a:solidFill>
              <a:srgbClr val="FFC000"/>
            </a:solidFill>
            <a:ln>
              <a:noFill/>
            </a:ln>
            <a:effectLst>
              <a:outerShdw blurRad="63500" sx="102000" sy="102000" algn="ctr" rotWithShape="0">
                <a:srgbClr val="00000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defRPr/>
              </a:pPr>
              <a:r>
                <a:rPr lang="en-US" sz="1050" b="1" dirty="0"/>
                <a:t>Finds &amp; Analyzes Evidence</a:t>
              </a:r>
            </a:p>
          </p:txBody>
        </p:sp>
      </p:grpSp>
      <p:grpSp>
        <p:nvGrpSpPr>
          <p:cNvPr id="17" name="Group 77"/>
          <p:cNvGrpSpPr>
            <a:grpSpLocks/>
          </p:cNvGrpSpPr>
          <p:nvPr/>
        </p:nvGrpSpPr>
        <p:grpSpPr bwMode="auto">
          <a:xfrm>
            <a:off x="1118753" y="3056931"/>
            <a:ext cx="5945981" cy="1894285"/>
            <a:chOff x="122832" y="3595050"/>
            <a:chExt cx="8915400" cy="3235656"/>
          </a:xfrm>
        </p:grpSpPr>
        <p:sp>
          <p:nvSpPr>
            <p:cNvPr id="18" name="Trapezoid 66"/>
            <p:cNvSpPr>
              <a:spLocks noChangeArrowheads="1"/>
            </p:cNvSpPr>
            <p:nvPr/>
          </p:nvSpPr>
          <p:spPr bwMode="auto">
            <a:xfrm rot="-5400000">
              <a:off x="2962704" y="755178"/>
              <a:ext cx="3235656" cy="8915400"/>
            </a:xfrm>
            <a:custGeom>
              <a:avLst/>
              <a:gdLst>
                <a:gd name="T0" fmla="*/ 1617828 w 3235656"/>
                <a:gd name="T1" fmla="*/ 0 h 8915400"/>
                <a:gd name="T2" fmla="*/ 404457 w 3235656"/>
                <a:gd name="T3" fmla="*/ 4457700 h 8915400"/>
                <a:gd name="T4" fmla="*/ 1617828 w 3235656"/>
                <a:gd name="T5" fmla="*/ 8915400 h 8915400"/>
                <a:gd name="T6" fmla="*/ 2831199 w 3235656"/>
                <a:gd name="T7" fmla="*/ 4457700 h 8915400"/>
                <a:gd name="T8" fmla="*/ 17694720 60000 65536"/>
                <a:gd name="T9" fmla="*/ 11796480 60000 65536"/>
                <a:gd name="T10" fmla="*/ 5898240 60000 65536"/>
                <a:gd name="T11" fmla="*/ 0 60000 65536"/>
                <a:gd name="T12" fmla="*/ 539276 w 3235656"/>
                <a:gd name="T13" fmla="*/ 1485900 h 8915400"/>
                <a:gd name="T14" fmla="*/ 2696380 w 3235656"/>
                <a:gd name="T15" fmla="*/ 8915400 h 8915400"/>
              </a:gdLst>
              <a:ahLst/>
              <a:cxnLst>
                <a:cxn ang="T8">
                  <a:pos x="T0" y="T1"/>
                </a:cxn>
                <a:cxn ang="T9">
                  <a:pos x="T2" y="T3"/>
                </a:cxn>
                <a:cxn ang="T10">
                  <a:pos x="T4" y="T5"/>
                </a:cxn>
                <a:cxn ang="T11">
                  <a:pos x="T6" y="T7"/>
                </a:cxn>
              </a:cxnLst>
              <a:rect l="T12" t="T13" r="T14" b="T15"/>
              <a:pathLst>
                <a:path w="3235656" h="8915400">
                  <a:moveTo>
                    <a:pt x="0" y="8915400"/>
                  </a:moveTo>
                  <a:lnTo>
                    <a:pt x="808914" y="0"/>
                  </a:lnTo>
                  <a:lnTo>
                    <a:pt x="2426742" y="0"/>
                  </a:lnTo>
                  <a:lnTo>
                    <a:pt x="3235656" y="8915400"/>
                  </a:lnTo>
                  <a:lnTo>
                    <a:pt x="0" y="8915400"/>
                  </a:lnTo>
                  <a:close/>
                </a:path>
              </a:pathLst>
            </a:custGeom>
            <a:gradFill rotWithShape="1">
              <a:gsLst>
                <a:gs pos="0">
                  <a:srgbClr val="EDEDED"/>
                </a:gs>
                <a:gs pos="64999">
                  <a:srgbClr val="D0D0D0"/>
                </a:gs>
                <a:gs pos="100000">
                  <a:srgbClr val="BCBCBC"/>
                </a:gs>
              </a:gsLst>
              <a:lin ang="5400000" scaled="1"/>
            </a:gradFill>
            <a:ln>
              <a:noFill/>
            </a:ln>
            <a:effectLst>
              <a:outerShdw blurRad="63500" sx="102000" sy="102000" algn="ctr" rotWithShape="0">
                <a:srgbClr val="00000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anchor="ctr"/>
            <a:lstStyle/>
            <a:p>
              <a:endParaRPr lang="en-US" sz="1350"/>
            </a:p>
          </p:txBody>
        </p:sp>
        <p:sp>
          <p:nvSpPr>
            <p:cNvPr id="53254" name="TextBox 3"/>
            <p:cNvSpPr txBox="1">
              <a:spLocks noChangeArrowheads="1"/>
            </p:cNvSpPr>
            <p:nvPr/>
          </p:nvSpPr>
          <p:spPr bwMode="auto">
            <a:xfrm>
              <a:off x="6020394" y="3764184"/>
              <a:ext cx="1183046" cy="552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500" b="1" dirty="0">
                  <a:solidFill>
                    <a:schemeClr val="bg1"/>
                  </a:solidFill>
                  <a:cs typeface="Arial" panose="020B0604020202020204" pitchFamily="34" charset="0"/>
                </a:rPr>
                <a:t>Expert</a:t>
              </a:r>
            </a:p>
          </p:txBody>
        </p:sp>
        <p:sp>
          <p:nvSpPr>
            <p:cNvPr id="20" name="Rectangle 19"/>
            <p:cNvSpPr>
              <a:spLocks noChangeArrowheads="1"/>
            </p:cNvSpPr>
            <p:nvPr/>
          </p:nvSpPr>
          <p:spPr bwMode="auto">
            <a:xfrm>
              <a:off x="4302037" y="4241774"/>
              <a:ext cx="4614800" cy="457589"/>
            </a:xfrm>
            <a:prstGeom prst="rect">
              <a:avLst/>
            </a:prstGeom>
            <a:gradFill rotWithShape="1">
              <a:gsLst>
                <a:gs pos="0">
                  <a:srgbClr val="008181"/>
                </a:gs>
                <a:gs pos="80000">
                  <a:srgbClr val="00AAAA"/>
                </a:gs>
                <a:gs pos="100000">
                  <a:srgbClr val="00AFAF"/>
                </a:gs>
              </a:gsLst>
              <a:lin ang="16200000"/>
            </a:gradFill>
            <a:ln w="9525">
              <a:solidFill>
                <a:srgbClr val="009999"/>
              </a:solidFill>
              <a:miter lim="800000"/>
              <a:headEnd/>
              <a:tailEnd/>
            </a:ln>
            <a:effectLst>
              <a:outerShdw blurRad="63500" sx="102000" sy="102000" algn="ctr" rotWithShape="0">
                <a:srgbClr val="000000">
                  <a:alpha val="39998"/>
                </a:srgbClr>
              </a:outerShdw>
            </a:effectLst>
          </p:spPr>
          <p:txBody>
            <a:bodyPr anchor="ctr"/>
            <a:lstStyle/>
            <a:p>
              <a:pPr algn="ctr">
                <a:defRPr/>
              </a:pPr>
              <a:r>
                <a:rPr lang="en-US" sz="1050" b="1" dirty="0">
                  <a:solidFill>
                    <a:schemeClr val="lt1"/>
                  </a:solidFill>
                </a:rPr>
                <a:t>Understands Question</a:t>
              </a:r>
            </a:p>
          </p:txBody>
        </p:sp>
        <p:sp>
          <p:nvSpPr>
            <p:cNvPr id="21" name="Rectangle 20"/>
            <p:cNvSpPr>
              <a:spLocks noChangeArrowheads="1"/>
            </p:cNvSpPr>
            <p:nvPr/>
          </p:nvSpPr>
          <p:spPr bwMode="auto">
            <a:xfrm>
              <a:off x="4302037" y="4762408"/>
              <a:ext cx="4614800" cy="457589"/>
            </a:xfrm>
            <a:prstGeom prst="rect">
              <a:avLst/>
            </a:prstGeom>
            <a:gradFill rotWithShape="1">
              <a:gsLst>
                <a:gs pos="0">
                  <a:srgbClr val="008181"/>
                </a:gs>
                <a:gs pos="80000">
                  <a:srgbClr val="00AAAA"/>
                </a:gs>
                <a:gs pos="100000">
                  <a:srgbClr val="00AFAF"/>
                </a:gs>
              </a:gsLst>
              <a:lin ang="16200000"/>
            </a:gradFill>
            <a:ln w="9525">
              <a:solidFill>
                <a:srgbClr val="009999"/>
              </a:solidFill>
              <a:miter lim="800000"/>
              <a:headEnd/>
              <a:tailEnd/>
            </a:ln>
            <a:effectLst>
              <a:outerShdw blurRad="63500" sx="102000" sy="102000" algn="ctr" rotWithShape="0">
                <a:srgbClr val="000000">
                  <a:alpha val="39998"/>
                </a:srgbClr>
              </a:outerShdw>
            </a:effectLst>
          </p:spPr>
          <p:txBody>
            <a:bodyPr anchor="ctr"/>
            <a:lstStyle/>
            <a:p>
              <a:pPr algn="ctr">
                <a:defRPr/>
              </a:pPr>
              <a:r>
                <a:rPr lang="en-US" sz="1050" b="1" dirty="0">
                  <a:solidFill>
                    <a:schemeClr val="lt1"/>
                  </a:solidFill>
                </a:rPr>
                <a:t>Produces Possible Answers &amp; Evidence</a:t>
              </a:r>
            </a:p>
          </p:txBody>
        </p:sp>
        <p:sp>
          <p:nvSpPr>
            <p:cNvPr id="22" name="Rectangle 21"/>
            <p:cNvSpPr>
              <a:spLocks noChangeArrowheads="1"/>
            </p:cNvSpPr>
            <p:nvPr/>
          </p:nvSpPr>
          <p:spPr bwMode="auto">
            <a:xfrm>
              <a:off x="4302037" y="5832147"/>
              <a:ext cx="4614800" cy="457589"/>
            </a:xfrm>
            <a:prstGeom prst="rect">
              <a:avLst/>
            </a:prstGeom>
            <a:gradFill rotWithShape="1">
              <a:gsLst>
                <a:gs pos="0">
                  <a:srgbClr val="008181"/>
                </a:gs>
                <a:gs pos="80000">
                  <a:srgbClr val="00AAAA"/>
                </a:gs>
                <a:gs pos="100000">
                  <a:srgbClr val="00AFAF"/>
                </a:gs>
              </a:gsLst>
              <a:lin ang="16200000"/>
            </a:gradFill>
            <a:ln w="9525">
              <a:solidFill>
                <a:srgbClr val="009999"/>
              </a:solidFill>
              <a:miter lim="800000"/>
              <a:headEnd/>
              <a:tailEnd/>
            </a:ln>
            <a:effectLst>
              <a:outerShdw blurRad="63500" sx="102000" sy="102000" algn="ctr" rotWithShape="0">
                <a:srgbClr val="000000">
                  <a:alpha val="39998"/>
                </a:srgbClr>
              </a:outerShdw>
            </a:effectLst>
          </p:spPr>
          <p:txBody>
            <a:bodyPr anchor="ctr"/>
            <a:lstStyle/>
            <a:p>
              <a:pPr algn="ctr">
                <a:defRPr/>
              </a:pPr>
              <a:r>
                <a:rPr lang="en-US" sz="1050" b="1" dirty="0">
                  <a:solidFill>
                    <a:schemeClr val="lt1"/>
                  </a:solidFill>
                </a:rPr>
                <a:t>Delivers Response, Evidence &amp; Confidence</a:t>
              </a:r>
            </a:p>
          </p:txBody>
        </p:sp>
        <p:sp>
          <p:nvSpPr>
            <p:cNvPr id="23" name="Rectangle 22"/>
            <p:cNvSpPr>
              <a:spLocks noChangeArrowheads="1"/>
            </p:cNvSpPr>
            <p:nvPr/>
          </p:nvSpPr>
          <p:spPr bwMode="auto">
            <a:xfrm>
              <a:off x="4302037" y="5305413"/>
              <a:ext cx="4614800" cy="457587"/>
            </a:xfrm>
            <a:prstGeom prst="rect">
              <a:avLst/>
            </a:prstGeom>
            <a:gradFill rotWithShape="1">
              <a:gsLst>
                <a:gs pos="0">
                  <a:srgbClr val="008181"/>
                </a:gs>
                <a:gs pos="80000">
                  <a:srgbClr val="00AAAA"/>
                </a:gs>
                <a:gs pos="100000">
                  <a:srgbClr val="00AFAF"/>
                </a:gs>
              </a:gsLst>
              <a:lin ang="16200000"/>
            </a:gradFill>
            <a:ln w="9525">
              <a:solidFill>
                <a:srgbClr val="009999"/>
              </a:solidFill>
              <a:miter lim="800000"/>
              <a:headEnd/>
              <a:tailEnd/>
            </a:ln>
            <a:effectLst>
              <a:outerShdw blurRad="63500" sx="102000" sy="102000" algn="ctr" rotWithShape="0">
                <a:srgbClr val="000000">
                  <a:alpha val="39998"/>
                </a:srgbClr>
              </a:outerShdw>
            </a:effectLst>
          </p:spPr>
          <p:txBody>
            <a:bodyPr anchor="ctr"/>
            <a:lstStyle/>
            <a:p>
              <a:pPr algn="ctr">
                <a:defRPr/>
              </a:pPr>
              <a:r>
                <a:rPr lang="en-US" sz="1050" b="1" dirty="0">
                  <a:solidFill>
                    <a:schemeClr val="lt1"/>
                  </a:solidFill>
                </a:rPr>
                <a:t>Analyzes Evidence, Computes Confidence</a:t>
              </a:r>
            </a:p>
          </p:txBody>
        </p:sp>
        <p:sp>
          <p:nvSpPr>
            <p:cNvPr id="24" name="Rectangle 23"/>
            <p:cNvSpPr>
              <a:spLocks noChangeArrowheads="1"/>
            </p:cNvSpPr>
            <p:nvPr/>
          </p:nvSpPr>
          <p:spPr bwMode="auto">
            <a:xfrm>
              <a:off x="458454" y="4764442"/>
              <a:ext cx="3275882" cy="457587"/>
            </a:xfrm>
            <a:prstGeom prst="rect">
              <a:avLst/>
            </a:prstGeom>
            <a:solidFill>
              <a:srgbClr val="FFC000"/>
            </a:solidFill>
            <a:ln>
              <a:noFill/>
            </a:ln>
            <a:effectLst>
              <a:outerShdw blurRad="63500" sx="102000" sy="102000" algn="ctr" rotWithShape="0">
                <a:srgbClr val="00000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defRPr/>
              </a:pPr>
              <a:r>
                <a:rPr lang="en-US" sz="1050" b="1" dirty="0"/>
                <a:t>Asks NL Question</a:t>
              </a:r>
            </a:p>
          </p:txBody>
        </p:sp>
        <p:sp>
          <p:nvSpPr>
            <p:cNvPr id="25" name="Rectangle 24"/>
            <p:cNvSpPr>
              <a:spLocks noChangeArrowheads="1"/>
            </p:cNvSpPr>
            <p:nvPr/>
          </p:nvSpPr>
          <p:spPr bwMode="auto">
            <a:xfrm>
              <a:off x="458454" y="5311513"/>
              <a:ext cx="3275882" cy="457589"/>
            </a:xfrm>
            <a:prstGeom prst="rect">
              <a:avLst/>
            </a:prstGeom>
            <a:solidFill>
              <a:srgbClr val="FFC000"/>
            </a:solidFill>
            <a:ln>
              <a:noFill/>
            </a:ln>
            <a:effectLst>
              <a:outerShdw blurRad="63500" sx="102000" sy="102000" algn="ctr" rotWithShape="0">
                <a:srgbClr val="00000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defRPr/>
              </a:pPr>
              <a:r>
                <a:rPr lang="en-US" sz="1050" b="1" dirty="0"/>
                <a:t>Considers Answer &amp; Evidence</a:t>
              </a:r>
            </a:p>
          </p:txBody>
        </p:sp>
        <p:cxnSp>
          <p:nvCxnSpPr>
            <p:cNvPr id="26" name="Shape 21"/>
            <p:cNvCxnSpPr>
              <a:stCxn id="24" idx="3"/>
              <a:endCxn id="20" idx="1"/>
            </p:cNvCxnSpPr>
            <p:nvPr/>
          </p:nvCxnSpPr>
          <p:spPr>
            <a:xfrm flipV="1">
              <a:off x="3734336" y="4471586"/>
              <a:ext cx="567701" cy="5226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 name="Shape 21"/>
            <p:cNvCxnSpPr>
              <a:stCxn id="22" idx="1"/>
              <a:endCxn id="25" idx="3"/>
            </p:cNvCxnSpPr>
            <p:nvPr/>
          </p:nvCxnSpPr>
          <p:spPr>
            <a:xfrm rot="10800000">
              <a:off x="3734336" y="5541325"/>
              <a:ext cx="567701" cy="52063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263" name="TextBox 67"/>
            <p:cNvSpPr txBox="1">
              <a:spLocks noChangeArrowheads="1"/>
            </p:cNvSpPr>
            <p:nvPr/>
          </p:nvSpPr>
          <p:spPr bwMode="auto">
            <a:xfrm>
              <a:off x="851494" y="4288855"/>
              <a:ext cx="2540642" cy="552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500" b="1" dirty="0">
                  <a:solidFill>
                    <a:schemeClr val="bg1"/>
                  </a:solidFill>
                  <a:cs typeface="Arial" panose="020B0604020202020204" pitchFamily="34" charset="0"/>
                </a:rPr>
                <a:t>Decision Maker</a:t>
              </a:r>
            </a:p>
          </p:txBody>
        </p:sp>
      </p:grpSp>
    </p:spTree>
    <p:extLst>
      <p:ext uri="{BB962C8B-B14F-4D97-AF65-F5344CB8AC3E}">
        <p14:creationId xmlns:p14="http://schemas.microsoft.com/office/powerpoint/2010/main" val="33070875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
          <p:cNvSpPr txBox="1">
            <a:spLocks noChangeArrowheads="1"/>
          </p:cNvSpPr>
          <p:nvPr/>
        </p:nvSpPr>
        <p:spPr bwMode="auto">
          <a:xfrm>
            <a:off x="1489869" y="669373"/>
            <a:ext cx="6574631" cy="3569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800" b="1">
                <a:solidFill>
                  <a:schemeClr val="tx1"/>
                </a:solidFill>
                <a:latin typeface="+mj-lt"/>
                <a:ea typeface="+mj-ea"/>
                <a:cs typeface="ヒラギノ角ゴ Pro W3" charset="0"/>
              </a:defRPr>
            </a:lvl1pPr>
            <a:lvl2pPr algn="l" rtl="0" eaLnBrk="0" fontAlgn="base" hangingPunct="0">
              <a:spcBef>
                <a:spcPct val="0"/>
              </a:spcBef>
              <a:spcAft>
                <a:spcPct val="0"/>
              </a:spcAft>
              <a:defRPr sz="2800" b="1">
                <a:solidFill>
                  <a:schemeClr val="tx1"/>
                </a:solidFill>
                <a:latin typeface="Arial" charset="0"/>
                <a:ea typeface="ヒラギノ角ゴ Pro W3" charset="0"/>
                <a:cs typeface="ヒラギノ角ゴ Pro W3" charset="0"/>
              </a:defRPr>
            </a:lvl2pPr>
            <a:lvl3pPr algn="l" rtl="0" eaLnBrk="0" fontAlgn="base" hangingPunct="0">
              <a:spcBef>
                <a:spcPct val="0"/>
              </a:spcBef>
              <a:spcAft>
                <a:spcPct val="0"/>
              </a:spcAft>
              <a:defRPr sz="2800" b="1">
                <a:solidFill>
                  <a:schemeClr val="tx1"/>
                </a:solidFill>
                <a:latin typeface="Arial" charset="0"/>
                <a:ea typeface="ヒラギノ角ゴ Pro W3" charset="0"/>
                <a:cs typeface="ヒラギノ角ゴ Pro W3" charset="0"/>
              </a:defRPr>
            </a:lvl3pPr>
            <a:lvl4pPr algn="l" rtl="0" eaLnBrk="0" fontAlgn="base" hangingPunct="0">
              <a:spcBef>
                <a:spcPct val="0"/>
              </a:spcBef>
              <a:spcAft>
                <a:spcPct val="0"/>
              </a:spcAft>
              <a:defRPr sz="2800" b="1">
                <a:solidFill>
                  <a:schemeClr val="tx1"/>
                </a:solidFill>
                <a:latin typeface="Arial" charset="0"/>
                <a:ea typeface="ヒラギノ角ゴ Pro W3" charset="0"/>
                <a:cs typeface="ヒラギノ角ゴ Pro W3" charset="0"/>
              </a:defRPr>
            </a:lvl4pPr>
            <a:lvl5pPr algn="l" rtl="0" eaLnBrk="0" fontAlgn="base" hangingPunct="0">
              <a:spcBef>
                <a:spcPct val="0"/>
              </a:spcBef>
              <a:spcAft>
                <a:spcPct val="0"/>
              </a:spcAft>
              <a:defRPr sz="2800" b="1">
                <a:solidFill>
                  <a:schemeClr val="tx1"/>
                </a:solidFill>
                <a:latin typeface="Arial" charset="0"/>
                <a:ea typeface="ヒラギノ角ゴ Pro W3" charset="0"/>
                <a:cs typeface="ヒラギノ角ゴ Pro W3" charset="0"/>
              </a:defRPr>
            </a:lvl5pPr>
            <a:lvl6pPr marL="457200" algn="l" rtl="0" fontAlgn="base">
              <a:spcBef>
                <a:spcPct val="0"/>
              </a:spcBef>
              <a:spcAft>
                <a:spcPct val="0"/>
              </a:spcAft>
              <a:defRPr sz="2800" b="1">
                <a:solidFill>
                  <a:schemeClr val="tx1"/>
                </a:solidFill>
                <a:latin typeface="Arial" charset="0"/>
                <a:ea typeface="ヒラギノ角ゴ Pro W3" charset="0"/>
              </a:defRPr>
            </a:lvl6pPr>
            <a:lvl7pPr marL="914400" algn="l" rtl="0" fontAlgn="base">
              <a:spcBef>
                <a:spcPct val="0"/>
              </a:spcBef>
              <a:spcAft>
                <a:spcPct val="0"/>
              </a:spcAft>
              <a:defRPr sz="2800" b="1">
                <a:solidFill>
                  <a:schemeClr val="tx1"/>
                </a:solidFill>
                <a:latin typeface="Arial" charset="0"/>
                <a:ea typeface="ヒラギノ角ゴ Pro W3" charset="0"/>
              </a:defRPr>
            </a:lvl7pPr>
            <a:lvl8pPr marL="1371600" algn="l" rtl="0" fontAlgn="base">
              <a:spcBef>
                <a:spcPct val="0"/>
              </a:spcBef>
              <a:spcAft>
                <a:spcPct val="0"/>
              </a:spcAft>
              <a:defRPr sz="2800" b="1">
                <a:solidFill>
                  <a:schemeClr val="tx1"/>
                </a:solidFill>
                <a:latin typeface="Arial" charset="0"/>
                <a:ea typeface="ヒラギノ角ゴ Pro W3" charset="0"/>
              </a:defRPr>
            </a:lvl8pPr>
            <a:lvl9pPr marL="1828800" algn="l" rtl="0" fontAlgn="base">
              <a:spcBef>
                <a:spcPct val="0"/>
              </a:spcBef>
              <a:spcAft>
                <a:spcPct val="0"/>
              </a:spcAft>
              <a:defRPr sz="2800" b="1">
                <a:solidFill>
                  <a:schemeClr val="tx1"/>
                </a:solidFill>
                <a:latin typeface="Arial" charset="0"/>
                <a:ea typeface="ヒラギノ角ゴ Pro W3" charset="0"/>
              </a:defRPr>
            </a:lvl9pPr>
          </a:lstStyle>
          <a:p>
            <a:r>
              <a:rPr lang="en-US" altLang="en-US" sz="1500" kern="0" dirty="0"/>
              <a:t>Personality Insights Provides 52 Traits That Can Be Used To Drive Personalization </a:t>
            </a:r>
          </a:p>
        </p:txBody>
      </p:sp>
      <p:sp>
        <p:nvSpPr>
          <p:cNvPr id="17" name="Rectangle 4"/>
          <p:cNvSpPr>
            <a:spLocks noChangeArrowheads="1"/>
          </p:cNvSpPr>
          <p:nvPr/>
        </p:nvSpPr>
        <p:spPr bwMode="auto">
          <a:xfrm>
            <a:off x="6057900" y="4743451"/>
            <a:ext cx="1600200" cy="1833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r">
              <a:defRPr/>
            </a:pPr>
            <a:fld id="{2881D121-5337-4A48-81EA-8D5D2B2291A8}" type="slidenum">
              <a:rPr lang="en-US" sz="825">
                <a:solidFill>
                  <a:srgbClr val="FFFFFF"/>
                </a:solidFill>
              </a:rPr>
              <a:pPr algn="r">
                <a:defRPr/>
              </a:pPr>
              <a:t>35</a:t>
            </a:fld>
            <a:endParaRPr lang="en-US" sz="825" dirty="0">
              <a:solidFill>
                <a:srgbClr val="FFFFFF"/>
              </a:solidFill>
            </a:endParaRPr>
          </a:p>
        </p:txBody>
      </p:sp>
      <p:sp>
        <p:nvSpPr>
          <p:cNvPr id="2" name="Rectangle 1"/>
          <p:cNvSpPr/>
          <p:nvPr/>
        </p:nvSpPr>
        <p:spPr>
          <a:xfrm>
            <a:off x="1572711" y="1208644"/>
            <a:ext cx="6085390" cy="3485570"/>
          </a:xfrm>
          <a:prstGeom prst="rect">
            <a:avLst/>
          </a:prstGeom>
        </p:spPr>
        <p:txBody>
          <a:bodyPr wrap="square">
            <a:spAutoFit/>
          </a:bodyPr>
          <a:lstStyle/>
          <a:p>
            <a:endParaRPr lang="en-US" sz="1050" dirty="0">
              <a:latin typeface="Arial" panose="020B0604020202020204" pitchFamily="34" charset="0"/>
            </a:endParaRPr>
          </a:p>
          <a:p>
            <a:r>
              <a:rPr lang="en-US" sz="1050" b="1" dirty="0">
                <a:latin typeface="Arial" panose="020B0604020202020204" pitchFamily="34" charset="0"/>
                <a:hlinkClick r:id="rId3"/>
              </a:rPr>
              <a:t>Big Five</a:t>
            </a:r>
            <a:r>
              <a:rPr lang="en-US" sz="1050" dirty="0">
                <a:latin typeface="Arial" panose="020B0604020202020204" pitchFamily="34" charset="0"/>
              </a:rPr>
              <a:t> personality characteristics represent the most widely used model for generally describing how a person engages with the world. The model includes five primary characteristics, or dimensions:</a:t>
            </a:r>
          </a:p>
          <a:p>
            <a:pPr marL="557213" lvl="1" indent="-214313">
              <a:buFont typeface="Arial" panose="020B0604020202020204" pitchFamily="34" charset="0"/>
              <a:buChar char="•"/>
            </a:pPr>
            <a:r>
              <a:rPr lang="en-US" sz="1050" i="1" dirty="0">
                <a:latin typeface="Arial" panose="020B0604020202020204" pitchFamily="34" charset="0"/>
              </a:rPr>
              <a:t>Agreeableness</a:t>
            </a:r>
            <a:r>
              <a:rPr lang="en-US" sz="1050" dirty="0">
                <a:latin typeface="Arial" panose="020B0604020202020204" pitchFamily="34" charset="0"/>
              </a:rPr>
              <a:t> is a person's tendency to be compassionate and cooperative toward others.</a:t>
            </a:r>
          </a:p>
          <a:p>
            <a:pPr marL="557213" lvl="1" indent="-214313">
              <a:buFont typeface="Arial" panose="020B0604020202020204" pitchFamily="34" charset="0"/>
              <a:buChar char="•"/>
            </a:pPr>
            <a:r>
              <a:rPr lang="en-US" sz="1050" i="1" dirty="0">
                <a:latin typeface="Arial" panose="020B0604020202020204" pitchFamily="34" charset="0"/>
              </a:rPr>
              <a:t>Conscientiousness</a:t>
            </a:r>
            <a:r>
              <a:rPr lang="en-US" sz="1050" dirty="0">
                <a:latin typeface="Arial" panose="020B0604020202020204" pitchFamily="34" charset="0"/>
              </a:rPr>
              <a:t> is a person's tendency to act in an organized or thoughtful way.</a:t>
            </a:r>
          </a:p>
          <a:p>
            <a:pPr marL="557213" lvl="1" indent="-214313">
              <a:buFont typeface="Arial" panose="020B0604020202020204" pitchFamily="34" charset="0"/>
              <a:buChar char="•"/>
            </a:pPr>
            <a:r>
              <a:rPr lang="en-US" sz="1050" i="1" dirty="0">
                <a:latin typeface="Arial" panose="020B0604020202020204" pitchFamily="34" charset="0"/>
              </a:rPr>
              <a:t>Extraversion</a:t>
            </a:r>
            <a:r>
              <a:rPr lang="en-US" sz="1050" dirty="0">
                <a:latin typeface="Arial" panose="020B0604020202020204" pitchFamily="34" charset="0"/>
              </a:rPr>
              <a:t> is a person's tendency to seek stimulation in the company of others.</a:t>
            </a:r>
          </a:p>
          <a:p>
            <a:pPr marL="557213" lvl="1" indent="-214313">
              <a:buFont typeface="Arial" panose="020B0604020202020204" pitchFamily="34" charset="0"/>
              <a:buChar char="•"/>
            </a:pPr>
            <a:r>
              <a:rPr lang="en-US" sz="1050" i="1" dirty="0">
                <a:latin typeface="Arial" panose="020B0604020202020204" pitchFamily="34" charset="0"/>
              </a:rPr>
              <a:t>Emotional Range</a:t>
            </a:r>
            <a:r>
              <a:rPr lang="en-US" sz="1050" dirty="0">
                <a:latin typeface="Arial" panose="020B0604020202020204" pitchFamily="34" charset="0"/>
              </a:rPr>
              <a:t>, also referred to as </a:t>
            </a:r>
            <a:r>
              <a:rPr lang="en-US" sz="1050" i="1" dirty="0">
                <a:latin typeface="Arial" panose="020B0604020202020204" pitchFamily="34" charset="0"/>
              </a:rPr>
              <a:t>Neuroticism</a:t>
            </a:r>
            <a:r>
              <a:rPr lang="en-US" sz="1050" dirty="0">
                <a:latin typeface="Arial" panose="020B0604020202020204" pitchFamily="34" charset="0"/>
              </a:rPr>
              <a:t> or </a:t>
            </a:r>
            <a:r>
              <a:rPr lang="en-US" sz="1050" i="1" dirty="0">
                <a:latin typeface="Arial" panose="020B0604020202020204" pitchFamily="34" charset="0"/>
              </a:rPr>
              <a:t>Natural Reactions</a:t>
            </a:r>
            <a:r>
              <a:rPr lang="en-US" sz="1050" dirty="0">
                <a:latin typeface="Arial" panose="020B0604020202020204" pitchFamily="34" charset="0"/>
              </a:rPr>
              <a:t>, is the extent to which a person's emotions are sensitive to the person's environment.</a:t>
            </a:r>
          </a:p>
          <a:p>
            <a:pPr marL="557213" lvl="1" indent="-214313">
              <a:buFont typeface="Arial" panose="020B0604020202020204" pitchFamily="34" charset="0"/>
              <a:buChar char="•"/>
            </a:pPr>
            <a:r>
              <a:rPr lang="en-US" sz="1050" i="1" dirty="0">
                <a:latin typeface="Arial" panose="020B0604020202020204" pitchFamily="34" charset="0"/>
              </a:rPr>
              <a:t>Openness</a:t>
            </a:r>
            <a:r>
              <a:rPr lang="en-US" sz="1050" dirty="0">
                <a:latin typeface="Arial" panose="020B0604020202020204" pitchFamily="34" charset="0"/>
              </a:rPr>
              <a:t> is the extent to which a person is open to experiencing a variety of activities.</a:t>
            </a:r>
          </a:p>
          <a:p>
            <a:pPr>
              <a:buFont typeface="Arial" panose="020B0604020202020204" pitchFamily="34" charset="0"/>
              <a:buChar char="•"/>
            </a:pPr>
            <a:endParaRPr lang="en-US" sz="1050" dirty="0">
              <a:latin typeface="Arial" panose="020B0604020202020204" pitchFamily="34" charset="0"/>
            </a:endParaRPr>
          </a:p>
          <a:p>
            <a:r>
              <a:rPr lang="en-US" sz="1050" b="1" dirty="0">
                <a:latin typeface="Arial" panose="020B0604020202020204" pitchFamily="34" charset="0"/>
                <a:hlinkClick r:id="rId4"/>
              </a:rPr>
              <a:t>Need</a:t>
            </a:r>
            <a:r>
              <a:rPr lang="en-US" sz="1050" dirty="0">
                <a:latin typeface="Arial" panose="020B0604020202020204" pitchFamily="34" charset="0"/>
                <a:hlinkClick r:id="rId4"/>
              </a:rPr>
              <a:t>s</a:t>
            </a:r>
            <a:r>
              <a:rPr lang="en-US" sz="1050" dirty="0">
                <a:latin typeface="Arial" panose="020B0604020202020204" pitchFamily="34" charset="0"/>
              </a:rPr>
              <a:t> describe which aspects of a product will resonate with a person. The model includes twelve characteristic needs: </a:t>
            </a:r>
            <a:r>
              <a:rPr lang="en-US" sz="1050" i="1" dirty="0">
                <a:latin typeface="Arial" panose="020B0604020202020204" pitchFamily="34" charset="0"/>
              </a:rPr>
              <a:t>Excitement</a:t>
            </a:r>
            <a:r>
              <a:rPr lang="en-US" sz="1050" dirty="0">
                <a:latin typeface="Arial" panose="020B0604020202020204" pitchFamily="34" charset="0"/>
              </a:rPr>
              <a:t>, </a:t>
            </a:r>
            <a:r>
              <a:rPr lang="en-US" sz="1050" i="1" dirty="0">
                <a:latin typeface="Arial" panose="020B0604020202020204" pitchFamily="34" charset="0"/>
              </a:rPr>
              <a:t>Harmony</a:t>
            </a:r>
            <a:r>
              <a:rPr lang="en-US" sz="1050" dirty="0">
                <a:latin typeface="Arial" panose="020B0604020202020204" pitchFamily="34" charset="0"/>
              </a:rPr>
              <a:t>, </a:t>
            </a:r>
            <a:r>
              <a:rPr lang="en-US" sz="1050" i="1" dirty="0">
                <a:latin typeface="Arial" panose="020B0604020202020204" pitchFamily="34" charset="0"/>
              </a:rPr>
              <a:t>Curiosity</a:t>
            </a:r>
            <a:r>
              <a:rPr lang="en-US" sz="1050" dirty="0">
                <a:latin typeface="Arial" panose="020B0604020202020204" pitchFamily="34" charset="0"/>
              </a:rPr>
              <a:t>, </a:t>
            </a:r>
            <a:r>
              <a:rPr lang="en-US" sz="1050" i="1" dirty="0">
                <a:latin typeface="Arial" panose="020B0604020202020204" pitchFamily="34" charset="0"/>
              </a:rPr>
              <a:t>Ideal</a:t>
            </a:r>
            <a:r>
              <a:rPr lang="en-US" sz="1050" dirty="0">
                <a:latin typeface="Arial" panose="020B0604020202020204" pitchFamily="34" charset="0"/>
              </a:rPr>
              <a:t>, </a:t>
            </a:r>
            <a:r>
              <a:rPr lang="en-US" sz="1050" i="1" dirty="0">
                <a:latin typeface="Arial" panose="020B0604020202020204" pitchFamily="34" charset="0"/>
              </a:rPr>
              <a:t>Closeness</a:t>
            </a:r>
            <a:r>
              <a:rPr lang="en-US" sz="1050" dirty="0">
                <a:latin typeface="Arial" panose="020B0604020202020204" pitchFamily="34" charset="0"/>
              </a:rPr>
              <a:t>, </a:t>
            </a:r>
            <a:r>
              <a:rPr lang="en-US" sz="1050" i="1" dirty="0" err="1">
                <a:latin typeface="Arial" panose="020B0604020202020204" pitchFamily="34" charset="0"/>
              </a:rPr>
              <a:t>Selfexpression</a:t>
            </a:r>
            <a:r>
              <a:rPr lang="en-US" sz="1050" dirty="0">
                <a:latin typeface="Arial" panose="020B0604020202020204" pitchFamily="34" charset="0"/>
              </a:rPr>
              <a:t>, </a:t>
            </a:r>
            <a:r>
              <a:rPr lang="en-US" sz="1050" i="1" dirty="0">
                <a:latin typeface="Arial" panose="020B0604020202020204" pitchFamily="34" charset="0"/>
              </a:rPr>
              <a:t>Liberty</a:t>
            </a:r>
            <a:r>
              <a:rPr lang="en-US" sz="1050" dirty="0">
                <a:latin typeface="Arial" panose="020B0604020202020204" pitchFamily="34" charset="0"/>
              </a:rPr>
              <a:t>, </a:t>
            </a:r>
            <a:r>
              <a:rPr lang="en-US" sz="1050" i="1" dirty="0">
                <a:latin typeface="Arial" panose="020B0604020202020204" pitchFamily="34" charset="0"/>
              </a:rPr>
              <a:t>Love</a:t>
            </a:r>
            <a:r>
              <a:rPr lang="en-US" sz="1050" dirty="0">
                <a:latin typeface="Arial" panose="020B0604020202020204" pitchFamily="34" charset="0"/>
              </a:rPr>
              <a:t>, </a:t>
            </a:r>
            <a:r>
              <a:rPr lang="en-US" sz="1050" i="1" dirty="0">
                <a:latin typeface="Arial" panose="020B0604020202020204" pitchFamily="34" charset="0"/>
              </a:rPr>
              <a:t>Practicality</a:t>
            </a:r>
            <a:r>
              <a:rPr lang="en-US" sz="1050" dirty="0">
                <a:latin typeface="Arial" panose="020B0604020202020204" pitchFamily="34" charset="0"/>
              </a:rPr>
              <a:t>, </a:t>
            </a:r>
            <a:r>
              <a:rPr lang="en-US" sz="1050" i="1" dirty="0" err="1">
                <a:latin typeface="Arial" panose="020B0604020202020204" pitchFamily="34" charset="0"/>
              </a:rPr>
              <a:t>Stability</a:t>
            </a:r>
            <a:r>
              <a:rPr lang="en-US" sz="1050" dirty="0" err="1">
                <a:latin typeface="Arial" panose="020B0604020202020204" pitchFamily="34" charset="0"/>
              </a:rPr>
              <a:t>,</a:t>
            </a:r>
            <a:r>
              <a:rPr lang="en-US" sz="1050" i="1" dirty="0" err="1">
                <a:latin typeface="Arial" panose="020B0604020202020204" pitchFamily="34" charset="0"/>
              </a:rPr>
              <a:t>Challenge</a:t>
            </a:r>
            <a:r>
              <a:rPr lang="en-US" sz="1050" dirty="0">
                <a:latin typeface="Arial" panose="020B0604020202020204" pitchFamily="34" charset="0"/>
              </a:rPr>
              <a:t>, and </a:t>
            </a:r>
            <a:r>
              <a:rPr lang="en-US" sz="1050" i="1" dirty="0">
                <a:latin typeface="Arial" panose="020B0604020202020204" pitchFamily="34" charset="0"/>
              </a:rPr>
              <a:t>Structure</a:t>
            </a:r>
            <a:r>
              <a:rPr lang="en-US" sz="1050" dirty="0">
                <a:latin typeface="Arial" panose="020B0604020202020204" pitchFamily="34" charset="0"/>
              </a:rPr>
              <a:t>.</a:t>
            </a:r>
          </a:p>
          <a:p>
            <a:pPr>
              <a:buFont typeface="Arial" panose="020B0604020202020204" pitchFamily="34" charset="0"/>
              <a:buChar char="•"/>
            </a:pPr>
            <a:endParaRPr lang="en-US" sz="1050" dirty="0">
              <a:latin typeface="Arial" panose="020B0604020202020204" pitchFamily="34" charset="0"/>
            </a:endParaRPr>
          </a:p>
          <a:p>
            <a:r>
              <a:rPr lang="en-US" sz="1050" b="1" dirty="0">
                <a:latin typeface="Arial" panose="020B0604020202020204" pitchFamily="34" charset="0"/>
                <a:hlinkClick r:id="rId5"/>
              </a:rPr>
              <a:t>Values</a:t>
            </a:r>
            <a:r>
              <a:rPr lang="en-US" sz="1050" dirty="0">
                <a:latin typeface="Arial" panose="020B0604020202020204" pitchFamily="34" charset="0"/>
              </a:rPr>
              <a:t> describe motivating factors that influence a person's decision making. The model includes five dimensions of human values: </a:t>
            </a:r>
            <a:r>
              <a:rPr lang="en-US" sz="1050" i="1" dirty="0">
                <a:latin typeface="Arial" panose="020B0604020202020204" pitchFamily="34" charset="0"/>
              </a:rPr>
              <a:t>Self-transcendence / Helping others</a:t>
            </a:r>
            <a:r>
              <a:rPr lang="en-US" sz="1050" dirty="0">
                <a:latin typeface="Arial" panose="020B0604020202020204" pitchFamily="34" charset="0"/>
              </a:rPr>
              <a:t>, </a:t>
            </a:r>
            <a:r>
              <a:rPr lang="en-US" sz="1050" i="1" dirty="0">
                <a:latin typeface="Arial" panose="020B0604020202020204" pitchFamily="34" charset="0"/>
              </a:rPr>
              <a:t>Conservation / Tradition</a:t>
            </a:r>
            <a:r>
              <a:rPr lang="en-US" sz="1050" dirty="0">
                <a:latin typeface="Arial" panose="020B0604020202020204" pitchFamily="34" charset="0"/>
              </a:rPr>
              <a:t>, </a:t>
            </a:r>
            <a:r>
              <a:rPr lang="en-US" sz="1050" i="1" dirty="0">
                <a:latin typeface="Arial" panose="020B0604020202020204" pitchFamily="34" charset="0"/>
              </a:rPr>
              <a:t>Hedonism / Taking pleasure in life</a:t>
            </a:r>
            <a:r>
              <a:rPr lang="en-US" sz="1050" dirty="0">
                <a:latin typeface="Arial" panose="020B0604020202020204" pitchFamily="34" charset="0"/>
              </a:rPr>
              <a:t>, </a:t>
            </a:r>
            <a:r>
              <a:rPr lang="en-US" sz="1050" i="1" dirty="0">
                <a:latin typeface="Arial" panose="020B0604020202020204" pitchFamily="34" charset="0"/>
              </a:rPr>
              <a:t>Self-enhancement / Achieving success</a:t>
            </a:r>
            <a:r>
              <a:rPr lang="en-US" sz="1050" dirty="0">
                <a:latin typeface="Arial" panose="020B0604020202020204" pitchFamily="34" charset="0"/>
              </a:rPr>
              <a:t>, and </a:t>
            </a:r>
            <a:r>
              <a:rPr lang="en-US" sz="1050" i="1" dirty="0">
                <a:latin typeface="Arial" panose="020B0604020202020204" pitchFamily="34" charset="0"/>
              </a:rPr>
              <a:t>Open to change / Excitement</a:t>
            </a:r>
            <a:r>
              <a:rPr lang="en-US" sz="1050" dirty="0">
                <a:latin typeface="Arial" panose="020B0604020202020204" pitchFamily="34" charset="0"/>
              </a:rPr>
              <a:t>.</a:t>
            </a:r>
          </a:p>
        </p:txBody>
      </p:sp>
    </p:spTree>
    <p:extLst>
      <p:ext uri="{BB962C8B-B14F-4D97-AF65-F5344CB8AC3E}">
        <p14:creationId xmlns:p14="http://schemas.microsoft.com/office/powerpoint/2010/main" val="1011578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
          <p:cNvSpPr txBox="1">
            <a:spLocks noChangeArrowheads="1"/>
          </p:cNvSpPr>
          <p:nvPr/>
        </p:nvSpPr>
        <p:spPr bwMode="auto">
          <a:xfrm>
            <a:off x="1489869" y="764865"/>
            <a:ext cx="6214799" cy="7106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800" b="1">
                <a:solidFill>
                  <a:schemeClr val="tx1"/>
                </a:solidFill>
                <a:latin typeface="+mj-lt"/>
                <a:ea typeface="+mj-ea"/>
                <a:cs typeface="ヒラギノ角ゴ Pro W3" charset="0"/>
              </a:defRPr>
            </a:lvl1pPr>
            <a:lvl2pPr algn="l" rtl="0" eaLnBrk="0" fontAlgn="base" hangingPunct="0">
              <a:spcBef>
                <a:spcPct val="0"/>
              </a:spcBef>
              <a:spcAft>
                <a:spcPct val="0"/>
              </a:spcAft>
              <a:defRPr sz="2800" b="1">
                <a:solidFill>
                  <a:schemeClr val="tx1"/>
                </a:solidFill>
                <a:latin typeface="Arial" charset="0"/>
                <a:ea typeface="ヒラギノ角ゴ Pro W3" charset="0"/>
                <a:cs typeface="ヒラギノ角ゴ Pro W3" charset="0"/>
              </a:defRPr>
            </a:lvl2pPr>
            <a:lvl3pPr algn="l" rtl="0" eaLnBrk="0" fontAlgn="base" hangingPunct="0">
              <a:spcBef>
                <a:spcPct val="0"/>
              </a:spcBef>
              <a:spcAft>
                <a:spcPct val="0"/>
              </a:spcAft>
              <a:defRPr sz="2800" b="1">
                <a:solidFill>
                  <a:schemeClr val="tx1"/>
                </a:solidFill>
                <a:latin typeface="Arial" charset="0"/>
                <a:ea typeface="ヒラギノ角ゴ Pro W3" charset="0"/>
                <a:cs typeface="ヒラギノ角ゴ Pro W3" charset="0"/>
              </a:defRPr>
            </a:lvl3pPr>
            <a:lvl4pPr algn="l" rtl="0" eaLnBrk="0" fontAlgn="base" hangingPunct="0">
              <a:spcBef>
                <a:spcPct val="0"/>
              </a:spcBef>
              <a:spcAft>
                <a:spcPct val="0"/>
              </a:spcAft>
              <a:defRPr sz="2800" b="1">
                <a:solidFill>
                  <a:schemeClr val="tx1"/>
                </a:solidFill>
                <a:latin typeface="Arial" charset="0"/>
                <a:ea typeface="ヒラギノ角ゴ Pro W3" charset="0"/>
                <a:cs typeface="ヒラギノ角ゴ Pro W3" charset="0"/>
              </a:defRPr>
            </a:lvl4pPr>
            <a:lvl5pPr algn="l" rtl="0" eaLnBrk="0" fontAlgn="base" hangingPunct="0">
              <a:spcBef>
                <a:spcPct val="0"/>
              </a:spcBef>
              <a:spcAft>
                <a:spcPct val="0"/>
              </a:spcAft>
              <a:defRPr sz="2800" b="1">
                <a:solidFill>
                  <a:schemeClr val="tx1"/>
                </a:solidFill>
                <a:latin typeface="Arial" charset="0"/>
                <a:ea typeface="ヒラギノ角ゴ Pro W3" charset="0"/>
                <a:cs typeface="ヒラギノ角ゴ Pro W3" charset="0"/>
              </a:defRPr>
            </a:lvl5pPr>
            <a:lvl6pPr marL="457200" algn="l" rtl="0" fontAlgn="base">
              <a:spcBef>
                <a:spcPct val="0"/>
              </a:spcBef>
              <a:spcAft>
                <a:spcPct val="0"/>
              </a:spcAft>
              <a:defRPr sz="2800" b="1">
                <a:solidFill>
                  <a:schemeClr val="tx1"/>
                </a:solidFill>
                <a:latin typeface="Arial" charset="0"/>
                <a:ea typeface="ヒラギノ角ゴ Pro W3" charset="0"/>
              </a:defRPr>
            </a:lvl6pPr>
            <a:lvl7pPr marL="914400" algn="l" rtl="0" fontAlgn="base">
              <a:spcBef>
                <a:spcPct val="0"/>
              </a:spcBef>
              <a:spcAft>
                <a:spcPct val="0"/>
              </a:spcAft>
              <a:defRPr sz="2800" b="1">
                <a:solidFill>
                  <a:schemeClr val="tx1"/>
                </a:solidFill>
                <a:latin typeface="Arial" charset="0"/>
                <a:ea typeface="ヒラギノ角ゴ Pro W3" charset="0"/>
              </a:defRPr>
            </a:lvl7pPr>
            <a:lvl8pPr marL="1371600" algn="l" rtl="0" fontAlgn="base">
              <a:spcBef>
                <a:spcPct val="0"/>
              </a:spcBef>
              <a:spcAft>
                <a:spcPct val="0"/>
              </a:spcAft>
              <a:defRPr sz="2800" b="1">
                <a:solidFill>
                  <a:schemeClr val="tx1"/>
                </a:solidFill>
                <a:latin typeface="Arial" charset="0"/>
                <a:ea typeface="ヒラギノ角ゴ Pro W3" charset="0"/>
              </a:defRPr>
            </a:lvl8pPr>
            <a:lvl9pPr marL="1828800" algn="l" rtl="0" fontAlgn="base">
              <a:spcBef>
                <a:spcPct val="0"/>
              </a:spcBef>
              <a:spcAft>
                <a:spcPct val="0"/>
              </a:spcAft>
              <a:defRPr sz="2800" b="1">
                <a:solidFill>
                  <a:schemeClr val="tx1"/>
                </a:solidFill>
                <a:latin typeface="Arial" charset="0"/>
                <a:ea typeface="ヒラギノ角ゴ Pro W3" charset="0"/>
              </a:defRPr>
            </a:lvl9pPr>
          </a:lstStyle>
          <a:p>
            <a:r>
              <a:rPr lang="en-US" altLang="en-US" sz="1500" kern="0" dirty="0"/>
              <a:t>Personality Insights </a:t>
            </a:r>
          </a:p>
          <a:p>
            <a:r>
              <a:rPr lang="en-US" altLang="en-US" sz="1200" b="0" kern="0" dirty="0">
                <a:latin typeface="Arial"/>
                <a:cs typeface="Arial"/>
              </a:rPr>
              <a:t>Takes Input As Text In Multiple Formats &amp; Can Produce Output As JSON/CSV To Be Exported In Various Applications</a:t>
            </a:r>
          </a:p>
        </p:txBody>
      </p:sp>
      <p:cxnSp>
        <p:nvCxnSpPr>
          <p:cNvPr id="7" name="Straight Connector 6"/>
          <p:cNvCxnSpPr/>
          <p:nvPr/>
        </p:nvCxnSpPr>
        <p:spPr>
          <a:xfrm>
            <a:off x="2993573" y="1474350"/>
            <a:ext cx="9071" cy="3416300"/>
          </a:xfrm>
          <a:prstGeom prst="line">
            <a:avLst/>
          </a:prstGeom>
          <a:ln w="19050" cmpd="sng">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4844144" y="1474350"/>
            <a:ext cx="25400" cy="3416300"/>
          </a:xfrm>
          <a:prstGeom prst="line">
            <a:avLst/>
          </a:prstGeom>
          <a:ln w="19050" cmpd="sng">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6350001" y="1474350"/>
            <a:ext cx="18143" cy="3416300"/>
          </a:xfrm>
          <a:prstGeom prst="line">
            <a:avLst/>
          </a:prstGeom>
          <a:ln w="19050" cmpd="sng">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67" name="TextBox 39"/>
          <p:cNvSpPr txBox="1">
            <a:spLocks noChangeArrowheads="1"/>
          </p:cNvSpPr>
          <p:nvPr/>
        </p:nvSpPr>
        <p:spPr bwMode="auto">
          <a:xfrm>
            <a:off x="1525475" y="1479349"/>
            <a:ext cx="1345240" cy="276999"/>
          </a:xfrm>
          <a:prstGeom prst="rect">
            <a:avLst/>
          </a:prstGeom>
          <a:noFill/>
          <a:ln w="9525">
            <a:noFill/>
            <a:miter lim="800000"/>
            <a:headEnd/>
            <a:tailEnd/>
          </a:ln>
        </p:spPr>
        <p:txBody>
          <a:bodyPr wrap="none">
            <a:spAutoFit/>
          </a:bodyPr>
          <a:lstStyle/>
          <a:p>
            <a:r>
              <a:rPr lang="en-US" sz="1200" dirty="0">
                <a:latin typeface="Arial"/>
                <a:ea typeface="MS PGothic" pitchFamily="34" charset="-128"/>
                <a:cs typeface="Arial"/>
              </a:rPr>
              <a:t>Input parameters</a:t>
            </a:r>
          </a:p>
        </p:txBody>
      </p:sp>
      <p:sp>
        <p:nvSpPr>
          <p:cNvPr id="68" name="TextBox 39"/>
          <p:cNvSpPr txBox="1">
            <a:spLocks noChangeArrowheads="1"/>
          </p:cNvSpPr>
          <p:nvPr/>
        </p:nvSpPr>
        <p:spPr bwMode="auto">
          <a:xfrm>
            <a:off x="3282269" y="1470276"/>
            <a:ext cx="1233031" cy="461665"/>
          </a:xfrm>
          <a:prstGeom prst="rect">
            <a:avLst/>
          </a:prstGeom>
          <a:noFill/>
          <a:ln w="9525">
            <a:noFill/>
            <a:miter lim="800000"/>
            <a:headEnd/>
            <a:tailEnd/>
          </a:ln>
        </p:spPr>
        <p:txBody>
          <a:bodyPr wrap="none">
            <a:spAutoFit/>
          </a:bodyPr>
          <a:lstStyle/>
          <a:p>
            <a:pPr algn="ctr"/>
            <a:r>
              <a:rPr lang="en-US" sz="1200" dirty="0">
                <a:latin typeface="Arial"/>
                <a:ea typeface="MS PGothic" pitchFamily="34" charset="-128"/>
                <a:cs typeface="Arial"/>
              </a:rPr>
              <a:t>Portrait API </a:t>
            </a:r>
          </a:p>
          <a:p>
            <a:pPr algn="ctr"/>
            <a:r>
              <a:rPr lang="en-US" sz="1200" dirty="0">
                <a:latin typeface="Arial"/>
                <a:ea typeface="MS PGothic" pitchFamily="34" charset="-128"/>
                <a:cs typeface="Arial"/>
              </a:rPr>
              <a:t>Implementation</a:t>
            </a:r>
          </a:p>
        </p:txBody>
      </p:sp>
      <p:sp>
        <p:nvSpPr>
          <p:cNvPr id="69" name="TextBox 39"/>
          <p:cNvSpPr txBox="1">
            <a:spLocks noChangeArrowheads="1"/>
          </p:cNvSpPr>
          <p:nvPr/>
        </p:nvSpPr>
        <p:spPr bwMode="auto">
          <a:xfrm>
            <a:off x="6656880" y="1479349"/>
            <a:ext cx="1010213" cy="276999"/>
          </a:xfrm>
          <a:prstGeom prst="rect">
            <a:avLst/>
          </a:prstGeom>
          <a:noFill/>
          <a:ln w="9525">
            <a:noFill/>
            <a:miter lim="800000"/>
            <a:headEnd/>
            <a:tailEnd/>
          </a:ln>
        </p:spPr>
        <p:txBody>
          <a:bodyPr wrap="none">
            <a:spAutoFit/>
          </a:bodyPr>
          <a:lstStyle/>
          <a:p>
            <a:r>
              <a:rPr lang="en-US" sz="1200" dirty="0">
                <a:latin typeface="Arial"/>
                <a:ea typeface="MS PGothic" pitchFamily="34" charset="-128"/>
                <a:cs typeface="Arial"/>
              </a:rPr>
              <a:t>Applications</a:t>
            </a:r>
          </a:p>
        </p:txBody>
      </p:sp>
      <p:sp>
        <p:nvSpPr>
          <p:cNvPr id="71" name="TextBox 39"/>
          <p:cNvSpPr txBox="1">
            <a:spLocks noChangeArrowheads="1"/>
          </p:cNvSpPr>
          <p:nvPr/>
        </p:nvSpPr>
        <p:spPr bwMode="auto">
          <a:xfrm>
            <a:off x="1539586" y="2537681"/>
            <a:ext cx="1308371" cy="253916"/>
          </a:xfrm>
          <a:prstGeom prst="rect">
            <a:avLst/>
          </a:prstGeom>
          <a:noFill/>
          <a:ln w="9525">
            <a:noFill/>
            <a:miter lim="800000"/>
            <a:headEnd/>
            <a:tailEnd/>
          </a:ln>
        </p:spPr>
        <p:txBody>
          <a:bodyPr wrap="none">
            <a:spAutoFit/>
          </a:bodyPr>
          <a:lstStyle/>
          <a:p>
            <a:r>
              <a:rPr lang="en-US" sz="1050" dirty="0">
                <a:solidFill>
                  <a:schemeClr val="accent1"/>
                </a:solidFill>
                <a:latin typeface="Arial"/>
                <a:ea typeface="MS PGothic" pitchFamily="34" charset="-128"/>
                <a:cs typeface="Arial"/>
              </a:rPr>
              <a:t>Generic test ingest</a:t>
            </a:r>
          </a:p>
        </p:txBody>
      </p:sp>
      <p:sp>
        <p:nvSpPr>
          <p:cNvPr id="72" name="TextBox 39"/>
          <p:cNvSpPr txBox="1">
            <a:spLocks noChangeArrowheads="1"/>
          </p:cNvSpPr>
          <p:nvPr/>
        </p:nvSpPr>
        <p:spPr bwMode="auto">
          <a:xfrm>
            <a:off x="3407797" y="3868156"/>
            <a:ext cx="1050288" cy="230832"/>
          </a:xfrm>
          <a:prstGeom prst="rect">
            <a:avLst/>
          </a:prstGeom>
          <a:noFill/>
          <a:ln w="9525">
            <a:noFill/>
            <a:miter lim="800000"/>
            <a:headEnd/>
            <a:tailEnd/>
          </a:ln>
        </p:spPr>
        <p:txBody>
          <a:bodyPr wrap="none">
            <a:spAutoFit/>
          </a:bodyPr>
          <a:lstStyle/>
          <a:p>
            <a:r>
              <a:rPr lang="en-US" sz="900" dirty="0">
                <a:solidFill>
                  <a:schemeClr val="accent1"/>
                </a:solidFill>
                <a:latin typeface="Arial"/>
                <a:ea typeface="MS PGothic" pitchFamily="34" charset="-128"/>
                <a:cs typeface="Arial"/>
              </a:rPr>
              <a:t>Big 5 Personality</a:t>
            </a:r>
          </a:p>
        </p:txBody>
      </p:sp>
      <p:sp>
        <p:nvSpPr>
          <p:cNvPr id="73" name="TextBox 39"/>
          <p:cNvSpPr txBox="1">
            <a:spLocks noChangeArrowheads="1"/>
          </p:cNvSpPr>
          <p:nvPr/>
        </p:nvSpPr>
        <p:spPr bwMode="auto">
          <a:xfrm>
            <a:off x="3333713" y="4100990"/>
            <a:ext cx="1255472" cy="230832"/>
          </a:xfrm>
          <a:prstGeom prst="rect">
            <a:avLst/>
          </a:prstGeom>
          <a:noFill/>
          <a:ln w="9525">
            <a:noFill/>
            <a:miter lim="800000"/>
            <a:headEnd/>
            <a:tailEnd/>
          </a:ln>
        </p:spPr>
        <p:txBody>
          <a:bodyPr wrap="none">
            <a:spAutoFit/>
          </a:bodyPr>
          <a:lstStyle/>
          <a:p>
            <a:r>
              <a:rPr lang="en-US" sz="900" dirty="0">
                <a:solidFill>
                  <a:schemeClr val="accent1"/>
                </a:solidFill>
                <a:latin typeface="Arial"/>
                <a:ea typeface="MS PGothic" pitchFamily="34" charset="-128"/>
                <a:cs typeface="Arial"/>
              </a:rPr>
              <a:t>Basic Human Values</a:t>
            </a:r>
          </a:p>
        </p:txBody>
      </p:sp>
      <p:sp>
        <p:nvSpPr>
          <p:cNvPr id="74" name="TextBox 39"/>
          <p:cNvSpPr txBox="1">
            <a:spLocks noChangeArrowheads="1"/>
          </p:cNvSpPr>
          <p:nvPr/>
        </p:nvSpPr>
        <p:spPr bwMode="auto">
          <a:xfrm>
            <a:off x="3333713" y="4354989"/>
            <a:ext cx="1223412" cy="230832"/>
          </a:xfrm>
          <a:prstGeom prst="rect">
            <a:avLst/>
          </a:prstGeom>
          <a:noFill/>
          <a:ln w="9525">
            <a:noFill/>
            <a:miter lim="800000"/>
            <a:headEnd/>
            <a:tailEnd/>
          </a:ln>
        </p:spPr>
        <p:txBody>
          <a:bodyPr wrap="none">
            <a:spAutoFit/>
          </a:bodyPr>
          <a:lstStyle/>
          <a:p>
            <a:r>
              <a:rPr lang="en-US" sz="900" dirty="0">
                <a:solidFill>
                  <a:schemeClr val="accent1"/>
                </a:solidFill>
                <a:latin typeface="Arial"/>
                <a:ea typeface="MS PGothic" pitchFamily="34" charset="-128"/>
                <a:cs typeface="Arial"/>
              </a:rPr>
              <a:t>Fundamental Needs</a:t>
            </a:r>
          </a:p>
        </p:txBody>
      </p:sp>
      <p:sp>
        <p:nvSpPr>
          <p:cNvPr id="75" name="TextBox 39"/>
          <p:cNvSpPr txBox="1">
            <a:spLocks noChangeArrowheads="1"/>
          </p:cNvSpPr>
          <p:nvPr/>
        </p:nvSpPr>
        <p:spPr bwMode="auto">
          <a:xfrm>
            <a:off x="3259629" y="3571823"/>
            <a:ext cx="1423788" cy="253916"/>
          </a:xfrm>
          <a:prstGeom prst="rect">
            <a:avLst/>
          </a:prstGeom>
          <a:noFill/>
          <a:ln w="9525">
            <a:noFill/>
            <a:miter lim="800000"/>
            <a:headEnd/>
            <a:tailEnd/>
          </a:ln>
        </p:spPr>
        <p:txBody>
          <a:bodyPr wrap="none">
            <a:spAutoFit/>
          </a:bodyPr>
          <a:lstStyle/>
          <a:p>
            <a:r>
              <a:rPr lang="en-US" sz="1050" dirty="0">
                <a:solidFill>
                  <a:schemeClr val="accent4"/>
                </a:solidFill>
                <a:latin typeface="Arial"/>
                <a:ea typeface="MS PGothic" pitchFamily="34" charset="-128"/>
                <a:cs typeface="Arial"/>
              </a:rPr>
              <a:t>Linguistic Algorithms</a:t>
            </a:r>
          </a:p>
        </p:txBody>
      </p:sp>
      <p:sp>
        <p:nvSpPr>
          <p:cNvPr id="76" name="TextBox 39"/>
          <p:cNvSpPr txBox="1">
            <a:spLocks noChangeArrowheads="1"/>
          </p:cNvSpPr>
          <p:nvPr/>
        </p:nvSpPr>
        <p:spPr bwMode="auto">
          <a:xfrm>
            <a:off x="3312547" y="3190822"/>
            <a:ext cx="1226618" cy="253916"/>
          </a:xfrm>
          <a:prstGeom prst="rect">
            <a:avLst/>
          </a:prstGeom>
          <a:noFill/>
          <a:ln w="9525">
            <a:noFill/>
            <a:miter lim="800000"/>
            <a:headEnd/>
            <a:tailEnd/>
          </a:ln>
        </p:spPr>
        <p:txBody>
          <a:bodyPr wrap="none">
            <a:spAutoFit/>
          </a:bodyPr>
          <a:lstStyle/>
          <a:p>
            <a:r>
              <a:rPr lang="en-US" sz="1050" dirty="0">
                <a:solidFill>
                  <a:schemeClr val="accent4"/>
                </a:solidFill>
                <a:latin typeface="Arial"/>
                <a:ea typeface="MS PGothic" pitchFamily="34" charset="-128"/>
                <a:cs typeface="Arial"/>
              </a:rPr>
              <a:t>Analysis Platform</a:t>
            </a:r>
          </a:p>
        </p:txBody>
      </p:sp>
      <p:sp>
        <p:nvSpPr>
          <p:cNvPr id="77" name="TextBox 39"/>
          <p:cNvSpPr txBox="1">
            <a:spLocks noChangeArrowheads="1"/>
          </p:cNvSpPr>
          <p:nvPr/>
        </p:nvSpPr>
        <p:spPr bwMode="auto">
          <a:xfrm>
            <a:off x="3365463" y="2554313"/>
            <a:ext cx="1191352" cy="230832"/>
          </a:xfrm>
          <a:prstGeom prst="rect">
            <a:avLst/>
          </a:prstGeom>
          <a:noFill/>
          <a:ln w="9525">
            <a:noFill/>
            <a:miter lim="800000"/>
            <a:headEnd/>
            <a:tailEnd/>
          </a:ln>
        </p:spPr>
        <p:txBody>
          <a:bodyPr wrap="none">
            <a:spAutoFit/>
          </a:bodyPr>
          <a:lstStyle/>
          <a:p>
            <a:r>
              <a:rPr lang="en-US" sz="900" dirty="0">
                <a:solidFill>
                  <a:schemeClr val="accent1"/>
                </a:solidFill>
                <a:latin typeface="Arial"/>
                <a:ea typeface="MS PGothic" pitchFamily="34" charset="-128"/>
                <a:cs typeface="Arial"/>
              </a:rPr>
              <a:t>Data Model (JSON)</a:t>
            </a:r>
          </a:p>
        </p:txBody>
      </p:sp>
      <p:sp>
        <p:nvSpPr>
          <p:cNvPr id="78" name="TextBox 39"/>
          <p:cNvSpPr txBox="1">
            <a:spLocks noChangeArrowheads="1"/>
          </p:cNvSpPr>
          <p:nvPr/>
        </p:nvSpPr>
        <p:spPr bwMode="auto">
          <a:xfrm>
            <a:off x="1617364" y="3255836"/>
            <a:ext cx="1120821" cy="369332"/>
          </a:xfrm>
          <a:prstGeom prst="rect">
            <a:avLst/>
          </a:prstGeom>
          <a:noFill/>
          <a:ln w="9525">
            <a:noFill/>
            <a:miter lim="800000"/>
            <a:headEnd/>
            <a:tailEnd/>
          </a:ln>
        </p:spPr>
        <p:txBody>
          <a:bodyPr wrap="none">
            <a:spAutoFit/>
          </a:bodyPr>
          <a:lstStyle/>
          <a:p>
            <a:pPr algn="ctr"/>
            <a:r>
              <a:rPr lang="en-US" sz="900" dirty="0">
                <a:latin typeface="Arial"/>
                <a:ea typeface="MS PGothic" pitchFamily="34" charset="-128"/>
                <a:cs typeface="Arial"/>
              </a:rPr>
              <a:t>Formats:</a:t>
            </a:r>
          </a:p>
          <a:p>
            <a:pPr algn="ctr"/>
            <a:r>
              <a:rPr lang="en-US" sz="900" dirty="0">
                <a:latin typeface="Arial"/>
                <a:ea typeface="MS PGothic" pitchFamily="34" charset="-128"/>
                <a:cs typeface="Arial"/>
              </a:rPr>
              <a:t>JSON, HTML, text</a:t>
            </a:r>
          </a:p>
        </p:txBody>
      </p:sp>
      <p:sp>
        <p:nvSpPr>
          <p:cNvPr id="25" name="Rectangle 24"/>
          <p:cNvSpPr/>
          <p:nvPr/>
        </p:nvSpPr>
        <p:spPr>
          <a:xfrm>
            <a:off x="3244547" y="3510883"/>
            <a:ext cx="1375833" cy="1174751"/>
          </a:xfrm>
          <a:prstGeom prst="rect">
            <a:avLst/>
          </a:prstGeom>
          <a:noFill/>
          <a:ln>
            <a:solidFill>
              <a:srgbClr val="00B2EF"/>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2" name="Rectangle 81"/>
          <p:cNvSpPr/>
          <p:nvPr/>
        </p:nvSpPr>
        <p:spPr>
          <a:xfrm>
            <a:off x="3117547" y="3140468"/>
            <a:ext cx="1629833" cy="1682750"/>
          </a:xfrm>
          <a:prstGeom prst="rect">
            <a:avLst/>
          </a:prstGeom>
          <a:noFill/>
          <a:ln>
            <a:solidFill>
              <a:srgbClr val="00B2E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3" name="TextBox 39"/>
          <p:cNvSpPr txBox="1">
            <a:spLocks noChangeArrowheads="1"/>
          </p:cNvSpPr>
          <p:nvPr/>
        </p:nvSpPr>
        <p:spPr bwMode="auto">
          <a:xfrm>
            <a:off x="5110580" y="1488863"/>
            <a:ext cx="984565" cy="253916"/>
          </a:xfrm>
          <a:prstGeom prst="rect">
            <a:avLst/>
          </a:prstGeom>
          <a:noFill/>
          <a:ln w="9525">
            <a:noFill/>
            <a:miter lim="800000"/>
            <a:headEnd/>
            <a:tailEnd/>
          </a:ln>
        </p:spPr>
        <p:txBody>
          <a:bodyPr wrap="none">
            <a:spAutoFit/>
          </a:bodyPr>
          <a:lstStyle/>
          <a:p>
            <a:r>
              <a:rPr lang="en-US" sz="1050" dirty="0">
                <a:solidFill>
                  <a:schemeClr val="accent4"/>
                </a:solidFill>
                <a:latin typeface="Arial"/>
                <a:ea typeface="MS PGothic" pitchFamily="34" charset="-128"/>
                <a:cs typeface="Arial"/>
              </a:rPr>
              <a:t>JSON Output</a:t>
            </a:r>
          </a:p>
        </p:txBody>
      </p:sp>
      <p:sp>
        <p:nvSpPr>
          <p:cNvPr id="84" name="TextBox 39"/>
          <p:cNvSpPr txBox="1">
            <a:spLocks noChangeArrowheads="1"/>
          </p:cNvSpPr>
          <p:nvPr/>
        </p:nvSpPr>
        <p:spPr bwMode="auto">
          <a:xfrm>
            <a:off x="5163496" y="3780537"/>
            <a:ext cx="902811" cy="253916"/>
          </a:xfrm>
          <a:prstGeom prst="rect">
            <a:avLst/>
          </a:prstGeom>
          <a:noFill/>
          <a:ln w="9525">
            <a:noFill/>
            <a:miter lim="800000"/>
            <a:headEnd/>
            <a:tailEnd/>
          </a:ln>
        </p:spPr>
        <p:txBody>
          <a:bodyPr wrap="none">
            <a:spAutoFit/>
          </a:bodyPr>
          <a:lstStyle/>
          <a:p>
            <a:r>
              <a:rPr lang="en-US" sz="1050" dirty="0">
                <a:solidFill>
                  <a:schemeClr val="accent4"/>
                </a:solidFill>
                <a:latin typeface="Arial"/>
                <a:ea typeface="MS PGothic" pitchFamily="34" charset="-128"/>
                <a:cs typeface="Arial"/>
              </a:rPr>
              <a:t>CSV Output</a:t>
            </a:r>
          </a:p>
        </p:txBody>
      </p:sp>
      <p:sp>
        <p:nvSpPr>
          <p:cNvPr id="85" name="TextBox 39"/>
          <p:cNvSpPr txBox="1">
            <a:spLocks noChangeArrowheads="1"/>
          </p:cNvSpPr>
          <p:nvPr/>
        </p:nvSpPr>
        <p:spPr bwMode="auto">
          <a:xfrm>
            <a:off x="1832394" y="1813546"/>
            <a:ext cx="745717" cy="253916"/>
          </a:xfrm>
          <a:prstGeom prst="rect">
            <a:avLst/>
          </a:prstGeom>
          <a:noFill/>
          <a:ln w="9525">
            <a:noFill/>
            <a:miter lim="800000"/>
            <a:headEnd/>
            <a:tailEnd/>
          </a:ln>
        </p:spPr>
        <p:txBody>
          <a:bodyPr wrap="none">
            <a:spAutoFit/>
          </a:bodyPr>
          <a:lstStyle/>
          <a:p>
            <a:r>
              <a:rPr lang="en-US" sz="1050" dirty="0">
                <a:solidFill>
                  <a:schemeClr val="accent4"/>
                </a:solidFill>
                <a:latin typeface="Arial"/>
                <a:ea typeface="MS PGothic" pitchFamily="34" charset="-128"/>
                <a:cs typeface="Arial"/>
              </a:rPr>
              <a:t>Text data</a:t>
            </a:r>
          </a:p>
        </p:txBody>
      </p:sp>
      <p:sp>
        <p:nvSpPr>
          <p:cNvPr id="86" name="TextBox 39"/>
          <p:cNvSpPr txBox="1">
            <a:spLocks noChangeArrowheads="1"/>
          </p:cNvSpPr>
          <p:nvPr/>
        </p:nvSpPr>
        <p:spPr bwMode="auto">
          <a:xfrm>
            <a:off x="1436311" y="2035728"/>
            <a:ext cx="1471082" cy="369332"/>
          </a:xfrm>
          <a:prstGeom prst="rect">
            <a:avLst/>
          </a:prstGeom>
          <a:noFill/>
          <a:ln w="9525">
            <a:noFill/>
            <a:miter lim="800000"/>
            <a:headEnd/>
            <a:tailEnd/>
          </a:ln>
        </p:spPr>
        <p:txBody>
          <a:bodyPr wrap="square">
            <a:spAutoFit/>
          </a:bodyPr>
          <a:lstStyle/>
          <a:p>
            <a:r>
              <a:rPr lang="en-US" sz="900" dirty="0">
                <a:latin typeface="Arial"/>
                <a:ea typeface="MS PGothic" pitchFamily="34" charset="-128"/>
                <a:cs typeface="Arial"/>
              </a:rPr>
              <a:t>Social media, emails, etc.</a:t>
            </a:r>
          </a:p>
        </p:txBody>
      </p:sp>
      <p:cxnSp>
        <p:nvCxnSpPr>
          <p:cNvPr id="92" name="Straight Arrow Connector 91"/>
          <p:cNvCxnSpPr/>
          <p:nvPr/>
        </p:nvCxnSpPr>
        <p:spPr>
          <a:xfrm>
            <a:off x="4546299" y="2673291"/>
            <a:ext cx="49741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155977" y="2269613"/>
            <a:ext cx="2" cy="3013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3" name="TextBox 39"/>
          <p:cNvSpPr txBox="1">
            <a:spLocks noChangeArrowheads="1"/>
          </p:cNvSpPr>
          <p:nvPr/>
        </p:nvSpPr>
        <p:spPr bwMode="auto">
          <a:xfrm>
            <a:off x="6643767" y="1822619"/>
            <a:ext cx="1069525" cy="369332"/>
          </a:xfrm>
          <a:prstGeom prst="rect">
            <a:avLst/>
          </a:prstGeom>
          <a:noFill/>
          <a:ln w="9525">
            <a:noFill/>
            <a:miter lim="800000"/>
            <a:headEnd/>
            <a:tailEnd/>
          </a:ln>
        </p:spPr>
        <p:txBody>
          <a:bodyPr wrap="none">
            <a:spAutoFit/>
          </a:bodyPr>
          <a:lstStyle/>
          <a:p>
            <a:pPr algn="ctr"/>
            <a:r>
              <a:rPr lang="en-US" sz="900" dirty="0">
                <a:solidFill>
                  <a:srgbClr val="FFFFFF"/>
                </a:solidFill>
                <a:latin typeface="Arial"/>
                <a:ea typeface="MS PGothic" pitchFamily="34" charset="-128"/>
                <a:cs typeface="Arial"/>
              </a:rPr>
              <a:t>SPSS, </a:t>
            </a:r>
            <a:r>
              <a:rPr lang="en-US" sz="900" dirty="0" err="1">
                <a:solidFill>
                  <a:srgbClr val="FFFFFF"/>
                </a:solidFill>
                <a:latin typeface="Arial"/>
                <a:ea typeface="MS PGothic" pitchFamily="34" charset="-128"/>
                <a:cs typeface="Arial"/>
              </a:rPr>
              <a:t>Unica</a:t>
            </a:r>
            <a:r>
              <a:rPr lang="en-US" sz="900" dirty="0">
                <a:solidFill>
                  <a:srgbClr val="FFFFFF"/>
                </a:solidFill>
                <a:latin typeface="Arial"/>
                <a:ea typeface="MS PGothic" pitchFamily="34" charset="-128"/>
                <a:cs typeface="Arial"/>
              </a:rPr>
              <a:t>, </a:t>
            </a:r>
          </a:p>
          <a:p>
            <a:pPr algn="ctr"/>
            <a:r>
              <a:rPr lang="en-US" sz="900" dirty="0" err="1">
                <a:solidFill>
                  <a:srgbClr val="FFFFFF"/>
                </a:solidFill>
                <a:latin typeface="Arial"/>
                <a:ea typeface="MS PGothic" pitchFamily="34" charset="-128"/>
                <a:cs typeface="Arial"/>
              </a:rPr>
              <a:t>Cognos</a:t>
            </a:r>
            <a:r>
              <a:rPr lang="en-US" sz="900" dirty="0">
                <a:solidFill>
                  <a:srgbClr val="FFFFFF"/>
                </a:solidFill>
                <a:latin typeface="Arial"/>
                <a:ea typeface="MS PGothic" pitchFamily="34" charset="-128"/>
                <a:cs typeface="Arial"/>
              </a:rPr>
              <a:t>, </a:t>
            </a:r>
            <a:r>
              <a:rPr lang="en-US" sz="900" dirty="0" err="1">
                <a:solidFill>
                  <a:srgbClr val="FFFFFF"/>
                </a:solidFill>
                <a:latin typeface="Arial"/>
                <a:ea typeface="MS PGothic" pitchFamily="34" charset="-128"/>
                <a:cs typeface="Arial"/>
              </a:rPr>
              <a:t>Kenexa</a:t>
            </a:r>
            <a:r>
              <a:rPr lang="en-US" sz="900" dirty="0">
                <a:solidFill>
                  <a:srgbClr val="FFFFFF"/>
                </a:solidFill>
                <a:latin typeface="Arial"/>
                <a:ea typeface="MS PGothic" pitchFamily="34" charset="-128"/>
                <a:cs typeface="Arial"/>
              </a:rPr>
              <a:t> </a:t>
            </a:r>
          </a:p>
        </p:txBody>
      </p:sp>
      <p:sp>
        <p:nvSpPr>
          <p:cNvPr id="104" name="TextBox 39"/>
          <p:cNvSpPr txBox="1">
            <a:spLocks noChangeArrowheads="1"/>
          </p:cNvSpPr>
          <p:nvPr/>
        </p:nvSpPr>
        <p:spPr bwMode="auto">
          <a:xfrm>
            <a:off x="6707293" y="2508263"/>
            <a:ext cx="889988" cy="369332"/>
          </a:xfrm>
          <a:prstGeom prst="rect">
            <a:avLst/>
          </a:prstGeom>
          <a:noFill/>
          <a:ln w="9525">
            <a:noFill/>
            <a:miter lim="800000"/>
            <a:headEnd/>
            <a:tailEnd/>
          </a:ln>
        </p:spPr>
        <p:txBody>
          <a:bodyPr wrap="none">
            <a:spAutoFit/>
          </a:bodyPr>
          <a:lstStyle/>
          <a:p>
            <a:pPr algn="ctr"/>
            <a:r>
              <a:rPr lang="en-US" sz="900" dirty="0">
                <a:solidFill>
                  <a:srgbClr val="FFFFFF"/>
                </a:solidFill>
                <a:latin typeface="Arial"/>
                <a:ea typeface="MS PGothic" pitchFamily="34" charset="-128"/>
                <a:cs typeface="Arial"/>
              </a:rPr>
              <a:t>Interactive </a:t>
            </a:r>
          </a:p>
          <a:p>
            <a:pPr algn="ctr"/>
            <a:r>
              <a:rPr lang="en-US" sz="900" dirty="0">
                <a:solidFill>
                  <a:srgbClr val="FFFFFF"/>
                </a:solidFill>
                <a:latin typeface="Arial"/>
                <a:ea typeface="MS PGothic" pitchFamily="34" charset="-128"/>
                <a:cs typeface="Arial"/>
              </a:rPr>
              <a:t>Visualizations</a:t>
            </a:r>
          </a:p>
        </p:txBody>
      </p:sp>
      <p:sp>
        <p:nvSpPr>
          <p:cNvPr id="105" name="TextBox 39"/>
          <p:cNvSpPr txBox="1">
            <a:spLocks noChangeArrowheads="1"/>
          </p:cNvSpPr>
          <p:nvPr/>
        </p:nvSpPr>
        <p:spPr bwMode="auto">
          <a:xfrm>
            <a:off x="6765558" y="3110378"/>
            <a:ext cx="748924" cy="369332"/>
          </a:xfrm>
          <a:prstGeom prst="rect">
            <a:avLst/>
          </a:prstGeom>
          <a:noFill/>
          <a:ln w="9525">
            <a:noFill/>
            <a:miter lim="800000"/>
            <a:headEnd/>
            <a:tailEnd/>
          </a:ln>
        </p:spPr>
        <p:txBody>
          <a:bodyPr wrap="none">
            <a:spAutoFit/>
          </a:bodyPr>
          <a:lstStyle/>
          <a:p>
            <a:pPr algn="ctr"/>
            <a:r>
              <a:rPr lang="en-US" sz="900" dirty="0">
                <a:solidFill>
                  <a:srgbClr val="FFFFFF"/>
                </a:solidFill>
                <a:latin typeface="Arial"/>
                <a:ea typeface="MS PGothic" pitchFamily="34" charset="-128"/>
                <a:cs typeface="Arial"/>
              </a:rPr>
              <a:t>Watson </a:t>
            </a:r>
          </a:p>
          <a:p>
            <a:pPr algn="ctr"/>
            <a:r>
              <a:rPr lang="en-US" sz="900" dirty="0">
                <a:solidFill>
                  <a:srgbClr val="FFFFFF"/>
                </a:solidFill>
                <a:latin typeface="Arial"/>
                <a:ea typeface="MS PGothic" pitchFamily="34" charset="-128"/>
                <a:cs typeface="Arial"/>
              </a:rPr>
              <a:t>Ecosystem</a:t>
            </a:r>
          </a:p>
        </p:txBody>
      </p:sp>
      <p:sp>
        <p:nvSpPr>
          <p:cNvPr id="106" name="TextBox 39"/>
          <p:cNvSpPr txBox="1">
            <a:spLocks noChangeArrowheads="1"/>
          </p:cNvSpPr>
          <p:nvPr/>
        </p:nvSpPr>
        <p:spPr bwMode="auto">
          <a:xfrm>
            <a:off x="6699722" y="3936261"/>
            <a:ext cx="889988" cy="369332"/>
          </a:xfrm>
          <a:prstGeom prst="rect">
            <a:avLst/>
          </a:prstGeom>
          <a:noFill/>
          <a:ln w="9525">
            <a:noFill/>
            <a:miter lim="800000"/>
            <a:headEnd/>
            <a:tailEnd/>
          </a:ln>
        </p:spPr>
        <p:txBody>
          <a:bodyPr wrap="none">
            <a:spAutoFit/>
          </a:bodyPr>
          <a:lstStyle/>
          <a:p>
            <a:pPr algn="ctr"/>
            <a:r>
              <a:rPr lang="en-US" sz="900" dirty="0">
                <a:solidFill>
                  <a:srgbClr val="FFFFFF"/>
                </a:solidFill>
                <a:latin typeface="Arial"/>
                <a:ea typeface="MS PGothic" pitchFamily="34" charset="-128"/>
                <a:cs typeface="Arial"/>
              </a:rPr>
              <a:t>Hybrid Mobile</a:t>
            </a:r>
          </a:p>
          <a:p>
            <a:pPr algn="ctr"/>
            <a:r>
              <a:rPr lang="en-US" sz="900" dirty="0">
                <a:solidFill>
                  <a:srgbClr val="FFFFFF"/>
                </a:solidFill>
                <a:latin typeface="Arial"/>
                <a:ea typeface="MS PGothic" pitchFamily="34" charset="-128"/>
                <a:cs typeface="Arial"/>
              </a:rPr>
              <a:t> App</a:t>
            </a:r>
          </a:p>
        </p:txBody>
      </p:sp>
      <p:sp>
        <p:nvSpPr>
          <p:cNvPr id="107" name="TextBox 39"/>
          <p:cNvSpPr txBox="1">
            <a:spLocks noChangeArrowheads="1"/>
          </p:cNvSpPr>
          <p:nvPr/>
        </p:nvSpPr>
        <p:spPr bwMode="auto">
          <a:xfrm>
            <a:off x="6780858" y="4483571"/>
            <a:ext cx="793807" cy="230832"/>
          </a:xfrm>
          <a:prstGeom prst="rect">
            <a:avLst/>
          </a:prstGeom>
          <a:noFill/>
          <a:ln w="9525">
            <a:noFill/>
            <a:miter lim="800000"/>
            <a:headEnd/>
            <a:tailEnd/>
          </a:ln>
        </p:spPr>
        <p:txBody>
          <a:bodyPr wrap="none">
            <a:spAutoFit/>
          </a:bodyPr>
          <a:lstStyle/>
          <a:p>
            <a:r>
              <a:rPr lang="en-US" sz="900" dirty="0">
                <a:solidFill>
                  <a:srgbClr val="FFFFFF"/>
                </a:solidFill>
                <a:latin typeface="Arial"/>
                <a:ea typeface="MS PGothic" pitchFamily="34" charset="-128"/>
                <a:cs typeface="Arial"/>
              </a:rPr>
              <a:t>Mobile Web</a:t>
            </a:r>
          </a:p>
        </p:txBody>
      </p:sp>
      <p:cxnSp>
        <p:nvCxnSpPr>
          <p:cNvPr id="41002" name="Straight Connector 41001"/>
          <p:cNvCxnSpPr/>
          <p:nvPr/>
        </p:nvCxnSpPr>
        <p:spPr>
          <a:xfrm>
            <a:off x="5018768" y="3750145"/>
            <a:ext cx="1143000" cy="0"/>
          </a:xfrm>
          <a:prstGeom prst="line">
            <a:avLst/>
          </a:prstGeom>
          <a:ln w="12700" cmpd="sng">
            <a:solidFill>
              <a:srgbClr val="00B2EF"/>
            </a:solidFill>
          </a:ln>
          <a:effectLst/>
        </p:spPr>
        <p:style>
          <a:lnRef idx="2">
            <a:schemeClr val="accent1"/>
          </a:lnRef>
          <a:fillRef idx="0">
            <a:schemeClr val="accent1"/>
          </a:fillRef>
          <a:effectRef idx="1">
            <a:schemeClr val="accent1"/>
          </a:effectRef>
          <a:fontRef idx="minor">
            <a:schemeClr val="tx1"/>
          </a:fontRef>
        </p:style>
      </p:cxnSp>
      <p:pic>
        <p:nvPicPr>
          <p:cNvPr id="122" name="Picture 6"/>
          <p:cNvPicPr>
            <a:picLocks noChangeAspect="1" noChangeArrowheads="1"/>
          </p:cNvPicPr>
          <p:nvPr/>
        </p:nvPicPr>
        <p:blipFill>
          <a:blip r:embed="rId3"/>
          <a:srcRect/>
          <a:stretch>
            <a:fillRect/>
          </a:stretch>
        </p:blipFill>
        <p:spPr bwMode="auto">
          <a:xfrm>
            <a:off x="5097529" y="1728090"/>
            <a:ext cx="982991" cy="1903441"/>
          </a:xfrm>
          <a:prstGeom prst="rect">
            <a:avLst/>
          </a:prstGeom>
          <a:noFill/>
          <a:ln w="38100" cmpd="thinThick">
            <a:noFill/>
            <a:miter lim="800000"/>
            <a:headEnd/>
            <a:tailEnd/>
          </a:ln>
        </p:spPr>
      </p:pic>
      <p:pic>
        <p:nvPicPr>
          <p:cNvPr id="123" name="Picture 122"/>
          <p:cNvPicPr>
            <a:picLocks noChangeAspect="1"/>
          </p:cNvPicPr>
          <p:nvPr/>
        </p:nvPicPr>
        <p:blipFill>
          <a:blip r:embed="rId4"/>
          <a:stretch>
            <a:fillRect/>
          </a:stretch>
        </p:blipFill>
        <p:spPr>
          <a:xfrm>
            <a:off x="5018196" y="4026754"/>
            <a:ext cx="1173044" cy="689660"/>
          </a:xfrm>
          <a:prstGeom prst="rect">
            <a:avLst/>
          </a:prstGeom>
          <a:ln w="41275" cmpd="thickThin">
            <a:noFill/>
          </a:ln>
        </p:spPr>
      </p:pic>
      <p:cxnSp>
        <p:nvCxnSpPr>
          <p:cNvPr id="141" name="Straight Arrow Connector 140"/>
          <p:cNvCxnSpPr/>
          <p:nvPr/>
        </p:nvCxnSpPr>
        <p:spPr>
          <a:xfrm>
            <a:off x="2838856" y="2666235"/>
            <a:ext cx="49741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flipV="1">
            <a:off x="6233585" y="4123210"/>
            <a:ext cx="379487" cy="15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6142870" y="2011075"/>
            <a:ext cx="49741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6124728" y="2673285"/>
            <a:ext cx="49741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6142871" y="3290144"/>
            <a:ext cx="49741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6569983" y="3677576"/>
            <a:ext cx="1143000" cy="0"/>
          </a:xfrm>
          <a:prstGeom prst="line">
            <a:avLst/>
          </a:prstGeom>
          <a:ln w="12700" cmpd="sng">
            <a:solidFill>
              <a:srgbClr val="00B2EF"/>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6569983" y="2307789"/>
            <a:ext cx="1143000" cy="0"/>
          </a:xfrm>
          <a:prstGeom prst="line">
            <a:avLst/>
          </a:prstGeom>
          <a:ln w="12700" cmpd="sng">
            <a:solidFill>
              <a:srgbClr val="00B2EF"/>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569983" y="2988144"/>
            <a:ext cx="1143000" cy="0"/>
          </a:xfrm>
          <a:prstGeom prst="line">
            <a:avLst/>
          </a:prstGeom>
          <a:ln w="12700" cmpd="sng">
            <a:solidFill>
              <a:srgbClr val="00B2EF"/>
            </a:solidFill>
            <a:prstDash val="dot"/>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588126" y="4376075"/>
            <a:ext cx="1143000" cy="0"/>
          </a:xfrm>
          <a:prstGeom prst="line">
            <a:avLst/>
          </a:prstGeom>
          <a:ln w="12700" cmpd="sng">
            <a:solidFill>
              <a:srgbClr val="00B2EF"/>
            </a:solidFill>
            <a:prstDash val="dot"/>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3937001" y="2753422"/>
            <a:ext cx="1" cy="317501"/>
          </a:xfrm>
          <a:prstGeom prst="straightConnector1">
            <a:avLst/>
          </a:prstGeom>
          <a:ln>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60" name="Rectangle 4"/>
          <p:cNvSpPr>
            <a:spLocks noChangeArrowheads="1"/>
          </p:cNvSpPr>
          <p:nvPr/>
        </p:nvSpPr>
        <p:spPr bwMode="auto">
          <a:xfrm>
            <a:off x="6057900" y="4743451"/>
            <a:ext cx="1600200" cy="1833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r">
              <a:defRPr/>
            </a:pPr>
            <a:fld id="{2881D121-5337-4A48-81EA-8D5D2B2291A8}" type="slidenum">
              <a:rPr lang="en-US" sz="825">
                <a:solidFill>
                  <a:srgbClr val="FFFFFF"/>
                </a:solidFill>
              </a:rPr>
              <a:pPr algn="r">
                <a:defRPr/>
              </a:pPr>
              <a:t>36</a:t>
            </a:fld>
            <a:endParaRPr lang="en-US" sz="825" dirty="0">
              <a:solidFill>
                <a:srgbClr val="FFFFFF"/>
              </a:solidFill>
            </a:endParaRPr>
          </a:p>
        </p:txBody>
      </p:sp>
    </p:spTree>
    <p:extLst>
      <p:ext uri="{BB962C8B-B14F-4D97-AF65-F5344CB8AC3E}">
        <p14:creationId xmlns:p14="http://schemas.microsoft.com/office/powerpoint/2010/main" val="3604645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1357313" y="1671638"/>
            <a:ext cx="723900" cy="722710"/>
          </a:xfrm>
          <a:prstGeom prst="ellipse">
            <a:avLst/>
          </a:prstGeom>
          <a:solidFill>
            <a:srgbClr val="FF9900"/>
          </a:solidFill>
          <a:ln>
            <a:no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685800">
              <a:defRPr/>
            </a:pPr>
            <a:r>
              <a:rPr lang="en-US" sz="825" b="1" kern="0" dirty="0">
                <a:solidFill>
                  <a:sysClr val="windowText" lastClr="000000"/>
                </a:solidFill>
              </a:rPr>
              <a:t>Initial</a:t>
            </a:r>
          </a:p>
          <a:p>
            <a:pPr algn="ctr" defTabSz="685800">
              <a:defRPr/>
            </a:pPr>
            <a:r>
              <a:rPr lang="en-US" sz="825" b="1" kern="0" dirty="0">
                <a:solidFill>
                  <a:sysClr val="windowText" lastClr="000000"/>
                </a:solidFill>
              </a:rPr>
              <a:t>Question</a:t>
            </a:r>
          </a:p>
        </p:txBody>
      </p:sp>
      <p:sp>
        <p:nvSpPr>
          <p:cNvPr id="7" name="Rounded Rectangular Callout 6"/>
          <p:cNvSpPr/>
          <p:nvPr/>
        </p:nvSpPr>
        <p:spPr>
          <a:xfrm>
            <a:off x="6375797" y="862012"/>
            <a:ext cx="1271588" cy="1539479"/>
          </a:xfrm>
          <a:prstGeom prst="wedgeRoundRectCallout">
            <a:avLst>
              <a:gd name="adj1" fmla="val -20302"/>
              <a:gd name="adj2" fmla="val 59713"/>
              <a:gd name="adj3" fmla="val 16667"/>
            </a:avLst>
          </a:prstGeom>
          <a:solidFill>
            <a:schemeClr val="accent1">
              <a:lumMod val="7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73" name="Rounded Rectangular Callout 72"/>
          <p:cNvSpPr/>
          <p:nvPr/>
        </p:nvSpPr>
        <p:spPr>
          <a:xfrm>
            <a:off x="4014788" y="1537097"/>
            <a:ext cx="2197894" cy="856059"/>
          </a:xfrm>
          <a:prstGeom prst="wedgeRoundRectCallout">
            <a:avLst>
              <a:gd name="adj1" fmla="val -20587"/>
              <a:gd name="adj2" fmla="val 72883"/>
              <a:gd name="adj3" fmla="val 16667"/>
            </a:avLst>
          </a:prstGeom>
          <a:solidFill>
            <a:srgbClr val="00B05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 name="Rounded Rectangular Callout 2"/>
          <p:cNvSpPr/>
          <p:nvPr/>
        </p:nvSpPr>
        <p:spPr>
          <a:xfrm>
            <a:off x="2287191" y="1545432"/>
            <a:ext cx="1624013" cy="856060"/>
          </a:xfrm>
          <a:prstGeom prst="wedgeRoundRectCallout">
            <a:avLst>
              <a:gd name="adj1" fmla="val 31146"/>
              <a:gd name="adj2" fmla="val 72884"/>
              <a:gd name="adj3" fmla="val 16667"/>
            </a:avLst>
          </a:prstGeom>
          <a:solidFill>
            <a:srgbClr val="00B05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57349" name="Title 1"/>
          <p:cNvSpPr>
            <a:spLocks noGrp="1"/>
          </p:cNvSpPr>
          <p:nvPr>
            <p:ph type="title"/>
          </p:nvPr>
        </p:nvSpPr>
        <p:spPr/>
        <p:txBody>
          <a:bodyPr/>
          <a:lstStyle/>
          <a:p>
            <a:r>
              <a:rPr lang="en-US" altLang="en-US">
                <a:solidFill>
                  <a:srgbClr val="00B050"/>
                </a:solidFill>
                <a:latin typeface="Arial" panose="020B0604020202020204" pitchFamily="34" charset="0"/>
              </a:rPr>
              <a:t>DeepQA: the technology &amp; architecture behind Watson</a:t>
            </a:r>
          </a:p>
        </p:txBody>
      </p:sp>
      <p:sp>
        <p:nvSpPr>
          <p:cNvPr id="5735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MS PGothic" panose="020B0600070205080204" pitchFamily="34" charset="-128"/>
              </a:defRPr>
            </a:lvl1pPr>
            <a:lvl2pPr marL="557213" indent="-214313" eaLnBrk="0" hangingPunct="0">
              <a:defRPr sz="1800">
                <a:solidFill>
                  <a:schemeClr val="tx1"/>
                </a:solidFill>
                <a:latin typeface="Arial" panose="020B0604020202020204" pitchFamily="34" charset="0"/>
                <a:ea typeface="MS PGothic" panose="020B0600070205080204" pitchFamily="34" charset="-128"/>
              </a:defRPr>
            </a:lvl2pPr>
            <a:lvl3pPr marL="857250" indent="-171450" eaLnBrk="0" hangingPunct="0">
              <a:defRPr sz="1800">
                <a:solidFill>
                  <a:schemeClr val="tx1"/>
                </a:solidFill>
                <a:latin typeface="Arial" panose="020B0604020202020204" pitchFamily="34" charset="0"/>
                <a:ea typeface="MS PGothic" panose="020B0600070205080204" pitchFamily="34" charset="-128"/>
              </a:defRPr>
            </a:lvl3pPr>
            <a:lvl4pPr marL="1200150" indent="-171450" eaLnBrk="0" hangingPunct="0">
              <a:defRPr sz="1800">
                <a:solidFill>
                  <a:schemeClr val="tx1"/>
                </a:solidFill>
                <a:latin typeface="Arial" panose="020B0604020202020204" pitchFamily="34" charset="0"/>
                <a:ea typeface="MS PGothic" panose="020B0600070205080204" pitchFamily="34" charset="-128"/>
              </a:defRPr>
            </a:lvl4pPr>
            <a:lvl5pPr marL="1543050" indent="-171450" eaLnBrk="0" hangingPunct="0">
              <a:defRPr sz="1800">
                <a:solidFill>
                  <a:schemeClr val="tx1"/>
                </a:solidFill>
                <a:latin typeface="Arial" panose="020B0604020202020204" pitchFamily="34" charset="0"/>
                <a:ea typeface="MS PGothic" panose="020B0600070205080204" pitchFamily="34" charset="-128"/>
              </a:defRPr>
            </a:lvl5pPr>
            <a:lvl6pPr marL="18859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6pPr>
            <a:lvl7pPr marL="22288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7pPr>
            <a:lvl8pPr marL="25717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8pPr>
            <a:lvl9pPr marL="29146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9pPr>
          </a:lstStyle>
          <a:p>
            <a:pPr defTabSz="685800" eaLnBrk="1" hangingPunct="1"/>
            <a:fld id="{547E7A7C-AFCF-4B3C-BC6C-30C967971BE2}" type="slidenum">
              <a:rPr lang="en-US" altLang="en-US" sz="1200" kern="0"/>
              <a:pPr defTabSz="685800" eaLnBrk="1" hangingPunct="1"/>
              <a:t>37</a:t>
            </a:fld>
            <a:endParaRPr lang="en-US" altLang="en-US" sz="1200" kern="0"/>
          </a:p>
        </p:txBody>
      </p:sp>
      <p:cxnSp>
        <p:nvCxnSpPr>
          <p:cNvPr id="57351" name="AutoShape 11"/>
          <p:cNvCxnSpPr>
            <a:cxnSpLocks noChangeShapeType="1"/>
          </p:cNvCxnSpPr>
          <p:nvPr/>
        </p:nvCxnSpPr>
        <p:spPr bwMode="auto">
          <a:xfrm flipV="1">
            <a:off x="1653778" y="2838450"/>
            <a:ext cx="109538"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1" name="Rounded Rectangle 330"/>
          <p:cNvSpPr/>
          <p:nvPr/>
        </p:nvSpPr>
        <p:spPr>
          <a:xfrm>
            <a:off x="3458231" y="2591960"/>
            <a:ext cx="771582" cy="514350"/>
          </a:xfrm>
          <a:prstGeom prst="roundRect">
            <a:avLst/>
          </a:prstGeom>
          <a:solidFill>
            <a:schemeClr val="tx2">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Hypothesis</a:t>
            </a:r>
          </a:p>
          <a:p>
            <a:pPr algn="ctr" defTabSz="685800">
              <a:defRPr/>
            </a:pPr>
            <a:r>
              <a:rPr lang="en-US" sz="900" kern="0" dirty="0">
                <a:solidFill>
                  <a:srgbClr val="FFFFFF"/>
                </a:solidFill>
              </a:rPr>
              <a:t>Generation</a:t>
            </a:r>
          </a:p>
        </p:txBody>
      </p:sp>
      <p:sp>
        <p:nvSpPr>
          <p:cNvPr id="332" name="Rounded Rectangle 331"/>
          <p:cNvSpPr/>
          <p:nvPr/>
        </p:nvSpPr>
        <p:spPr>
          <a:xfrm>
            <a:off x="4444993" y="2591960"/>
            <a:ext cx="839474" cy="514350"/>
          </a:xfrm>
          <a:prstGeom prst="roundRect">
            <a:avLst/>
          </a:prstGeom>
          <a:solidFill>
            <a:schemeClr val="tx2">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Hypothesis </a:t>
            </a:r>
          </a:p>
          <a:p>
            <a:pPr algn="ctr" defTabSz="685800">
              <a:defRPr/>
            </a:pPr>
            <a:r>
              <a:rPr lang="en-US" sz="900" kern="0" dirty="0">
                <a:solidFill>
                  <a:srgbClr val="FFFFFF"/>
                </a:solidFill>
              </a:rPr>
              <a:t>&amp; Evidence  Scoring</a:t>
            </a:r>
          </a:p>
        </p:txBody>
      </p:sp>
      <p:sp>
        <p:nvSpPr>
          <p:cNvPr id="333" name="Rounded Rectangle 332"/>
          <p:cNvSpPr/>
          <p:nvPr/>
        </p:nvSpPr>
        <p:spPr>
          <a:xfrm>
            <a:off x="6453320" y="2586161"/>
            <a:ext cx="1200150" cy="514350"/>
          </a:xfrm>
          <a:prstGeom prst="roundRect">
            <a:avLst/>
          </a:prstGeom>
          <a:solidFill>
            <a:schemeClr val="tx2">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Final Confidence Merging &amp; Ranking</a:t>
            </a:r>
          </a:p>
        </p:txBody>
      </p:sp>
      <p:sp>
        <p:nvSpPr>
          <p:cNvPr id="334" name="Rounded Rectangle 333"/>
          <p:cNvSpPr/>
          <p:nvPr/>
        </p:nvSpPr>
        <p:spPr>
          <a:xfrm>
            <a:off x="5507810" y="2591960"/>
            <a:ext cx="704019" cy="514350"/>
          </a:xfrm>
          <a:prstGeom prst="roundRect">
            <a:avLst/>
          </a:prstGeom>
          <a:solidFill>
            <a:schemeClr val="tx2">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Synthesis</a:t>
            </a:r>
          </a:p>
        </p:txBody>
      </p:sp>
      <p:sp>
        <p:nvSpPr>
          <p:cNvPr id="341" name="Rounded Rectangle 340"/>
          <p:cNvSpPr/>
          <p:nvPr/>
        </p:nvSpPr>
        <p:spPr>
          <a:xfrm>
            <a:off x="1377948" y="2621284"/>
            <a:ext cx="682541" cy="514350"/>
          </a:xfrm>
          <a:prstGeom prst="roundRect">
            <a:avLst/>
          </a:prstGeom>
          <a:solidFill>
            <a:schemeClr val="tx2">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Question &amp; Topic Analysis</a:t>
            </a:r>
          </a:p>
        </p:txBody>
      </p:sp>
      <p:sp>
        <p:nvSpPr>
          <p:cNvPr id="348" name="Rounded Rectangle 347"/>
          <p:cNvSpPr/>
          <p:nvPr/>
        </p:nvSpPr>
        <p:spPr>
          <a:xfrm>
            <a:off x="3458231" y="3330591"/>
            <a:ext cx="771582" cy="514350"/>
          </a:xfrm>
          <a:prstGeom prst="roundRect">
            <a:avLst/>
          </a:prstGeom>
          <a:solidFill>
            <a:schemeClr val="tx2">
              <a:lumMod val="75000"/>
              <a:alpha val="67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chemeClr val="accent3"/>
                </a:solidFill>
              </a:rPr>
              <a:t>Hypothesis</a:t>
            </a:r>
          </a:p>
          <a:p>
            <a:pPr algn="ctr" defTabSz="685800">
              <a:defRPr/>
            </a:pPr>
            <a:r>
              <a:rPr lang="en-US" sz="900" kern="0" dirty="0">
                <a:solidFill>
                  <a:schemeClr val="accent3"/>
                </a:solidFill>
              </a:rPr>
              <a:t>Generation</a:t>
            </a:r>
          </a:p>
        </p:txBody>
      </p:sp>
      <p:sp>
        <p:nvSpPr>
          <p:cNvPr id="349" name="Rounded Rectangle 348"/>
          <p:cNvSpPr/>
          <p:nvPr/>
        </p:nvSpPr>
        <p:spPr>
          <a:xfrm>
            <a:off x="4454282" y="3330591"/>
            <a:ext cx="1346458" cy="514350"/>
          </a:xfrm>
          <a:prstGeom prst="roundRect">
            <a:avLst/>
          </a:prstGeom>
          <a:solidFill>
            <a:schemeClr val="tx2">
              <a:lumMod val="75000"/>
              <a:alpha val="67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chemeClr val="accent3"/>
                </a:solidFill>
              </a:rPr>
              <a:t>Hypothesis and Evidence Scoring</a:t>
            </a:r>
          </a:p>
        </p:txBody>
      </p:sp>
      <p:sp>
        <p:nvSpPr>
          <p:cNvPr id="352" name="TextBox 433"/>
          <p:cNvSpPr txBox="1">
            <a:spLocks noChangeArrowheads="1"/>
          </p:cNvSpPr>
          <p:nvPr/>
        </p:nvSpPr>
        <p:spPr bwMode="auto">
          <a:xfrm>
            <a:off x="6415088" y="929878"/>
            <a:ext cx="1194197" cy="4732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defTabSz="685800" eaLnBrk="1" hangingPunct="1">
              <a:defRPr/>
            </a:pPr>
            <a:r>
              <a:rPr lang="en-US" sz="825" b="1" kern="0" dirty="0">
                <a:solidFill>
                  <a:schemeClr val="accent1">
                    <a:lumMod val="50000"/>
                  </a:schemeClr>
                </a:solidFill>
                <a:cs typeface="Arial" pitchFamily="34" charset="0"/>
              </a:rPr>
              <a:t>Learned Models</a:t>
            </a:r>
          </a:p>
          <a:p>
            <a:pPr algn="ctr" defTabSz="685800" eaLnBrk="1" hangingPunct="1">
              <a:defRPr/>
            </a:pPr>
            <a:r>
              <a:rPr lang="en-US" sz="825" b="1" kern="0" dirty="0">
                <a:solidFill>
                  <a:schemeClr val="accent1">
                    <a:lumMod val="50000"/>
                  </a:schemeClr>
                </a:solidFill>
                <a:cs typeface="Arial" pitchFamily="34" charset="0"/>
              </a:rPr>
              <a:t>help combine and weigh the Evidence</a:t>
            </a:r>
          </a:p>
        </p:txBody>
      </p:sp>
      <p:sp>
        <p:nvSpPr>
          <p:cNvPr id="358" name="Rounded Rectangle 357"/>
          <p:cNvSpPr/>
          <p:nvPr/>
        </p:nvSpPr>
        <p:spPr>
          <a:xfrm>
            <a:off x="5587604" y="1825229"/>
            <a:ext cx="545306" cy="483394"/>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57" name="Rounded Rectangle 356"/>
          <p:cNvSpPr/>
          <p:nvPr/>
        </p:nvSpPr>
        <p:spPr>
          <a:xfrm>
            <a:off x="4839892" y="1862138"/>
            <a:ext cx="563165" cy="370285"/>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56" name="Rounded Rectangle 355"/>
          <p:cNvSpPr/>
          <p:nvPr/>
        </p:nvSpPr>
        <p:spPr>
          <a:xfrm>
            <a:off x="4111229" y="1869282"/>
            <a:ext cx="545306" cy="370285"/>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57377" name="Text Box 236"/>
          <p:cNvSpPr txBox="1">
            <a:spLocks noChangeArrowheads="1"/>
          </p:cNvSpPr>
          <p:nvPr/>
        </p:nvSpPr>
        <p:spPr bwMode="auto">
          <a:xfrm>
            <a:off x="4506516" y="1588294"/>
            <a:ext cx="1294209" cy="216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b="1" kern="0">
                <a:solidFill>
                  <a:srgbClr val="22683D"/>
                </a:solidFill>
              </a:rPr>
              <a:t>Evidence Sources</a:t>
            </a:r>
          </a:p>
        </p:txBody>
      </p:sp>
      <p:sp>
        <p:nvSpPr>
          <p:cNvPr id="57378" name="Text Box 230"/>
          <p:cNvSpPr txBox="1">
            <a:spLocks noChangeArrowheads="1"/>
          </p:cNvSpPr>
          <p:nvPr/>
        </p:nvSpPr>
        <p:spPr bwMode="auto">
          <a:xfrm>
            <a:off x="4099322" y="1869282"/>
            <a:ext cx="579834" cy="35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kern="0">
                <a:solidFill>
                  <a:srgbClr val="FFFFFF"/>
                </a:solidFill>
              </a:rPr>
              <a:t>Answer Scoring</a:t>
            </a:r>
          </a:p>
        </p:txBody>
      </p:sp>
      <p:sp>
        <p:nvSpPr>
          <p:cNvPr id="57379" name="Text Box 226"/>
          <p:cNvSpPr txBox="1">
            <a:spLocks noChangeArrowheads="1"/>
          </p:cNvSpPr>
          <p:nvPr/>
        </p:nvSpPr>
        <p:spPr bwMode="auto">
          <a:xfrm>
            <a:off x="5541169" y="1825229"/>
            <a:ext cx="634604" cy="47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kern="0">
                <a:solidFill>
                  <a:srgbClr val="FFFFFF"/>
                </a:solidFill>
              </a:rPr>
              <a:t>Deep Evidence Scoring</a:t>
            </a:r>
          </a:p>
        </p:txBody>
      </p:sp>
      <p:sp>
        <p:nvSpPr>
          <p:cNvPr id="57380" name="Text Box 230"/>
          <p:cNvSpPr txBox="1">
            <a:spLocks noChangeArrowheads="1"/>
          </p:cNvSpPr>
          <p:nvPr/>
        </p:nvSpPr>
        <p:spPr bwMode="auto">
          <a:xfrm>
            <a:off x="4826794" y="1862138"/>
            <a:ext cx="579835" cy="35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kern="0">
                <a:solidFill>
                  <a:srgbClr val="FFFFFF"/>
                </a:solidFill>
              </a:rPr>
              <a:t>Evidence</a:t>
            </a:r>
          </a:p>
          <a:p>
            <a:pPr algn="ctr" defTabSz="685800" eaLnBrk="1" hangingPunct="1"/>
            <a:r>
              <a:rPr lang="en-US" altLang="en-US" sz="900" kern="0">
                <a:solidFill>
                  <a:srgbClr val="FFFFFF"/>
                </a:solidFill>
              </a:rPr>
              <a:t>Retrieval</a:t>
            </a:r>
          </a:p>
        </p:txBody>
      </p:sp>
      <p:sp>
        <p:nvSpPr>
          <p:cNvPr id="362" name="Rounded Rectangle 361"/>
          <p:cNvSpPr/>
          <p:nvPr/>
        </p:nvSpPr>
        <p:spPr>
          <a:xfrm>
            <a:off x="3124200" y="1841898"/>
            <a:ext cx="686991" cy="482203"/>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64" name="Rounded Rectangle 363"/>
          <p:cNvSpPr/>
          <p:nvPr/>
        </p:nvSpPr>
        <p:spPr>
          <a:xfrm>
            <a:off x="2399110" y="1884760"/>
            <a:ext cx="546497" cy="370284"/>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57383" name="Text Box 236"/>
          <p:cNvSpPr txBox="1">
            <a:spLocks noChangeArrowheads="1"/>
          </p:cNvSpPr>
          <p:nvPr/>
        </p:nvSpPr>
        <p:spPr bwMode="auto">
          <a:xfrm>
            <a:off x="2441972" y="1604963"/>
            <a:ext cx="1294209" cy="216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b="1" kern="0">
                <a:solidFill>
                  <a:srgbClr val="22683D"/>
                </a:solidFill>
              </a:rPr>
              <a:t>Answer Sources</a:t>
            </a:r>
          </a:p>
        </p:txBody>
      </p:sp>
      <p:sp>
        <p:nvSpPr>
          <p:cNvPr id="57384" name="Text Box 230"/>
          <p:cNvSpPr txBox="1">
            <a:spLocks noChangeArrowheads="1"/>
          </p:cNvSpPr>
          <p:nvPr/>
        </p:nvSpPr>
        <p:spPr bwMode="auto">
          <a:xfrm>
            <a:off x="2387204" y="1884760"/>
            <a:ext cx="579834" cy="35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kern="0">
                <a:solidFill>
                  <a:srgbClr val="FFFFFF"/>
                </a:solidFill>
              </a:rPr>
              <a:t>Primary</a:t>
            </a:r>
            <a:br>
              <a:rPr lang="en-US" altLang="en-US" sz="900" kern="0">
                <a:solidFill>
                  <a:srgbClr val="FFFFFF"/>
                </a:solidFill>
              </a:rPr>
            </a:br>
            <a:r>
              <a:rPr lang="en-US" altLang="en-US" sz="900" kern="0">
                <a:solidFill>
                  <a:srgbClr val="FFFFFF"/>
                </a:solidFill>
              </a:rPr>
              <a:t>Search</a:t>
            </a:r>
          </a:p>
        </p:txBody>
      </p:sp>
      <p:sp>
        <p:nvSpPr>
          <p:cNvPr id="57385" name="Text Box 226"/>
          <p:cNvSpPr txBox="1">
            <a:spLocks noChangeArrowheads="1"/>
          </p:cNvSpPr>
          <p:nvPr/>
        </p:nvSpPr>
        <p:spPr bwMode="auto">
          <a:xfrm>
            <a:off x="3140869" y="1840707"/>
            <a:ext cx="634604" cy="47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kern="0">
                <a:solidFill>
                  <a:srgbClr val="FFFFFF"/>
                </a:solidFill>
              </a:rPr>
              <a:t>Candidate</a:t>
            </a:r>
          </a:p>
          <a:p>
            <a:pPr algn="ctr" defTabSz="685800" eaLnBrk="1" hangingPunct="1"/>
            <a:r>
              <a:rPr lang="en-US" altLang="en-US" sz="900" kern="0">
                <a:solidFill>
                  <a:srgbClr val="FFFFFF"/>
                </a:solidFill>
              </a:rPr>
              <a:t>Answer</a:t>
            </a:r>
          </a:p>
          <a:p>
            <a:pPr algn="ctr" defTabSz="685800" eaLnBrk="1" hangingPunct="1"/>
            <a:r>
              <a:rPr lang="en-US" altLang="en-US" sz="900" kern="0">
                <a:solidFill>
                  <a:srgbClr val="FFFFFF"/>
                </a:solidFill>
              </a:rPr>
              <a:t>Generation</a:t>
            </a:r>
          </a:p>
        </p:txBody>
      </p:sp>
      <p:sp>
        <p:nvSpPr>
          <p:cNvPr id="372" name="L-Shape 371"/>
          <p:cNvSpPr>
            <a:spLocks noChangeAspect="1"/>
          </p:cNvSpPr>
          <p:nvPr/>
        </p:nvSpPr>
        <p:spPr>
          <a:xfrm rot="13500000">
            <a:off x="4185047" y="2746772"/>
            <a:ext cx="222647"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75" name="L-Shape 374"/>
          <p:cNvSpPr>
            <a:spLocks noChangeAspect="1"/>
          </p:cNvSpPr>
          <p:nvPr/>
        </p:nvSpPr>
        <p:spPr>
          <a:xfrm rot="13500000">
            <a:off x="3179564" y="2746177"/>
            <a:ext cx="222647" cy="223838"/>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76" name="Rounded Rectangle 375"/>
          <p:cNvSpPr/>
          <p:nvPr/>
        </p:nvSpPr>
        <p:spPr>
          <a:xfrm>
            <a:off x="2286810" y="2611273"/>
            <a:ext cx="927372" cy="514350"/>
          </a:xfrm>
          <a:prstGeom prst="roundRect">
            <a:avLst/>
          </a:prstGeom>
          <a:solidFill>
            <a:schemeClr val="tx2">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825" kern="0" dirty="0">
                <a:solidFill>
                  <a:schemeClr val="accent3"/>
                </a:solidFill>
              </a:rPr>
              <a:t>Question</a:t>
            </a:r>
          </a:p>
          <a:p>
            <a:pPr algn="ctr" defTabSz="685800">
              <a:defRPr/>
            </a:pPr>
            <a:r>
              <a:rPr lang="en-US" sz="825" kern="0" dirty="0">
                <a:solidFill>
                  <a:schemeClr val="accent3"/>
                </a:solidFill>
              </a:rPr>
              <a:t>Decomposition</a:t>
            </a:r>
          </a:p>
        </p:txBody>
      </p:sp>
      <p:sp>
        <p:nvSpPr>
          <p:cNvPr id="377" name="L-Shape 376"/>
          <p:cNvSpPr>
            <a:spLocks noChangeAspect="1"/>
          </p:cNvSpPr>
          <p:nvPr/>
        </p:nvSpPr>
        <p:spPr>
          <a:xfrm rot="13500000">
            <a:off x="2022277" y="2756893"/>
            <a:ext cx="223838"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78" name="L-Shape 377"/>
          <p:cNvSpPr>
            <a:spLocks noChangeAspect="1"/>
          </p:cNvSpPr>
          <p:nvPr/>
        </p:nvSpPr>
        <p:spPr>
          <a:xfrm rot="13500000">
            <a:off x="5245299" y="2737843"/>
            <a:ext cx="223838"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79" name="L-Shape 378"/>
          <p:cNvSpPr>
            <a:spLocks noChangeAspect="1"/>
          </p:cNvSpPr>
          <p:nvPr/>
        </p:nvSpPr>
        <p:spPr>
          <a:xfrm rot="13500000">
            <a:off x="6184107" y="2738438"/>
            <a:ext cx="222647"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80" name="L-Shape 379"/>
          <p:cNvSpPr>
            <a:spLocks noChangeAspect="1"/>
          </p:cNvSpPr>
          <p:nvPr/>
        </p:nvSpPr>
        <p:spPr>
          <a:xfrm rot="18900000">
            <a:off x="6960394" y="3043237"/>
            <a:ext cx="222647" cy="223838"/>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82" name="L-Shape 381"/>
          <p:cNvSpPr>
            <a:spLocks noChangeAspect="1"/>
          </p:cNvSpPr>
          <p:nvPr/>
        </p:nvSpPr>
        <p:spPr>
          <a:xfrm rot="18900000">
            <a:off x="1607344" y="2351485"/>
            <a:ext cx="223838" cy="223838"/>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84" name="L-Shape 383"/>
          <p:cNvSpPr>
            <a:spLocks noChangeAspect="1"/>
          </p:cNvSpPr>
          <p:nvPr/>
        </p:nvSpPr>
        <p:spPr>
          <a:xfrm rot="13500000">
            <a:off x="4202907" y="3469482"/>
            <a:ext cx="222647"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65" name="L-Shape 64"/>
          <p:cNvSpPr>
            <a:spLocks noChangeAspect="1"/>
          </p:cNvSpPr>
          <p:nvPr/>
        </p:nvSpPr>
        <p:spPr>
          <a:xfrm rot="13500000">
            <a:off x="3179564" y="3468886"/>
            <a:ext cx="222647" cy="223838"/>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66" name="L-Shape 65"/>
          <p:cNvSpPr>
            <a:spLocks noChangeAspect="1"/>
          </p:cNvSpPr>
          <p:nvPr/>
        </p:nvSpPr>
        <p:spPr>
          <a:xfrm rot="13500000">
            <a:off x="3179564" y="4135636"/>
            <a:ext cx="222647" cy="223838"/>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67" name="L-Shape 66"/>
          <p:cNvSpPr>
            <a:spLocks noChangeAspect="1"/>
          </p:cNvSpPr>
          <p:nvPr/>
        </p:nvSpPr>
        <p:spPr>
          <a:xfrm rot="8100000">
            <a:off x="5520928" y="3146822"/>
            <a:ext cx="223838"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69" name="L-Shape 68"/>
          <p:cNvSpPr>
            <a:spLocks noChangeAspect="1"/>
          </p:cNvSpPr>
          <p:nvPr/>
        </p:nvSpPr>
        <p:spPr>
          <a:xfrm rot="13500000">
            <a:off x="4625579" y="1965723"/>
            <a:ext cx="188119" cy="188119"/>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70" name="L-Shape 69"/>
          <p:cNvSpPr>
            <a:spLocks noChangeAspect="1"/>
          </p:cNvSpPr>
          <p:nvPr/>
        </p:nvSpPr>
        <p:spPr>
          <a:xfrm rot="13500000">
            <a:off x="5374482" y="1966913"/>
            <a:ext cx="188119" cy="188119"/>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71" name="L-Shape 70"/>
          <p:cNvSpPr>
            <a:spLocks noChangeAspect="1"/>
          </p:cNvSpPr>
          <p:nvPr/>
        </p:nvSpPr>
        <p:spPr>
          <a:xfrm rot="13500000">
            <a:off x="2909888" y="1970485"/>
            <a:ext cx="188119" cy="188119"/>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74" name="Rounded Rectangle 73"/>
          <p:cNvSpPr/>
          <p:nvPr/>
        </p:nvSpPr>
        <p:spPr>
          <a:xfrm>
            <a:off x="3448943" y="3992623"/>
            <a:ext cx="771582" cy="514350"/>
          </a:xfrm>
          <a:prstGeom prst="roundRect">
            <a:avLst/>
          </a:prstGeom>
          <a:solidFill>
            <a:schemeClr val="tx2">
              <a:lumMod val="75000"/>
              <a:alpha val="33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chemeClr val="accent3"/>
                </a:solidFill>
              </a:rPr>
              <a:t>Hypothesis</a:t>
            </a:r>
          </a:p>
          <a:p>
            <a:pPr algn="ctr" defTabSz="685800">
              <a:defRPr/>
            </a:pPr>
            <a:r>
              <a:rPr lang="en-US" sz="900" kern="0" dirty="0">
                <a:solidFill>
                  <a:schemeClr val="accent3"/>
                </a:solidFill>
              </a:rPr>
              <a:t>Generation</a:t>
            </a:r>
          </a:p>
        </p:txBody>
      </p:sp>
      <p:sp>
        <p:nvSpPr>
          <p:cNvPr id="75" name="Rounded Rectangle 74"/>
          <p:cNvSpPr/>
          <p:nvPr/>
        </p:nvSpPr>
        <p:spPr>
          <a:xfrm>
            <a:off x="4444994" y="3992623"/>
            <a:ext cx="1757958" cy="514350"/>
          </a:xfrm>
          <a:prstGeom prst="roundRect">
            <a:avLst/>
          </a:prstGeom>
          <a:solidFill>
            <a:schemeClr val="tx2">
              <a:lumMod val="75000"/>
              <a:alpha val="33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chemeClr val="accent3"/>
                </a:solidFill>
              </a:rPr>
              <a:t>Hypothesis and Evidence Scoring</a:t>
            </a:r>
          </a:p>
        </p:txBody>
      </p:sp>
      <p:sp>
        <p:nvSpPr>
          <p:cNvPr id="76" name="L-Shape 75"/>
          <p:cNvSpPr>
            <a:spLocks noChangeAspect="1"/>
          </p:cNvSpPr>
          <p:nvPr/>
        </p:nvSpPr>
        <p:spPr>
          <a:xfrm rot="8100000">
            <a:off x="5942410" y="3146822"/>
            <a:ext cx="223838"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77" name="L-Shape 76"/>
          <p:cNvSpPr>
            <a:spLocks noChangeAspect="1"/>
          </p:cNvSpPr>
          <p:nvPr/>
        </p:nvSpPr>
        <p:spPr>
          <a:xfrm rot="13500000">
            <a:off x="4188619" y="4136232"/>
            <a:ext cx="222647"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dirty="0">
              <a:solidFill>
                <a:sysClr val="windowText" lastClr="000000"/>
              </a:solidFill>
            </a:endParaRPr>
          </a:p>
        </p:txBody>
      </p:sp>
      <p:sp>
        <p:nvSpPr>
          <p:cNvPr id="8" name="Flowchart: Magnetic Disk 7"/>
          <p:cNvSpPr/>
          <p:nvPr/>
        </p:nvSpPr>
        <p:spPr>
          <a:xfrm>
            <a:off x="6462713" y="1965722"/>
            <a:ext cx="363141" cy="351234"/>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1" name="Flowchart: Magnetic Disk 80"/>
          <p:cNvSpPr/>
          <p:nvPr/>
        </p:nvSpPr>
        <p:spPr>
          <a:xfrm>
            <a:off x="6462713" y="1690688"/>
            <a:ext cx="363141" cy="351235"/>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2" name="Flowchart: Magnetic Disk 81"/>
          <p:cNvSpPr/>
          <p:nvPr/>
        </p:nvSpPr>
        <p:spPr>
          <a:xfrm>
            <a:off x="6462713" y="1422797"/>
            <a:ext cx="363141" cy="351234"/>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3" name="Flowchart: Magnetic Disk 82"/>
          <p:cNvSpPr/>
          <p:nvPr/>
        </p:nvSpPr>
        <p:spPr>
          <a:xfrm>
            <a:off x="6832998" y="1972866"/>
            <a:ext cx="363140" cy="350044"/>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4" name="Flowchart: Magnetic Disk 83"/>
          <p:cNvSpPr/>
          <p:nvPr/>
        </p:nvSpPr>
        <p:spPr>
          <a:xfrm>
            <a:off x="6832998" y="1697832"/>
            <a:ext cx="363140" cy="351235"/>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5" name="Flowchart: Magnetic Disk 84"/>
          <p:cNvSpPr/>
          <p:nvPr/>
        </p:nvSpPr>
        <p:spPr>
          <a:xfrm>
            <a:off x="6832998" y="1429941"/>
            <a:ext cx="363140" cy="350044"/>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6" name="Flowchart: Magnetic Disk 85"/>
          <p:cNvSpPr/>
          <p:nvPr/>
        </p:nvSpPr>
        <p:spPr>
          <a:xfrm>
            <a:off x="7196138" y="1965722"/>
            <a:ext cx="364331" cy="351234"/>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7" name="Flowchart: Magnetic Disk 86"/>
          <p:cNvSpPr/>
          <p:nvPr/>
        </p:nvSpPr>
        <p:spPr>
          <a:xfrm>
            <a:off x="7196138" y="1690688"/>
            <a:ext cx="364331" cy="351235"/>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8" name="Flowchart: Magnetic Disk 87"/>
          <p:cNvSpPr/>
          <p:nvPr/>
        </p:nvSpPr>
        <p:spPr>
          <a:xfrm>
            <a:off x="7196138" y="1422797"/>
            <a:ext cx="364331" cy="351234"/>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90" name="Oval 89"/>
          <p:cNvSpPr/>
          <p:nvPr/>
        </p:nvSpPr>
        <p:spPr>
          <a:xfrm>
            <a:off x="6659166" y="3325416"/>
            <a:ext cx="835819" cy="837009"/>
          </a:xfrm>
          <a:prstGeom prst="ellipse">
            <a:avLst/>
          </a:prstGeom>
          <a:solidFill>
            <a:srgbClr val="FF99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685800">
              <a:defRPr/>
            </a:pPr>
            <a:r>
              <a:rPr lang="en-US" sz="825" b="1" kern="0" dirty="0">
                <a:solidFill>
                  <a:sysClr val="windowText" lastClr="000000"/>
                </a:solidFill>
              </a:rPr>
              <a:t>Answer &amp;</a:t>
            </a:r>
            <a:br>
              <a:rPr lang="en-US" sz="825" b="1" kern="0" dirty="0">
                <a:solidFill>
                  <a:sysClr val="windowText" lastClr="000000"/>
                </a:solidFill>
              </a:rPr>
            </a:br>
            <a:r>
              <a:rPr lang="en-US" sz="825" b="1" kern="0" dirty="0">
                <a:solidFill>
                  <a:sysClr val="windowText" lastClr="000000"/>
                </a:solidFill>
              </a:rPr>
              <a:t>Confidence</a:t>
            </a:r>
          </a:p>
        </p:txBody>
      </p:sp>
      <p:sp>
        <p:nvSpPr>
          <p:cNvPr id="10" name="Isosceles Triangle 9"/>
          <p:cNvSpPr/>
          <p:nvPr/>
        </p:nvSpPr>
        <p:spPr>
          <a:xfrm rot="10800000">
            <a:off x="5457825" y="2391966"/>
            <a:ext cx="588169" cy="196453"/>
          </a:xfrm>
          <a:prstGeom prst="triangle">
            <a:avLst/>
          </a:prstGeom>
          <a:solidFill>
            <a:srgbClr val="00B05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nvGrpSpPr>
          <p:cNvPr id="57422" name="Group 19"/>
          <p:cNvGrpSpPr>
            <a:grpSpLocks/>
          </p:cNvGrpSpPr>
          <p:nvPr/>
        </p:nvGrpSpPr>
        <p:grpSpPr bwMode="auto">
          <a:xfrm>
            <a:off x="2847976" y="3131344"/>
            <a:ext cx="336947" cy="481013"/>
            <a:chOff x="2323783" y="4175275"/>
            <a:chExt cx="450194" cy="641423"/>
          </a:xfrm>
        </p:grpSpPr>
        <p:grpSp>
          <p:nvGrpSpPr>
            <p:cNvPr id="57452" name="Group 13"/>
            <p:cNvGrpSpPr>
              <a:grpSpLocks/>
            </p:cNvGrpSpPr>
            <p:nvPr/>
          </p:nvGrpSpPr>
          <p:grpSpPr bwMode="auto">
            <a:xfrm>
              <a:off x="2328175" y="4723543"/>
              <a:ext cx="445802" cy="93155"/>
              <a:chOff x="2328175" y="4723543"/>
              <a:chExt cx="445802" cy="93155"/>
            </a:xfrm>
          </p:grpSpPr>
          <p:sp>
            <p:nvSpPr>
              <p:cNvPr id="11" name="Rectangle 10"/>
              <p:cNvSpPr/>
              <p:nvPr/>
            </p:nvSpPr>
            <p:spPr>
              <a:xfrm>
                <a:off x="2680120" y="4723025"/>
                <a:ext cx="93857" cy="9367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93" name="Rectangle 92"/>
              <p:cNvSpPr/>
              <p:nvPr/>
            </p:nvSpPr>
            <p:spPr>
              <a:xfrm>
                <a:off x="2501951" y="4723025"/>
                <a:ext cx="93857" cy="9367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94" name="Rectangle 93"/>
              <p:cNvSpPr/>
              <p:nvPr/>
            </p:nvSpPr>
            <p:spPr>
              <a:xfrm>
                <a:off x="2328556" y="4723025"/>
                <a:ext cx="93856" cy="9367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grpSp>
          <p:nvGrpSpPr>
            <p:cNvPr id="57453" name="Group 11"/>
            <p:cNvGrpSpPr>
              <a:grpSpLocks/>
            </p:cNvGrpSpPr>
            <p:nvPr/>
          </p:nvGrpSpPr>
          <p:grpSpPr bwMode="auto">
            <a:xfrm rot="-5400000">
              <a:off x="2147460" y="4351598"/>
              <a:ext cx="445802" cy="93155"/>
              <a:chOff x="2480575" y="4875943"/>
              <a:chExt cx="445802" cy="93155"/>
            </a:xfrm>
          </p:grpSpPr>
          <p:sp>
            <p:nvSpPr>
              <p:cNvPr id="95" name="Rectangle 94"/>
              <p:cNvSpPr/>
              <p:nvPr/>
            </p:nvSpPr>
            <p:spPr>
              <a:xfrm>
                <a:off x="2845404" y="4875942"/>
                <a:ext cx="93674" cy="9385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96" name="Rectangle 95"/>
              <p:cNvSpPr/>
              <p:nvPr/>
            </p:nvSpPr>
            <p:spPr>
              <a:xfrm>
                <a:off x="2654882" y="4863216"/>
                <a:ext cx="93674" cy="9385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97" name="Rectangle 96"/>
              <p:cNvSpPr/>
              <p:nvPr/>
            </p:nvSpPr>
            <p:spPr>
              <a:xfrm>
                <a:off x="2480237" y="4863216"/>
                <a:ext cx="93674" cy="9385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grpSp>
      <p:grpSp>
        <p:nvGrpSpPr>
          <p:cNvPr id="57423" name="Group 16"/>
          <p:cNvGrpSpPr>
            <a:grpSpLocks/>
          </p:cNvGrpSpPr>
          <p:nvPr/>
        </p:nvGrpSpPr>
        <p:grpSpPr bwMode="auto">
          <a:xfrm>
            <a:off x="2569369" y="3131344"/>
            <a:ext cx="615554" cy="1151335"/>
            <a:chOff x="1952311" y="4175275"/>
            <a:chExt cx="821666" cy="1534894"/>
          </a:xfrm>
        </p:grpSpPr>
        <p:grpSp>
          <p:nvGrpSpPr>
            <p:cNvPr id="57436" name="Group 98"/>
            <p:cNvGrpSpPr>
              <a:grpSpLocks/>
            </p:cNvGrpSpPr>
            <p:nvPr/>
          </p:nvGrpSpPr>
          <p:grpSpPr bwMode="auto">
            <a:xfrm rot="-5400000">
              <a:off x="1775988" y="4351598"/>
              <a:ext cx="445802" cy="93155"/>
              <a:chOff x="2480575" y="4875943"/>
              <a:chExt cx="445802" cy="93155"/>
            </a:xfrm>
          </p:grpSpPr>
          <p:sp>
            <p:nvSpPr>
              <p:cNvPr id="100" name="Rectangle 99"/>
              <p:cNvSpPr/>
              <p:nvPr/>
            </p:nvSpPr>
            <p:spPr>
              <a:xfrm>
                <a:off x="2845425" y="4875942"/>
                <a:ext cx="93650"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01" name="Rectangle 100"/>
              <p:cNvSpPr/>
              <p:nvPr/>
            </p:nvSpPr>
            <p:spPr>
              <a:xfrm>
                <a:off x="2654952" y="4863228"/>
                <a:ext cx="93650"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02" name="Rectangle 101"/>
              <p:cNvSpPr/>
              <p:nvPr/>
            </p:nvSpPr>
            <p:spPr>
              <a:xfrm>
                <a:off x="2480352" y="4863228"/>
                <a:ext cx="93650"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grpSp>
          <p:nvGrpSpPr>
            <p:cNvPr id="57437" name="Group 102"/>
            <p:cNvGrpSpPr>
              <a:grpSpLocks/>
            </p:cNvGrpSpPr>
            <p:nvPr/>
          </p:nvGrpSpPr>
          <p:grpSpPr bwMode="auto">
            <a:xfrm rot="-5400000">
              <a:off x="1775989" y="4899546"/>
              <a:ext cx="445802" cy="93155"/>
              <a:chOff x="2480575" y="4875943"/>
              <a:chExt cx="445802" cy="93155"/>
            </a:xfrm>
          </p:grpSpPr>
          <p:sp>
            <p:nvSpPr>
              <p:cNvPr id="104" name="Rectangle 103"/>
              <p:cNvSpPr/>
              <p:nvPr/>
            </p:nvSpPr>
            <p:spPr>
              <a:xfrm>
                <a:off x="2845765" y="4875941"/>
                <a:ext cx="93649"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05" name="Rectangle 104"/>
              <p:cNvSpPr/>
              <p:nvPr/>
            </p:nvSpPr>
            <p:spPr>
              <a:xfrm>
                <a:off x="2655292" y="4863227"/>
                <a:ext cx="93649"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06" name="Rectangle 105"/>
              <p:cNvSpPr/>
              <p:nvPr/>
            </p:nvSpPr>
            <p:spPr>
              <a:xfrm>
                <a:off x="2480692" y="4863227"/>
                <a:ext cx="93649"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grpSp>
          <p:nvGrpSpPr>
            <p:cNvPr id="57438" name="Group 106"/>
            <p:cNvGrpSpPr>
              <a:grpSpLocks/>
            </p:cNvGrpSpPr>
            <p:nvPr/>
          </p:nvGrpSpPr>
          <p:grpSpPr bwMode="auto">
            <a:xfrm rot="-5400000">
              <a:off x="1775988" y="5440690"/>
              <a:ext cx="445802" cy="93155"/>
              <a:chOff x="2480575" y="4875943"/>
              <a:chExt cx="445802" cy="93155"/>
            </a:xfrm>
          </p:grpSpPr>
          <p:sp>
            <p:nvSpPr>
              <p:cNvPr id="108" name="Rectangle 107"/>
              <p:cNvSpPr/>
              <p:nvPr/>
            </p:nvSpPr>
            <p:spPr>
              <a:xfrm>
                <a:off x="2845648" y="4875942"/>
                <a:ext cx="93650"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09" name="Rectangle 108"/>
              <p:cNvSpPr/>
              <p:nvPr/>
            </p:nvSpPr>
            <p:spPr>
              <a:xfrm>
                <a:off x="2655175" y="4863228"/>
                <a:ext cx="93650"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10" name="Rectangle 109"/>
              <p:cNvSpPr/>
              <p:nvPr/>
            </p:nvSpPr>
            <p:spPr>
              <a:xfrm>
                <a:off x="2480575" y="4863228"/>
                <a:ext cx="93650"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sp>
          <p:nvSpPr>
            <p:cNvPr id="122" name="Rectangle 121"/>
            <p:cNvSpPr/>
            <p:nvPr/>
          </p:nvSpPr>
          <p:spPr>
            <a:xfrm>
              <a:off x="2680208" y="5616519"/>
              <a:ext cx="93769" cy="936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23" name="Rectangle 122"/>
            <p:cNvSpPr/>
            <p:nvPr/>
          </p:nvSpPr>
          <p:spPr>
            <a:xfrm>
              <a:off x="2502207" y="5616519"/>
              <a:ext cx="93769" cy="936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24" name="Rectangle 123"/>
            <p:cNvSpPr/>
            <p:nvPr/>
          </p:nvSpPr>
          <p:spPr>
            <a:xfrm>
              <a:off x="2327385" y="5616519"/>
              <a:ext cx="93769" cy="936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25" name="Rectangle 124"/>
            <p:cNvSpPr/>
            <p:nvPr/>
          </p:nvSpPr>
          <p:spPr>
            <a:xfrm>
              <a:off x="2138259" y="5616519"/>
              <a:ext cx="92179" cy="936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grpSp>
        <p:nvGrpSpPr>
          <p:cNvPr id="57424" name="Group 125"/>
          <p:cNvGrpSpPr>
            <a:grpSpLocks/>
          </p:cNvGrpSpPr>
          <p:nvPr/>
        </p:nvGrpSpPr>
        <p:grpSpPr bwMode="auto">
          <a:xfrm rot="16200000">
            <a:off x="5887046" y="3511749"/>
            <a:ext cx="334566" cy="69056"/>
            <a:chOff x="2480575" y="4875943"/>
            <a:chExt cx="445802" cy="93155"/>
          </a:xfrm>
        </p:grpSpPr>
        <p:sp>
          <p:nvSpPr>
            <p:cNvPr id="127" name="Rectangle 126"/>
            <p:cNvSpPr/>
            <p:nvPr/>
          </p:nvSpPr>
          <p:spPr>
            <a:xfrm>
              <a:off x="2845465" y="4875942"/>
              <a:ext cx="93603" cy="9315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28" name="Rectangle 127"/>
            <p:cNvSpPr/>
            <p:nvPr/>
          </p:nvSpPr>
          <p:spPr>
            <a:xfrm>
              <a:off x="2655088" y="4863094"/>
              <a:ext cx="93603" cy="9315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29" name="Rectangle 128"/>
            <p:cNvSpPr/>
            <p:nvPr/>
          </p:nvSpPr>
          <p:spPr>
            <a:xfrm>
              <a:off x="2480575" y="4863094"/>
              <a:ext cx="93603" cy="9315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sp>
        <p:nvSpPr>
          <p:cNvPr id="131" name="Rectangle 130"/>
          <p:cNvSpPr/>
          <p:nvPr/>
        </p:nvSpPr>
        <p:spPr>
          <a:xfrm rot="16200000">
            <a:off x="6019801" y="3790951"/>
            <a:ext cx="69056" cy="6905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32" name="Rectangle 131"/>
          <p:cNvSpPr/>
          <p:nvPr/>
        </p:nvSpPr>
        <p:spPr>
          <a:xfrm rot="16200000">
            <a:off x="6019205" y="3924896"/>
            <a:ext cx="70247" cy="6905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38" name="Rectangle 137"/>
          <p:cNvSpPr/>
          <p:nvPr/>
        </p:nvSpPr>
        <p:spPr>
          <a:xfrm rot="16200000">
            <a:off x="5283994" y="4506516"/>
            <a:ext cx="70247" cy="7024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39" name="Rectangle 138"/>
          <p:cNvSpPr/>
          <p:nvPr/>
        </p:nvSpPr>
        <p:spPr>
          <a:xfrm rot="16200000">
            <a:off x="5284590" y="4640461"/>
            <a:ext cx="69056" cy="70247"/>
          </a:xfrm>
          <a:prstGeom prst="rect">
            <a:avLst/>
          </a:prstGeom>
          <a:solidFill>
            <a:srgbClr val="EAEAE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40" name="Rectangle 139"/>
          <p:cNvSpPr/>
          <p:nvPr/>
        </p:nvSpPr>
        <p:spPr>
          <a:xfrm rot="16200000">
            <a:off x="5284590" y="4771430"/>
            <a:ext cx="69056" cy="7024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42" name="Rectangle 141"/>
          <p:cNvSpPr/>
          <p:nvPr/>
        </p:nvSpPr>
        <p:spPr>
          <a:xfrm rot="16200000">
            <a:off x="3799285" y="4506516"/>
            <a:ext cx="70247" cy="7024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43" name="Rectangle 142"/>
          <p:cNvSpPr/>
          <p:nvPr/>
        </p:nvSpPr>
        <p:spPr>
          <a:xfrm rot="16200000">
            <a:off x="3799880" y="4640461"/>
            <a:ext cx="69056" cy="70247"/>
          </a:xfrm>
          <a:prstGeom prst="rect">
            <a:avLst/>
          </a:prstGeom>
          <a:solidFill>
            <a:srgbClr val="EAEAE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44" name="Rectangle 143"/>
          <p:cNvSpPr/>
          <p:nvPr/>
        </p:nvSpPr>
        <p:spPr>
          <a:xfrm rot="16200000">
            <a:off x="3799880" y="4771430"/>
            <a:ext cx="69056" cy="7024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Tree>
    <p:extLst>
      <p:ext uri="{BB962C8B-B14F-4D97-AF65-F5344CB8AC3E}">
        <p14:creationId xmlns:p14="http://schemas.microsoft.com/office/powerpoint/2010/main" val="2266737931"/>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Rectangle 171"/>
          <p:cNvSpPr/>
          <p:nvPr/>
        </p:nvSpPr>
        <p:spPr>
          <a:xfrm>
            <a:off x="1428750" y="2900362"/>
            <a:ext cx="6272881" cy="2243138"/>
          </a:xfrm>
          <a:prstGeom prst="rect">
            <a:avLst/>
          </a:prstGeom>
          <a:solidFill>
            <a:srgbClr val="002060"/>
          </a:solidFill>
          <a:ln>
            <a:noFill/>
          </a:ln>
          <a:effectLst/>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anchor="b" anchorCtr="1"/>
          <a:lstStyle/>
          <a:p>
            <a:pPr algn="ctr" defTabSz="685800">
              <a:defRPr/>
            </a:pPr>
            <a:r>
              <a:rPr lang="en-US" sz="1350" kern="0" dirty="0">
                <a:solidFill>
                  <a:srgbClr val="FFFFFF"/>
                </a:solidFill>
              </a:rPr>
              <a:t>built on </a:t>
            </a:r>
            <a:r>
              <a:rPr lang="en-US" sz="2100" kern="0" dirty="0">
                <a:solidFill>
                  <a:srgbClr val="FFFFFF"/>
                </a:solidFill>
              </a:rPr>
              <a:t>UIMA-</a:t>
            </a:r>
            <a:r>
              <a:rPr lang="en-US" sz="2100" b="1" kern="0" dirty="0">
                <a:solidFill>
                  <a:srgbClr val="FFFFFF"/>
                </a:solidFill>
              </a:rPr>
              <a:t>AS</a:t>
            </a:r>
            <a:r>
              <a:rPr lang="en-US" sz="2100" kern="0" dirty="0">
                <a:solidFill>
                  <a:srgbClr val="FFFFFF"/>
                </a:solidFill>
              </a:rPr>
              <a:t> </a:t>
            </a:r>
            <a:r>
              <a:rPr lang="en-US" kern="0" dirty="0">
                <a:solidFill>
                  <a:srgbClr val="FFFFFF"/>
                </a:solidFill>
              </a:rPr>
              <a:t>for scale-out and speed</a:t>
            </a:r>
            <a:endParaRPr lang="en-US" sz="2100" kern="0" dirty="0">
              <a:solidFill>
                <a:srgbClr val="FFFFFF"/>
              </a:solidFill>
            </a:endParaRPr>
          </a:p>
        </p:txBody>
      </p:sp>
      <p:sp>
        <p:nvSpPr>
          <p:cNvPr id="198658" name="Rectangle 2"/>
          <p:cNvSpPr>
            <a:spLocks noChangeArrowheads="1"/>
          </p:cNvSpPr>
          <p:nvPr/>
        </p:nvSpPr>
        <p:spPr bwMode="auto">
          <a:xfrm>
            <a:off x="1208485" y="1657351"/>
            <a:ext cx="6735365" cy="2621756"/>
          </a:xfrm>
          <a:prstGeom prst="rect">
            <a:avLst/>
          </a:prstGeom>
          <a:gradFill rotWithShape="1">
            <a:gsLst>
              <a:gs pos="0">
                <a:srgbClr val="BECCD6">
                  <a:alpha val="60001"/>
                </a:srgbClr>
              </a:gs>
              <a:gs pos="100000">
                <a:srgbClr val="FFFFFF">
                  <a:alpha val="0"/>
                </a:srgbClr>
              </a:gs>
            </a:gsLst>
            <a:lin ang="540000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68531" tIns="34268" rIns="68531" bIns="3426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85800"/>
            <a:endParaRPr lang="en-US" altLang="en-US" sz="1350" kern="0">
              <a:solidFill>
                <a:srgbClr val="000000"/>
              </a:solidFill>
            </a:endParaRPr>
          </a:p>
        </p:txBody>
      </p:sp>
      <p:sp>
        <p:nvSpPr>
          <p:cNvPr id="184" name="Rectangle 183"/>
          <p:cNvSpPr/>
          <p:nvPr/>
        </p:nvSpPr>
        <p:spPr>
          <a:xfrm>
            <a:off x="1435894" y="2386012"/>
            <a:ext cx="6272881" cy="2243138"/>
          </a:xfrm>
          <a:prstGeom prst="rect">
            <a:avLst/>
          </a:prstGeom>
          <a:solidFill>
            <a:srgbClr val="002060"/>
          </a:solidFill>
          <a:ln>
            <a:solidFill>
              <a:schemeClr val="bg1"/>
            </a:solidFill>
          </a:ln>
          <a:effectLst/>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anchor="b" anchorCtr="1"/>
          <a:lstStyle/>
          <a:p>
            <a:pPr algn="ctr" defTabSz="685800">
              <a:defRPr/>
            </a:pPr>
            <a:r>
              <a:rPr lang="en-US" sz="1350" kern="0" dirty="0">
                <a:solidFill>
                  <a:srgbClr val="FFFFFF"/>
                </a:solidFill>
              </a:rPr>
              <a:t>built on </a:t>
            </a:r>
            <a:r>
              <a:rPr lang="en-US" sz="2100" kern="0" dirty="0">
                <a:solidFill>
                  <a:srgbClr val="FFFFFF"/>
                </a:solidFill>
              </a:rPr>
              <a:t>UIMA </a:t>
            </a:r>
            <a:r>
              <a:rPr lang="en-US" kern="0" dirty="0">
                <a:solidFill>
                  <a:srgbClr val="FFFFFF"/>
                </a:solidFill>
              </a:rPr>
              <a:t>for interoperability</a:t>
            </a:r>
            <a:endParaRPr lang="en-US" sz="2100" kern="0" dirty="0">
              <a:solidFill>
                <a:srgbClr val="FFFFFF"/>
              </a:solidFill>
            </a:endParaRPr>
          </a:p>
        </p:txBody>
      </p:sp>
      <p:sp>
        <p:nvSpPr>
          <p:cNvPr id="198660" name="Rectangle 526"/>
          <p:cNvSpPr>
            <a:spLocks noGrp="1" noChangeArrowheads="1"/>
          </p:cNvSpPr>
          <p:nvPr>
            <p:ph type="title"/>
          </p:nvPr>
        </p:nvSpPr>
        <p:spPr>
          <a:xfrm>
            <a:off x="1143000" y="400050"/>
            <a:ext cx="6858000" cy="1107996"/>
          </a:xfrm>
        </p:spPr>
        <p:txBody>
          <a:bodyPr/>
          <a:lstStyle/>
          <a:p>
            <a:pPr algn="ctr" eaLnBrk="1" hangingPunct="1">
              <a:lnSpc>
                <a:spcPct val="100000"/>
              </a:lnSpc>
            </a:pPr>
            <a:r>
              <a:rPr lang="en-US" altLang="en-US"/>
              <a:t>One Jeopardy! question can take </a:t>
            </a:r>
            <a:r>
              <a:rPr lang="en-US" altLang="en-US" b="1"/>
              <a:t>2 hours on a single 2.6Ghz Core</a:t>
            </a:r>
            <a:br>
              <a:rPr lang="en-US" altLang="en-US"/>
            </a:br>
            <a:r>
              <a:rPr lang="en-US" altLang="en-US"/>
              <a:t>Optimized &amp; Scaled out on 2880-Core IBM workload optimized POWER7 HPC using UIMA-AS,</a:t>
            </a:r>
            <a:br>
              <a:rPr lang="en-US" altLang="en-US"/>
            </a:br>
            <a:r>
              <a:rPr lang="en-US" altLang="en-US"/>
              <a:t> </a:t>
            </a:r>
            <a:r>
              <a:rPr lang="en-US" altLang="en-US" i="1"/>
              <a:t>Watson</a:t>
            </a:r>
            <a:r>
              <a:rPr lang="en-US" altLang="en-US"/>
              <a:t> answers in 2-6 seconds.</a:t>
            </a:r>
            <a:endParaRPr lang="en-US" altLang="en-US" i="1"/>
          </a:p>
        </p:txBody>
      </p:sp>
      <p:cxnSp>
        <p:nvCxnSpPr>
          <p:cNvPr id="198661" name="AutoShape 13"/>
          <p:cNvCxnSpPr>
            <a:cxnSpLocks noChangeShapeType="1"/>
          </p:cNvCxnSpPr>
          <p:nvPr/>
        </p:nvCxnSpPr>
        <p:spPr bwMode="auto">
          <a:xfrm rot="16200000" flipH="1">
            <a:off x="1378149" y="2448521"/>
            <a:ext cx="441722" cy="238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02" name="TextBox 501"/>
          <p:cNvSpPr txBox="1"/>
          <p:nvPr/>
        </p:nvSpPr>
        <p:spPr bwMode="auto">
          <a:xfrm>
            <a:off x="1226344" y="1997752"/>
            <a:ext cx="742901" cy="415498"/>
          </a:xfrm>
          <a:prstGeom prst="rect">
            <a:avLst/>
          </a:prstGeom>
          <a:solidFill>
            <a:schemeClr val="tx1">
              <a:lumMod val="95000"/>
              <a:lumOff val="5000"/>
            </a:schemeClr>
          </a:solidFill>
          <a:effectLst>
            <a:glow rad="101600">
              <a:srgbClr val="FFFF00">
                <a:alpha val="60000"/>
              </a:srgbClr>
            </a:glow>
          </a:effectLst>
        </p:spPr>
        <p:txBody>
          <a:bodyPr>
            <a:spAutoFit/>
          </a:bodyPr>
          <a:lstStyle/>
          <a:p>
            <a:pPr algn="ctr" defTabSz="685800">
              <a:defRPr/>
            </a:pPr>
            <a:r>
              <a:rPr lang="en-US" sz="1050" b="1" kern="0" dirty="0">
                <a:solidFill>
                  <a:srgbClr val="FFFFFF"/>
                </a:solidFill>
                <a:latin typeface="Arial"/>
                <a:cs typeface="Arial"/>
              </a:rPr>
              <a:t>Question</a:t>
            </a:r>
          </a:p>
        </p:txBody>
      </p:sp>
      <p:sp>
        <p:nvSpPr>
          <p:cNvPr id="13352" name="Text Box 154"/>
          <p:cNvSpPr txBox="1">
            <a:spLocks noChangeArrowheads="1"/>
          </p:cNvSpPr>
          <p:nvPr/>
        </p:nvSpPr>
        <p:spPr bwMode="auto">
          <a:xfrm>
            <a:off x="3287316" y="2171700"/>
            <a:ext cx="77509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685800">
              <a:spcBef>
                <a:spcPct val="50000"/>
              </a:spcBef>
            </a:pPr>
            <a:r>
              <a:rPr lang="en-US" altLang="en-US" sz="750" b="1" kern="0">
                <a:solidFill>
                  <a:srgbClr val="000000"/>
                </a:solidFill>
              </a:rPr>
              <a:t>100s Possible Answers</a:t>
            </a:r>
          </a:p>
        </p:txBody>
      </p:sp>
      <p:grpSp>
        <p:nvGrpSpPr>
          <p:cNvPr id="2" name="Group 155"/>
          <p:cNvGrpSpPr>
            <a:grpSpLocks/>
          </p:cNvGrpSpPr>
          <p:nvPr/>
        </p:nvGrpSpPr>
        <p:grpSpPr bwMode="auto">
          <a:xfrm>
            <a:off x="2480072" y="2122885"/>
            <a:ext cx="228600" cy="228600"/>
            <a:chOff x="1905000" y="3636825"/>
            <a:chExt cx="304800" cy="304800"/>
          </a:xfrm>
        </p:grpSpPr>
        <p:cxnSp>
          <p:nvCxnSpPr>
            <p:cNvPr id="198807" name="Straight Connector 103"/>
            <p:cNvCxnSpPr>
              <a:cxnSpLocks noChangeShapeType="1"/>
            </p:cNvCxnSpPr>
            <p:nvPr/>
          </p:nvCxnSpPr>
          <p:spPr bwMode="auto">
            <a:xfrm flipV="1">
              <a:off x="1905000" y="36368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808" name="Straight Connector 104"/>
            <p:cNvCxnSpPr>
              <a:cxnSpLocks noChangeShapeType="1"/>
            </p:cNvCxnSpPr>
            <p:nvPr/>
          </p:nvCxnSpPr>
          <p:spPr bwMode="auto">
            <a:xfrm>
              <a:off x="1905000" y="3789225"/>
              <a:ext cx="304800" cy="1588"/>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809" name="Straight Connector 107"/>
            <p:cNvCxnSpPr>
              <a:cxnSpLocks noChangeShapeType="1"/>
            </p:cNvCxnSpPr>
            <p:nvPr/>
          </p:nvCxnSpPr>
          <p:spPr bwMode="auto">
            <a:xfrm>
              <a:off x="1905000" y="37892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810" name="Straight Connector 109"/>
            <p:cNvCxnSpPr>
              <a:cxnSpLocks noChangeShapeType="1"/>
            </p:cNvCxnSpPr>
            <p:nvPr/>
          </p:nvCxnSpPr>
          <p:spPr bwMode="auto">
            <a:xfrm>
              <a:off x="1905000" y="37892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811" name="Straight Connector 110"/>
            <p:cNvCxnSpPr>
              <a:cxnSpLocks noChangeShapeType="1"/>
            </p:cNvCxnSpPr>
            <p:nvPr/>
          </p:nvCxnSpPr>
          <p:spPr bwMode="auto">
            <a:xfrm>
              <a:off x="1905000" y="37892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812" name="Straight Connector 111"/>
            <p:cNvCxnSpPr>
              <a:cxnSpLocks noChangeShapeType="1"/>
            </p:cNvCxnSpPr>
            <p:nvPr/>
          </p:nvCxnSpPr>
          <p:spPr bwMode="auto">
            <a:xfrm>
              <a:off x="1905000" y="37892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813" name="Straight Connector 114"/>
            <p:cNvCxnSpPr>
              <a:cxnSpLocks noChangeShapeType="1"/>
            </p:cNvCxnSpPr>
            <p:nvPr/>
          </p:nvCxnSpPr>
          <p:spPr bwMode="auto">
            <a:xfrm>
              <a:off x="1905000" y="37892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814" name="Straight Connector 115"/>
            <p:cNvCxnSpPr>
              <a:cxnSpLocks noChangeShapeType="1"/>
            </p:cNvCxnSpPr>
            <p:nvPr/>
          </p:nvCxnSpPr>
          <p:spPr bwMode="auto">
            <a:xfrm flipV="1">
              <a:off x="1905000" y="37130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grpSp>
      <p:grpSp>
        <p:nvGrpSpPr>
          <p:cNvPr id="3" name="Group 154"/>
          <p:cNvGrpSpPr>
            <a:grpSpLocks/>
          </p:cNvGrpSpPr>
          <p:nvPr/>
        </p:nvGrpSpPr>
        <p:grpSpPr bwMode="auto">
          <a:xfrm>
            <a:off x="3143250" y="1943100"/>
            <a:ext cx="457200" cy="342900"/>
            <a:chOff x="3352800" y="3560625"/>
            <a:chExt cx="609600" cy="457200"/>
          </a:xfrm>
        </p:grpSpPr>
        <p:cxnSp>
          <p:nvCxnSpPr>
            <p:cNvPr id="198791" name="Straight Connector 127"/>
            <p:cNvCxnSpPr>
              <a:cxnSpLocks noChangeShapeType="1"/>
            </p:cNvCxnSpPr>
            <p:nvPr/>
          </p:nvCxnSpPr>
          <p:spPr bwMode="auto">
            <a:xfrm flipV="1">
              <a:off x="3352800" y="37130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92" name="Straight Connector 128"/>
            <p:cNvCxnSpPr>
              <a:cxnSpLocks noChangeShapeType="1"/>
            </p:cNvCxnSpPr>
            <p:nvPr/>
          </p:nvCxnSpPr>
          <p:spPr bwMode="auto">
            <a:xfrm>
              <a:off x="3352800" y="3865425"/>
              <a:ext cx="304800" cy="1588"/>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93" name="Straight Connector 129"/>
            <p:cNvCxnSpPr>
              <a:cxnSpLocks noChangeShapeType="1"/>
            </p:cNvCxnSpPr>
            <p:nvPr/>
          </p:nvCxnSpPr>
          <p:spPr bwMode="auto">
            <a:xfrm>
              <a:off x="3352800" y="38654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94" name="Straight Connector 130"/>
            <p:cNvCxnSpPr>
              <a:cxnSpLocks noChangeShapeType="1"/>
            </p:cNvCxnSpPr>
            <p:nvPr/>
          </p:nvCxnSpPr>
          <p:spPr bwMode="auto">
            <a:xfrm>
              <a:off x="3352800" y="38654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95" name="Straight Connector 131"/>
            <p:cNvCxnSpPr>
              <a:cxnSpLocks noChangeShapeType="1"/>
            </p:cNvCxnSpPr>
            <p:nvPr/>
          </p:nvCxnSpPr>
          <p:spPr bwMode="auto">
            <a:xfrm>
              <a:off x="3352800" y="38654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96" name="Straight Connector 132"/>
            <p:cNvCxnSpPr>
              <a:cxnSpLocks noChangeShapeType="1"/>
            </p:cNvCxnSpPr>
            <p:nvPr/>
          </p:nvCxnSpPr>
          <p:spPr bwMode="auto">
            <a:xfrm>
              <a:off x="3352800" y="38654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97" name="Straight Connector 133"/>
            <p:cNvCxnSpPr>
              <a:cxnSpLocks noChangeShapeType="1"/>
            </p:cNvCxnSpPr>
            <p:nvPr/>
          </p:nvCxnSpPr>
          <p:spPr bwMode="auto">
            <a:xfrm>
              <a:off x="3352800" y="38654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98" name="Straight Connector 134"/>
            <p:cNvCxnSpPr>
              <a:cxnSpLocks noChangeShapeType="1"/>
            </p:cNvCxnSpPr>
            <p:nvPr/>
          </p:nvCxnSpPr>
          <p:spPr bwMode="auto">
            <a:xfrm flipV="1">
              <a:off x="3352800" y="37892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99" name="Straight Connector 127"/>
            <p:cNvCxnSpPr>
              <a:cxnSpLocks noChangeShapeType="1"/>
            </p:cNvCxnSpPr>
            <p:nvPr/>
          </p:nvCxnSpPr>
          <p:spPr bwMode="auto">
            <a:xfrm flipV="1">
              <a:off x="3657600" y="35606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800" name="Straight Connector 128"/>
            <p:cNvCxnSpPr>
              <a:cxnSpLocks noChangeShapeType="1"/>
            </p:cNvCxnSpPr>
            <p:nvPr/>
          </p:nvCxnSpPr>
          <p:spPr bwMode="auto">
            <a:xfrm>
              <a:off x="3657600" y="3713025"/>
              <a:ext cx="304800" cy="1588"/>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801" name="Straight Connector 129"/>
            <p:cNvCxnSpPr>
              <a:cxnSpLocks noChangeShapeType="1"/>
            </p:cNvCxnSpPr>
            <p:nvPr/>
          </p:nvCxnSpPr>
          <p:spPr bwMode="auto">
            <a:xfrm>
              <a:off x="3657600" y="37130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802" name="Straight Connector 130"/>
            <p:cNvCxnSpPr>
              <a:cxnSpLocks noChangeShapeType="1"/>
            </p:cNvCxnSpPr>
            <p:nvPr/>
          </p:nvCxnSpPr>
          <p:spPr bwMode="auto">
            <a:xfrm>
              <a:off x="3657600" y="37130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803" name="Straight Connector 131"/>
            <p:cNvCxnSpPr>
              <a:cxnSpLocks noChangeShapeType="1"/>
            </p:cNvCxnSpPr>
            <p:nvPr/>
          </p:nvCxnSpPr>
          <p:spPr bwMode="auto">
            <a:xfrm>
              <a:off x="3657600" y="37130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804" name="Straight Connector 132"/>
            <p:cNvCxnSpPr>
              <a:cxnSpLocks noChangeShapeType="1"/>
            </p:cNvCxnSpPr>
            <p:nvPr/>
          </p:nvCxnSpPr>
          <p:spPr bwMode="auto">
            <a:xfrm>
              <a:off x="3657600" y="37130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805" name="Straight Connector 133"/>
            <p:cNvCxnSpPr>
              <a:cxnSpLocks noChangeShapeType="1"/>
            </p:cNvCxnSpPr>
            <p:nvPr/>
          </p:nvCxnSpPr>
          <p:spPr bwMode="auto">
            <a:xfrm>
              <a:off x="3657600" y="37130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806" name="Straight Connector 134"/>
            <p:cNvCxnSpPr>
              <a:cxnSpLocks noChangeShapeType="1"/>
            </p:cNvCxnSpPr>
            <p:nvPr/>
          </p:nvCxnSpPr>
          <p:spPr bwMode="auto">
            <a:xfrm flipV="1">
              <a:off x="3657600" y="36368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grpSp>
      <p:sp>
        <p:nvSpPr>
          <p:cNvPr id="13355" name="Text Box 154"/>
          <p:cNvSpPr txBox="1">
            <a:spLocks noChangeArrowheads="1"/>
          </p:cNvSpPr>
          <p:nvPr/>
        </p:nvSpPr>
        <p:spPr bwMode="auto">
          <a:xfrm>
            <a:off x="4296967" y="2083594"/>
            <a:ext cx="107751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685800"/>
            <a:r>
              <a:rPr lang="en-US" altLang="en-US" sz="750" b="1" kern="0">
                <a:solidFill>
                  <a:srgbClr val="000000"/>
                </a:solidFill>
              </a:rPr>
              <a:t>1000’s of </a:t>
            </a:r>
          </a:p>
          <a:p>
            <a:pPr algn="ctr" defTabSz="685800"/>
            <a:r>
              <a:rPr lang="en-US" altLang="en-US" sz="750" b="1" kern="0">
                <a:solidFill>
                  <a:srgbClr val="000000"/>
                </a:solidFill>
              </a:rPr>
              <a:t>Pieces of Evidence</a:t>
            </a:r>
          </a:p>
        </p:txBody>
      </p:sp>
      <p:grpSp>
        <p:nvGrpSpPr>
          <p:cNvPr id="4" name="Group 152"/>
          <p:cNvGrpSpPr>
            <a:grpSpLocks/>
          </p:cNvGrpSpPr>
          <p:nvPr/>
        </p:nvGrpSpPr>
        <p:grpSpPr bwMode="auto">
          <a:xfrm>
            <a:off x="4229101" y="1714500"/>
            <a:ext cx="707231" cy="457200"/>
            <a:chOff x="4238625" y="1350825"/>
            <a:chExt cx="942975" cy="609600"/>
          </a:xfrm>
        </p:grpSpPr>
        <p:cxnSp>
          <p:nvCxnSpPr>
            <p:cNvPr id="198767" name="Straight Connector 135"/>
            <p:cNvCxnSpPr>
              <a:cxnSpLocks noChangeShapeType="1"/>
            </p:cNvCxnSpPr>
            <p:nvPr/>
          </p:nvCxnSpPr>
          <p:spPr bwMode="auto">
            <a:xfrm flipV="1">
              <a:off x="4238625" y="16556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68" name="Straight Connector 136"/>
            <p:cNvCxnSpPr>
              <a:cxnSpLocks noChangeShapeType="1"/>
            </p:cNvCxnSpPr>
            <p:nvPr/>
          </p:nvCxnSpPr>
          <p:spPr bwMode="auto">
            <a:xfrm>
              <a:off x="4238625" y="1808025"/>
              <a:ext cx="304800" cy="1588"/>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69" name="Straight Connector 137"/>
            <p:cNvCxnSpPr>
              <a:cxnSpLocks noChangeShapeType="1"/>
            </p:cNvCxnSpPr>
            <p:nvPr/>
          </p:nvCxnSpPr>
          <p:spPr bwMode="auto">
            <a:xfrm>
              <a:off x="4238625" y="18080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70" name="Straight Connector 138"/>
            <p:cNvCxnSpPr>
              <a:cxnSpLocks noChangeShapeType="1"/>
            </p:cNvCxnSpPr>
            <p:nvPr/>
          </p:nvCxnSpPr>
          <p:spPr bwMode="auto">
            <a:xfrm>
              <a:off x="4238625" y="18080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71" name="Straight Connector 139"/>
            <p:cNvCxnSpPr>
              <a:cxnSpLocks noChangeShapeType="1"/>
            </p:cNvCxnSpPr>
            <p:nvPr/>
          </p:nvCxnSpPr>
          <p:spPr bwMode="auto">
            <a:xfrm>
              <a:off x="4238625" y="18080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72" name="Straight Connector 140"/>
            <p:cNvCxnSpPr>
              <a:cxnSpLocks noChangeShapeType="1"/>
            </p:cNvCxnSpPr>
            <p:nvPr/>
          </p:nvCxnSpPr>
          <p:spPr bwMode="auto">
            <a:xfrm>
              <a:off x="4238625" y="18080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73" name="Straight Connector 141"/>
            <p:cNvCxnSpPr>
              <a:cxnSpLocks noChangeShapeType="1"/>
            </p:cNvCxnSpPr>
            <p:nvPr/>
          </p:nvCxnSpPr>
          <p:spPr bwMode="auto">
            <a:xfrm>
              <a:off x="4238625" y="18080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74" name="Straight Connector 142"/>
            <p:cNvCxnSpPr>
              <a:cxnSpLocks noChangeShapeType="1"/>
            </p:cNvCxnSpPr>
            <p:nvPr/>
          </p:nvCxnSpPr>
          <p:spPr bwMode="auto">
            <a:xfrm flipV="1">
              <a:off x="4238625" y="17318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75" name="Straight Connector 127"/>
            <p:cNvCxnSpPr>
              <a:cxnSpLocks noChangeShapeType="1"/>
            </p:cNvCxnSpPr>
            <p:nvPr/>
          </p:nvCxnSpPr>
          <p:spPr bwMode="auto">
            <a:xfrm flipV="1">
              <a:off x="4572000" y="15032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76" name="Straight Connector 128"/>
            <p:cNvCxnSpPr>
              <a:cxnSpLocks noChangeShapeType="1"/>
            </p:cNvCxnSpPr>
            <p:nvPr/>
          </p:nvCxnSpPr>
          <p:spPr bwMode="auto">
            <a:xfrm>
              <a:off x="4572000" y="1655625"/>
              <a:ext cx="304800" cy="1588"/>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77" name="Straight Connector 129"/>
            <p:cNvCxnSpPr>
              <a:cxnSpLocks noChangeShapeType="1"/>
            </p:cNvCxnSpPr>
            <p:nvPr/>
          </p:nvCxnSpPr>
          <p:spPr bwMode="auto">
            <a:xfrm>
              <a:off x="4572000" y="16556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78" name="Straight Connector 130"/>
            <p:cNvCxnSpPr>
              <a:cxnSpLocks noChangeShapeType="1"/>
            </p:cNvCxnSpPr>
            <p:nvPr/>
          </p:nvCxnSpPr>
          <p:spPr bwMode="auto">
            <a:xfrm>
              <a:off x="4572000" y="16556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79" name="Straight Connector 131"/>
            <p:cNvCxnSpPr>
              <a:cxnSpLocks noChangeShapeType="1"/>
            </p:cNvCxnSpPr>
            <p:nvPr/>
          </p:nvCxnSpPr>
          <p:spPr bwMode="auto">
            <a:xfrm>
              <a:off x="4572000" y="16556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80" name="Straight Connector 132"/>
            <p:cNvCxnSpPr>
              <a:cxnSpLocks noChangeShapeType="1"/>
            </p:cNvCxnSpPr>
            <p:nvPr/>
          </p:nvCxnSpPr>
          <p:spPr bwMode="auto">
            <a:xfrm>
              <a:off x="4572000" y="16556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81" name="Straight Connector 133"/>
            <p:cNvCxnSpPr>
              <a:cxnSpLocks noChangeShapeType="1"/>
            </p:cNvCxnSpPr>
            <p:nvPr/>
          </p:nvCxnSpPr>
          <p:spPr bwMode="auto">
            <a:xfrm>
              <a:off x="4572000" y="16556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82" name="Straight Connector 134"/>
            <p:cNvCxnSpPr>
              <a:cxnSpLocks noChangeShapeType="1"/>
            </p:cNvCxnSpPr>
            <p:nvPr/>
          </p:nvCxnSpPr>
          <p:spPr bwMode="auto">
            <a:xfrm flipV="1">
              <a:off x="4572000" y="15794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83" name="Straight Connector 127"/>
            <p:cNvCxnSpPr>
              <a:cxnSpLocks noChangeShapeType="1"/>
            </p:cNvCxnSpPr>
            <p:nvPr/>
          </p:nvCxnSpPr>
          <p:spPr bwMode="auto">
            <a:xfrm flipV="1">
              <a:off x="4876800" y="13508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84" name="Straight Connector 128"/>
            <p:cNvCxnSpPr>
              <a:cxnSpLocks noChangeShapeType="1"/>
            </p:cNvCxnSpPr>
            <p:nvPr/>
          </p:nvCxnSpPr>
          <p:spPr bwMode="auto">
            <a:xfrm>
              <a:off x="4876800" y="1503225"/>
              <a:ext cx="304800" cy="1588"/>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85" name="Straight Connector 129"/>
            <p:cNvCxnSpPr>
              <a:cxnSpLocks noChangeShapeType="1"/>
            </p:cNvCxnSpPr>
            <p:nvPr/>
          </p:nvCxnSpPr>
          <p:spPr bwMode="auto">
            <a:xfrm>
              <a:off x="4876800" y="15032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86" name="Straight Connector 130"/>
            <p:cNvCxnSpPr>
              <a:cxnSpLocks noChangeShapeType="1"/>
            </p:cNvCxnSpPr>
            <p:nvPr/>
          </p:nvCxnSpPr>
          <p:spPr bwMode="auto">
            <a:xfrm>
              <a:off x="4876800" y="15032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87" name="Straight Connector 131"/>
            <p:cNvCxnSpPr>
              <a:cxnSpLocks noChangeShapeType="1"/>
            </p:cNvCxnSpPr>
            <p:nvPr/>
          </p:nvCxnSpPr>
          <p:spPr bwMode="auto">
            <a:xfrm>
              <a:off x="4876800" y="15032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88" name="Straight Connector 132"/>
            <p:cNvCxnSpPr>
              <a:cxnSpLocks noChangeShapeType="1"/>
            </p:cNvCxnSpPr>
            <p:nvPr/>
          </p:nvCxnSpPr>
          <p:spPr bwMode="auto">
            <a:xfrm>
              <a:off x="4876800" y="15032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89" name="Straight Connector 133"/>
            <p:cNvCxnSpPr>
              <a:cxnSpLocks noChangeShapeType="1"/>
            </p:cNvCxnSpPr>
            <p:nvPr/>
          </p:nvCxnSpPr>
          <p:spPr bwMode="auto">
            <a:xfrm>
              <a:off x="4876800" y="15032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90" name="Straight Connector 134"/>
            <p:cNvCxnSpPr>
              <a:cxnSpLocks noChangeShapeType="1"/>
            </p:cNvCxnSpPr>
            <p:nvPr/>
          </p:nvCxnSpPr>
          <p:spPr bwMode="auto">
            <a:xfrm flipV="1">
              <a:off x="4876800" y="14270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grpSp>
      <p:grpSp>
        <p:nvGrpSpPr>
          <p:cNvPr id="5" name="Group 155"/>
          <p:cNvGrpSpPr>
            <a:grpSpLocks/>
          </p:cNvGrpSpPr>
          <p:nvPr/>
        </p:nvGrpSpPr>
        <p:grpSpPr bwMode="auto">
          <a:xfrm>
            <a:off x="1602581" y="2318147"/>
            <a:ext cx="228600" cy="228600"/>
            <a:chOff x="1905000" y="3636825"/>
            <a:chExt cx="304800" cy="304800"/>
          </a:xfrm>
        </p:grpSpPr>
        <p:cxnSp>
          <p:nvCxnSpPr>
            <p:cNvPr id="198759" name="Straight Connector 103"/>
            <p:cNvCxnSpPr>
              <a:cxnSpLocks noChangeShapeType="1"/>
            </p:cNvCxnSpPr>
            <p:nvPr/>
          </p:nvCxnSpPr>
          <p:spPr bwMode="auto">
            <a:xfrm flipV="1">
              <a:off x="1905000" y="36368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60" name="Straight Connector 104"/>
            <p:cNvCxnSpPr>
              <a:cxnSpLocks noChangeShapeType="1"/>
            </p:cNvCxnSpPr>
            <p:nvPr/>
          </p:nvCxnSpPr>
          <p:spPr bwMode="auto">
            <a:xfrm>
              <a:off x="1905000" y="3789225"/>
              <a:ext cx="304800" cy="1588"/>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61" name="Straight Connector 107"/>
            <p:cNvCxnSpPr>
              <a:cxnSpLocks noChangeShapeType="1"/>
            </p:cNvCxnSpPr>
            <p:nvPr/>
          </p:nvCxnSpPr>
          <p:spPr bwMode="auto">
            <a:xfrm>
              <a:off x="1905000" y="37892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62" name="Straight Connector 109"/>
            <p:cNvCxnSpPr>
              <a:cxnSpLocks noChangeShapeType="1"/>
            </p:cNvCxnSpPr>
            <p:nvPr/>
          </p:nvCxnSpPr>
          <p:spPr bwMode="auto">
            <a:xfrm>
              <a:off x="1905000" y="37892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63" name="Straight Connector 110"/>
            <p:cNvCxnSpPr>
              <a:cxnSpLocks noChangeShapeType="1"/>
            </p:cNvCxnSpPr>
            <p:nvPr/>
          </p:nvCxnSpPr>
          <p:spPr bwMode="auto">
            <a:xfrm>
              <a:off x="1905000" y="37892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64" name="Straight Connector 111"/>
            <p:cNvCxnSpPr>
              <a:cxnSpLocks noChangeShapeType="1"/>
            </p:cNvCxnSpPr>
            <p:nvPr/>
          </p:nvCxnSpPr>
          <p:spPr bwMode="auto">
            <a:xfrm>
              <a:off x="1905000" y="37892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65" name="Straight Connector 114"/>
            <p:cNvCxnSpPr>
              <a:cxnSpLocks noChangeShapeType="1"/>
            </p:cNvCxnSpPr>
            <p:nvPr/>
          </p:nvCxnSpPr>
          <p:spPr bwMode="auto">
            <a:xfrm>
              <a:off x="1905000" y="37892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66" name="Straight Connector 115"/>
            <p:cNvCxnSpPr>
              <a:cxnSpLocks noChangeShapeType="1"/>
            </p:cNvCxnSpPr>
            <p:nvPr/>
          </p:nvCxnSpPr>
          <p:spPr bwMode="auto">
            <a:xfrm flipV="1">
              <a:off x="1905000" y="37130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grpSp>
      <p:sp>
        <p:nvSpPr>
          <p:cNvPr id="13358" name="Text Box 153"/>
          <p:cNvSpPr txBox="1">
            <a:spLocks noChangeArrowheads="1"/>
          </p:cNvSpPr>
          <p:nvPr/>
        </p:nvSpPr>
        <p:spPr bwMode="auto">
          <a:xfrm>
            <a:off x="1728788" y="2390775"/>
            <a:ext cx="8382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685800">
              <a:spcBef>
                <a:spcPct val="50000"/>
              </a:spcBef>
            </a:pPr>
            <a:r>
              <a:rPr lang="en-US" altLang="en-US" sz="750" b="1" kern="0">
                <a:solidFill>
                  <a:srgbClr val="000000"/>
                </a:solidFill>
              </a:rPr>
              <a:t>Multiple Interpretations</a:t>
            </a:r>
          </a:p>
        </p:txBody>
      </p:sp>
      <p:grpSp>
        <p:nvGrpSpPr>
          <p:cNvPr id="6" name="Group 155"/>
          <p:cNvGrpSpPr>
            <a:grpSpLocks/>
          </p:cNvGrpSpPr>
          <p:nvPr/>
        </p:nvGrpSpPr>
        <p:grpSpPr bwMode="auto">
          <a:xfrm>
            <a:off x="2264569" y="2224088"/>
            <a:ext cx="228600" cy="228600"/>
            <a:chOff x="1905000" y="3636825"/>
            <a:chExt cx="304800" cy="304800"/>
          </a:xfrm>
        </p:grpSpPr>
        <p:cxnSp>
          <p:nvCxnSpPr>
            <p:cNvPr id="198751" name="Straight Connector 103"/>
            <p:cNvCxnSpPr>
              <a:cxnSpLocks noChangeShapeType="1"/>
            </p:cNvCxnSpPr>
            <p:nvPr/>
          </p:nvCxnSpPr>
          <p:spPr bwMode="auto">
            <a:xfrm flipV="1">
              <a:off x="1905000" y="36368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52" name="Straight Connector 104"/>
            <p:cNvCxnSpPr>
              <a:cxnSpLocks noChangeShapeType="1"/>
            </p:cNvCxnSpPr>
            <p:nvPr/>
          </p:nvCxnSpPr>
          <p:spPr bwMode="auto">
            <a:xfrm>
              <a:off x="1905000" y="3789225"/>
              <a:ext cx="304800" cy="1588"/>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53" name="Straight Connector 107"/>
            <p:cNvCxnSpPr>
              <a:cxnSpLocks noChangeShapeType="1"/>
            </p:cNvCxnSpPr>
            <p:nvPr/>
          </p:nvCxnSpPr>
          <p:spPr bwMode="auto">
            <a:xfrm>
              <a:off x="1905000" y="37892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54" name="Straight Connector 109"/>
            <p:cNvCxnSpPr>
              <a:cxnSpLocks noChangeShapeType="1"/>
            </p:cNvCxnSpPr>
            <p:nvPr/>
          </p:nvCxnSpPr>
          <p:spPr bwMode="auto">
            <a:xfrm>
              <a:off x="1905000" y="37892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55" name="Straight Connector 110"/>
            <p:cNvCxnSpPr>
              <a:cxnSpLocks noChangeShapeType="1"/>
            </p:cNvCxnSpPr>
            <p:nvPr/>
          </p:nvCxnSpPr>
          <p:spPr bwMode="auto">
            <a:xfrm>
              <a:off x="1905000" y="37892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56" name="Straight Connector 111"/>
            <p:cNvCxnSpPr>
              <a:cxnSpLocks noChangeShapeType="1"/>
            </p:cNvCxnSpPr>
            <p:nvPr/>
          </p:nvCxnSpPr>
          <p:spPr bwMode="auto">
            <a:xfrm>
              <a:off x="1905000" y="37892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57" name="Straight Connector 114"/>
            <p:cNvCxnSpPr>
              <a:cxnSpLocks noChangeShapeType="1"/>
            </p:cNvCxnSpPr>
            <p:nvPr/>
          </p:nvCxnSpPr>
          <p:spPr bwMode="auto">
            <a:xfrm>
              <a:off x="1905000" y="37892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58" name="Straight Connector 115"/>
            <p:cNvCxnSpPr>
              <a:cxnSpLocks noChangeShapeType="1"/>
            </p:cNvCxnSpPr>
            <p:nvPr/>
          </p:nvCxnSpPr>
          <p:spPr bwMode="auto">
            <a:xfrm flipV="1">
              <a:off x="1905000" y="37130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grpSp>
      <p:grpSp>
        <p:nvGrpSpPr>
          <p:cNvPr id="7" name="Group 153"/>
          <p:cNvGrpSpPr>
            <a:grpSpLocks/>
          </p:cNvGrpSpPr>
          <p:nvPr/>
        </p:nvGrpSpPr>
        <p:grpSpPr bwMode="auto">
          <a:xfrm>
            <a:off x="5486401" y="1600200"/>
            <a:ext cx="935831" cy="571500"/>
            <a:chOff x="5610225" y="1198425"/>
            <a:chExt cx="1247775" cy="762000"/>
          </a:xfrm>
        </p:grpSpPr>
        <p:cxnSp>
          <p:nvCxnSpPr>
            <p:cNvPr id="198722" name="Straight Connector 135"/>
            <p:cNvCxnSpPr>
              <a:cxnSpLocks noChangeShapeType="1"/>
            </p:cNvCxnSpPr>
            <p:nvPr/>
          </p:nvCxnSpPr>
          <p:spPr bwMode="auto">
            <a:xfrm flipV="1">
              <a:off x="5610225" y="16556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23" name="Straight Connector 136"/>
            <p:cNvCxnSpPr>
              <a:cxnSpLocks noChangeShapeType="1"/>
            </p:cNvCxnSpPr>
            <p:nvPr/>
          </p:nvCxnSpPr>
          <p:spPr bwMode="auto">
            <a:xfrm>
              <a:off x="5610225" y="1808025"/>
              <a:ext cx="304800" cy="1588"/>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24" name="Straight Connector 137"/>
            <p:cNvCxnSpPr>
              <a:cxnSpLocks noChangeShapeType="1"/>
            </p:cNvCxnSpPr>
            <p:nvPr/>
          </p:nvCxnSpPr>
          <p:spPr bwMode="auto">
            <a:xfrm>
              <a:off x="5610225" y="18080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25" name="Straight Connector 138"/>
            <p:cNvCxnSpPr>
              <a:cxnSpLocks noChangeShapeType="1"/>
            </p:cNvCxnSpPr>
            <p:nvPr/>
          </p:nvCxnSpPr>
          <p:spPr bwMode="auto">
            <a:xfrm>
              <a:off x="5610225" y="18080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26" name="Straight Connector 139"/>
            <p:cNvCxnSpPr>
              <a:cxnSpLocks noChangeShapeType="1"/>
            </p:cNvCxnSpPr>
            <p:nvPr/>
          </p:nvCxnSpPr>
          <p:spPr bwMode="auto">
            <a:xfrm>
              <a:off x="5610225" y="18080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27" name="Straight Connector 140"/>
            <p:cNvCxnSpPr>
              <a:cxnSpLocks noChangeShapeType="1"/>
            </p:cNvCxnSpPr>
            <p:nvPr/>
          </p:nvCxnSpPr>
          <p:spPr bwMode="auto">
            <a:xfrm>
              <a:off x="5610225" y="18080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28" name="Straight Connector 141"/>
            <p:cNvCxnSpPr>
              <a:cxnSpLocks noChangeShapeType="1"/>
            </p:cNvCxnSpPr>
            <p:nvPr/>
          </p:nvCxnSpPr>
          <p:spPr bwMode="auto">
            <a:xfrm>
              <a:off x="5610225" y="18080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29" name="Straight Connector 142"/>
            <p:cNvCxnSpPr>
              <a:cxnSpLocks noChangeShapeType="1"/>
            </p:cNvCxnSpPr>
            <p:nvPr/>
          </p:nvCxnSpPr>
          <p:spPr bwMode="auto">
            <a:xfrm flipV="1">
              <a:off x="5610225" y="17318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30" name="Straight Connector 127"/>
            <p:cNvCxnSpPr>
              <a:cxnSpLocks noChangeShapeType="1"/>
            </p:cNvCxnSpPr>
            <p:nvPr/>
          </p:nvCxnSpPr>
          <p:spPr bwMode="auto">
            <a:xfrm flipV="1">
              <a:off x="5943600" y="15032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31" name="Straight Connector 128"/>
            <p:cNvCxnSpPr>
              <a:cxnSpLocks noChangeShapeType="1"/>
            </p:cNvCxnSpPr>
            <p:nvPr/>
          </p:nvCxnSpPr>
          <p:spPr bwMode="auto">
            <a:xfrm>
              <a:off x="5943600" y="1655625"/>
              <a:ext cx="304800" cy="1588"/>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32" name="Straight Connector 129"/>
            <p:cNvCxnSpPr>
              <a:cxnSpLocks noChangeShapeType="1"/>
            </p:cNvCxnSpPr>
            <p:nvPr/>
          </p:nvCxnSpPr>
          <p:spPr bwMode="auto">
            <a:xfrm>
              <a:off x="5943600" y="16556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33" name="Straight Connector 130"/>
            <p:cNvCxnSpPr>
              <a:cxnSpLocks noChangeShapeType="1"/>
            </p:cNvCxnSpPr>
            <p:nvPr/>
          </p:nvCxnSpPr>
          <p:spPr bwMode="auto">
            <a:xfrm>
              <a:off x="5943600" y="16556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34" name="Straight Connector 131"/>
            <p:cNvCxnSpPr>
              <a:cxnSpLocks noChangeShapeType="1"/>
            </p:cNvCxnSpPr>
            <p:nvPr/>
          </p:nvCxnSpPr>
          <p:spPr bwMode="auto">
            <a:xfrm>
              <a:off x="5943600" y="16556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35" name="Straight Connector 132"/>
            <p:cNvCxnSpPr>
              <a:cxnSpLocks noChangeShapeType="1"/>
            </p:cNvCxnSpPr>
            <p:nvPr/>
          </p:nvCxnSpPr>
          <p:spPr bwMode="auto">
            <a:xfrm>
              <a:off x="5943600" y="16556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36" name="Straight Connector 133"/>
            <p:cNvCxnSpPr>
              <a:cxnSpLocks noChangeShapeType="1"/>
            </p:cNvCxnSpPr>
            <p:nvPr/>
          </p:nvCxnSpPr>
          <p:spPr bwMode="auto">
            <a:xfrm>
              <a:off x="5943600" y="16556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37" name="Straight Connector 134"/>
            <p:cNvCxnSpPr>
              <a:cxnSpLocks noChangeShapeType="1"/>
            </p:cNvCxnSpPr>
            <p:nvPr/>
          </p:nvCxnSpPr>
          <p:spPr bwMode="auto">
            <a:xfrm flipV="1">
              <a:off x="5943600" y="15794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38" name="Straight Connector 127"/>
            <p:cNvCxnSpPr>
              <a:cxnSpLocks noChangeShapeType="1"/>
            </p:cNvCxnSpPr>
            <p:nvPr/>
          </p:nvCxnSpPr>
          <p:spPr bwMode="auto">
            <a:xfrm flipV="1">
              <a:off x="6248400" y="13508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39" name="Straight Connector 128"/>
            <p:cNvCxnSpPr>
              <a:cxnSpLocks noChangeShapeType="1"/>
            </p:cNvCxnSpPr>
            <p:nvPr/>
          </p:nvCxnSpPr>
          <p:spPr bwMode="auto">
            <a:xfrm>
              <a:off x="6248400" y="1503225"/>
              <a:ext cx="304800" cy="1588"/>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40" name="Straight Connector 129"/>
            <p:cNvCxnSpPr>
              <a:cxnSpLocks noChangeShapeType="1"/>
            </p:cNvCxnSpPr>
            <p:nvPr/>
          </p:nvCxnSpPr>
          <p:spPr bwMode="auto">
            <a:xfrm>
              <a:off x="6248400" y="15032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41" name="Straight Connector 130"/>
            <p:cNvCxnSpPr>
              <a:cxnSpLocks noChangeShapeType="1"/>
            </p:cNvCxnSpPr>
            <p:nvPr/>
          </p:nvCxnSpPr>
          <p:spPr bwMode="auto">
            <a:xfrm>
              <a:off x="6248400" y="15032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42" name="Straight Connector 131"/>
            <p:cNvCxnSpPr>
              <a:cxnSpLocks noChangeShapeType="1"/>
            </p:cNvCxnSpPr>
            <p:nvPr/>
          </p:nvCxnSpPr>
          <p:spPr bwMode="auto">
            <a:xfrm>
              <a:off x="6248400" y="15032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43" name="Straight Connector 132"/>
            <p:cNvCxnSpPr>
              <a:cxnSpLocks noChangeShapeType="1"/>
            </p:cNvCxnSpPr>
            <p:nvPr/>
          </p:nvCxnSpPr>
          <p:spPr bwMode="auto">
            <a:xfrm>
              <a:off x="6248400" y="15032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44" name="Straight Connector 133"/>
            <p:cNvCxnSpPr>
              <a:cxnSpLocks noChangeShapeType="1"/>
            </p:cNvCxnSpPr>
            <p:nvPr/>
          </p:nvCxnSpPr>
          <p:spPr bwMode="auto">
            <a:xfrm>
              <a:off x="6248400" y="15032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45" name="Straight Connector 134"/>
            <p:cNvCxnSpPr>
              <a:cxnSpLocks noChangeShapeType="1"/>
            </p:cNvCxnSpPr>
            <p:nvPr/>
          </p:nvCxnSpPr>
          <p:spPr bwMode="auto">
            <a:xfrm flipV="1">
              <a:off x="6239773" y="1435648"/>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46" name="Straight Connector 143"/>
            <p:cNvCxnSpPr>
              <a:cxnSpLocks noChangeShapeType="1"/>
            </p:cNvCxnSpPr>
            <p:nvPr/>
          </p:nvCxnSpPr>
          <p:spPr bwMode="auto">
            <a:xfrm flipV="1">
              <a:off x="6553200" y="1198425"/>
              <a:ext cx="304800" cy="1524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47" name="Straight Connector 144"/>
            <p:cNvCxnSpPr>
              <a:cxnSpLocks noChangeShapeType="1"/>
            </p:cNvCxnSpPr>
            <p:nvPr/>
          </p:nvCxnSpPr>
          <p:spPr bwMode="auto">
            <a:xfrm>
              <a:off x="6553200" y="1350825"/>
              <a:ext cx="304800" cy="1588"/>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48" name="Straight Connector 148"/>
            <p:cNvCxnSpPr>
              <a:cxnSpLocks noChangeShapeType="1"/>
            </p:cNvCxnSpPr>
            <p:nvPr/>
          </p:nvCxnSpPr>
          <p:spPr bwMode="auto">
            <a:xfrm>
              <a:off x="6553200" y="13508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49" name="Straight Connector 149"/>
            <p:cNvCxnSpPr>
              <a:cxnSpLocks noChangeShapeType="1"/>
            </p:cNvCxnSpPr>
            <p:nvPr/>
          </p:nvCxnSpPr>
          <p:spPr bwMode="auto">
            <a:xfrm>
              <a:off x="6553200" y="13508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cxnSp>
          <p:nvCxnSpPr>
            <p:cNvPr id="198750" name="Straight Connector 150"/>
            <p:cNvCxnSpPr>
              <a:cxnSpLocks noChangeShapeType="1"/>
            </p:cNvCxnSpPr>
            <p:nvPr/>
          </p:nvCxnSpPr>
          <p:spPr bwMode="auto">
            <a:xfrm flipV="1">
              <a:off x="6553200" y="1274625"/>
              <a:ext cx="304800" cy="76200"/>
            </a:xfrm>
            <a:prstGeom prst="line">
              <a:avLst/>
            </a:prstGeom>
            <a:noFill/>
            <a:ln w="9525" algn="ctr">
              <a:solidFill>
                <a:srgbClr val="FFCC00"/>
              </a:solidFill>
              <a:round/>
              <a:headEnd/>
              <a:tailEnd type="triangle" w="med" len="med"/>
            </a:ln>
            <a:extLst>
              <a:ext uri="{909E8E84-426E-40DD-AFC4-6F175D3DCCD1}">
                <a14:hiddenFill xmlns:a14="http://schemas.microsoft.com/office/drawing/2010/main">
                  <a:noFill/>
                </a14:hiddenFill>
              </a:ext>
            </a:extLst>
          </p:spPr>
        </p:cxnSp>
      </p:grpSp>
      <p:sp>
        <p:nvSpPr>
          <p:cNvPr id="13363" name="Text Box 154"/>
          <p:cNvSpPr txBox="1">
            <a:spLocks noChangeArrowheads="1"/>
          </p:cNvSpPr>
          <p:nvPr/>
        </p:nvSpPr>
        <p:spPr bwMode="auto">
          <a:xfrm>
            <a:off x="5575697" y="2127648"/>
            <a:ext cx="190857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685800"/>
            <a:r>
              <a:rPr lang="en-US" altLang="en-US" sz="750" b="1" kern="0">
                <a:solidFill>
                  <a:srgbClr val="000000"/>
                </a:solidFill>
              </a:rPr>
              <a:t>100,000’s scores from many simultaneous Text Analysis Algorithms</a:t>
            </a:r>
          </a:p>
        </p:txBody>
      </p:sp>
      <p:sp>
        <p:nvSpPr>
          <p:cNvPr id="202" name="Bent-Up Arrow 201"/>
          <p:cNvSpPr/>
          <p:nvPr/>
        </p:nvSpPr>
        <p:spPr bwMode="auto">
          <a:xfrm rot="10800000" flipH="1">
            <a:off x="6972301" y="1872854"/>
            <a:ext cx="822722" cy="750094"/>
          </a:xfrm>
          <a:prstGeom prst="bentUpArrow">
            <a:avLst/>
          </a:prstGeom>
          <a:solidFill>
            <a:srgbClr val="FFC000">
              <a:alpha val="58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rgbClr val="FFFFFF"/>
              </a:solidFill>
            </a:endParaRPr>
          </a:p>
        </p:txBody>
      </p:sp>
      <p:sp>
        <p:nvSpPr>
          <p:cNvPr id="13365" name="Text Box 153"/>
          <p:cNvSpPr txBox="1">
            <a:spLocks noChangeArrowheads="1"/>
          </p:cNvSpPr>
          <p:nvPr/>
        </p:nvSpPr>
        <p:spPr bwMode="auto">
          <a:xfrm>
            <a:off x="2420541" y="2294335"/>
            <a:ext cx="8382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685800">
              <a:lnSpc>
                <a:spcPct val="80000"/>
              </a:lnSpc>
            </a:pPr>
            <a:r>
              <a:rPr lang="en-US" altLang="en-US" sz="750" b="1" kern="0">
                <a:solidFill>
                  <a:srgbClr val="000000"/>
                </a:solidFill>
              </a:rPr>
              <a:t>100s  sources</a:t>
            </a:r>
          </a:p>
        </p:txBody>
      </p:sp>
      <p:cxnSp>
        <p:nvCxnSpPr>
          <p:cNvPr id="198677" name="AutoShape 11"/>
          <p:cNvCxnSpPr>
            <a:cxnSpLocks noChangeShapeType="1"/>
          </p:cNvCxnSpPr>
          <p:nvPr/>
        </p:nvCxnSpPr>
        <p:spPr bwMode="auto">
          <a:xfrm flipV="1">
            <a:off x="1879997" y="2931319"/>
            <a:ext cx="109538"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8678" name="Elbow Connector 97"/>
          <p:cNvCxnSpPr>
            <a:cxnSpLocks noChangeShapeType="1"/>
          </p:cNvCxnSpPr>
          <p:nvPr/>
        </p:nvCxnSpPr>
        <p:spPr bwMode="auto">
          <a:xfrm>
            <a:off x="5854303" y="2943225"/>
            <a:ext cx="80963" cy="1191"/>
          </a:xfrm>
          <a:prstGeom prst="bentConnector3">
            <a:avLst>
              <a:gd name="adj1" fmla="val 50000"/>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8679" name="AutoShape 61"/>
          <p:cNvCxnSpPr>
            <a:cxnSpLocks noChangeShapeType="1"/>
          </p:cNvCxnSpPr>
          <p:nvPr/>
        </p:nvCxnSpPr>
        <p:spPr bwMode="auto">
          <a:xfrm>
            <a:off x="3796904" y="2931319"/>
            <a:ext cx="457200" cy="11906"/>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8680" name="Elbow Connector 94"/>
          <p:cNvCxnSpPr>
            <a:cxnSpLocks noChangeShapeType="1"/>
          </p:cNvCxnSpPr>
          <p:nvPr/>
        </p:nvCxnSpPr>
        <p:spPr bwMode="auto">
          <a:xfrm rot="5400000">
            <a:off x="7200901" y="3400426"/>
            <a:ext cx="400050" cy="2381"/>
          </a:xfrm>
          <a:prstGeom prst="bentConnector3">
            <a:avLst>
              <a:gd name="adj1" fmla="val 50000"/>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8681" name="AutoShape 11"/>
          <p:cNvCxnSpPr>
            <a:cxnSpLocks noChangeShapeType="1"/>
          </p:cNvCxnSpPr>
          <p:nvPr/>
        </p:nvCxnSpPr>
        <p:spPr bwMode="auto">
          <a:xfrm flipV="1">
            <a:off x="3192066" y="2943225"/>
            <a:ext cx="104775" cy="833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8682" name="Elbow Connector 94"/>
          <p:cNvCxnSpPr>
            <a:cxnSpLocks noChangeShapeType="1"/>
          </p:cNvCxnSpPr>
          <p:nvPr/>
        </p:nvCxnSpPr>
        <p:spPr bwMode="auto">
          <a:xfrm rot="16200000" flipH="1">
            <a:off x="2434234" y="3154561"/>
            <a:ext cx="392906" cy="460772"/>
          </a:xfrm>
          <a:prstGeom prst="bentConnector2">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8683" name="Elbow Connector 94"/>
          <p:cNvCxnSpPr>
            <a:cxnSpLocks noChangeShapeType="1"/>
          </p:cNvCxnSpPr>
          <p:nvPr/>
        </p:nvCxnSpPr>
        <p:spPr bwMode="auto">
          <a:xfrm flipV="1">
            <a:off x="5470922" y="3200400"/>
            <a:ext cx="852488" cy="371475"/>
          </a:xfrm>
          <a:prstGeom prst="bentConnector2">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8684" name="Elbow Connector 94"/>
          <p:cNvCxnSpPr>
            <a:cxnSpLocks noChangeShapeType="1"/>
            <a:endCxn id="198685" idx="1"/>
          </p:cNvCxnSpPr>
          <p:nvPr/>
        </p:nvCxnSpPr>
        <p:spPr bwMode="auto">
          <a:xfrm>
            <a:off x="2397919" y="3176588"/>
            <a:ext cx="1415654" cy="837128"/>
          </a:xfrm>
          <a:prstGeom prst="bentConnector3">
            <a:avLst>
              <a:gd name="adj1" fmla="val 50000"/>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198685" name="TextBox 632"/>
          <p:cNvSpPr txBox="1">
            <a:spLocks noChangeArrowheads="1"/>
          </p:cNvSpPr>
          <p:nvPr/>
        </p:nvSpPr>
        <p:spPr bwMode="auto">
          <a:xfrm>
            <a:off x="3813573" y="3829050"/>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85800"/>
            <a:r>
              <a:rPr lang="en-US" altLang="en-US" b="1" kern="0">
                <a:solidFill>
                  <a:srgbClr val="000000"/>
                </a:solidFill>
              </a:rPr>
              <a:t>. . .</a:t>
            </a:r>
          </a:p>
        </p:txBody>
      </p:sp>
      <p:cxnSp>
        <p:nvCxnSpPr>
          <p:cNvPr id="198686" name="Elbow Connector 97"/>
          <p:cNvCxnSpPr>
            <a:cxnSpLocks noChangeShapeType="1"/>
          </p:cNvCxnSpPr>
          <p:nvPr/>
        </p:nvCxnSpPr>
        <p:spPr bwMode="auto">
          <a:xfrm>
            <a:off x="6711553" y="2943225"/>
            <a:ext cx="89297" cy="1191"/>
          </a:xfrm>
          <a:prstGeom prst="bentConnector3">
            <a:avLst>
              <a:gd name="adj1" fmla="val 50000"/>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0" name="Rounded Rectangle 189"/>
          <p:cNvSpPr/>
          <p:nvPr/>
        </p:nvSpPr>
        <p:spPr>
          <a:xfrm>
            <a:off x="3297424" y="2686050"/>
            <a:ext cx="857250" cy="514350"/>
          </a:xfrm>
          <a:prstGeom prst="roundRect">
            <a:avLst/>
          </a:prstGeom>
          <a:solidFill>
            <a:srgbClr val="3366CC"/>
          </a:solidFill>
          <a:ln>
            <a:headEnd/>
            <a:tailEnd/>
          </a:ln>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1050" kern="0" dirty="0">
                <a:solidFill>
                  <a:srgbClr val="FFFFFF"/>
                </a:solidFill>
              </a:rPr>
              <a:t>Hypothesis</a:t>
            </a:r>
          </a:p>
          <a:p>
            <a:pPr algn="ctr" defTabSz="685800">
              <a:defRPr/>
            </a:pPr>
            <a:r>
              <a:rPr lang="en-US" sz="1050" kern="0" dirty="0">
                <a:solidFill>
                  <a:srgbClr val="FFFFFF"/>
                </a:solidFill>
              </a:rPr>
              <a:t>Generation</a:t>
            </a:r>
          </a:p>
        </p:txBody>
      </p:sp>
      <p:sp>
        <p:nvSpPr>
          <p:cNvPr id="191" name="Rounded Rectangle 190"/>
          <p:cNvSpPr/>
          <p:nvPr/>
        </p:nvSpPr>
        <p:spPr>
          <a:xfrm>
            <a:off x="4254351" y="2686050"/>
            <a:ext cx="1600200" cy="514350"/>
          </a:xfrm>
          <a:prstGeom prst="roundRect">
            <a:avLst/>
          </a:prstGeom>
          <a:solidFill>
            <a:srgbClr val="3366CC"/>
          </a:solidFill>
          <a:ln>
            <a:headEnd/>
            <a:tailEnd/>
          </a:ln>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1050" kern="0" dirty="0">
                <a:solidFill>
                  <a:srgbClr val="FFFFFF"/>
                </a:solidFill>
              </a:rPr>
              <a:t>Hypothesis and Evidence  Scoring</a:t>
            </a:r>
          </a:p>
        </p:txBody>
      </p:sp>
      <p:sp>
        <p:nvSpPr>
          <p:cNvPr id="192" name="Rounded Rectangle 191"/>
          <p:cNvSpPr/>
          <p:nvPr/>
        </p:nvSpPr>
        <p:spPr>
          <a:xfrm>
            <a:off x="6800850" y="2686050"/>
            <a:ext cx="1200150" cy="514350"/>
          </a:xfrm>
          <a:prstGeom prst="roundRect">
            <a:avLst/>
          </a:prstGeom>
          <a:solidFill>
            <a:srgbClr val="3366CC"/>
          </a:solidFill>
          <a:ln>
            <a:headEnd/>
            <a:tailEnd/>
          </a:ln>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1050" kern="0" dirty="0">
                <a:solidFill>
                  <a:srgbClr val="FFFFFF"/>
                </a:solidFill>
              </a:rPr>
              <a:t>Final Confidence Merging &amp; Ranking</a:t>
            </a:r>
          </a:p>
        </p:txBody>
      </p:sp>
      <p:sp>
        <p:nvSpPr>
          <p:cNvPr id="193" name="Rounded Rectangle 192"/>
          <p:cNvSpPr/>
          <p:nvPr/>
        </p:nvSpPr>
        <p:spPr>
          <a:xfrm>
            <a:off x="5935626" y="2686050"/>
            <a:ext cx="776176" cy="514350"/>
          </a:xfrm>
          <a:prstGeom prst="roundRect">
            <a:avLst/>
          </a:prstGeom>
          <a:solidFill>
            <a:srgbClr val="3366CC"/>
          </a:solidFill>
          <a:ln>
            <a:headEnd/>
            <a:tailEnd/>
          </a:ln>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1050" kern="0" dirty="0">
                <a:solidFill>
                  <a:srgbClr val="FFFFFF"/>
                </a:solidFill>
              </a:rPr>
              <a:t>Synthesis</a:t>
            </a:r>
          </a:p>
        </p:txBody>
      </p:sp>
      <p:sp>
        <p:nvSpPr>
          <p:cNvPr id="194" name="Rounded Rectangle 193"/>
          <p:cNvSpPr/>
          <p:nvPr/>
        </p:nvSpPr>
        <p:spPr>
          <a:xfrm>
            <a:off x="1224074" y="2695352"/>
            <a:ext cx="857250" cy="514350"/>
          </a:xfrm>
          <a:prstGeom prst="roundRect">
            <a:avLst/>
          </a:prstGeom>
          <a:solidFill>
            <a:srgbClr val="3366CC"/>
          </a:solidFill>
          <a:ln>
            <a:headEnd/>
            <a:tailEnd/>
          </a:ln>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1050" kern="0" dirty="0">
                <a:solidFill>
                  <a:srgbClr val="FFFFFF"/>
                </a:solidFill>
              </a:rPr>
              <a:t>Question &amp; Topic Analysis</a:t>
            </a:r>
          </a:p>
        </p:txBody>
      </p:sp>
      <p:sp>
        <p:nvSpPr>
          <p:cNvPr id="195" name="Rounded Rectangle 194"/>
          <p:cNvSpPr/>
          <p:nvPr/>
        </p:nvSpPr>
        <p:spPr>
          <a:xfrm>
            <a:off x="2212900" y="2694025"/>
            <a:ext cx="979525" cy="514350"/>
          </a:xfrm>
          <a:prstGeom prst="roundRect">
            <a:avLst/>
          </a:prstGeom>
          <a:solidFill>
            <a:schemeClr val="bg1">
              <a:lumMod val="65000"/>
            </a:schemeClr>
          </a:solidFill>
          <a:ln>
            <a:headEnd/>
            <a:tailEnd/>
          </a:ln>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000000"/>
                </a:solidFill>
              </a:rPr>
              <a:t>Question</a:t>
            </a:r>
          </a:p>
          <a:p>
            <a:pPr algn="ctr" defTabSz="685800">
              <a:defRPr/>
            </a:pPr>
            <a:r>
              <a:rPr lang="en-US" sz="900" kern="0" dirty="0">
                <a:solidFill>
                  <a:srgbClr val="000000"/>
                </a:solidFill>
              </a:rPr>
              <a:t>Decomposition</a:t>
            </a:r>
          </a:p>
        </p:txBody>
      </p:sp>
      <p:sp>
        <p:nvSpPr>
          <p:cNvPr id="196" name="Rounded Rectangle 195"/>
          <p:cNvSpPr/>
          <p:nvPr/>
        </p:nvSpPr>
        <p:spPr>
          <a:xfrm>
            <a:off x="2897374" y="3314700"/>
            <a:ext cx="857250" cy="514350"/>
          </a:xfrm>
          <a:prstGeom prst="roundRect">
            <a:avLst/>
          </a:prstGeom>
          <a:solidFill>
            <a:schemeClr val="bg1">
              <a:lumMod val="65000"/>
            </a:schemeClr>
          </a:solidFill>
          <a:ln>
            <a:headEnd/>
            <a:tailEnd/>
          </a:ln>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000000"/>
                </a:solidFill>
              </a:rPr>
              <a:t>Hypothesis</a:t>
            </a:r>
          </a:p>
          <a:p>
            <a:pPr algn="ctr" defTabSz="685800">
              <a:defRPr/>
            </a:pPr>
            <a:r>
              <a:rPr lang="en-US" sz="900" kern="0" dirty="0">
                <a:solidFill>
                  <a:srgbClr val="000000"/>
                </a:solidFill>
              </a:rPr>
              <a:t>Generation</a:t>
            </a:r>
          </a:p>
        </p:txBody>
      </p:sp>
      <p:sp>
        <p:nvSpPr>
          <p:cNvPr id="197" name="Rounded Rectangle 196"/>
          <p:cNvSpPr/>
          <p:nvPr/>
        </p:nvSpPr>
        <p:spPr>
          <a:xfrm>
            <a:off x="3870251" y="3314700"/>
            <a:ext cx="1600200" cy="514350"/>
          </a:xfrm>
          <a:prstGeom prst="roundRect">
            <a:avLst/>
          </a:prstGeom>
          <a:solidFill>
            <a:schemeClr val="bg1">
              <a:lumMod val="65000"/>
            </a:schemeClr>
          </a:solidFill>
          <a:ln>
            <a:headEnd/>
            <a:tailEnd/>
          </a:ln>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000000"/>
                </a:solidFill>
              </a:rPr>
              <a:t>Hypothesis and Evidence Scoring</a:t>
            </a:r>
          </a:p>
        </p:txBody>
      </p:sp>
      <p:cxnSp>
        <p:nvCxnSpPr>
          <p:cNvPr id="198711" name="AutoShape 61"/>
          <p:cNvCxnSpPr>
            <a:cxnSpLocks noChangeShapeType="1"/>
          </p:cNvCxnSpPr>
          <p:nvPr/>
        </p:nvCxnSpPr>
        <p:spPr bwMode="auto">
          <a:xfrm>
            <a:off x="3754042" y="3571875"/>
            <a:ext cx="116681" cy="119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8712" name="AutoShape 11"/>
          <p:cNvCxnSpPr>
            <a:cxnSpLocks noChangeShapeType="1"/>
          </p:cNvCxnSpPr>
          <p:nvPr/>
        </p:nvCxnSpPr>
        <p:spPr bwMode="auto">
          <a:xfrm flipV="1">
            <a:off x="2081213" y="2951560"/>
            <a:ext cx="132160" cy="119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0" name="TextBox 199"/>
          <p:cNvSpPr txBox="1"/>
          <p:nvPr/>
        </p:nvSpPr>
        <p:spPr>
          <a:xfrm>
            <a:off x="6915150" y="3600450"/>
            <a:ext cx="971550" cy="415498"/>
          </a:xfrm>
          <a:prstGeom prst="rect">
            <a:avLst/>
          </a:prstGeom>
          <a:solidFill>
            <a:schemeClr val="tx1">
              <a:lumMod val="95000"/>
              <a:lumOff val="5000"/>
            </a:schemeClr>
          </a:solidFill>
          <a:effectLst>
            <a:glow rad="101600">
              <a:srgbClr val="FFFF00">
                <a:alpha val="60000"/>
              </a:srgbClr>
            </a:glow>
          </a:effectLst>
        </p:spPr>
        <p:txBody>
          <a:bodyPr>
            <a:spAutoFit/>
          </a:bodyPr>
          <a:lstStyle/>
          <a:p>
            <a:pPr algn="ctr" defTabSz="685800">
              <a:defRPr/>
            </a:pPr>
            <a:r>
              <a:rPr lang="en-US" sz="1050" b="1" kern="0" dirty="0">
                <a:solidFill>
                  <a:srgbClr val="FFFFFF"/>
                </a:solidFill>
                <a:latin typeface="Arial" charset="0"/>
                <a:cs typeface="Arial" charset="0"/>
              </a:rPr>
              <a:t>Answer &amp; Confidence</a:t>
            </a:r>
          </a:p>
        </p:txBody>
      </p:sp>
      <p:pic>
        <p:nvPicPr>
          <p:cNvPr id="134" name="Picture 7" descr="C:\Documents and Settings\Administrator\Desktop\ibm_power570.jpg"/>
          <p:cNvPicPr>
            <a:picLocks noChangeAspect="1" noChangeArrowheads="1"/>
          </p:cNvPicPr>
          <p:nvPr/>
        </p:nvPicPr>
        <p:blipFill>
          <a:blip r:embed="rId3" cstate="print"/>
          <a:srcRect/>
          <a:stretch>
            <a:fillRect/>
          </a:stretch>
        </p:blipFill>
        <p:spPr bwMode="auto">
          <a:xfrm>
            <a:off x="1428750" y="1028701"/>
            <a:ext cx="308941" cy="6320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5" name="Picture 7" descr="C:\Documents and Settings\Administrator\Desktop\ibm_power570.jpg"/>
          <p:cNvPicPr>
            <a:picLocks noChangeAspect="1" noChangeArrowheads="1"/>
          </p:cNvPicPr>
          <p:nvPr/>
        </p:nvPicPr>
        <p:blipFill>
          <a:blip r:embed="rId4" cstate="print"/>
          <a:srcRect/>
          <a:stretch>
            <a:fillRect/>
          </a:stretch>
        </p:blipFill>
        <p:spPr bwMode="auto">
          <a:xfrm>
            <a:off x="2000250" y="1028700"/>
            <a:ext cx="303601" cy="62113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7" name="Picture 7" descr="C:\Documents and Settings\Administrator\Desktop\ibm_power570.jpg"/>
          <p:cNvPicPr>
            <a:picLocks noChangeAspect="1" noChangeArrowheads="1"/>
          </p:cNvPicPr>
          <p:nvPr/>
        </p:nvPicPr>
        <p:blipFill>
          <a:blip r:embed="rId3" cstate="print"/>
          <a:srcRect/>
          <a:stretch>
            <a:fillRect/>
          </a:stretch>
        </p:blipFill>
        <p:spPr bwMode="auto">
          <a:xfrm>
            <a:off x="1314450" y="1257300"/>
            <a:ext cx="301301" cy="6164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8" name="Picture 7" descr="C:\Documents and Settings\Administrator\Desktop\ibm_power570.jpg"/>
          <p:cNvPicPr>
            <a:picLocks noChangeAspect="1" noChangeArrowheads="1"/>
          </p:cNvPicPr>
          <p:nvPr/>
        </p:nvPicPr>
        <p:blipFill>
          <a:blip r:embed="rId4" cstate="print"/>
          <a:srcRect/>
          <a:stretch>
            <a:fillRect/>
          </a:stretch>
        </p:blipFill>
        <p:spPr bwMode="auto">
          <a:xfrm>
            <a:off x="1714500" y="1028700"/>
            <a:ext cx="303601" cy="62113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9" name="Picture 7" descr="C:\Documents and Settings\Administrator\Desktop\ibm_power570.jpg"/>
          <p:cNvPicPr>
            <a:picLocks noChangeAspect="1" noChangeArrowheads="1"/>
          </p:cNvPicPr>
          <p:nvPr/>
        </p:nvPicPr>
        <p:blipFill>
          <a:blip r:embed="rId4" cstate="print"/>
          <a:srcRect/>
          <a:stretch>
            <a:fillRect/>
          </a:stretch>
        </p:blipFill>
        <p:spPr bwMode="auto">
          <a:xfrm>
            <a:off x="1657350" y="1257300"/>
            <a:ext cx="303601" cy="62113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6" name="Picture 7" descr="C:\Documents and Settings\Administrator\Desktop\ibm_power570.jpg"/>
          <p:cNvPicPr>
            <a:picLocks noChangeAspect="1" noChangeArrowheads="1"/>
          </p:cNvPicPr>
          <p:nvPr/>
        </p:nvPicPr>
        <p:blipFill>
          <a:blip r:embed="rId4" cstate="print"/>
          <a:srcRect/>
          <a:stretch>
            <a:fillRect/>
          </a:stretch>
        </p:blipFill>
        <p:spPr bwMode="auto">
          <a:xfrm>
            <a:off x="1943100" y="1257300"/>
            <a:ext cx="303601" cy="62113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5534470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358"/>
                                        </p:tgtEl>
                                        <p:attrNameLst>
                                          <p:attrName>style.visibility</p:attrName>
                                        </p:attrNameLst>
                                      </p:cBhvr>
                                      <p:to>
                                        <p:strVal val="visible"/>
                                      </p:to>
                                    </p:set>
                                    <p:animEffect transition="in" filter="wipe(left)">
                                      <p:cBhvr>
                                        <p:cTn id="7" dur="500"/>
                                        <p:tgtEl>
                                          <p:spTgt spid="13358"/>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par>
                                <p:cTn id="15" presetID="22" presetClass="entr" presetSubtype="8"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3365"/>
                                        </p:tgtEl>
                                        <p:attrNameLst>
                                          <p:attrName>style.visibility</p:attrName>
                                        </p:attrNameLst>
                                      </p:cBhvr>
                                      <p:to>
                                        <p:strVal val="visible"/>
                                      </p:to>
                                    </p:set>
                                    <p:animEffect transition="in" filter="wipe(left)">
                                      <p:cBhvr>
                                        <p:cTn id="20" dur="500"/>
                                        <p:tgtEl>
                                          <p:spTgt spid="13365"/>
                                        </p:tgtEl>
                                      </p:cBhvr>
                                    </p:animEffect>
                                  </p:childTnLst>
                                </p:cTn>
                              </p:par>
                            </p:childTnLst>
                          </p:cTn>
                        </p:par>
                        <p:par>
                          <p:cTn id="21" fill="hold" nodeType="afterGroup">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3352"/>
                                        </p:tgtEl>
                                        <p:attrNameLst>
                                          <p:attrName>style.visibility</p:attrName>
                                        </p:attrNameLst>
                                      </p:cBhvr>
                                      <p:to>
                                        <p:strVal val="visible"/>
                                      </p:to>
                                    </p:set>
                                    <p:animEffect transition="in" filter="wipe(left)">
                                      <p:cBhvr>
                                        <p:cTn id="24" dur="500"/>
                                        <p:tgtEl>
                                          <p:spTgt spid="13352"/>
                                        </p:tgtEl>
                                      </p:cBhvr>
                                    </p:animEffect>
                                  </p:childTnLst>
                                </p:cTn>
                              </p:par>
                              <p:par>
                                <p:cTn id="25" presetID="22" presetClass="entr" presetSubtype="8"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nodeType="afterGroup">
                            <p:stCondLst>
                              <p:cond delay="1500"/>
                            </p:stCondLst>
                            <p:childTnLst>
                              <p:par>
                                <p:cTn id="29" presetID="22" presetClass="entr" presetSubtype="8"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3355"/>
                                        </p:tgtEl>
                                        <p:attrNameLst>
                                          <p:attrName>style.visibility</p:attrName>
                                        </p:attrNameLst>
                                      </p:cBhvr>
                                      <p:to>
                                        <p:strVal val="visible"/>
                                      </p:to>
                                    </p:set>
                                    <p:animEffect transition="in" filter="wipe(left)">
                                      <p:cBhvr>
                                        <p:cTn id="34" dur="500"/>
                                        <p:tgtEl>
                                          <p:spTgt spid="13355"/>
                                        </p:tgtEl>
                                      </p:cBhvr>
                                    </p:animEffect>
                                  </p:childTnLst>
                                </p:cTn>
                              </p:par>
                            </p:childTnLst>
                          </p:cTn>
                        </p:par>
                        <p:par>
                          <p:cTn id="35" fill="hold" nodeType="afterGroup">
                            <p:stCondLst>
                              <p:cond delay="2000"/>
                            </p:stCondLst>
                            <p:childTnLst>
                              <p:par>
                                <p:cTn id="36" presetID="22"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3363"/>
                                        </p:tgtEl>
                                        <p:attrNameLst>
                                          <p:attrName>style.visibility</p:attrName>
                                        </p:attrNameLst>
                                      </p:cBhvr>
                                      <p:to>
                                        <p:strVal val="visible"/>
                                      </p:to>
                                    </p:set>
                                    <p:animEffect transition="in" filter="wipe(left)">
                                      <p:cBhvr>
                                        <p:cTn id="41" dur="500"/>
                                        <p:tgtEl>
                                          <p:spTgt spid="13363"/>
                                        </p:tgtEl>
                                      </p:cBhvr>
                                    </p:animEffect>
                                  </p:childTnLst>
                                </p:cTn>
                              </p:par>
                            </p:childTnLst>
                          </p:cTn>
                        </p:par>
                        <p:par>
                          <p:cTn id="42" fill="hold" nodeType="afterGroup">
                            <p:stCondLst>
                              <p:cond delay="2500"/>
                            </p:stCondLst>
                            <p:childTnLst>
                              <p:par>
                                <p:cTn id="43" presetID="22" presetClass="entr" presetSubtype="8" fill="hold" nodeType="afterEffect">
                                  <p:stCondLst>
                                    <p:cond delay="0"/>
                                  </p:stCondLst>
                                  <p:childTnLst>
                                    <p:set>
                                      <p:cBhvr>
                                        <p:cTn id="44" dur="1" fill="hold">
                                          <p:stCondLst>
                                            <p:cond delay="0"/>
                                          </p:stCondLst>
                                        </p:cTn>
                                        <p:tgtEl>
                                          <p:spTgt spid="202"/>
                                        </p:tgtEl>
                                        <p:attrNameLst>
                                          <p:attrName>style.visibility</p:attrName>
                                        </p:attrNameLst>
                                      </p:cBhvr>
                                      <p:to>
                                        <p:strVal val="visible"/>
                                      </p:to>
                                    </p:set>
                                    <p:animEffect transition="in" filter="wipe(left)">
                                      <p:cBhvr>
                                        <p:cTn id="45"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52" grpId="0"/>
      <p:bldP spid="13355" grpId="0"/>
      <p:bldP spid="13358" grpId="0"/>
      <p:bldP spid="13363" grpId="0"/>
      <p:bldP spid="1336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Rectangle 395"/>
          <p:cNvSpPr>
            <a:spLocks noGrp="1" noChangeArrowheads="1"/>
          </p:cNvSpPr>
          <p:nvPr>
            <p:ph type="title" idx="4294967295"/>
          </p:nvPr>
        </p:nvSpPr>
        <p:spPr>
          <a:xfrm>
            <a:off x="1161432" y="358450"/>
            <a:ext cx="6497240" cy="263129"/>
          </a:xfrm>
          <a:prstGeom prst="rect">
            <a:avLst/>
          </a:prstGeom>
        </p:spPr>
        <p:txBody>
          <a:bodyPr/>
          <a:lstStyle/>
          <a:p>
            <a:pPr eaLnBrk="1" hangingPunct="1"/>
            <a:r>
              <a:rPr lang="en-US" sz="1650">
                <a:solidFill>
                  <a:schemeClr val="tx1"/>
                </a:solidFill>
                <a:latin typeface="Century Gothic" panose="020B0502020202020204" pitchFamily="34" charset="0"/>
                <a:ea typeface="Calibri" pitchFamily="-1" charset="0"/>
                <a:cs typeface="Century Gothic"/>
              </a:rPr>
              <a:t>DeepQA Architecture</a:t>
            </a:r>
          </a:p>
        </p:txBody>
      </p:sp>
      <p:pic>
        <p:nvPicPr>
          <p:cNvPr id="578" name="Picture 577" descr="IBM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3429" y="4720880"/>
            <a:ext cx="489857" cy="251174"/>
          </a:xfrm>
          <a:prstGeom prst="rect">
            <a:avLst/>
          </a:prstGeom>
        </p:spPr>
      </p:pic>
      <p:pic>
        <p:nvPicPr>
          <p:cNvPr id="579"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52846" y="1673624"/>
            <a:ext cx="6262706" cy="254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0" name="TextBox 579"/>
          <p:cNvSpPr txBox="1"/>
          <p:nvPr/>
        </p:nvSpPr>
        <p:spPr>
          <a:xfrm>
            <a:off x="1797885" y="1066268"/>
            <a:ext cx="1423328" cy="185439"/>
          </a:xfrm>
          <a:prstGeom prst="rect">
            <a:avLst/>
          </a:prstGeom>
          <a:noFill/>
        </p:spPr>
        <p:txBody>
          <a:bodyPr wrap="square" lIns="57916" tIns="28958" rIns="57916" bIns="28958">
            <a:spAutoFit/>
          </a:bodyPr>
          <a:lstStyle/>
          <a:p>
            <a:pPr defTabSz="685800">
              <a:defRPr/>
            </a:pPr>
            <a:r>
              <a:rPr lang="en-US" sz="825" kern="0" dirty="0">
                <a:solidFill>
                  <a:schemeClr val="accent5">
                    <a:lumMod val="40000"/>
                    <a:lumOff val="60000"/>
                  </a:schemeClr>
                </a:solidFill>
                <a:latin typeface="Arial" charset="0"/>
                <a:ea typeface="ヒラギノ角ゴ Pro W3" charset="0"/>
                <a:cs typeface="ヒラギノ角ゴ Pro W3" charset="0"/>
              </a:rPr>
              <a:t>Multiple interpretations</a:t>
            </a:r>
          </a:p>
        </p:txBody>
      </p:sp>
      <p:sp>
        <p:nvSpPr>
          <p:cNvPr id="581" name="TextBox 580"/>
          <p:cNvSpPr txBox="1"/>
          <p:nvPr/>
        </p:nvSpPr>
        <p:spPr>
          <a:xfrm>
            <a:off x="3107267" y="1066268"/>
            <a:ext cx="1598656" cy="416272"/>
          </a:xfrm>
          <a:prstGeom prst="rect">
            <a:avLst/>
          </a:prstGeom>
          <a:noFill/>
        </p:spPr>
        <p:txBody>
          <a:bodyPr wrap="square" lIns="57916" tIns="28958" rIns="57916" bIns="28958">
            <a:spAutoFit/>
          </a:bodyPr>
          <a:lstStyle/>
          <a:p>
            <a:pPr defTabSz="685800">
              <a:defRPr/>
            </a:pPr>
            <a:r>
              <a:rPr lang="en-US" sz="825" kern="0" dirty="0">
                <a:solidFill>
                  <a:schemeClr val="bg2">
                    <a:lumMod val="60000"/>
                    <a:lumOff val="40000"/>
                  </a:schemeClr>
                </a:solidFill>
                <a:latin typeface="Arial" charset="0"/>
                <a:ea typeface="ヒラギノ角ゴ Pro W3" charset="0"/>
                <a:cs typeface="ヒラギノ角ゴ Pro W3" charset="0"/>
              </a:rPr>
              <a:t>Hundreds of answer sources</a:t>
            </a:r>
          </a:p>
          <a:p>
            <a:pPr marL="73400" indent="-73400" defTabSz="685800">
              <a:buFont typeface="Arial" panose="020B0604020202020204" pitchFamily="34" charset="0"/>
              <a:buChar char="•"/>
              <a:defRPr/>
            </a:pPr>
            <a:r>
              <a:rPr lang="en-US" sz="750" kern="0" dirty="0">
                <a:solidFill>
                  <a:schemeClr val="bg2">
                    <a:lumMod val="60000"/>
                    <a:lumOff val="40000"/>
                  </a:schemeClr>
                </a:solidFill>
                <a:latin typeface="Arial" charset="0"/>
                <a:ea typeface="ヒラギノ角ゴ Pro W3" charset="0"/>
                <a:cs typeface="ヒラギノ角ゴ Pro W3" charset="0"/>
              </a:rPr>
              <a:t>Primary search</a:t>
            </a:r>
          </a:p>
          <a:p>
            <a:pPr marL="73400" indent="-73400" defTabSz="685800">
              <a:buFont typeface="Arial" panose="020B0604020202020204" pitchFamily="34" charset="0"/>
              <a:buChar char="•"/>
              <a:defRPr/>
            </a:pPr>
            <a:r>
              <a:rPr lang="en-US" sz="750" kern="0" dirty="0">
                <a:solidFill>
                  <a:schemeClr val="bg2">
                    <a:lumMod val="60000"/>
                    <a:lumOff val="40000"/>
                  </a:schemeClr>
                </a:solidFill>
                <a:latin typeface="Arial" charset="0"/>
                <a:ea typeface="ヒラギノ角ゴ Pro W3" charset="0"/>
                <a:cs typeface="ヒラギノ角ゴ Pro W3" charset="0"/>
              </a:rPr>
              <a:t>Candidate answer generation</a:t>
            </a:r>
          </a:p>
        </p:txBody>
      </p:sp>
      <p:sp>
        <p:nvSpPr>
          <p:cNvPr id="582" name="TextBox 581"/>
          <p:cNvSpPr txBox="1"/>
          <p:nvPr/>
        </p:nvSpPr>
        <p:spPr>
          <a:xfrm>
            <a:off x="4642819" y="1066268"/>
            <a:ext cx="1622515" cy="658646"/>
          </a:xfrm>
          <a:prstGeom prst="rect">
            <a:avLst/>
          </a:prstGeom>
          <a:noFill/>
        </p:spPr>
        <p:txBody>
          <a:bodyPr wrap="square" lIns="57916" tIns="28958" rIns="57916" bIns="28958">
            <a:spAutoFit/>
          </a:bodyPr>
          <a:lstStyle/>
          <a:p>
            <a:pPr defTabSz="685800">
              <a:defRPr/>
            </a:pPr>
            <a:r>
              <a:rPr lang="en-US" sz="825" kern="0" dirty="0">
                <a:solidFill>
                  <a:srgbClr val="52CE55"/>
                </a:solidFill>
                <a:latin typeface="Arial" charset="0"/>
                <a:ea typeface="ヒラギノ角ゴ Pro W3" charset="0"/>
                <a:cs typeface="ヒラギノ角ゴ Pro W3" charset="0"/>
              </a:rPr>
              <a:t>Tens of thousands of evidence sources and scores</a:t>
            </a:r>
          </a:p>
          <a:p>
            <a:pPr marL="73400" indent="-73400" defTabSz="685800">
              <a:buFont typeface="Arial" panose="020B0604020202020204" pitchFamily="34" charset="0"/>
              <a:buChar char="•"/>
              <a:defRPr/>
            </a:pPr>
            <a:r>
              <a:rPr lang="en-US" sz="750" kern="0" dirty="0">
                <a:solidFill>
                  <a:srgbClr val="52CE55"/>
                </a:solidFill>
                <a:latin typeface="Arial" charset="0"/>
                <a:ea typeface="ヒラギノ角ゴ Pro W3" charset="0"/>
                <a:cs typeface="ヒラギノ角ゴ Pro W3" charset="0"/>
              </a:rPr>
              <a:t>Answer scoring</a:t>
            </a:r>
          </a:p>
          <a:p>
            <a:pPr marL="73400" indent="-73400" defTabSz="685800">
              <a:buFont typeface="Arial" panose="020B0604020202020204" pitchFamily="34" charset="0"/>
              <a:buChar char="•"/>
              <a:defRPr/>
            </a:pPr>
            <a:r>
              <a:rPr lang="en-US" sz="750" kern="0" dirty="0">
                <a:solidFill>
                  <a:srgbClr val="52CE55"/>
                </a:solidFill>
                <a:latin typeface="Arial" charset="0"/>
                <a:ea typeface="ヒラギノ角ゴ Pro W3" charset="0"/>
                <a:cs typeface="ヒラギノ角ゴ Pro W3" charset="0"/>
              </a:rPr>
              <a:t>Evidence retrieval</a:t>
            </a:r>
          </a:p>
          <a:p>
            <a:pPr marL="73400" indent="-73400" defTabSz="685800">
              <a:buFont typeface="Arial" panose="020B0604020202020204" pitchFamily="34" charset="0"/>
              <a:buChar char="•"/>
              <a:defRPr/>
            </a:pPr>
            <a:r>
              <a:rPr lang="en-US" sz="750" kern="0" dirty="0">
                <a:solidFill>
                  <a:srgbClr val="52CE55"/>
                </a:solidFill>
                <a:latin typeface="Arial" charset="0"/>
                <a:ea typeface="ヒラギノ角ゴ Pro W3" charset="0"/>
                <a:cs typeface="ヒラギノ角ゴ Pro W3" charset="0"/>
              </a:rPr>
              <a:t>Deep evidence scoring</a:t>
            </a:r>
          </a:p>
        </p:txBody>
      </p:sp>
      <p:sp>
        <p:nvSpPr>
          <p:cNvPr id="583" name="TextBox 580"/>
          <p:cNvSpPr txBox="1">
            <a:spLocks noChangeArrowheads="1"/>
          </p:cNvSpPr>
          <p:nvPr/>
        </p:nvSpPr>
        <p:spPr bwMode="auto">
          <a:xfrm>
            <a:off x="1899268" y="3882497"/>
            <a:ext cx="689396" cy="266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7916" tIns="28958" rIns="57916" bIns="28958">
            <a:spAutoFit/>
          </a:bodyPr>
          <a:lstStyle>
            <a:lvl1pPr eaLnBrk="0" hangingPunct="0">
              <a:lnSpc>
                <a:spcPct val="110000"/>
              </a:lnSpc>
              <a:spcBef>
                <a:spcPct val="20000"/>
              </a:spcBef>
              <a:buChar char="•"/>
              <a:defRPr sz="2000">
                <a:solidFill>
                  <a:schemeClr val="tx1"/>
                </a:solidFill>
                <a:latin typeface="Arial" pitchFamily="34" charset="0"/>
                <a:ea typeface="ヒラギノ角ゴ Pro W3" charset="-128"/>
              </a:defRPr>
            </a:lvl1pPr>
            <a:lvl2pPr marL="742950" indent="-285750" eaLnBrk="0" hangingPunct="0">
              <a:spcBef>
                <a:spcPct val="20000"/>
              </a:spcBef>
              <a:buChar char="•"/>
              <a:defRPr sz="2000">
                <a:solidFill>
                  <a:schemeClr val="bg1"/>
                </a:solidFill>
                <a:latin typeface="Arial" pitchFamily="34" charset="0"/>
                <a:ea typeface="ヒラギノ角ゴ Pro W3" charset="-128"/>
              </a:defRPr>
            </a:lvl2pPr>
            <a:lvl3pPr marL="1143000" indent="-228600" eaLnBrk="0" hangingPunct="0">
              <a:lnSpc>
                <a:spcPct val="110000"/>
              </a:lnSpc>
              <a:spcBef>
                <a:spcPct val="20000"/>
              </a:spcBef>
              <a:buFont typeface="Arial" pitchFamily="34" charset="0"/>
              <a:buChar char="–"/>
              <a:defRPr sz="2000">
                <a:solidFill>
                  <a:schemeClr val="tx1"/>
                </a:solidFill>
                <a:latin typeface="Arial" pitchFamily="34" charset="0"/>
                <a:ea typeface="ヒラギノ角ゴ Pro W3" charset="-128"/>
              </a:defRPr>
            </a:lvl3pPr>
            <a:lvl4pPr marL="1600200" indent="-228600" eaLnBrk="0" hangingPunct="0">
              <a:spcBef>
                <a:spcPct val="20000"/>
              </a:spcBef>
              <a:buChar char="–"/>
              <a:defRPr sz="2800">
                <a:solidFill>
                  <a:schemeClr val="bg1"/>
                </a:solidFill>
                <a:latin typeface="Arial" pitchFamily="34" charset="0"/>
                <a:ea typeface="ヒラギノ角ゴ Pro W3" charset="-128"/>
              </a:defRPr>
            </a:lvl4pPr>
            <a:lvl5pPr marL="2057400" indent="-228600" eaLnBrk="0" hangingPunct="0">
              <a:spcBef>
                <a:spcPct val="20000"/>
              </a:spcBef>
              <a:buChar char="»"/>
              <a:defRPr sz="2800">
                <a:solidFill>
                  <a:schemeClr val="bg1"/>
                </a:solidFill>
                <a:latin typeface="Arial" pitchFamily="34" charset="0"/>
                <a:ea typeface="ヒラギノ角ゴ Pro W3" charset="-128"/>
              </a:defRPr>
            </a:lvl5pPr>
            <a:lvl6pPr marL="25146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6pPr>
            <a:lvl7pPr marL="29718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7pPr>
            <a:lvl8pPr marL="34290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8pPr>
            <a:lvl9pPr marL="38862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9pPr>
          </a:lstStyle>
          <a:p>
            <a:pPr defTabSz="685800" eaLnBrk="1" hangingPunct="1">
              <a:lnSpc>
                <a:spcPct val="100000"/>
              </a:lnSpc>
              <a:spcBef>
                <a:spcPct val="0"/>
              </a:spcBef>
              <a:buNone/>
            </a:pPr>
            <a:r>
              <a:rPr lang="en-US" altLang="en-US" sz="675" b="1" kern="0">
                <a:solidFill>
                  <a:schemeClr val="bg1"/>
                </a:solidFill>
              </a:rPr>
              <a:t>Inquiry analysis</a:t>
            </a:r>
          </a:p>
        </p:txBody>
      </p:sp>
      <p:sp>
        <p:nvSpPr>
          <p:cNvPr id="584" name="TextBox 581"/>
          <p:cNvSpPr txBox="1">
            <a:spLocks noChangeArrowheads="1"/>
          </p:cNvSpPr>
          <p:nvPr/>
        </p:nvSpPr>
        <p:spPr bwMode="auto">
          <a:xfrm>
            <a:off x="2696688" y="3927612"/>
            <a:ext cx="777859" cy="16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7916" tIns="28958" rIns="57916" bIns="28958">
            <a:spAutoFit/>
          </a:bodyPr>
          <a:lstStyle>
            <a:lvl1pPr eaLnBrk="0" hangingPunct="0">
              <a:lnSpc>
                <a:spcPct val="110000"/>
              </a:lnSpc>
              <a:spcBef>
                <a:spcPct val="20000"/>
              </a:spcBef>
              <a:buChar char="•"/>
              <a:defRPr sz="2000">
                <a:solidFill>
                  <a:schemeClr val="tx1"/>
                </a:solidFill>
                <a:latin typeface="Arial" pitchFamily="34" charset="0"/>
                <a:ea typeface="ヒラギノ角ゴ Pro W3" charset="-128"/>
              </a:defRPr>
            </a:lvl1pPr>
            <a:lvl2pPr marL="742950" indent="-285750" eaLnBrk="0" hangingPunct="0">
              <a:spcBef>
                <a:spcPct val="20000"/>
              </a:spcBef>
              <a:buChar char="•"/>
              <a:defRPr sz="2000">
                <a:solidFill>
                  <a:schemeClr val="bg1"/>
                </a:solidFill>
                <a:latin typeface="Arial" pitchFamily="34" charset="0"/>
                <a:ea typeface="ヒラギノ角ゴ Pro W3" charset="-128"/>
              </a:defRPr>
            </a:lvl2pPr>
            <a:lvl3pPr marL="1143000" indent="-228600" eaLnBrk="0" hangingPunct="0">
              <a:lnSpc>
                <a:spcPct val="110000"/>
              </a:lnSpc>
              <a:spcBef>
                <a:spcPct val="20000"/>
              </a:spcBef>
              <a:buFont typeface="Arial" pitchFamily="34" charset="0"/>
              <a:buChar char="–"/>
              <a:defRPr sz="2000">
                <a:solidFill>
                  <a:schemeClr val="tx1"/>
                </a:solidFill>
                <a:latin typeface="Arial" pitchFamily="34" charset="0"/>
                <a:ea typeface="ヒラギノ角ゴ Pro W3" charset="-128"/>
              </a:defRPr>
            </a:lvl3pPr>
            <a:lvl4pPr marL="1600200" indent="-228600" eaLnBrk="0" hangingPunct="0">
              <a:spcBef>
                <a:spcPct val="20000"/>
              </a:spcBef>
              <a:buChar char="–"/>
              <a:defRPr sz="2800">
                <a:solidFill>
                  <a:schemeClr val="bg1"/>
                </a:solidFill>
                <a:latin typeface="Arial" pitchFamily="34" charset="0"/>
                <a:ea typeface="ヒラギノ角ゴ Pro W3" charset="-128"/>
              </a:defRPr>
            </a:lvl4pPr>
            <a:lvl5pPr marL="2057400" indent="-228600" eaLnBrk="0" hangingPunct="0">
              <a:spcBef>
                <a:spcPct val="20000"/>
              </a:spcBef>
              <a:buChar char="»"/>
              <a:defRPr sz="2800">
                <a:solidFill>
                  <a:schemeClr val="bg1"/>
                </a:solidFill>
                <a:latin typeface="Arial" pitchFamily="34" charset="0"/>
                <a:ea typeface="ヒラギノ角ゴ Pro W3" charset="-128"/>
              </a:defRPr>
            </a:lvl5pPr>
            <a:lvl6pPr marL="25146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6pPr>
            <a:lvl7pPr marL="29718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7pPr>
            <a:lvl8pPr marL="34290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8pPr>
            <a:lvl9pPr marL="38862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9pPr>
          </a:lstStyle>
          <a:p>
            <a:pPr defTabSz="685800" eaLnBrk="1" hangingPunct="1">
              <a:lnSpc>
                <a:spcPct val="100000"/>
              </a:lnSpc>
              <a:spcBef>
                <a:spcPct val="0"/>
              </a:spcBef>
              <a:buNone/>
            </a:pPr>
            <a:r>
              <a:rPr lang="en-US" altLang="en-US" sz="675" b="1" kern="0">
                <a:solidFill>
                  <a:schemeClr val="bg1"/>
                </a:solidFill>
              </a:rPr>
              <a:t>Decomposition</a:t>
            </a:r>
          </a:p>
        </p:txBody>
      </p:sp>
      <p:sp>
        <p:nvSpPr>
          <p:cNvPr id="585" name="TextBox 582"/>
          <p:cNvSpPr txBox="1">
            <a:spLocks noChangeArrowheads="1"/>
          </p:cNvSpPr>
          <p:nvPr/>
        </p:nvSpPr>
        <p:spPr bwMode="auto">
          <a:xfrm>
            <a:off x="3756573" y="3882496"/>
            <a:ext cx="665653" cy="266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7916" tIns="28958" rIns="57916" bIns="28958">
            <a:spAutoFit/>
          </a:bodyPr>
          <a:lstStyle>
            <a:lvl1pPr eaLnBrk="0" hangingPunct="0">
              <a:lnSpc>
                <a:spcPct val="110000"/>
              </a:lnSpc>
              <a:spcBef>
                <a:spcPct val="20000"/>
              </a:spcBef>
              <a:buChar char="•"/>
              <a:defRPr sz="2000">
                <a:solidFill>
                  <a:schemeClr val="tx1"/>
                </a:solidFill>
                <a:latin typeface="Arial" pitchFamily="34" charset="0"/>
                <a:ea typeface="ヒラギノ角ゴ Pro W3" charset="-128"/>
              </a:defRPr>
            </a:lvl1pPr>
            <a:lvl2pPr marL="742950" indent="-285750" eaLnBrk="0" hangingPunct="0">
              <a:spcBef>
                <a:spcPct val="20000"/>
              </a:spcBef>
              <a:buChar char="•"/>
              <a:defRPr sz="2000">
                <a:solidFill>
                  <a:schemeClr val="bg1"/>
                </a:solidFill>
                <a:latin typeface="Arial" pitchFamily="34" charset="0"/>
                <a:ea typeface="ヒラギノ角ゴ Pro W3" charset="-128"/>
              </a:defRPr>
            </a:lvl2pPr>
            <a:lvl3pPr marL="1143000" indent="-228600" eaLnBrk="0" hangingPunct="0">
              <a:lnSpc>
                <a:spcPct val="110000"/>
              </a:lnSpc>
              <a:spcBef>
                <a:spcPct val="20000"/>
              </a:spcBef>
              <a:buFont typeface="Arial" pitchFamily="34" charset="0"/>
              <a:buChar char="–"/>
              <a:defRPr sz="2000">
                <a:solidFill>
                  <a:schemeClr val="tx1"/>
                </a:solidFill>
                <a:latin typeface="Arial" pitchFamily="34" charset="0"/>
                <a:ea typeface="ヒラギノ角ゴ Pro W3" charset="-128"/>
              </a:defRPr>
            </a:lvl3pPr>
            <a:lvl4pPr marL="1600200" indent="-228600" eaLnBrk="0" hangingPunct="0">
              <a:spcBef>
                <a:spcPct val="20000"/>
              </a:spcBef>
              <a:buChar char="–"/>
              <a:defRPr sz="2800">
                <a:solidFill>
                  <a:schemeClr val="bg1"/>
                </a:solidFill>
                <a:latin typeface="Arial" pitchFamily="34" charset="0"/>
                <a:ea typeface="ヒラギノ角ゴ Pro W3" charset="-128"/>
              </a:defRPr>
            </a:lvl4pPr>
            <a:lvl5pPr marL="2057400" indent="-228600" eaLnBrk="0" hangingPunct="0">
              <a:spcBef>
                <a:spcPct val="20000"/>
              </a:spcBef>
              <a:buChar char="»"/>
              <a:defRPr sz="2800">
                <a:solidFill>
                  <a:schemeClr val="bg1"/>
                </a:solidFill>
                <a:latin typeface="Arial" pitchFamily="34" charset="0"/>
                <a:ea typeface="ヒラギノ角ゴ Pro W3" charset="-128"/>
              </a:defRPr>
            </a:lvl5pPr>
            <a:lvl6pPr marL="25146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6pPr>
            <a:lvl7pPr marL="29718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7pPr>
            <a:lvl8pPr marL="34290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8pPr>
            <a:lvl9pPr marL="38862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9pPr>
          </a:lstStyle>
          <a:p>
            <a:pPr defTabSz="685800" eaLnBrk="1" hangingPunct="1">
              <a:lnSpc>
                <a:spcPct val="100000"/>
              </a:lnSpc>
              <a:spcBef>
                <a:spcPct val="0"/>
              </a:spcBef>
              <a:buNone/>
            </a:pPr>
            <a:r>
              <a:rPr lang="en-US" altLang="en-US" sz="675" b="1" kern="0">
                <a:solidFill>
                  <a:schemeClr val="bg1"/>
                </a:solidFill>
              </a:rPr>
              <a:t>Hypothesis generation</a:t>
            </a:r>
          </a:p>
        </p:txBody>
      </p:sp>
      <p:sp>
        <p:nvSpPr>
          <p:cNvPr id="586" name="TextBox 583"/>
          <p:cNvSpPr txBox="1">
            <a:spLocks noChangeArrowheads="1"/>
          </p:cNvSpPr>
          <p:nvPr/>
        </p:nvSpPr>
        <p:spPr bwMode="auto">
          <a:xfrm>
            <a:off x="5717302" y="3947718"/>
            <a:ext cx="684730" cy="16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7916" tIns="28958" rIns="57916" bIns="28958">
            <a:spAutoFit/>
          </a:bodyPr>
          <a:lstStyle>
            <a:lvl1pPr eaLnBrk="0" hangingPunct="0">
              <a:lnSpc>
                <a:spcPct val="110000"/>
              </a:lnSpc>
              <a:spcBef>
                <a:spcPct val="20000"/>
              </a:spcBef>
              <a:buChar char="•"/>
              <a:defRPr sz="2000">
                <a:solidFill>
                  <a:schemeClr val="tx1"/>
                </a:solidFill>
                <a:latin typeface="Arial" pitchFamily="34" charset="0"/>
                <a:ea typeface="ヒラギノ角ゴ Pro W3" charset="-128"/>
              </a:defRPr>
            </a:lvl1pPr>
            <a:lvl2pPr marL="742950" indent="-285750" eaLnBrk="0" hangingPunct="0">
              <a:spcBef>
                <a:spcPct val="20000"/>
              </a:spcBef>
              <a:buChar char="•"/>
              <a:defRPr sz="2000">
                <a:solidFill>
                  <a:schemeClr val="bg1"/>
                </a:solidFill>
                <a:latin typeface="Arial" pitchFamily="34" charset="0"/>
                <a:ea typeface="ヒラギノ角ゴ Pro W3" charset="-128"/>
              </a:defRPr>
            </a:lvl2pPr>
            <a:lvl3pPr marL="1143000" indent="-228600" eaLnBrk="0" hangingPunct="0">
              <a:lnSpc>
                <a:spcPct val="110000"/>
              </a:lnSpc>
              <a:spcBef>
                <a:spcPct val="20000"/>
              </a:spcBef>
              <a:buFont typeface="Arial" pitchFamily="34" charset="0"/>
              <a:buChar char="–"/>
              <a:defRPr sz="2000">
                <a:solidFill>
                  <a:schemeClr val="tx1"/>
                </a:solidFill>
                <a:latin typeface="Arial" pitchFamily="34" charset="0"/>
                <a:ea typeface="ヒラギノ角ゴ Pro W3" charset="-128"/>
              </a:defRPr>
            </a:lvl3pPr>
            <a:lvl4pPr marL="1600200" indent="-228600" eaLnBrk="0" hangingPunct="0">
              <a:spcBef>
                <a:spcPct val="20000"/>
              </a:spcBef>
              <a:buChar char="–"/>
              <a:defRPr sz="2800">
                <a:solidFill>
                  <a:schemeClr val="bg1"/>
                </a:solidFill>
                <a:latin typeface="Arial" pitchFamily="34" charset="0"/>
                <a:ea typeface="ヒラギノ角ゴ Pro W3" charset="-128"/>
              </a:defRPr>
            </a:lvl4pPr>
            <a:lvl5pPr marL="2057400" indent="-228600" eaLnBrk="0" hangingPunct="0">
              <a:spcBef>
                <a:spcPct val="20000"/>
              </a:spcBef>
              <a:buChar char="»"/>
              <a:defRPr sz="2800">
                <a:solidFill>
                  <a:schemeClr val="bg1"/>
                </a:solidFill>
                <a:latin typeface="Arial" pitchFamily="34" charset="0"/>
                <a:ea typeface="ヒラギノ角ゴ Pro W3" charset="-128"/>
              </a:defRPr>
            </a:lvl5pPr>
            <a:lvl6pPr marL="25146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6pPr>
            <a:lvl7pPr marL="29718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7pPr>
            <a:lvl8pPr marL="34290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8pPr>
            <a:lvl9pPr marL="38862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9pPr>
          </a:lstStyle>
          <a:p>
            <a:pPr defTabSz="685800" eaLnBrk="1" hangingPunct="1">
              <a:lnSpc>
                <a:spcPct val="100000"/>
              </a:lnSpc>
              <a:spcBef>
                <a:spcPct val="0"/>
              </a:spcBef>
              <a:buNone/>
            </a:pPr>
            <a:r>
              <a:rPr lang="en-US" altLang="en-US" sz="675" b="1" kern="0">
                <a:solidFill>
                  <a:schemeClr val="bg1"/>
                </a:solidFill>
              </a:rPr>
              <a:t>Synthesis</a:t>
            </a:r>
          </a:p>
        </p:txBody>
      </p:sp>
      <p:sp>
        <p:nvSpPr>
          <p:cNvPr id="587" name="TextBox 584"/>
          <p:cNvSpPr txBox="1">
            <a:spLocks noChangeArrowheads="1"/>
          </p:cNvSpPr>
          <p:nvPr/>
        </p:nvSpPr>
        <p:spPr bwMode="auto">
          <a:xfrm>
            <a:off x="4736883" y="3892684"/>
            <a:ext cx="982789" cy="266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7916" tIns="28958" rIns="57916" bIns="28958">
            <a:spAutoFit/>
          </a:bodyPr>
          <a:lstStyle>
            <a:lvl1pPr eaLnBrk="0" hangingPunct="0">
              <a:lnSpc>
                <a:spcPct val="110000"/>
              </a:lnSpc>
              <a:spcBef>
                <a:spcPct val="20000"/>
              </a:spcBef>
              <a:buChar char="•"/>
              <a:defRPr sz="2000">
                <a:solidFill>
                  <a:schemeClr val="tx1"/>
                </a:solidFill>
                <a:latin typeface="Arial" pitchFamily="34" charset="0"/>
                <a:ea typeface="ヒラギノ角ゴ Pro W3" charset="-128"/>
              </a:defRPr>
            </a:lvl1pPr>
            <a:lvl2pPr marL="742950" indent="-285750" eaLnBrk="0" hangingPunct="0">
              <a:spcBef>
                <a:spcPct val="20000"/>
              </a:spcBef>
              <a:buChar char="•"/>
              <a:defRPr sz="2000">
                <a:solidFill>
                  <a:schemeClr val="bg1"/>
                </a:solidFill>
                <a:latin typeface="Arial" pitchFamily="34" charset="0"/>
                <a:ea typeface="ヒラギノ角ゴ Pro W3" charset="-128"/>
              </a:defRPr>
            </a:lvl2pPr>
            <a:lvl3pPr marL="1143000" indent="-228600" eaLnBrk="0" hangingPunct="0">
              <a:lnSpc>
                <a:spcPct val="110000"/>
              </a:lnSpc>
              <a:spcBef>
                <a:spcPct val="20000"/>
              </a:spcBef>
              <a:buFont typeface="Arial" pitchFamily="34" charset="0"/>
              <a:buChar char="–"/>
              <a:defRPr sz="2000">
                <a:solidFill>
                  <a:schemeClr val="tx1"/>
                </a:solidFill>
                <a:latin typeface="Arial" pitchFamily="34" charset="0"/>
                <a:ea typeface="ヒラギノ角ゴ Pro W3" charset="-128"/>
              </a:defRPr>
            </a:lvl3pPr>
            <a:lvl4pPr marL="1600200" indent="-228600" eaLnBrk="0" hangingPunct="0">
              <a:spcBef>
                <a:spcPct val="20000"/>
              </a:spcBef>
              <a:buChar char="–"/>
              <a:defRPr sz="2800">
                <a:solidFill>
                  <a:schemeClr val="bg1"/>
                </a:solidFill>
                <a:latin typeface="Arial" pitchFamily="34" charset="0"/>
                <a:ea typeface="ヒラギノ角ゴ Pro W3" charset="-128"/>
              </a:defRPr>
            </a:lvl4pPr>
            <a:lvl5pPr marL="2057400" indent="-228600" eaLnBrk="0" hangingPunct="0">
              <a:spcBef>
                <a:spcPct val="20000"/>
              </a:spcBef>
              <a:buChar char="»"/>
              <a:defRPr sz="2800">
                <a:solidFill>
                  <a:schemeClr val="bg1"/>
                </a:solidFill>
                <a:latin typeface="Arial" pitchFamily="34" charset="0"/>
                <a:ea typeface="ヒラギノ角ゴ Pro W3" charset="-128"/>
              </a:defRPr>
            </a:lvl5pPr>
            <a:lvl6pPr marL="25146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6pPr>
            <a:lvl7pPr marL="29718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7pPr>
            <a:lvl8pPr marL="34290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8pPr>
            <a:lvl9pPr marL="38862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9pPr>
          </a:lstStyle>
          <a:p>
            <a:pPr defTabSz="685800" eaLnBrk="1" hangingPunct="1">
              <a:lnSpc>
                <a:spcPct val="100000"/>
              </a:lnSpc>
              <a:spcBef>
                <a:spcPct val="0"/>
              </a:spcBef>
              <a:buNone/>
            </a:pPr>
            <a:r>
              <a:rPr lang="en-US" altLang="en-US" sz="675" b="1" kern="0">
                <a:solidFill>
                  <a:schemeClr val="bg1"/>
                </a:solidFill>
              </a:rPr>
              <a:t>Hypothesis and evidence scoring</a:t>
            </a:r>
          </a:p>
        </p:txBody>
      </p:sp>
      <p:sp>
        <p:nvSpPr>
          <p:cNvPr id="588" name="TextBox 585"/>
          <p:cNvSpPr txBox="1">
            <a:spLocks noChangeArrowheads="1"/>
          </p:cNvSpPr>
          <p:nvPr/>
        </p:nvSpPr>
        <p:spPr bwMode="auto">
          <a:xfrm>
            <a:off x="6385166" y="3892684"/>
            <a:ext cx="1127790" cy="266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7916" tIns="28958" rIns="57916" bIns="28958">
            <a:spAutoFit/>
          </a:bodyPr>
          <a:lstStyle>
            <a:lvl1pPr eaLnBrk="0" hangingPunct="0">
              <a:lnSpc>
                <a:spcPct val="110000"/>
              </a:lnSpc>
              <a:spcBef>
                <a:spcPct val="20000"/>
              </a:spcBef>
              <a:buChar char="•"/>
              <a:defRPr sz="2000">
                <a:solidFill>
                  <a:schemeClr val="tx1"/>
                </a:solidFill>
                <a:latin typeface="Arial" pitchFamily="34" charset="0"/>
                <a:ea typeface="ヒラギノ角ゴ Pro W3" charset="-128"/>
              </a:defRPr>
            </a:lvl1pPr>
            <a:lvl2pPr marL="742950" indent="-285750" eaLnBrk="0" hangingPunct="0">
              <a:spcBef>
                <a:spcPct val="20000"/>
              </a:spcBef>
              <a:buChar char="•"/>
              <a:defRPr sz="2000">
                <a:solidFill>
                  <a:schemeClr val="bg1"/>
                </a:solidFill>
                <a:latin typeface="Arial" pitchFamily="34" charset="0"/>
                <a:ea typeface="ヒラギノ角ゴ Pro W3" charset="-128"/>
              </a:defRPr>
            </a:lvl2pPr>
            <a:lvl3pPr marL="1143000" indent="-228600" eaLnBrk="0" hangingPunct="0">
              <a:lnSpc>
                <a:spcPct val="110000"/>
              </a:lnSpc>
              <a:spcBef>
                <a:spcPct val="20000"/>
              </a:spcBef>
              <a:buFont typeface="Arial" pitchFamily="34" charset="0"/>
              <a:buChar char="–"/>
              <a:defRPr sz="2000">
                <a:solidFill>
                  <a:schemeClr val="tx1"/>
                </a:solidFill>
                <a:latin typeface="Arial" pitchFamily="34" charset="0"/>
                <a:ea typeface="ヒラギノ角ゴ Pro W3" charset="-128"/>
              </a:defRPr>
            </a:lvl3pPr>
            <a:lvl4pPr marL="1600200" indent="-228600" eaLnBrk="0" hangingPunct="0">
              <a:spcBef>
                <a:spcPct val="20000"/>
              </a:spcBef>
              <a:buChar char="–"/>
              <a:defRPr sz="2800">
                <a:solidFill>
                  <a:schemeClr val="bg1"/>
                </a:solidFill>
                <a:latin typeface="Arial" pitchFamily="34" charset="0"/>
                <a:ea typeface="ヒラギノ角ゴ Pro W3" charset="-128"/>
              </a:defRPr>
            </a:lvl4pPr>
            <a:lvl5pPr marL="2057400" indent="-228600" eaLnBrk="0" hangingPunct="0">
              <a:spcBef>
                <a:spcPct val="20000"/>
              </a:spcBef>
              <a:buChar char="»"/>
              <a:defRPr sz="2800">
                <a:solidFill>
                  <a:schemeClr val="bg1"/>
                </a:solidFill>
                <a:latin typeface="Arial" pitchFamily="34" charset="0"/>
                <a:ea typeface="ヒラギノ角ゴ Pro W3" charset="-128"/>
              </a:defRPr>
            </a:lvl5pPr>
            <a:lvl6pPr marL="25146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6pPr>
            <a:lvl7pPr marL="29718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7pPr>
            <a:lvl8pPr marL="34290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8pPr>
            <a:lvl9pPr marL="38862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9pPr>
          </a:lstStyle>
          <a:p>
            <a:pPr defTabSz="685800" eaLnBrk="1" hangingPunct="1">
              <a:lnSpc>
                <a:spcPct val="100000"/>
              </a:lnSpc>
              <a:spcBef>
                <a:spcPct val="0"/>
              </a:spcBef>
              <a:buNone/>
            </a:pPr>
            <a:r>
              <a:rPr lang="en-US" altLang="en-US" sz="675" b="1" kern="0">
                <a:solidFill>
                  <a:schemeClr val="bg1"/>
                </a:solidFill>
              </a:rPr>
              <a:t>Final confidence merging and ranking</a:t>
            </a:r>
          </a:p>
        </p:txBody>
      </p:sp>
      <p:sp>
        <p:nvSpPr>
          <p:cNvPr id="589" name="TextBox 586"/>
          <p:cNvSpPr txBox="1">
            <a:spLocks noChangeArrowheads="1"/>
          </p:cNvSpPr>
          <p:nvPr/>
        </p:nvSpPr>
        <p:spPr bwMode="auto">
          <a:xfrm>
            <a:off x="1495179" y="3885936"/>
            <a:ext cx="345040" cy="289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7916" tIns="28958" rIns="57916" bIns="28958">
            <a:spAutoFit/>
          </a:bodyPr>
          <a:lstStyle>
            <a:lvl1pPr eaLnBrk="0" hangingPunct="0">
              <a:lnSpc>
                <a:spcPct val="110000"/>
              </a:lnSpc>
              <a:spcBef>
                <a:spcPct val="20000"/>
              </a:spcBef>
              <a:buChar char="•"/>
              <a:defRPr sz="2000">
                <a:solidFill>
                  <a:schemeClr val="tx1"/>
                </a:solidFill>
                <a:latin typeface="Arial" pitchFamily="34" charset="0"/>
                <a:ea typeface="ヒラギノ角ゴ Pro W3" charset="-128"/>
              </a:defRPr>
            </a:lvl1pPr>
            <a:lvl2pPr marL="742950" indent="-285750" eaLnBrk="0" hangingPunct="0">
              <a:spcBef>
                <a:spcPct val="20000"/>
              </a:spcBef>
              <a:buChar char="•"/>
              <a:defRPr sz="2000">
                <a:solidFill>
                  <a:schemeClr val="bg1"/>
                </a:solidFill>
                <a:latin typeface="Arial" pitchFamily="34" charset="0"/>
                <a:ea typeface="ヒラギノ角ゴ Pro W3" charset="-128"/>
              </a:defRPr>
            </a:lvl2pPr>
            <a:lvl3pPr marL="1143000" indent="-228600" eaLnBrk="0" hangingPunct="0">
              <a:lnSpc>
                <a:spcPct val="110000"/>
              </a:lnSpc>
              <a:spcBef>
                <a:spcPct val="20000"/>
              </a:spcBef>
              <a:buFont typeface="Arial" pitchFamily="34" charset="0"/>
              <a:buChar char="–"/>
              <a:defRPr sz="2000">
                <a:solidFill>
                  <a:schemeClr val="tx1"/>
                </a:solidFill>
                <a:latin typeface="Arial" pitchFamily="34" charset="0"/>
                <a:ea typeface="ヒラギノ角ゴ Pro W3" charset="-128"/>
              </a:defRPr>
            </a:lvl3pPr>
            <a:lvl4pPr marL="1600200" indent="-228600" eaLnBrk="0" hangingPunct="0">
              <a:spcBef>
                <a:spcPct val="20000"/>
              </a:spcBef>
              <a:buChar char="–"/>
              <a:defRPr sz="2800">
                <a:solidFill>
                  <a:schemeClr val="bg1"/>
                </a:solidFill>
                <a:latin typeface="Arial" pitchFamily="34" charset="0"/>
                <a:ea typeface="ヒラギノ角ゴ Pro W3" charset="-128"/>
              </a:defRPr>
            </a:lvl4pPr>
            <a:lvl5pPr marL="2057400" indent="-228600" eaLnBrk="0" hangingPunct="0">
              <a:spcBef>
                <a:spcPct val="20000"/>
              </a:spcBef>
              <a:buChar char="»"/>
              <a:defRPr sz="2800">
                <a:solidFill>
                  <a:schemeClr val="bg1"/>
                </a:solidFill>
                <a:latin typeface="Arial" pitchFamily="34" charset="0"/>
                <a:ea typeface="ヒラギノ角ゴ Pro W3" charset="-128"/>
              </a:defRPr>
            </a:lvl5pPr>
            <a:lvl6pPr marL="25146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6pPr>
            <a:lvl7pPr marL="29718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7pPr>
            <a:lvl8pPr marL="34290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8pPr>
            <a:lvl9pPr marL="38862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9pPr>
          </a:lstStyle>
          <a:p>
            <a:pPr algn="ctr" defTabSz="685800" eaLnBrk="1" hangingPunct="1">
              <a:lnSpc>
                <a:spcPct val="100000"/>
              </a:lnSpc>
              <a:spcBef>
                <a:spcPct val="0"/>
              </a:spcBef>
              <a:buNone/>
            </a:pPr>
            <a:r>
              <a:rPr lang="en-US" altLang="en-US" sz="1500" b="1" kern="0"/>
              <a:t>Q</a:t>
            </a:r>
          </a:p>
        </p:txBody>
      </p:sp>
      <p:sp>
        <p:nvSpPr>
          <p:cNvPr id="590" name="TextBox 587"/>
          <p:cNvSpPr txBox="1">
            <a:spLocks noChangeArrowheads="1"/>
          </p:cNvSpPr>
          <p:nvPr/>
        </p:nvSpPr>
        <p:spPr bwMode="auto">
          <a:xfrm>
            <a:off x="7253654" y="3879984"/>
            <a:ext cx="540879" cy="289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7916" tIns="28958" rIns="57916" bIns="28958">
            <a:spAutoFit/>
          </a:bodyPr>
          <a:lstStyle>
            <a:lvl1pPr eaLnBrk="0" hangingPunct="0">
              <a:lnSpc>
                <a:spcPct val="110000"/>
              </a:lnSpc>
              <a:spcBef>
                <a:spcPct val="20000"/>
              </a:spcBef>
              <a:buChar char="•"/>
              <a:defRPr sz="2000">
                <a:solidFill>
                  <a:schemeClr val="tx1"/>
                </a:solidFill>
                <a:latin typeface="Arial" pitchFamily="34" charset="0"/>
                <a:ea typeface="ヒラギノ角ゴ Pro W3" charset="-128"/>
              </a:defRPr>
            </a:lvl1pPr>
            <a:lvl2pPr marL="742950" indent="-285750" eaLnBrk="0" hangingPunct="0">
              <a:spcBef>
                <a:spcPct val="20000"/>
              </a:spcBef>
              <a:buChar char="•"/>
              <a:defRPr sz="2000">
                <a:solidFill>
                  <a:schemeClr val="bg1"/>
                </a:solidFill>
                <a:latin typeface="Arial" pitchFamily="34" charset="0"/>
                <a:ea typeface="ヒラギノ角ゴ Pro W3" charset="-128"/>
              </a:defRPr>
            </a:lvl2pPr>
            <a:lvl3pPr marL="1143000" indent="-228600" eaLnBrk="0" hangingPunct="0">
              <a:lnSpc>
                <a:spcPct val="110000"/>
              </a:lnSpc>
              <a:spcBef>
                <a:spcPct val="20000"/>
              </a:spcBef>
              <a:buFont typeface="Arial" pitchFamily="34" charset="0"/>
              <a:buChar char="–"/>
              <a:defRPr sz="2000">
                <a:solidFill>
                  <a:schemeClr val="tx1"/>
                </a:solidFill>
                <a:latin typeface="Arial" pitchFamily="34" charset="0"/>
                <a:ea typeface="ヒラギノ角ゴ Pro W3" charset="-128"/>
              </a:defRPr>
            </a:lvl3pPr>
            <a:lvl4pPr marL="1600200" indent="-228600" eaLnBrk="0" hangingPunct="0">
              <a:spcBef>
                <a:spcPct val="20000"/>
              </a:spcBef>
              <a:buChar char="–"/>
              <a:defRPr sz="2800">
                <a:solidFill>
                  <a:schemeClr val="bg1"/>
                </a:solidFill>
                <a:latin typeface="Arial" pitchFamily="34" charset="0"/>
                <a:ea typeface="ヒラギノ角ゴ Pro W3" charset="-128"/>
              </a:defRPr>
            </a:lvl4pPr>
            <a:lvl5pPr marL="2057400" indent="-228600" eaLnBrk="0" hangingPunct="0">
              <a:spcBef>
                <a:spcPct val="20000"/>
              </a:spcBef>
              <a:buChar char="»"/>
              <a:defRPr sz="2800">
                <a:solidFill>
                  <a:schemeClr val="bg1"/>
                </a:solidFill>
                <a:latin typeface="Arial" pitchFamily="34" charset="0"/>
                <a:ea typeface="ヒラギノ角ゴ Pro W3" charset="-128"/>
              </a:defRPr>
            </a:lvl5pPr>
            <a:lvl6pPr marL="25146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6pPr>
            <a:lvl7pPr marL="29718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7pPr>
            <a:lvl8pPr marL="34290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8pPr>
            <a:lvl9pPr marL="38862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9pPr>
          </a:lstStyle>
          <a:p>
            <a:pPr algn="ctr" defTabSz="685800" eaLnBrk="1" hangingPunct="1">
              <a:lnSpc>
                <a:spcPct val="100000"/>
              </a:lnSpc>
              <a:spcBef>
                <a:spcPct val="0"/>
              </a:spcBef>
              <a:buNone/>
            </a:pPr>
            <a:r>
              <a:rPr lang="en-US" altLang="en-US" sz="1500" b="1" kern="0"/>
              <a:t>A</a:t>
            </a:r>
          </a:p>
        </p:txBody>
      </p:sp>
      <p:sp>
        <p:nvSpPr>
          <p:cNvPr id="591" name="TextBox 590"/>
          <p:cNvSpPr txBox="1"/>
          <p:nvPr/>
        </p:nvSpPr>
        <p:spPr>
          <a:xfrm>
            <a:off x="1409189" y="3226861"/>
            <a:ext cx="540879" cy="762520"/>
          </a:xfrm>
          <a:prstGeom prst="rect">
            <a:avLst/>
          </a:prstGeom>
          <a:noFill/>
        </p:spPr>
        <p:txBody>
          <a:bodyPr wrap="square" lIns="57916" tIns="28958" rIns="57916" bIns="28958">
            <a:spAutoFit/>
          </a:bodyPr>
          <a:lstStyle/>
          <a:p>
            <a:pPr algn="ctr" defTabSz="685800">
              <a:defRPr/>
            </a:pPr>
            <a:r>
              <a:rPr lang="en-US" sz="4575" b="1" kern="0" dirty="0">
                <a:solidFill>
                  <a:srgbClr val="14B3EC"/>
                </a:solidFill>
                <a:latin typeface="Arial" charset="0"/>
                <a:ea typeface="ヒラギノ角ゴ Pro W3" charset="0"/>
                <a:cs typeface="ヒラギノ角ゴ Pro W3" charset="0"/>
              </a:rPr>
              <a:t>?</a:t>
            </a:r>
          </a:p>
        </p:txBody>
      </p:sp>
      <p:sp>
        <p:nvSpPr>
          <p:cNvPr id="592" name="TextBox 589"/>
          <p:cNvSpPr txBox="1">
            <a:spLocks noChangeArrowheads="1"/>
          </p:cNvSpPr>
          <p:nvPr/>
        </p:nvSpPr>
        <p:spPr bwMode="auto">
          <a:xfrm>
            <a:off x="7248891" y="3226861"/>
            <a:ext cx="539729" cy="76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7916" tIns="28958" rIns="57916" bIns="28958">
            <a:spAutoFit/>
          </a:bodyPr>
          <a:lstStyle>
            <a:lvl1pPr eaLnBrk="0" hangingPunct="0">
              <a:lnSpc>
                <a:spcPct val="110000"/>
              </a:lnSpc>
              <a:spcBef>
                <a:spcPct val="20000"/>
              </a:spcBef>
              <a:buChar char="•"/>
              <a:defRPr sz="2000">
                <a:solidFill>
                  <a:schemeClr val="tx1"/>
                </a:solidFill>
                <a:latin typeface="Arial" pitchFamily="34" charset="0"/>
                <a:ea typeface="ヒラギノ角ゴ Pro W3" charset="-128"/>
              </a:defRPr>
            </a:lvl1pPr>
            <a:lvl2pPr marL="742950" indent="-285750" eaLnBrk="0" hangingPunct="0">
              <a:spcBef>
                <a:spcPct val="20000"/>
              </a:spcBef>
              <a:buChar char="•"/>
              <a:defRPr sz="2000">
                <a:solidFill>
                  <a:schemeClr val="bg1"/>
                </a:solidFill>
                <a:latin typeface="Arial" pitchFamily="34" charset="0"/>
                <a:ea typeface="ヒラギノ角ゴ Pro W3" charset="-128"/>
              </a:defRPr>
            </a:lvl2pPr>
            <a:lvl3pPr marL="1143000" indent="-228600" eaLnBrk="0" hangingPunct="0">
              <a:lnSpc>
                <a:spcPct val="110000"/>
              </a:lnSpc>
              <a:spcBef>
                <a:spcPct val="20000"/>
              </a:spcBef>
              <a:buFont typeface="Arial" pitchFamily="34" charset="0"/>
              <a:buChar char="–"/>
              <a:defRPr sz="2000">
                <a:solidFill>
                  <a:schemeClr val="tx1"/>
                </a:solidFill>
                <a:latin typeface="Arial" pitchFamily="34" charset="0"/>
                <a:ea typeface="ヒラギノ角ゴ Pro W3" charset="-128"/>
              </a:defRPr>
            </a:lvl3pPr>
            <a:lvl4pPr marL="1600200" indent="-228600" eaLnBrk="0" hangingPunct="0">
              <a:spcBef>
                <a:spcPct val="20000"/>
              </a:spcBef>
              <a:buChar char="–"/>
              <a:defRPr sz="2800">
                <a:solidFill>
                  <a:schemeClr val="bg1"/>
                </a:solidFill>
                <a:latin typeface="Arial" pitchFamily="34" charset="0"/>
                <a:ea typeface="ヒラギノ角ゴ Pro W3" charset="-128"/>
              </a:defRPr>
            </a:lvl4pPr>
            <a:lvl5pPr marL="2057400" indent="-228600" eaLnBrk="0" hangingPunct="0">
              <a:spcBef>
                <a:spcPct val="20000"/>
              </a:spcBef>
              <a:buChar char="»"/>
              <a:defRPr sz="2800">
                <a:solidFill>
                  <a:schemeClr val="bg1"/>
                </a:solidFill>
                <a:latin typeface="Arial" pitchFamily="34" charset="0"/>
                <a:ea typeface="ヒラギノ角ゴ Pro W3" charset="-128"/>
              </a:defRPr>
            </a:lvl5pPr>
            <a:lvl6pPr marL="25146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6pPr>
            <a:lvl7pPr marL="29718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7pPr>
            <a:lvl8pPr marL="34290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8pPr>
            <a:lvl9pPr marL="38862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9pPr>
          </a:lstStyle>
          <a:p>
            <a:pPr algn="ctr" defTabSz="685800" eaLnBrk="1" hangingPunct="1">
              <a:lnSpc>
                <a:spcPct val="100000"/>
              </a:lnSpc>
              <a:spcBef>
                <a:spcPct val="0"/>
              </a:spcBef>
              <a:buNone/>
            </a:pPr>
            <a:r>
              <a:rPr lang="en-US" altLang="en-US" sz="4575" b="1" kern="0">
                <a:solidFill>
                  <a:srgbClr val="92D050"/>
                </a:solidFill>
              </a:rPr>
              <a:t>!</a:t>
            </a:r>
          </a:p>
        </p:txBody>
      </p:sp>
      <p:sp>
        <p:nvSpPr>
          <p:cNvPr id="593" name="TextBox 592"/>
          <p:cNvSpPr txBox="1"/>
          <p:nvPr/>
        </p:nvSpPr>
        <p:spPr>
          <a:xfrm>
            <a:off x="6265334" y="1080427"/>
            <a:ext cx="1517952" cy="300856"/>
          </a:xfrm>
          <a:prstGeom prst="rect">
            <a:avLst/>
          </a:prstGeom>
          <a:noFill/>
        </p:spPr>
        <p:txBody>
          <a:bodyPr wrap="square" lIns="57916" tIns="28958" rIns="57916" bIns="28958">
            <a:spAutoFit/>
          </a:bodyPr>
          <a:lstStyle/>
          <a:p>
            <a:pPr defTabSz="685800">
              <a:defRPr/>
            </a:pPr>
            <a:r>
              <a:rPr lang="en-US" sz="825" kern="0" dirty="0">
                <a:solidFill>
                  <a:srgbClr val="92D050"/>
                </a:solidFill>
                <a:latin typeface="Arial" charset="0"/>
                <a:ea typeface="ヒラギノ角ゴ Pro W3" charset="0"/>
                <a:cs typeface="ヒラギノ角ゴ Pro W3" charset="0"/>
              </a:rPr>
              <a:t>Learned models</a:t>
            </a:r>
          </a:p>
          <a:p>
            <a:pPr marL="73400" indent="-73400" defTabSz="685800">
              <a:buFont typeface="Arial" panose="020B0604020202020204" pitchFamily="34" charset="0"/>
              <a:buChar char="•"/>
              <a:defRPr/>
            </a:pPr>
            <a:r>
              <a:rPr lang="en-US" sz="750" kern="0" dirty="0">
                <a:solidFill>
                  <a:srgbClr val="92D050"/>
                </a:solidFill>
                <a:latin typeface="Arial" charset="0"/>
                <a:ea typeface="ヒラギノ角ゴ Pro W3" charset="0"/>
                <a:cs typeface="ヒラギノ角ゴ Pro W3" charset="0"/>
              </a:rPr>
              <a:t>Combine and weigh evidence</a:t>
            </a:r>
          </a:p>
        </p:txBody>
      </p:sp>
      <p:sp>
        <p:nvSpPr>
          <p:cNvPr id="607" name="Rectangle 606"/>
          <p:cNvSpPr/>
          <p:nvPr/>
        </p:nvSpPr>
        <p:spPr>
          <a:xfrm>
            <a:off x="1797886" y="1845734"/>
            <a:ext cx="5578748" cy="2016921"/>
          </a:xfrm>
          <a:prstGeom prst="rect">
            <a:avLst/>
          </a:prstGeom>
          <a:solidFill>
            <a:srgbClr val="00123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lIns="57916" tIns="28958" rIns="57916" bIns="28958" anchor="ctr"/>
          <a:lstStyle>
            <a:lvl1pPr eaLnBrk="0" hangingPunct="0">
              <a:defRPr sz="2400">
                <a:solidFill>
                  <a:schemeClr val="tx1"/>
                </a:solidFill>
                <a:latin typeface="Arial" pitchFamily="34" charset="0"/>
                <a:ea typeface="ヒラギノ角ゴ Pro W3" charset="-128"/>
              </a:defRPr>
            </a:lvl1pPr>
            <a:lvl2pPr marL="742950" indent="-285750" eaLnBrk="0" hangingPunct="0">
              <a:defRPr sz="2400">
                <a:solidFill>
                  <a:schemeClr val="tx1"/>
                </a:solidFill>
                <a:latin typeface="Arial" pitchFamily="34" charset="0"/>
                <a:ea typeface="ヒラギノ角ゴ Pro W3" charset="-128"/>
              </a:defRPr>
            </a:lvl2pPr>
            <a:lvl3pPr marL="1143000" indent="-228600" eaLnBrk="0" hangingPunct="0">
              <a:defRPr sz="2400">
                <a:solidFill>
                  <a:schemeClr val="tx1"/>
                </a:solidFill>
                <a:latin typeface="Arial" pitchFamily="34" charset="0"/>
                <a:ea typeface="ヒラギノ角ゴ Pro W3" charset="-128"/>
              </a:defRPr>
            </a:lvl3pPr>
            <a:lvl4pPr marL="1600200" indent="-228600" eaLnBrk="0" hangingPunct="0">
              <a:defRPr sz="2400">
                <a:solidFill>
                  <a:schemeClr val="tx1"/>
                </a:solidFill>
                <a:latin typeface="Arial" pitchFamily="34" charset="0"/>
                <a:ea typeface="ヒラギノ角ゴ Pro W3" charset="-128"/>
              </a:defRPr>
            </a:lvl4pPr>
            <a:lvl5pPr marL="2057400" indent="-228600" eaLnBrk="0" hangingPunct="0">
              <a:defRPr sz="2400">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charset="-128"/>
              </a:defRPr>
            </a:lvl9pPr>
          </a:lstStyle>
          <a:p>
            <a:pPr algn="ctr" defTabSz="685800" eaLnBrk="1" hangingPunct="1">
              <a:defRPr/>
            </a:pPr>
            <a:endParaRPr lang="en-US" altLang="en-US" sz="1200" kern="0">
              <a:solidFill>
                <a:srgbClr val="FFFFFF"/>
              </a:solidFill>
            </a:endParaRPr>
          </a:p>
        </p:txBody>
      </p:sp>
      <p:grpSp>
        <p:nvGrpSpPr>
          <p:cNvPr id="608" name="Group 607"/>
          <p:cNvGrpSpPr/>
          <p:nvPr/>
        </p:nvGrpSpPr>
        <p:grpSpPr>
          <a:xfrm>
            <a:off x="1797885" y="2148917"/>
            <a:ext cx="1578484" cy="235913"/>
            <a:chOff x="873180" y="2865223"/>
            <a:chExt cx="2104645" cy="314550"/>
          </a:xfrm>
        </p:grpSpPr>
        <p:sp>
          <p:nvSpPr>
            <p:cNvPr id="594" name="Left-Right Arrow 593"/>
            <p:cNvSpPr/>
            <p:nvPr/>
          </p:nvSpPr>
          <p:spPr>
            <a:xfrm>
              <a:off x="873180" y="2865223"/>
              <a:ext cx="2104645" cy="314550"/>
            </a:xfrm>
            <a:prstGeom prst="leftRightArrow">
              <a:avLst>
                <a:gd name="adj1" fmla="val 100000"/>
                <a:gd name="adj2" fmla="val 50000"/>
              </a:avLst>
            </a:prstGeom>
            <a:solidFill>
              <a:srgbClr val="002F62"/>
            </a:solidFill>
            <a:ln>
              <a:noFill/>
            </a:ln>
            <a:effectLst/>
          </p:spPr>
          <p:style>
            <a:lnRef idx="1">
              <a:schemeClr val="accent1"/>
            </a:lnRef>
            <a:fillRef idx="3">
              <a:schemeClr val="accent1"/>
            </a:fillRef>
            <a:effectRef idx="2">
              <a:schemeClr val="accent1"/>
            </a:effectRef>
            <a:fontRef idx="minor">
              <a:schemeClr val="lt1"/>
            </a:fontRef>
          </p:style>
          <p:txBody>
            <a:bodyPr lIns="57916" tIns="28958" rIns="57916" bIns="28958" anchor="ctr"/>
            <a:lstStyle>
              <a:lvl1pPr eaLnBrk="0" hangingPunct="0">
                <a:defRPr sz="2400">
                  <a:solidFill>
                    <a:schemeClr val="tx1"/>
                  </a:solidFill>
                  <a:latin typeface="Arial" pitchFamily="34" charset="0"/>
                  <a:ea typeface="ヒラギノ角ゴ Pro W3" charset="-128"/>
                </a:defRPr>
              </a:lvl1pPr>
              <a:lvl2pPr marL="742950" indent="-285750" eaLnBrk="0" hangingPunct="0">
                <a:defRPr sz="2400">
                  <a:solidFill>
                    <a:schemeClr val="tx1"/>
                  </a:solidFill>
                  <a:latin typeface="Arial" pitchFamily="34" charset="0"/>
                  <a:ea typeface="ヒラギノ角ゴ Pro W3" charset="-128"/>
                </a:defRPr>
              </a:lvl2pPr>
              <a:lvl3pPr marL="1143000" indent="-228600" eaLnBrk="0" hangingPunct="0">
                <a:defRPr sz="2400">
                  <a:solidFill>
                    <a:schemeClr val="tx1"/>
                  </a:solidFill>
                  <a:latin typeface="Arial" pitchFamily="34" charset="0"/>
                  <a:ea typeface="ヒラギノ角ゴ Pro W3" charset="-128"/>
                </a:defRPr>
              </a:lvl3pPr>
              <a:lvl4pPr marL="1600200" indent="-228600" eaLnBrk="0" hangingPunct="0">
                <a:defRPr sz="2400">
                  <a:solidFill>
                    <a:schemeClr val="tx1"/>
                  </a:solidFill>
                  <a:latin typeface="Arial" pitchFamily="34" charset="0"/>
                  <a:ea typeface="ヒラギノ角ゴ Pro W3" charset="-128"/>
                </a:defRPr>
              </a:lvl4pPr>
              <a:lvl5pPr marL="2057400" indent="-228600" eaLnBrk="0" hangingPunct="0">
                <a:defRPr sz="2400">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charset="-128"/>
                </a:defRPr>
              </a:lvl9pPr>
            </a:lstStyle>
            <a:p>
              <a:pPr algn="ctr" defTabSz="685800" eaLnBrk="1" hangingPunct="1">
                <a:defRPr/>
              </a:pPr>
              <a:endParaRPr lang="en-US" altLang="en-US" sz="750" kern="0">
                <a:solidFill>
                  <a:srgbClr val="FFFFFF"/>
                </a:solidFill>
              </a:endParaRPr>
            </a:p>
          </p:txBody>
        </p:sp>
        <p:sp>
          <p:nvSpPr>
            <p:cNvPr id="600" name="TextBox 3"/>
            <p:cNvSpPr txBox="1">
              <a:spLocks noChangeArrowheads="1"/>
            </p:cNvSpPr>
            <p:nvPr/>
          </p:nvSpPr>
          <p:spPr bwMode="auto">
            <a:xfrm>
              <a:off x="1008356" y="2896284"/>
              <a:ext cx="1838390" cy="23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916" tIns="28958" rIns="57916" bIns="28958">
              <a:spAutoFit/>
            </a:bodyPr>
            <a:lstStyle>
              <a:lvl1pPr eaLnBrk="0" hangingPunct="0">
                <a:lnSpc>
                  <a:spcPct val="110000"/>
                </a:lnSpc>
                <a:spcBef>
                  <a:spcPct val="20000"/>
                </a:spcBef>
                <a:buChar char="•"/>
                <a:defRPr sz="2000">
                  <a:solidFill>
                    <a:schemeClr val="tx1"/>
                  </a:solidFill>
                  <a:latin typeface="Arial" pitchFamily="34" charset="0"/>
                  <a:ea typeface="ヒラギノ角ゴ Pro W3" charset="-128"/>
                </a:defRPr>
              </a:lvl1pPr>
              <a:lvl2pPr marL="742950" indent="-285750" eaLnBrk="0" hangingPunct="0">
                <a:spcBef>
                  <a:spcPct val="20000"/>
                </a:spcBef>
                <a:buChar char="•"/>
                <a:defRPr sz="2000">
                  <a:solidFill>
                    <a:schemeClr val="bg1"/>
                  </a:solidFill>
                  <a:latin typeface="Arial" pitchFamily="34" charset="0"/>
                  <a:ea typeface="ヒラギノ角ゴ Pro W3" charset="-128"/>
                </a:defRPr>
              </a:lvl2pPr>
              <a:lvl3pPr marL="1143000" indent="-228600" eaLnBrk="0" hangingPunct="0">
                <a:lnSpc>
                  <a:spcPct val="110000"/>
                </a:lnSpc>
                <a:spcBef>
                  <a:spcPct val="20000"/>
                </a:spcBef>
                <a:buFont typeface="Arial" pitchFamily="34" charset="0"/>
                <a:buChar char="–"/>
                <a:defRPr sz="2000">
                  <a:solidFill>
                    <a:schemeClr val="tx1"/>
                  </a:solidFill>
                  <a:latin typeface="Arial" pitchFamily="34" charset="0"/>
                  <a:ea typeface="ヒラギノ角ゴ Pro W3" charset="-128"/>
                </a:defRPr>
              </a:lvl3pPr>
              <a:lvl4pPr marL="1600200" indent="-228600" eaLnBrk="0" hangingPunct="0">
                <a:spcBef>
                  <a:spcPct val="20000"/>
                </a:spcBef>
                <a:buChar char="–"/>
                <a:defRPr sz="2800">
                  <a:solidFill>
                    <a:schemeClr val="bg1"/>
                  </a:solidFill>
                  <a:latin typeface="Arial" pitchFamily="34" charset="0"/>
                  <a:ea typeface="ヒラギノ角ゴ Pro W3" charset="-128"/>
                </a:defRPr>
              </a:lvl4pPr>
              <a:lvl5pPr marL="2057400" indent="-228600" eaLnBrk="0" hangingPunct="0">
                <a:spcBef>
                  <a:spcPct val="20000"/>
                </a:spcBef>
                <a:buChar char="»"/>
                <a:defRPr sz="2800">
                  <a:solidFill>
                    <a:schemeClr val="bg1"/>
                  </a:solidFill>
                  <a:latin typeface="Arial" pitchFamily="34" charset="0"/>
                  <a:ea typeface="ヒラギノ角ゴ Pro W3" charset="-128"/>
                </a:defRPr>
              </a:lvl5pPr>
              <a:lvl6pPr marL="25146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6pPr>
              <a:lvl7pPr marL="29718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7pPr>
              <a:lvl8pPr marL="34290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8pPr>
              <a:lvl9pPr marL="38862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9pPr>
            </a:lstStyle>
            <a:p>
              <a:pPr algn="ctr" defTabSz="685800" eaLnBrk="1" hangingPunct="1">
                <a:lnSpc>
                  <a:spcPct val="100000"/>
                </a:lnSpc>
                <a:spcBef>
                  <a:spcPct val="0"/>
                </a:spcBef>
                <a:buNone/>
              </a:pPr>
              <a:r>
                <a:rPr lang="en-US" altLang="en-US" sz="750" kern="0"/>
                <a:t>Natural language processing</a:t>
              </a:r>
            </a:p>
          </p:txBody>
        </p:sp>
      </p:grpSp>
      <p:grpSp>
        <p:nvGrpSpPr>
          <p:cNvPr id="609" name="Group 608"/>
          <p:cNvGrpSpPr/>
          <p:nvPr/>
        </p:nvGrpSpPr>
        <p:grpSpPr>
          <a:xfrm>
            <a:off x="2873848" y="2487160"/>
            <a:ext cx="2070032" cy="234616"/>
            <a:chOff x="2307797" y="3316213"/>
            <a:chExt cx="2760042" cy="312821"/>
          </a:xfrm>
        </p:grpSpPr>
        <p:sp>
          <p:nvSpPr>
            <p:cNvPr id="595" name="Left-Right Arrow 594"/>
            <p:cNvSpPr/>
            <p:nvPr/>
          </p:nvSpPr>
          <p:spPr>
            <a:xfrm>
              <a:off x="2307797" y="3316213"/>
              <a:ext cx="2760042" cy="312821"/>
            </a:xfrm>
            <a:prstGeom prst="leftRightArrow">
              <a:avLst>
                <a:gd name="adj1" fmla="val 100000"/>
                <a:gd name="adj2" fmla="val 50000"/>
              </a:avLst>
            </a:prstGeom>
            <a:solidFill>
              <a:srgbClr val="002F62"/>
            </a:solidFill>
            <a:ln>
              <a:noFill/>
            </a:ln>
            <a:effectLst/>
          </p:spPr>
          <p:style>
            <a:lnRef idx="1">
              <a:schemeClr val="accent1"/>
            </a:lnRef>
            <a:fillRef idx="3">
              <a:schemeClr val="accent1"/>
            </a:fillRef>
            <a:effectRef idx="2">
              <a:schemeClr val="accent1"/>
            </a:effectRef>
            <a:fontRef idx="minor">
              <a:schemeClr val="lt1"/>
            </a:fontRef>
          </p:style>
          <p:txBody>
            <a:bodyPr lIns="57916" tIns="28958" rIns="57916" bIns="28958" anchor="ctr"/>
            <a:lstStyle>
              <a:lvl1pPr eaLnBrk="0" hangingPunct="0">
                <a:defRPr sz="2400">
                  <a:solidFill>
                    <a:schemeClr val="tx1"/>
                  </a:solidFill>
                  <a:latin typeface="Arial" pitchFamily="34" charset="0"/>
                  <a:ea typeface="ヒラギノ角ゴ Pro W3" charset="-128"/>
                </a:defRPr>
              </a:lvl1pPr>
              <a:lvl2pPr marL="742950" indent="-285750" eaLnBrk="0" hangingPunct="0">
                <a:defRPr sz="2400">
                  <a:solidFill>
                    <a:schemeClr val="tx1"/>
                  </a:solidFill>
                  <a:latin typeface="Arial" pitchFamily="34" charset="0"/>
                  <a:ea typeface="ヒラギノ角ゴ Pro W3" charset="-128"/>
                </a:defRPr>
              </a:lvl2pPr>
              <a:lvl3pPr marL="1143000" indent="-228600" eaLnBrk="0" hangingPunct="0">
                <a:defRPr sz="2400">
                  <a:solidFill>
                    <a:schemeClr val="tx1"/>
                  </a:solidFill>
                  <a:latin typeface="Arial" pitchFamily="34" charset="0"/>
                  <a:ea typeface="ヒラギノ角ゴ Pro W3" charset="-128"/>
                </a:defRPr>
              </a:lvl3pPr>
              <a:lvl4pPr marL="1600200" indent="-228600" eaLnBrk="0" hangingPunct="0">
                <a:defRPr sz="2400">
                  <a:solidFill>
                    <a:schemeClr val="tx1"/>
                  </a:solidFill>
                  <a:latin typeface="Arial" pitchFamily="34" charset="0"/>
                  <a:ea typeface="ヒラギノ角ゴ Pro W3" charset="-128"/>
                </a:defRPr>
              </a:lvl4pPr>
              <a:lvl5pPr marL="2057400" indent="-228600" eaLnBrk="0" hangingPunct="0">
                <a:defRPr sz="2400">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charset="-128"/>
                </a:defRPr>
              </a:lvl9pPr>
            </a:lstStyle>
            <a:p>
              <a:pPr algn="ctr" defTabSz="685800" eaLnBrk="1" hangingPunct="1">
                <a:defRPr/>
              </a:pPr>
              <a:endParaRPr lang="en-US" altLang="en-US" sz="750" kern="0">
                <a:solidFill>
                  <a:srgbClr val="FFFFFF"/>
                </a:solidFill>
              </a:endParaRPr>
            </a:p>
          </p:txBody>
        </p:sp>
        <p:sp>
          <p:nvSpPr>
            <p:cNvPr id="601" name="TextBox 22"/>
            <p:cNvSpPr txBox="1">
              <a:spLocks noChangeArrowheads="1"/>
            </p:cNvSpPr>
            <p:nvPr/>
          </p:nvSpPr>
          <p:spPr bwMode="auto">
            <a:xfrm>
              <a:off x="2422492" y="3346409"/>
              <a:ext cx="2493787" cy="23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916" tIns="28958" rIns="57916" bIns="28958">
              <a:spAutoFit/>
            </a:bodyPr>
            <a:lstStyle>
              <a:lvl1pPr eaLnBrk="0" hangingPunct="0">
                <a:lnSpc>
                  <a:spcPct val="110000"/>
                </a:lnSpc>
                <a:spcBef>
                  <a:spcPct val="20000"/>
                </a:spcBef>
                <a:buChar char="•"/>
                <a:defRPr sz="2000">
                  <a:solidFill>
                    <a:schemeClr val="tx1"/>
                  </a:solidFill>
                  <a:latin typeface="Arial" pitchFamily="34" charset="0"/>
                  <a:ea typeface="ヒラギノ角ゴ Pro W3" charset="-128"/>
                </a:defRPr>
              </a:lvl1pPr>
              <a:lvl2pPr marL="742950" indent="-285750" eaLnBrk="0" hangingPunct="0">
                <a:spcBef>
                  <a:spcPct val="20000"/>
                </a:spcBef>
                <a:buChar char="•"/>
                <a:defRPr sz="2000">
                  <a:solidFill>
                    <a:schemeClr val="bg1"/>
                  </a:solidFill>
                  <a:latin typeface="Arial" pitchFamily="34" charset="0"/>
                  <a:ea typeface="ヒラギノ角ゴ Pro W3" charset="-128"/>
                </a:defRPr>
              </a:lvl2pPr>
              <a:lvl3pPr marL="1143000" indent="-228600" eaLnBrk="0" hangingPunct="0">
                <a:lnSpc>
                  <a:spcPct val="110000"/>
                </a:lnSpc>
                <a:spcBef>
                  <a:spcPct val="20000"/>
                </a:spcBef>
                <a:buFont typeface="Arial" pitchFamily="34" charset="0"/>
                <a:buChar char="–"/>
                <a:defRPr sz="2000">
                  <a:solidFill>
                    <a:schemeClr val="tx1"/>
                  </a:solidFill>
                  <a:latin typeface="Arial" pitchFamily="34" charset="0"/>
                  <a:ea typeface="ヒラギノ角ゴ Pro W3" charset="-128"/>
                </a:defRPr>
              </a:lvl3pPr>
              <a:lvl4pPr marL="1600200" indent="-228600" eaLnBrk="0" hangingPunct="0">
                <a:spcBef>
                  <a:spcPct val="20000"/>
                </a:spcBef>
                <a:buChar char="–"/>
                <a:defRPr sz="2800">
                  <a:solidFill>
                    <a:schemeClr val="bg1"/>
                  </a:solidFill>
                  <a:latin typeface="Arial" pitchFamily="34" charset="0"/>
                  <a:ea typeface="ヒラギノ角ゴ Pro W3" charset="-128"/>
                </a:defRPr>
              </a:lvl4pPr>
              <a:lvl5pPr marL="2057400" indent="-228600" eaLnBrk="0" hangingPunct="0">
                <a:spcBef>
                  <a:spcPct val="20000"/>
                </a:spcBef>
                <a:buChar char="»"/>
                <a:defRPr sz="2800">
                  <a:solidFill>
                    <a:schemeClr val="bg1"/>
                  </a:solidFill>
                  <a:latin typeface="Arial" pitchFamily="34" charset="0"/>
                  <a:ea typeface="ヒラギノ角ゴ Pro W3" charset="-128"/>
                </a:defRPr>
              </a:lvl5pPr>
              <a:lvl6pPr marL="25146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6pPr>
              <a:lvl7pPr marL="29718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7pPr>
              <a:lvl8pPr marL="34290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8pPr>
              <a:lvl9pPr marL="38862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9pPr>
            </a:lstStyle>
            <a:p>
              <a:pPr algn="ctr" defTabSz="685800" eaLnBrk="1" hangingPunct="1">
                <a:lnSpc>
                  <a:spcPct val="100000"/>
                </a:lnSpc>
                <a:spcBef>
                  <a:spcPct val="0"/>
                </a:spcBef>
                <a:buNone/>
              </a:pPr>
              <a:r>
                <a:rPr lang="en-US" altLang="en-US" sz="750" kern="0"/>
                <a:t>Information retrieval</a:t>
              </a:r>
            </a:p>
          </p:txBody>
        </p:sp>
      </p:grpSp>
      <p:grpSp>
        <p:nvGrpSpPr>
          <p:cNvPr id="610" name="Group 609"/>
          <p:cNvGrpSpPr/>
          <p:nvPr/>
        </p:nvGrpSpPr>
        <p:grpSpPr>
          <a:xfrm>
            <a:off x="3567071" y="2825685"/>
            <a:ext cx="1671263" cy="289314"/>
            <a:chOff x="3232094" y="3767577"/>
            <a:chExt cx="2228351" cy="385751"/>
          </a:xfrm>
        </p:grpSpPr>
        <p:sp>
          <p:nvSpPr>
            <p:cNvPr id="596" name="Left-Right Arrow 595"/>
            <p:cNvSpPr/>
            <p:nvPr/>
          </p:nvSpPr>
          <p:spPr>
            <a:xfrm>
              <a:off x="3232094" y="3821150"/>
              <a:ext cx="2228351" cy="312821"/>
            </a:xfrm>
            <a:prstGeom prst="leftRightArrow">
              <a:avLst>
                <a:gd name="adj1" fmla="val 100000"/>
                <a:gd name="adj2" fmla="val 50000"/>
              </a:avLst>
            </a:prstGeom>
            <a:solidFill>
              <a:srgbClr val="002F62"/>
            </a:solidFill>
            <a:ln>
              <a:noFill/>
            </a:ln>
            <a:effectLst/>
          </p:spPr>
          <p:style>
            <a:lnRef idx="1">
              <a:schemeClr val="accent1"/>
            </a:lnRef>
            <a:fillRef idx="3">
              <a:schemeClr val="accent1"/>
            </a:fillRef>
            <a:effectRef idx="2">
              <a:schemeClr val="accent1"/>
            </a:effectRef>
            <a:fontRef idx="minor">
              <a:schemeClr val="lt1"/>
            </a:fontRef>
          </p:style>
          <p:txBody>
            <a:bodyPr lIns="57916" tIns="28958" rIns="57916" bIns="28958" anchor="ctr"/>
            <a:lstStyle>
              <a:lvl1pPr eaLnBrk="0" hangingPunct="0">
                <a:defRPr sz="2400">
                  <a:solidFill>
                    <a:schemeClr val="tx1"/>
                  </a:solidFill>
                  <a:latin typeface="Arial" pitchFamily="34" charset="0"/>
                  <a:ea typeface="ヒラギノ角ゴ Pro W3" charset="-128"/>
                </a:defRPr>
              </a:lvl1pPr>
              <a:lvl2pPr marL="742950" indent="-285750" eaLnBrk="0" hangingPunct="0">
                <a:defRPr sz="2400">
                  <a:solidFill>
                    <a:schemeClr val="tx1"/>
                  </a:solidFill>
                  <a:latin typeface="Arial" pitchFamily="34" charset="0"/>
                  <a:ea typeface="ヒラギノ角ゴ Pro W3" charset="-128"/>
                </a:defRPr>
              </a:lvl2pPr>
              <a:lvl3pPr marL="1143000" indent="-228600" eaLnBrk="0" hangingPunct="0">
                <a:defRPr sz="2400">
                  <a:solidFill>
                    <a:schemeClr val="tx1"/>
                  </a:solidFill>
                  <a:latin typeface="Arial" pitchFamily="34" charset="0"/>
                  <a:ea typeface="ヒラギノ角ゴ Pro W3" charset="-128"/>
                </a:defRPr>
              </a:lvl3pPr>
              <a:lvl4pPr marL="1600200" indent="-228600" eaLnBrk="0" hangingPunct="0">
                <a:defRPr sz="2400">
                  <a:solidFill>
                    <a:schemeClr val="tx1"/>
                  </a:solidFill>
                  <a:latin typeface="Arial" pitchFamily="34" charset="0"/>
                  <a:ea typeface="ヒラギノ角ゴ Pro W3" charset="-128"/>
                </a:defRPr>
              </a:lvl4pPr>
              <a:lvl5pPr marL="2057400" indent="-228600" eaLnBrk="0" hangingPunct="0">
                <a:defRPr sz="2400">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charset="-128"/>
                </a:defRPr>
              </a:lvl9pPr>
            </a:lstStyle>
            <a:p>
              <a:pPr algn="ctr" defTabSz="685800" eaLnBrk="1" hangingPunct="1">
                <a:defRPr/>
              </a:pPr>
              <a:endParaRPr lang="en-US" altLang="en-US" sz="750" kern="0">
                <a:solidFill>
                  <a:srgbClr val="FFFFFF"/>
                </a:solidFill>
              </a:endParaRPr>
            </a:p>
          </p:txBody>
        </p:sp>
        <p:sp>
          <p:nvSpPr>
            <p:cNvPr id="602" name="TextBox 24"/>
            <p:cNvSpPr txBox="1">
              <a:spLocks noChangeArrowheads="1"/>
            </p:cNvSpPr>
            <p:nvPr/>
          </p:nvSpPr>
          <p:spPr bwMode="auto">
            <a:xfrm>
              <a:off x="3275514" y="3767577"/>
              <a:ext cx="2152162" cy="38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916" tIns="28958" rIns="57916" bIns="28958">
              <a:spAutoFit/>
            </a:bodyPr>
            <a:lstStyle>
              <a:lvl1pPr eaLnBrk="0" hangingPunct="0">
                <a:lnSpc>
                  <a:spcPct val="110000"/>
                </a:lnSpc>
                <a:spcBef>
                  <a:spcPct val="20000"/>
                </a:spcBef>
                <a:buChar char="•"/>
                <a:defRPr sz="2000">
                  <a:solidFill>
                    <a:schemeClr val="tx1"/>
                  </a:solidFill>
                  <a:latin typeface="Arial" pitchFamily="34" charset="0"/>
                  <a:ea typeface="ヒラギノ角ゴ Pro W3" charset="-128"/>
                </a:defRPr>
              </a:lvl1pPr>
              <a:lvl2pPr marL="742950" indent="-285750" eaLnBrk="0" hangingPunct="0">
                <a:spcBef>
                  <a:spcPct val="20000"/>
                </a:spcBef>
                <a:buChar char="•"/>
                <a:defRPr sz="2000">
                  <a:solidFill>
                    <a:schemeClr val="bg1"/>
                  </a:solidFill>
                  <a:latin typeface="Arial" pitchFamily="34" charset="0"/>
                  <a:ea typeface="ヒラギノ角ゴ Pro W3" charset="-128"/>
                </a:defRPr>
              </a:lvl2pPr>
              <a:lvl3pPr marL="1143000" indent="-228600" eaLnBrk="0" hangingPunct="0">
                <a:lnSpc>
                  <a:spcPct val="110000"/>
                </a:lnSpc>
                <a:spcBef>
                  <a:spcPct val="20000"/>
                </a:spcBef>
                <a:buFont typeface="Arial" pitchFamily="34" charset="0"/>
                <a:buChar char="–"/>
                <a:defRPr sz="2000">
                  <a:solidFill>
                    <a:schemeClr val="tx1"/>
                  </a:solidFill>
                  <a:latin typeface="Arial" pitchFamily="34" charset="0"/>
                  <a:ea typeface="ヒラギノ角ゴ Pro W3" charset="-128"/>
                </a:defRPr>
              </a:lvl3pPr>
              <a:lvl4pPr marL="1600200" indent="-228600" eaLnBrk="0" hangingPunct="0">
                <a:spcBef>
                  <a:spcPct val="20000"/>
                </a:spcBef>
                <a:buChar char="–"/>
                <a:defRPr sz="2800">
                  <a:solidFill>
                    <a:schemeClr val="bg1"/>
                  </a:solidFill>
                  <a:latin typeface="Arial" pitchFamily="34" charset="0"/>
                  <a:ea typeface="ヒラギノ角ゴ Pro W3" charset="-128"/>
                </a:defRPr>
              </a:lvl4pPr>
              <a:lvl5pPr marL="2057400" indent="-228600" eaLnBrk="0" hangingPunct="0">
                <a:spcBef>
                  <a:spcPct val="20000"/>
                </a:spcBef>
                <a:buChar char="»"/>
                <a:defRPr sz="2800">
                  <a:solidFill>
                    <a:schemeClr val="bg1"/>
                  </a:solidFill>
                  <a:latin typeface="Arial" pitchFamily="34" charset="0"/>
                  <a:ea typeface="ヒラギノ角ゴ Pro W3" charset="-128"/>
                </a:defRPr>
              </a:lvl5pPr>
              <a:lvl6pPr marL="25146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6pPr>
              <a:lvl7pPr marL="29718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7pPr>
              <a:lvl8pPr marL="34290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8pPr>
              <a:lvl9pPr marL="38862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9pPr>
            </a:lstStyle>
            <a:p>
              <a:pPr algn="ctr" defTabSz="685800" eaLnBrk="1" hangingPunct="1">
                <a:lnSpc>
                  <a:spcPct val="100000"/>
                </a:lnSpc>
                <a:spcBef>
                  <a:spcPct val="0"/>
                </a:spcBef>
                <a:buNone/>
              </a:pPr>
              <a:r>
                <a:rPr lang="en-US" altLang="en-US" sz="750" kern="0"/>
                <a:t>Knowledge representation and reasoning</a:t>
              </a:r>
            </a:p>
          </p:txBody>
        </p:sp>
      </p:grpSp>
      <p:grpSp>
        <p:nvGrpSpPr>
          <p:cNvPr id="611" name="Group 610"/>
          <p:cNvGrpSpPr/>
          <p:nvPr/>
        </p:nvGrpSpPr>
        <p:grpSpPr>
          <a:xfrm>
            <a:off x="4814487" y="3166901"/>
            <a:ext cx="946230" cy="235913"/>
            <a:chOff x="4895316" y="4222535"/>
            <a:chExt cx="1261640" cy="314550"/>
          </a:xfrm>
        </p:grpSpPr>
        <p:sp>
          <p:nvSpPr>
            <p:cNvPr id="597" name="Left-Right Arrow 596"/>
            <p:cNvSpPr/>
            <p:nvPr/>
          </p:nvSpPr>
          <p:spPr>
            <a:xfrm>
              <a:off x="4924809" y="4222535"/>
              <a:ext cx="1232147" cy="314550"/>
            </a:xfrm>
            <a:prstGeom prst="leftRightArrow">
              <a:avLst>
                <a:gd name="adj1" fmla="val 100000"/>
                <a:gd name="adj2" fmla="val 50000"/>
              </a:avLst>
            </a:prstGeom>
            <a:solidFill>
              <a:srgbClr val="002F62"/>
            </a:solidFill>
            <a:ln>
              <a:noFill/>
            </a:ln>
            <a:effectLst/>
          </p:spPr>
          <p:style>
            <a:lnRef idx="1">
              <a:schemeClr val="accent1"/>
            </a:lnRef>
            <a:fillRef idx="3">
              <a:schemeClr val="accent1"/>
            </a:fillRef>
            <a:effectRef idx="2">
              <a:schemeClr val="accent1"/>
            </a:effectRef>
            <a:fontRef idx="minor">
              <a:schemeClr val="lt1"/>
            </a:fontRef>
          </p:style>
          <p:txBody>
            <a:bodyPr lIns="57916" tIns="28958" rIns="57916" bIns="28958" anchor="ctr"/>
            <a:lstStyle>
              <a:lvl1pPr eaLnBrk="0" hangingPunct="0">
                <a:defRPr sz="2400">
                  <a:solidFill>
                    <a:schemeClr val="tx1"/>
                  </a:solidFill>
                  <a:latin typeface="Arial" pitchFamily="34" charset="0"/>
                  <a:ea typeface="ヒラギノ角ゴ Pro W3" charset="-128"/>
                </a:defRPr>
              </a:lvl1pPr>
              <a:lvl2pPr marL="742950" indent="-285750" eaLnBrk="0" hangingPunct="0">
                <a:defRPr sz="2400">
                  <a:solidFill>
                    <a:schemeClr val="tx1"/>
                  </a:solidFill>
                  <a:latin typeface="Arial" pitchFamily="34" charset="0"/>
                  <a:ea typeface="ヒラギノ角ゴ Pro W3" charset="-128"/>
                </a:defRPr>
              </a:lvl2pPr>
              <a:lvl3pPr marL="1143000" indent="-228600" eaLnBrk="0" hangingPunct="0">
                <a:defRPr sz="2400">
                  <a:solidFill>
                    <a:schemeClr val="tx1"/>
                  </a:solidFill>
                  <a:latin typeface="Arial" pitchFamily="34" charset="0"/>
                  <a:ea typeface="ヒラギノ角ゴ Pro W3" charset="-128"/>
                </a:defRPr>
              </a:lvl3pPr>
              <a:lvl4pPr marL="1600200" indent="-228600" eaLnBrk="0" hangingPunct="0">
                <a:defRPr sz="2400">
                  <a:solidFill>
                    <a:schemeClr val="tx1"/>
                  </a:solidFill>
                  <a:latin typeface="Arial" pitchFamily="34" charset="0"/>
                  <a:ea typeface="ヒラギノ角ゴ Pro W3" charset="-128"/>
                </a:defRPr>
              </a:lvl4pPr>
              <a:lvl5pPr marL="2057400" indent="-228600" eaLnBrk="0" hangingPunct="0">
                <a:defRPr sz="2400">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charset="-128"/>
                </a:defRPr>
              </a:lvl9pPr>
            </a:lstStyle>
            <a:p>
              <a:pPr algn="ctr" defTabSz="685800" eaLnBrk="1" hangingPunct="1">
                <a:defRPr/>
              </a:pPr>
              <a:endParaRPr lang="en-US" altLang="en-US" sz="750" kern="0">
                <a:solidFill>
                  <a:srgbClr val="FFFFFF"/>
                </a:solidFill>
              </a:endParaRPr>
            </a:p>
          </p:txBody>
        </p:sp>
        <p:sp>
          <p:nvSpPr>
            <p:cNvPr id="603" name="TextBox 26"/>
            <p:cNvSpPr txBox="1">
              <a:spLocks noChangeArrowheads="1"/>
            </p:cNvSpPr>
            <p:nvPr/>
          </p:nvSpPr>
          <p:spPr bwMode="auto">
            <a:xfrm>
              <a:off x="4895316" y="4253596"/>
              <a:ext cx="1250991" cy="23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916" tIns="28958" rIns="57916" bIns="28958">
              <a:spAutoFit/>
            </a:bodyPr>
            <a:lstStyle>
              <a:lvl1pPr eaLnBrk="0" hangingPunct="0">
                <a:lnSpc>
                  <a:spcPct val="110000"/>
                </a:lnSpc>
                <a:spcBef>
                  <a:spcPct val="20000"/>
                </a:spcBef>
                <a:buChar char="•"/>
                <a:defRPr sz="2000">
                  <a:solidFill>
                    <a:schemeClr val="tx1"/>
                  </a:solidFill>
                  <a:latin typeface="Arial" pitchFamily="34" charset="0"/>
                  <a:ea typeface="ヒラギノ角ゴ Pro W3" charset="-128"/>
                </a:defRPr>
              </a:lvl1pPr>
              <a:lvl2pPr marL="742950" indent="-285750" eaLnBrk="0" hangingPunct="0">
                <a:spcBef>
                  <a:spcPct val="20000"/>
                </a:spcBef>
                <a:buChar char="•"/>
                <a:defRPr sz="2000">
                  <a:solidFill>
                    <a:schemeClr val="bg1"/>
                  </a:solidFill>
                  <a:latin typeface="Arial" pitchFamily="34" charset="0"/>
                  <a:ea typeface="ヒラギノ角ゴ Pro W3" charset="-128"/>
                </a:defRPr>
              </a:lvl2pPr>
              <a:lvl3pPr marL="1143000" indent="-228600" eaLnBrk="0" hangingPunct="0">
                <a:lnSpc>
                  <a:spcPct val="110000"/>
                </a:lnSpc>
                <a:spcBef>
                  <a:spcPct val="20000"/>
                </a:spcBef>
                <a:buFont typeface="Arial" pitchFamily="34" charset="0"/>
                <a:buChar char="–"/>
                <a:defRPr sz="2000">
                  <a:solidFill>
                    <a:schemeClr val="tx1"/>
                  </a:solidFill>
                  <a:latin typeface="Arial" pitchFamily="34" charset="0"/>
                  <a:ea typeface="ヒラギノ角ゴ Pro W3" charset="-128"/>
                </a:defRPr>
              </a:lvl3pPr>
              <a:lvl4pPr marL="1600200" indent="-228600" eaLnBrk="0" hangingPunct="0">
                <a:spcBef>
                  <a:spcPct val="20000"/>
                </a:spcBef>
                <a:buChar char="–"/>
                <a:defRPr sz="2800">
                  <a:solidFill>
                    <a:schemeClr val="bg1"/>
                  </a:solidFill>
                  <a:latin typeface="Arial" pitchFamily="34" charset="0"/>
                  <a:ea typeface="ヒラギノ角ゴ Pro W3" charset="-128"/>
                </a:defRPr>
              </a:lvl4pPr>
              <a:lvl5pPr marL="2057400" indent="-228600" eaLnBrk="0" hangingPunct="0">
                <a:spcBef>
                  <a:spcPct val="20000"/>
                </a:spcBef>
                <a:buChar char="»"/>
                <a:defRPr sz="2800">
                  <a:solidFill>
                    <a:schemeClr val="bg1"/>
                  </a:solidFill>
                  <a:latin typeface="Arial" pitchFamily="34" charset="0"/>
                  <a:ea typeface="ヒラギノ角ゴ Pro W3" charset="-128"/>
                </a:defRPr>
              </a:lvl5pPr>
              <a:lvl6pPr marL="25146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6pPr>
              <a:lvl7pPr marL="29718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7pPr>
              <a:lvl8pPr marL="34290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8pPr>
              <a:lvl9pPr marL="38862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9pPr>
            </a:lstStyle>
            <a:p>
              <a:pPr algn="ctr" defTabSz="685800" eaLnBrk="1" hangingPunct="1">
                <a:lnSpc>
                  <a:spcPct val="100000"/>
                </a:lnSpc>
                <a:spcBef>
                  <a:spcPct val="0"/>
                </a:spcBef>
                <a:buNone/>
              </a:pPr>
              <a:r>
                <a:rPr lang="en-US" altLang="en-US" sz="750" kern="0"/>
                <a:t>Deep analytics</a:t>
              </a:r>
            </a:p>
          </p:txBody>
        </p:sp>
      </p:grpSp>
      <p:grpSp>
        <p:nvGrpSpPr>
          <p:cNvPr id="612" name="Group 611"/>
          <p:cNvGrpSpPr/>
          <p:nvPr/>
        </p:nvGrpSpPr>
        <p:grpSpPr>
          <a:xfrm>
            <a:off x="4965876" y="3493728"/>
            <a:ext cx="1511510" cy="289314"/>
            <a:chOff x="5097167" y="4658307"/>
            <a:chExt cx="2015347" cy="385752"/>
          </a:xfrm>
        </p:grpSpPr>
        <p:sp>
          <p:nvSpPr>
            <p:cNvPr id="599" name="Left-Right Arrow 598"/>
            <p:cNvSpPr/>
            <p:nvPr/>
          </p:nvSpPr>
          <p:spPr>
            <a:xfrm>
              <a:off x="5097167" y="4711014"/>
              <a:ext cx="2015347" cy="314550"/>
            </a:xfrm>
            <a:prstGeom prst="leftRightArrow">
              <a:avLst>
                <a:gd name="adj1" fmla="val 100000"/>
                <a:gd name="adj2" fmla="val 50000"/>
              </a:avLst>
            </a:prstGeom>
            <a:solidFill>
              <a:srgbClr val="002F62"/>
            </a:solidFill>
            <a:ln>
              <a:noFill/>
            </a:ln>
            <a:effectLst/>
          </p:spPr>
          <p:style>
            <a:lnRef idx="1">
              <a:schemeClr val="accent1"/>
            </a:lnRef>
            <a:fillRef idx="3">
              <a:schemeClr val="accent1"/>
            </a:fillRef>
            <a:effectRef idx="2">
              <a:schemeClr val="accent1"/>
            </a:effectRef>
            <a:fontRef idx="minor">
              <a:schemeClr val="lt1"/>
            </a:fontRef>
          </p:style>
          <p:txBody>
            <a:bodyPr lIns="57916" tIns="28958" rIns="57916" bIns="28958" anchor="ctr"/>
            <a:lstStyle>
              <a:lvl1pPr eaLnBrk="0" hangingPunct="0">
                <a:defRPr sz="2400">
                  <a:solidFill>
                    <a:schemeClr val="tx1"/>
                  </a:solidFill>
                  <a:latin typeface="Arial" pitchFamily="34" charset="0"/>
                  <a:ea typeface="ヒラギノ角ゴ Pro W3" charset="-128"/>
                </a:defRPr>
              </a:lvl1pPr>
              <a:lvl2pPr marL="742950" indent="-285750" eaLnBrk="0" hangingPunct="0">
                <a:defRPr sz="2400">
                  <a:solidFill>
                    <a:schemeClr val="tx1"/>
                  </a:solidFill>
                  <a:latin typeface="Arial" pitchFamily="34" charset="0"/>
                  <a:ea typeface="ヒラギノ角ゴ Pro W3" charset="-128"/>
                </a:defRPr>
              </a:lvl2pPr>
              <a:lvl3pPr marL="1143000" indent="-228600" eaLnBrk="0" hangingPunct="0">
                <a:defRPr sz="2400">
                  <a:solidFill>
                    <a:schemeClr val="tx1"/>
                  </a:solidFill>
                  <a:latin typeface="Arial" pitchFamily="34" charset="0"/>
                  <a:ea typeface="ヒラギノ角ゴ Pro W3" charset="-128"/>
                </a:defRPr>
              </a:lvl3pPr>
              <a:lvl4pPr marL="1600200" indent="-228600" eaLnBrk="0" hangingPunct="0">
                <a:defRPr sz="2400">
                  <a:solidFill>
                    <a:schemeClr val="tx1"/>
                  </a:solidFill>
                  <a:latin typeface="Arial" pitchFamily="34" charset="0"/>
                  <a:ea typeface="ヒラギノ角ゴ Pro W3" charset="-128"/>
                </a:defRPr>
              </a:lvl4pPr>
              <a:lvl5pPr marL="2057400" indent="-228600" eaLnBrk="0" hangingPunct="0">
                <a:defRPr sz="2400">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charset="-128"/>
                </a:defRPr>
              </a:lvl9pPr>
            </a:lstStyle>
            <a:p>
              <a:pPr algn="ctr" defTabSz="685800" eaLnBrk="1" hangingPunct="1">
                <a:defRPr/>
              </a:pPr>
              <a:endParaRPr lang="en-US" altLang="en-US" sz="750" kern="0">
                <a:solidFill>
                  <a:srgbClr val="FFFFFF"/>
                </a:solidFill>
              </a:endParaRPr>
            </a:p>
          </p:txBody>
        </p:sp>
        <p:sp>
          <p:nvSpPr>
            <p:cNvPr id="604" name="TextBox 28"/>
            <p:cNvSpPr txBox="1">
              <a:spLocks noChangeArrowheads="1"/>
            </p:cNvSpPr>
            <p:nvPr/>
          </p:nvSpPr>
          <p:spPr bwMode="auto">
            <a:xfrm>
              <a:off x="5215958" y="4658307"/>
              <a:ext cx="1758923" cy="38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916" tIns="28958" rIns="57916" bIns="28958">
              <a:spAutoFit/>
            </a:bodyPr>
            <a:lstStyle>
              <a:lvl1pPr eaLnBrk="0" hangingPunct="0">
                <a:lnSpc>
                  <a:spcPct val="110000"/>
                </a:lnSpc>
                <a:spcBef>
                  <a:spcPct val="20000"/>
                </a:spcBef>
                <a:buChar char="•"/>
                <a:defRPr sz="2000">
                  <a:solidFill>
                    <a:schemeClr val="tx1"/>
                  </a:solidFill>
                  <a:latin typeface="Arial" pitchFamily="34" charset="0"/>
                  <a:ea typeface="ヒラギノ角ゴ Pro W3" charset="-128"/>
                </a:defRPr>
              </a:lvl1pPr>
              <a:lvl2pPr marL="742950" indent="-285750" eaLnBrk="0" hangingPunct="0">
                <a:spcBef>
                  <a:spcPct val="20000"/>
                </a:spcBef>
                <a:buChar char="•"/>
                <a:defRPr sz="2000">
                  <a:solidFill>
                    <a:schemeClr val="bg1"/>
                  </a:solidFill>
                  <a:latin typeface="Arial" pitchFamily="34" charset="0"/>
                  <a:ea typeface="ヒラギノ角ゴ Pro W3" charset="-128"/>
                </a:defRPr>
              </a:lvl2pPr>
              <a:lvl3pPr marL="1143000" indent="-228600" eaLnBrk="0" hangingPunct="0">
                <a:lnSpc>
                  <a:spcPct val="110000"/>
                </a:lnSpc>
                <a:spcBef>
                  <a:spcPct val="20000"/>
                </a:spcBef>
                <a:buFont typeface="Arial" pitchFamily="34" charset="0"/>
                <a:buChar char="–"/>
                <a:defRPr sz="2000">
                  <a:solidFill>
                    <a:schemeClr val="tx1"/>
                  </a:solidFill>
                  <a:latin typeface="Arial" pitchFamily="34" charset="0"/>
                  <a:ea typeface="ヒラギノ角ゴ Pro W3" charset="-128"/>
                </a:defRPr>
              </a:lvl3pPr>
              <a:lvl4pPr marL="1600200" indent="-228600" eaLnBrk="0" hangingPunct="0">
                <a:spcBef>
                  <a:spcPct val="20000"/>
                </a:spcBef>
                <a:buChar char="–"/>
                <a:defRPr sz="2800">
                  <a:solidFill>
                    <a:schemeClr val="bg1"/>
                  </a:solidFill>
                  <a:latin typeface="Arial" pitchFamily="34" charset="0"/>
                  <a:ea typeface="ヒラギノ角ゴ Pro W3" charset="-128"/>
                </a:defRPr>
              </a:lvl4pPr>
              <a:lvl5pPr marL="2057400" indent="-228600" eaLnBrk="0" hangingPunct="0">
                <a:spcBef>
                  <a:spcPct val="20000"/>
                </a:spcBef>
                <a:buChar char="»"/>
                <a:defRPr sz="2800">
                  <a:solidFill>
                    <a:schemeClr val="bg1"/>
                  </a:solidFill>
                  <a:latin typeface="Arial" pitchFamily="34" charset="0"/>
                  <a:ea typeface="ヒラギノ角ゴ Pro W3" charset="-128"/>
                </a:defRPr>
              </a:lvl5pPr>
              <a:lvl6pPr marL="25146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6pPr>
              <a:lvl7pPr marL="29718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7pPr>
              <a:lvl8pPr marL="34290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8pPr>
              <a:lvl9pPr marL="38862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9pPr>
            </a:lstStyle>
            <a:p>
              <a:pPr algn="ctr" defTabSz="685800" eaLnBrk="1" hangingPunct="1">
                <a:lnSpc>
                  <a:spcPct val="100000"/>
                </a:lnSpc>
                <a:spcBef>
                  <a:spcPct val="0"/>
                </a:spcBef>
                <a:buNone/>
              </a:pPr>
              <a:r>
                <a:rPr lang="en-US" altLang="en-US" sz="750" kern="0"/>
                <a:t>Parallel and distributed computing</a:t>
              </a:r>
            </a:p>
          </p:txBody>
        </p:sp>
      </p:grpSp>
      <p:grpSp>
        <p:nvGrpSpPr>
          <p:cNvPr id="613" name="Group 612"/>
          <p:cNvGrpSpPr/>
          <p:nvPr/>
        </p:nvGrpSpPr>
        <p:grpSpPr>
          <a:xfrm>
            <a:off x="6609205" y="3152667"/>
            <a:ext cx="767429" cy="289314"/>
            <a:chOff x="7288272" y="4203559"/>
            <a:chExt cx="1023239" cy="385752"/>
          </a:xfrm>
        </p:grpSpPr>
        <p:sp>
          <p:nvSpPr>
            <p:cNvPr id="598" name="Left-Right Arrow 597"/>
            <p:cNvSpPr/>
            <p:nvPr/>
          </p:nvSpPr>
          <p:spPr>
            <a:xfrm>
              <a:off x="7288272" y="4256266"/>
              <a:ext cx="1023239" cy="314550"/>
            </a:xfrm>
            <a:prstGeom prst="leftRightArrow">
              <a:avLst>
                <a:gd name="adj1" fmla="val 100000"/>
                <a:gd name="adj2" fmla="val 50000"/>
              </a:avLst>
            </a:prstGeom>
            <a:solidFill>
              <a:srgbClr val="002F62"/>
            </a:solidFill>
            <a:ln>
              <a:noFill/>
            </a:ln>
            <a:effectLst/>
          </p:spPr>
          <p:style>
            <a:lnRef idx="1">
              <a:schemeClr val="accent1"/>
            </a:lnRef>
            <a:fillRef idx="3">
              <a:schemeClr val="accent1"/>
            </a:fillRef>
            <a:effectRef idx="2">
              <a:schemeClr val="accent1"/>
            </a:effectRef>
            <a:fontRef idx="minor">
              <a:schemeClr val="lt1"/>
            </a:fontRef>
          </p:style>
          <p:txBody>
            <a:bodyPr lIns="57916" tIns="28958" rIns="57916" bIns="28958" anchor="ctr"/>
            <a:lstStyle>
              <a:lvl1pPr eaLnBrk="0" hangingPunct="0">
                <a:defRPr sz="2400">
                  <a:solidFill>
                    <a:schemeClr val="tx1"/>
                  </a:solidFill>
                  <a:latin typeface="Arial" pitchFamily="34" charset="0"/>
                  <a:ea typeface="ヒラギノ角ゴ Pro W3" charset="-128"/>
                </a:defRPr>
              </a:lvl1pPr>
              <a:lvl2pPr marL="742950" indent="-285750" eaLnBrk="0" hangingPunct="0">
                <a:defRPr sz="2400">
                  <a:solidFill>
                    <a:schemeClr val="tx1"/>
                  </a:solidFill>
                  <a:latin typeface="Arial" pitchFamily="34" charset="0"/>
                  <a:ea typeface="ヒラギノ角ゴ Pro W3" charset="-128"/>
                </a:defRPr>
              </a:lvl2pPr>
              <a:lvl3pPr marL="1143000" indent="-228600" eaLnBrk="0" hangingPunct="0">
                <a:defRPr sz="2400">
                  <a:solidFill>
                    <a:schemeClr val="tx1"/>
                  </a:solidFill>
                  <a:latin typeface="Arial" pitchFamily="34" charset="0"/>
                  <a:ea typeface="ヒラギノ角ゴ Pro W3" charset="-128"/>
                </a:defRPr>
              </a:lvl3pPr>
              <a:lvl4pPr marL="1600200" indent="-228600" eaLnBrk="0" hangingPunct="0">
                <a:defRPr sz="2400">
                  <a:solidFill>
                    <a:schemeClr val="tx1"/>
                  </a:solidFill>
                  <a:latin typeface="Arial" pitchFamily="34" charset="0"/>
                  <a:ea typeface="ヒラギノ角ゴ Pro W3" charset="-128"/>
                </a:defRPr>
              </a:lvl4pPr>
              <a:lvl5pPr marL="2057400" indent="-228600" eaLnBrk="0" hangingPunct="0">
                <a:defRPr sz="2400">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charset="-128"/>
                </a:defRPr>
              </a:lvl9pPr>
            </a:lstStyle>
            <a:p>
              <a:pPr algn="ctr" defTabSz="685800" eaLnBrk="1" hangingPunct="1">
                <a:defRPr/>
              </a:pPr>
              <a:endParaRPr lang="en-US" altLang="en-US" sz="750" kern="0">
                <a:solidFill>
                  <a:srgbClr val="FFFFFF"/>
                </a:solidFill>
              </a:endParaRPr>
            </a:p>
          </p:txBody>
        </p:sp>
        <p:sp>
          <p:nvSpPr>
            <p:cNvPr id="605" name="TextBox 30"/>
            <p:cNvSpPr txBox="1">
              <a:spLocks noChangeArrowheads="1"/>
            </p:cNvSpPr>
            <p:nvPr/>
          </p:nvSpPr>
          <p:spPr bwMode="auto">
            <a:xfrm>
              <a:off x="7328415" y="4203559"/>
              <a:ext cx="938038" cy="38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916" tIns="28958" rIns="57916" bIns="28958">
              <a:spAutoFit/>
            </a:bodyPr>
            <a:lstStyle>
              <a:lvl1pPr eaLnBrk="0" hangingPunct="0">
                <a:lnSpc>
                  <a:spcPct val="110000"/>
                </a:lnSpc>
                <a:spcBef>
                  <a:spcPct val="20000"/>
                </a:spcBef>
                <a:buChar char="•"/>
                <a:defRPr sz="2000">
                  <a:solidFill>
                    <a:schemeClr val="tx1"/>
                  </a:solidFill>
                  <a:latin typeface="Arial" pitchFamily="34" charset="0"/>
                  <a:ea typeface="ヒラギノ角ゴ Pro W3" charset="-128"/>
                </a:defRPr>
              </a:lvl1pPr>
              <a:lvl2pPr marL="742950" indent="-285750" eaLnBrk="0" hangingPunct="0">
                <a:spcBef>
                  <a:spcPct val="20000"/>
                </a:spcBef>
                <a:buChar char="•"/>
                <a:defRPr sz="2000">
                  <a:solidFill>
                    <a:schemeClr val="bg1"/>
                  </a:solidFill>
                  <a:latin typeface="Arial" pitchFamily="34" charset="0"/>
                  <a:ea typeface="ヒラギノ角ゴ Pro W3" charset="-128"/>
                </a:defRPr>
              </a:lvl2pPr>
              <a:lvl3pPr marL="1143000" indent="-228600" eaLnBrk="0" hangingPunct="0">
                <a:lnSpc>
                  <a:spcPct val="110000"/>
                </a:lnSpc>
                <a:spcBef>
                  <a:spcPct val="20000"/>
                </a:spcBef>
                <a:buFont typeface="Arial" pitchFamily="34" charset="0"/>
                <a:buChar char="–"/>
                <a:defRPr sz="2000">
                  <a:solidFill>
                    <a:schemeClr val="tx1"/>
                  </a:solidFill>
                  <a:latin typeface="Arial" pitchFamily="34" charset="0"/>
                  <a:ea typeface="ヒラギノ角ゴ Pro W3" charset="-128"/>
                </a:defRPr>
              </a:lvl3pPr>
              <a:lvl4pPr marL="1600200" indent="-228600" eaLnBrk="0" hangingPunct="0">
                <a:spcBef>
                  <a:spcPct val="20000"/>
                </a:spcBef>
                <a:buChar char="–"/>
                <a:defRPr sz="2800">
                  <a:solidFill>
                    <a:schemeClr val="bg1"/>
                  </a:solidFill>
                  <a:latin typeface="Arial" pitchFamily="34" charset="0"/>
                  <a:ea typeface="ヒラギノ角ゴ Pro W3" charset="-128"/>
                </a:defRPr>
              </a:lvl4pPr>
              <a:lvl5pPr marL="2057400" indent="-228600" eaLnBrk="0" hangingPunct="0">
                <a:spcBef>
                  <a:spcPct val="20000"/>
                </a:spcBef>
                <a:buChar char="»"/>
                <a:defRPr sz="2800">
                  <a:solidFill>
                    <a:schemeClr val="bg1"/>
                  </a:solidFill>
                  <a:latin typeface="Arial" pitchFamily="34" charset="0"/>
                  <a:ea typeface="ヒラギノ角ゴ Pro W3" charset="-128"/>
                </a:defRPr>
              </a:lvl5pPr>
              <a:lvl6pPr marL="25146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6pPr>
              <a:lvl7pPr marL="29718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7pPr>
              <a:lvl8pPr marL="34290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8pPr>
              <a:lvl9pPr marL="3886200" indent="-228600" eaLnBrk="0" fontAlgn="base" hangingPunct="0">
                <a:spcBef>
                  <a:spcPct val="20000"/>
                </a:spcBef>
                <a:spcAft>
                  <a:spcPct val="0"/>
                </a:spcAft>
                <a:buChar char="»"/>
                <a:defRPr sz="2800">
                  <a:solidFill>
                    <a:schemeClr val="bg1"/>
                  </a:solidFill>
                  <a:latin typeface="Arial" pitchFamily="34" charset="0"/>
                  <a:ea typeface="ヒラギノ角ゴ Pro W3" charset="-128"/>
                </a:defRPr>
              </a:lvl9pPr>
            </a:lstStyle>
            <a:p>
              <a:pPr algn="ctr" defTabSz="685800" eaLnBrk="1" hangingPunct="1">
                <a:lnSpc>
                  <a:spcPct val="100000"/>
                </a:lnSpc>
                <a:spcBef>
                  <a:spcPct val="0"/>
                </a:spcBef>
                <a:buNone/>
              </a:pPr>
              <a:r>
                <a:rPr lang="en-US" altLang="en-US" sz="750" kern="0"/>
                <a:t>Machine learning</a:t>
              </a:r>
            </a:p>
          </p:txBody>
        </p:sp>
      </p:grpSp>
    </p:spTree>
    <p:extLst>
      <p:ext uri="{BB962C8B-B14F-4D97-AF65-F5344CB8AC3E}">
        <p14:creationId xmlns:p14="http://schemas.microsoft.com/office/powerpoint/2010/main" val="399736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ChangeArrowheads="1"/>
          </p:cNvSpPr>
          <p:nvPr/>
        </p:nvSpPr>
        <p:spPr bwMode="auto">
          <a:xfrm>
            <a:off x="2356339" y="1572175"/>
            <a:ext cx="6515100" cy="2743200"/>
          </a:xfrm>
          <a:prstGeom prst="rect">
            <a:avLst/>
          </a:prstGeom>
          <a:gradFill rotWithShape="1">
            <a:gsLst>
              <a:gs pos="0">
                <a:srgbClr val="BECCD6">
                  <a:alpha val="60001"/>
                </a:srgbClr>
              </a:gs>
              <a:gs pos="100000">
                <a:srgbClr val="FFFFFF">
                  <a:alpha val="0"/>
                </a:srgbClr>
              </a:gs>
            </a:gsLst>
            <a:lin ang="540000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68531" tIns="34268" rIns="68531" bIns="3426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350"/>
          </a:p>
        </p:txBody>
      </p:sp>
      <p:sp>
        <p:nvSpPr>
          <p:cNvPr id="153602" name="Rectangle 3"/>
          <p:cNvSpPr>
            <a:spLocks noGrp="1" noChangeArrowheads="1"/>
          </p:cNvSpPr>
          <p:nvPr>
            <p:ph type="title"/>
          </p:nvPr>
        </p:nvSpPr>
        <p:spPr/>
        <p:txBody>
          <a:bodyPr/>
          <a:lstStyle/>
          <a:p>
            <a:pPr eaLnBrk="1" hangingPunct="1"/>
            <a:r>
              <a:rPr lang="en-US" altLang="en-US" dirty="0"/>
              <a:t>Computers are Bad at Natural Language</a:t>
            </a:r>
            <a:r>
              <a:rPr lang="en-US" altLang="en-US" sz="1500" i="1" dirty="0"/>
              <a:t>                   Initial </a:t>
            </a:r>
            <a:r>
              <a:rPr lang="en-US" altLang="ja-JP" sz="1500" i="1" dirty="0"/>
              <a:t>Goal of IBM Watson: E</a:t>
            </a:r>
            <a:r>
              <a:rPr lang="en-US" altLang="en-US" sz="1500" i="1" dirty="0"/>
              <a:t>mulate Human Expertise</a:t>
            </a:r>
            <a:endParaRPr lang="en-US" altLang="en-US" i="1" dirty="0"/>
          </a:p>
        </p:txBody>
      </p:sp>
      <p:sp>
        <p:nvSpPr>
          <p:cNvPr id="2" name="Content Placeholder 1"/>
          <p:cNvSpPr>
            <a:spLocks noGrp="1"/>
          </p:cNvSpPr>
          <p:nvPr>
            <p:ph idx="1"/>
          </p:nvPr>
        </p:nvSpPr>
        <p:spPr>
          <a:xfrm>
            <a:off x="61546" y="1608168"/>
            <a:ext cx="2224454" cy="2725615"/>
          </a:xfrm>
        </p:spPr>
        <p:txBody>
          <a:bodyPr/>
          <a:lstStyle/>
          <a:p>
            <a:r>
              <a:rPr lang="en-US" sz="1200" b="1" dirty="0"/>
              <a:t>Natural Language</a:t>
            </a:r>
            <a:r>
              <a:rPr lang="en-US" sz="1200" dirty="0"/>
              <a:t> – Language spoken by people as opposed to a “programming language” like C++, JAVA, etc. </a:t>
            </a:r>
          </a:p>
          <a:p>
            <a:r>
              <a:rPr lang="en-US" sz="1200" b="1" dirty="0"/>
              <a:t>Natural Language Processing – </a:t>
            </a:r>
            <a:r>
              <a:rPr lang="en-US" sz="1200" dirty="0"/>
              <a:t>algorithms for analyzing and representing natural language for a range of tasks and applications</a:t>
            </a:r>
          </a:p>
        </p:txBody>
      </p:sp>
      <p:sp>
        <p:nvSpPr>
          <p:cNvPr id="153603" name="Content Placeholder 2"/>
          <p:cNvSpPr>
            <a:spLocks/>
          </p:cNvSpPr>
          <p:nvPr/>
        </p:nvSpPr>
        <p:spPr bwMode="auto">
          <a:xfrm>
            <a:off x="2356339" y="1608168"/>
            <a:ext cx="65151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Arial" panose="020B0604020202020204" pitchFamily="34" charset="0"/>
                <a:cs typeface="Arial" panose="020B0604020202020204" pitchFamily="34" charset="0"/>
              </a:defRPr>
            </a:lvl1pPr>
            <a:lvl2pPr indent="-227013">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spcAft>
                <a:spcPct val="15000"/>
              </a:spcAft>
              <a:buClr>
                <a:schemeClr val="tx1"/>
              </a:buClr>
              <a:buFont typeface="Wingdings" panose="05000000000000000000" pitchFamily="2" charset="2"/>
              <a:buChar char="§"/>
            </a:pPr>
            <a:r>
              <a:rPr lang="en-US" altLang="ja-JP" dirty="0">
                <a:ea typeface="MS PGothic" panose="020B0600070205080204" pitchFamily="34" charset="-128"/>
              </a:rPr>
              <a:t>Given</a:t>
            </a:r>
            <a:endParaRPr lang="en-US" altLang="en-US" dirty="0"/>
          </a:p>
          <a:p>
            <a:pPr lvl="1">
              <a:lnSpc>
                <a:spcPct val="95000"/>
              </a:lnSpc>
              <a:spcAft>
                <a:spcPct val="15000"/>
              </a:spcAft>
              <a:buClr>
                <a:schemeClr val="tx1"/>
              </a:buClr>
              <a:buFont typeface="Arial" panose="020B0604020202020204" pitchFamily="34" charset="0"/>
              <a:buChar char="–"/>
            </a:pPr>
            <a:r>
              <a:rPr lang="en-US" altLang="en-US" sz="1500" dirty="0"/>
              <a:t>Rich Questions posed in </a:t>
            </a:r>
            <a:r>
              <a:rPr lang="en-US" altLang="en-US" sz="1500" b="1" dirty="0">
                <a:solidFill>
                  <a:schemeClr val="bg1"/>
                </a:solidFill>
              </a:rPr>
              <a:t>Natural Language </a:t>
            </a:r>
          </a:p>
          <a:p>
            <a:pPr lvl="1">
              <a:lnSpc>
                <a:spcPct val="95000"/>
              </a:lnSpc>
              <a:spcAft>
                <a:spcPct val="15000"/>
              </a:spcAft>
              <a:buClr>
                <a:schemeClr val="tx1"/>
              </a:buClr>
              <a:buFont typeface="Arial" panose="020B0604020202020204" pitchFamily="34" charset="0"/>
              <a:buChar char="–"/>
            </a:pPr>
            <a:r>
              <a:rPr lang="en-US" altLang="en-US" sz="1500" dirty="0"/>
              <a:t>Over a </a:t>
            </a:r>
            <a:r>
              <a:rPr lang="en-US" altLang="en-US" sz="1500" b="1" dirty="0">
                <a:solidFill>
                  <a:schemeClr val="bg1"/>
                </a:solidFill>
              </a:rPr>
              <a:t>Broad Domain of Knowledge</a:t>
            </a:r>
            <a:br>
              <a:rPr lang="en-US" altLang="ja-JP" sz="1500" dirty="0">
                <a:solidFill>
                  <a:srgbClr val="00547E"/>
                </a:solidFill>
                <a:ea typeface="MS PGothic" panose="020B0600070205080204" pitchFamily="34" charset="-128"/>
              </a:rPr>
            </a:br>
            <a:endParaRPr lang="en-US" altLang="en-US" dirty="0">
              <a:solidFill>
                <a:srgbClr val="00547E"/>
              </a:solidFill>
            </a:endParaRPr>
          </a:p>
          <a:p>
            <a:pPr>
              <a:lnSpc>
                <a:spcPct val="95000"/>
              </a:lnSpc>
              <a:spcAft>
                <a:spcPct val="15000"/>
              </a:spcAft>
              <a:buClr>
                <a:schemeClr val="tx1"/>
              </a:buClr>
              <a:buFont typeface="Wingdings" panose="05000000000000000000" pitchFamily="2" charset="2"/>
              <a:buChar char="§"/>
            </a:pPr>
            <a:r>
              <a:rPr lang="en-US" altLang="ja-JP" dirty="0">
                <a:ea typeface="MS PGothic" panose="020B0600070205080204" pitchFamily="34" charset="-128"/>
              </a:rPr>
              <a:t>Deliver</a:t>
            </a:r>
            <a:endParaRPr lang="en-US" altLang="en-US" dirty="0"/>
          </a:p>
          <a:p>
            <a:pPr lvl="1">
              <a:lnSpc>
                <a:spcPct val="95000"/>
              </a:lnSpc>
              <a:spcAft>
                <a:spcPct val="15000"/>
              </a:spcAft>
              <a:buClr>
                <a:schemeClr val="tx1"/>
              </a:buClr>
              <a:buFont typeface="Arial" panose="020B0604020202020204" pitchFamily="34" charset="0"/>
              <a:buChar char="–"/>
            </a:pPr>
            <a:r>
              <a:rPr lang="en-US" altLang="en-US" sz="1500" b="1" dirty="0"/>
              <a:t>Precise Answers:</a:t>
            </a:r>
            <a:r>
              <a:rPr lang="en-US" altLang="en-US" sz="1500" dirty="0"/>
              <a:t> </a:t>
            </a:r>
            <a:r>
              <a:rPr lang="en-US" altLang="en-US" sz="1350" dirty="0"/>
              <a:t>Determine what is being asked &amp; give precise response</a:t>
            </a:r>
            <a:endParaRPr lang="en-US" altLang="en-US" sz="1500" dirty="0"/>
          </a:p>
          <a:p>
            <a:pPr lvl="1">
              <a:lnSpc>
                <a:spcPct val="95000"/>
              </a:lnSpc>
              <a:spcAft>
                <a:spcPct val="15000"/>
              </a:spcAft>
              <a:buClr>
                <a:schemeClr val="tx1"/>
              </a:buClr>
              <a:buFont typeface="Arial" panose="020B0604020202020204" pitchFamily="34" charset="0"/>
              <a:buChar char="–"/>
            </a:pPr>
            <a:r>
              <a:rPr lang="en-US" altLang="en-US" sz="1500" b="1" dirty="0"/>
              <a:t>Accurate Confidences:</a:t>
            </a:r>
            <a:r>
              <a:rPr lang="en-US" altLang="en-US" sz="1500" dirty="0"/>
              <a:t> </a:t>
            </a:r>
            <a:r>
              <a:rPr lang="en-US" altLang="en-US" sz="1350" dirty="0"/>
              <a:t>Determine likelihood answer is correct</a:t>
            </a:r>
            <a:endParaRPr lang="en-US" altLang="en-US" sz="1500" dirty="0"/>
          </a:p>
          <a:p>
            <a:pPr lvl="1">
              <a:lnSpc>
                <a:spcPct val="95000"/>
              </a:lnSpc>
              <a:spcAft>
                <a:spcPct val="15000"/>
              </a:spcAft>
              <a:buClr>
                <a:schemeClr val="tx1"/>
              </a:buClr>
              <a:buFont typeface="Arial" panose="020B0604020202020204" pitchFamily="34" charset="0"/>
              <a:buChar char="–"/>
            </a:pPr>
            <a:r>
              <a:rPr lang="en-US" altLang="en-US" sz="1500" b="1" dirty="0"/>
              <a:t>Provide Context:</a:t>
            </a:r>
            <a:r>
              <a:rPr lang="en-US" altLang="en-US" sz="1500" dirty="0"/>
              <a:t> </a:t>
            </a:r>
            <a:r>
              <a:rPr lang="en-US" altLang="en-US" sz="1350" dirty="0"/>
              <a:t>Explain why the answer is right</a:t>
            </a:r>
            <a:endParaRPr lang="en-US" altLang="en-US" sz="1500" dirty="0"/>
          </a:p>
          <a:p>
            <a:pPr lvl="1">
              <a:lnSpc>
                <a:spcPct val="95000"/>
              </a:lnSpc>
              <a:spcAft>
                <a:spcPct val="15000"/>
              </a:spcAft>
              <a:buClr>
                <a:schemeClr val="tx1"/>
              </a:buClr>
              <a:buFont typeface="Arial" panose="020B0604020202020204" pitchFamily="34" charset="0"/>
              <a:buChar char="–"/>
            </a:pPr>
            <a:r>
              <a:rPr lang="en-US" altLang="en-US" sz="1500" b="1" dirty="0"/>
              <a:t>Fast Response Time:</a:t>
            </a:r>
            <a:r>
              <a:rPr lang="en-US" altLang="en-US" sz="1500" dirty="0"/>
              <a:t> </a:t>
            </a:r>
            <a:r>
              <a:rPr lang="en-US" altLang="en-US" sz="1350" dirty="0"/>
              <a:t>Precision &amp; Confidence in seconds</a:t>
            </a:r>
            <a:endParaRPr lang="en-US" altLang="en-US" sz="1500" dirty="0"/>
          </a:p>
          <a:p>
            <a:pPr>
              <a:lnSpc>
                <a:spcPct val="95000"/>
              </a:lnSpc>
              <a:spcAft>
                <a:spcPct val="15000"/>
              </a:spcAft>
              <a:buClr>
                <a:schemeClr val="tx1"/>
              </a:buClr>
              <a:buFont typeface="Wingdings" panose="05000000000000000000" pitchFamily="2" charset="2"/>
              <a:buChar char="§"/>
            </a:pPr>
            <a:endParaRPr lang="en-US" altLang="en-US" sz="1500" dirty="0"/>
          </a:p>
        </p:txBody>
      </p:sp>
      <p:sp>
        <p:nvSpPr>
          <p:cNvPr id="153604" name="Rectangle 5"/>
          <p:cNvSpPr>
            <a:spLocks noChangeArrowheads="1"/>
          </p:cNvSpPr>
          <p:nvPr/>
        </p:nvSpPr>
        <p:spPr bwMode="black">
          <a:xfrm>
            <a:off x="1279922" y="4902994"/>
            <a:ext cx="275034"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F226A1A-2713-4CB2-A98A-AA73A50C2B98}" type="slidenum">
              <a:rPr lang="ja-JP" altLang="en-US" sz="600">
                <a:ea typeface="MS PGothic" panose="020B0600070205080204" pitchFamily="34" charset="-128"/>
              </a:rPr>
              <a:pPr/>
              <a:t>4</a:t>
            </a:fld>
            <a:endParaRPr lang="en-US" altLang="ja-JP" sz="600">
              <a:ea typeface="MS PGothic" panose="020B0600070205080204" pitchFamily="34" charset="-128"/>
            </a:endParaRPr>
          </a:p>
        </p:txBody>
      </p:sp>
      <p:cxnSp>
        <p:nvCxnSpPr>
          <p:cNvPr id="4" name="Straight Connector 3"/>
          <p:cNvCxnSpPr/>
          <p:nvPr/>
        </p:nvCxnSpPr>
        <p:spPr>
          <a:xfrm>
            <a:off x="2277208" y="1572175"/>
            <a:ext cx="0" cy="2779193"/>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5506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1357313" y="1671638"/>
            <a:ext cx="723900" cy="722710"/>
          </a:xfrm>
          <a:prstGeom prst="ellipse">
            <a:avLst/>
          </a:prstGeom>
          <a:solidFill>
            <a:srgbClr val="FF9900"/>
          </a:solidFill>
          <a:ln>
            <a:no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685800">
              <a:defRPr/>
            </a:pPr>
            <a:r>
              <a:rPr lang="en-US" sz="825" b="1" kern="0" dirty="0">
                <a:solidFill>
                  <a:sysClr val="windowText" lastClr="000000"/>
                </a:solidFill>
              </a:rPr>
              <a:t>Initial</a:t>
            </a:r>
          </a:p>
          <a:p>
            <a:pPr algn="ctr" defTabSz="685800">
              <a:defRPr/>
            </a:pPr>
            <a:r>
              <a:rPr lang="en-US" sz="825" b="1" kern="0" dirty="0">
                <a:solidFill>
                  <a:sysClr val="windowText" lastClr="000000"/>
                </a:solidFill>
              </a:rPr>
              <a:t>Question</a:t>
            </a:r>
          </a:p>
        </p:txBody>
      </p:sp>
      <p:sp>
        <p:nvSpPr>
          <p:cNvPr id="7" name="Rounded Rectangular Callout 6"/>
          <p:cNvSpPr/>
          <p:nvPr/>
        </p:nvSpPr>
        <p:spPr>
          <a:xfrm>
            <a:off x="6375797" y="862012"/>
            <a:ext cx="1271588" cy="1539479"/>
          </a:xfrm>
          <a:prstGeom prst="wedgeRoundRectCallout">
            <a:avLst>
              <a:gd name="adj1" fmla="val -20302"/>
              <a:gd name="adj2" fmla="val 59713"/>
              <a:gd name="adj3" fmla="val 16667"/>
            </a:avLst>
          </a:prstGeom>
          <a:solidFill>
            <a:schemeClr val="accent1">
              <a:lumMod val="7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73" name="Rounded Rectangular Callout 72"/>
          <p:cNvSpPr/>
          <p:nvPr/>
        </p:nvSpPr>
        <p:spPr>
          <a:xfrm>
            <a:off x="4014788" y="1537097"/>
            <a:ext cx="2197894" cy="856059"/>
          </a:xfrm>
          <a:prstGeom prst="wedgeRoundRectCallout">
            <a:avLst>
              <a:gd name="adj1" fmla="val -20587"/>
              <a:gd name="adj2" fmla="val 72883"/>
              <a:gd name="adj3" fmla="val 16667"/>
            </a:avLst>
          </a:prstGeom>
          <a:solidFill>
            <a:srgbClr val="00B05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 name="Rounded Rectangular Callout 2"/>
          <p:cNvSpPr/>
          <p:nvPr/>
        </p:nvSpPr>
        <p:spPr>
          <a:xfrm>
            <a:off x="2287191" y="1545432"/>
            <a:ext cx="1624013" cy="856060"/>
          </a:xfrm>
          <a:prstGeom prst="wedgeRoundRectCallout">
            <a:avLst>
              <a:gd name="adj1" fmla="val 31146"/>
              <a:gd name="adj2" fmla="val 72884"/>
              <a:gd name="adj3" fmla="val 16667"/>
            </a:avLst>
          </a:prstGeom>
          <a:solidFill>
            <a:srgbClr val="00B05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57349" name="Title 1"/>
          <p:cNvSpPr>
            <a:spLocks noGrp="1"/>
          </p:cNvSpPr>
          <p:nvPr>
            <p:ph type="title"/>
          </p:nvPr>
        </p:nvSpPr>
        <p:spPr/>
        <p:txBody>
          <a:bodyPr/>
          <a:lstStyle/>
          <a:p>
            <a:r>
              <a:rPr lang="en-US" altLang="en-US">
                <a:solidFill>
                  <a:srgbClr val="00B050"/>
                </a:solidFill>
                <a:latin typeface="Arial" panose="020B0604020202020204" pitchFamily="34" charset="0"/>
              </a:rPr>
              <a:t>DeepQA: the technology &amp; architecture behind Watson</a:t>
            </a:r>
          </a:p>
        </p:txBody>
      </p:sp>
      <p:sp>
        <p:nvSpPr>
          <p:cNvPr id="5735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MS PGothic" panose="020B0600070205080204" pitchFamily="34" charset="-128"/>
              </a:defRPr>
            </a:lvl1pPr>
            <a:lvl2pPr marL="557213" indent="-214313" eaLnBrk="0" hangingPunct="0">
              <a:defRPr sz="1800">
                <a:solidFill>
                  <a:schemeClr val="tx1"/>
                </a:solidFill>
                <a:latin typeface="Arial" panose="020B0604020202020204" pitchFamily="34" charset="0"/>
                <a:ea typeface="MS PGothic" panose="020B0600070205080204" pitchFamily="34" charset="-128"/>
              </a:defRPr>
            </a:lvl2pPr>
            <a:lvl3pPr marL="857250" indent="-171450" eaLnBrk="0" hangingPunct="0">
              <a:defRPr sz="1800">
                <a:solidFill>
                  <a:schemeClr val="tx1"/>
                </a:solidFill>
                <a:latin typeface="Arial" panose="020B0604020202020204" pitchFamily="34" charset="0"/>
                <a:ea typeface="MS PGothic" panose="020B0600070205080204" pitchFamily="34" charset="-128"/>
              </a:defRPr>
            </a:lvl3pPr>
            <a:lvl4pPr marL="1200150" indent="-171450" eaLnBrk="0" hangingPunct="0">
              <a:defRPr sz="1800">
                <a:solidFill>
                  <a:schemeClr val="tx1"/>
                </a:solidFill>
                <a:latin typeface="Arial" panose="020B0604020202020204" pitchFamily="34" charset="0"/>
                <a:ea typeface="MS PGothic" panose="020B0600070205080204" pitchFamily="34" charset="-128"/>
              </a:defRPr>
            </a:lvl4pPr>
            <a:lvl5pPr marL="1543050" indent="-171450" eaLnBrk="0" hangingPunct="0">
              <a:defRPr sz="1800">
                <a:solidFill>
                  <a:schemeClr val="tx1"/>
                </a:solidFill>
                <a:latin typeface="Arial" panose="020B0604020202020204" pitchFamily="34" charset="0"/>
                <a:ea typeface="MS PGothic" panose="020B0600070205080204" pitchFamily="34" charset="-128"/>
              </a:defRPr>
            </a:lvl5pPr>
            <a:lvl6pPr marL="18859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6pPr>
            <a:lvl7pPr marL="22288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7pPr>
            <a:lvl8pPr marL="25717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8pPr>
            <a:lvl9pPr marL="29146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9pPr>
          </a:lstStyle>
          <a:p>
            <a:pPr defTabSz="685800" eaLnBrk="1" hangingPunct="1"/>
            <a:fld id="{547E7A7C-AFCF-4B3C-BC6C-30C967971BE2}" type="slidenum">
              <a:rPr lang="en-US" altLang="en-US" sz="1200" kern="0"/>
              <a:pPr defTabSz="685800" eaLnBrk="1" hangingPunct="1"/>
              <a:t>40</a:t>
            </a:fld>
            <a:endParaRPr lang="en-US" altLang="en-US" sz="1200" kern="0"/>
          </a:p>
        </p:txBody>
      </p:sp>
      <p:cxnSp>
        <p:nvCxnSpPr>
          <p:cNvPr id="57351" name="AutoShape 11"/>
          <p:cNvCxnSpPr>
            <a:cxnSpLocks noChangeShapeType="1"/>
          </p:cNvCxnSpPr>
          <p:nvPr/>
        </p:nvCxnSpPr>
        <p:spPr bwMode="auto">
          <a:xfrm flipV="1">
            <a:off x="1653778" y="2838450"/>
            <a:ext cx="109538"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1" name="Rounded Rectangle 330"/>
          <p:cNvSpPr/>
          <p:nvPr/>
        </p:nvSpPr>
        <p:spPr>
          <a:xfrm>
            <a:off x="3458231" y="2591960"/>
            <a:ext cx="771582" cy="514350"/>
          </a:xfrm>
          <a:prstGeom prst="roundRect">
            <a:avLst/>
          </a:prstGeom>
          <a:solidFill>
            <a:schemeClr val="tx2">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Hypothesis</a:t>
            </a:r>
          </a:p>
          <a:p>
            <a:pPr algn="ctr" defTabSz="685800">
              <a:defRPr/>
            </a:pPr>
            <a:r>
              <a:rPr lang="en-US" sz="900" kern="0" dirty="0">
                <a:solidFill>
                  <a:srgbClr val="FFFFFF"/>
                </a:solidFill>
              </a:rPr>
              <a:t>Generation</a:t>
            </a:r>
          </a:p>
        </p:txBody>
      </p:sp>
      <p:sp>
        <p:nvSpPr>
          <p:cNvPr id="332" name="Rounded Rectangle 331"/>
          <p:cNvSpPr/>
          <p:nvPr/>
        </p:nvSpPr>
        <p:spPr>
          <a:xfrm>
            <a:off x="4444993" y="2591960"/>
            <a:ext cx="839474" cy="514350"/>
          </a:xfrm>
          <a:prstGeom prst="roundRect">
            <a:avLst/>
          </a:prstGeom>
          <a:solidFill>
            <a:schemeClr val="tx2">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Hypothesis </a:t>
            </a:r>
          </a:p>
          <a:p>
            <a:pPr algn="ctr" defTabSz="685800">
              <a:defRPr/>
            </a:pPr>
            <a:r>
              <a:rPr lang="en-US" sz="900" kern="0" dirty="0">
                <a:solidFill>
                  <a:srgbClr val="FFFFFF"/>
                </a:solidFill>
              </a:rPr>
              <a:t>&amp; Evidence  Scoring</a:t>
            </a:r>
          </a:p>
        </p:txBody>
      </p:sp>
      <p:sp>
        <p:nvSpPr>
          <p:cNvPr id="333" name="Rounded Rectangle 332"/>
          <p:cNvSpPr/>
          <p:nvPr/>
        </p:nvSpPr>
        <p:spPr>
          <a:xfrm>
            <a:off x="6453320" y="2586161"/>
            <a:ext cx="1200150" cy="514350"/>
          </a:xfrm>
          <a:prstGeom prst="roundRect">
            <a:avLst/>
          </a:prstGeom>
          <a:solidFill>
            <a:schemeClr val="tx2">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Final Confidence Merging &amp; Ranking</a:t>
            </a:r>
          </a:p>
        </p:txBody>
      </p:sp>
      <p:sp>
        <p:nvSpPr>
          <p:cNvPr id="334" name="Rounded Rectangle 333"/>
          <p:cNvSpPr/>
          <p:nvPr/>
        </p:nvSpPr>
        <p:spPr>
          <a:xfrm>
            <a:off x="5507810" y="2591960"/>
            <a:ext cx="704019" cy="514350"/>
          </a:xfrm>
          <a:prstGeom prst="roundRect">
            <a:avLst/>
          </a:prstGeom>
          <a:solidFill>
            <a:schemeClr val="tx2">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Synthesis</a:t>
            </a:r>
          </a:p>
        </p:txBody>
      </p:sp>
      <p:sp>
        <p:nvSpPr>
          <p:cNvPr id="341" name="Rounded Rectangle 340"/>
          <p:cNvSpPr/>
          <p:nvPr/>
        </p:nvSpPr>
        <p:spPr>
          <a:xfrm>
            <a:off x="1377948" y="2621284"/>
            <a:ext cx="682541" cy="514350"/>
          </a:xfrm>
          <a:prstGeom prst="roundRect">
            <a:avLst/>
          </a:prstGeom>
          <a:solidFill>
            <a:schemeClr val="tx2">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Question &amp; Topic Analysis</a:t>
            </a:r>
          </a:p>
        </p:txBody>
      </p:sp>
      <p:sp>
        <p:nvSpPr>
          <p:cNvPr id="348" name="Rounded Rectangle 347"/>
          <p:cNvSpPr/>
          <p:nvPr/>
        </p:nvSpPr>
        <p:spPr>
          <a:xfrm>
            <a:off x="3458231" y="3330591"/>
            <a:ext cx="771582" cy="514350"/>
          </a:xfrm>
          <a:prstGeom prst="roundRect">
            <a:avLst/>
          </a:prstGeom>
          <a:solidFill>
            <a:schemeClr val="tx2">
              <a:lumMod val="75000"/>
              <a:alpha val="67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chemeClr val="accent3"/>
                </a:solidFill>
              </a:rPr>
              <a:t>Hypothesis</a:t>
            </a:r>
          </a:p>
          <a:p>
            <a:pPr algn="ctr" defTabSz="685800">
              <a:defRPr/>
            </a:pPr>
            <a:r>
              <a:rPr lang="en-US" sz="900" kern="0" dirty="0">
                <a:solidFill>
                  <a:schemeClr val="accent3"/>
                </a:solidFill>
              </a:rPr>
              <a:t>Generation</a:t>
            </a:r>
          </a:p>
        </p:txBody>
      </p:sp>
      <p:sp>
        <p:nvSpPr>
          <p:cNvPr id="349" name="Rounded Rectangle 348"/>
          <p:cNvSpPr/>
          <p:nvPr/>
        </p:nvSpPr>
        <p:spPr>
          <a:xfrm>
            <a:off x="4454282" y="3330591"/>
            <a:ext cx="1346458" cy="514350"/>
          </a:xfrm>
          <a:prstGeom prst="roundRect">
            <a:avLst/>
          </a:prstGeom>
          <a:solidFill>
            <a:schemeClr val="tx2">
              <a:lumMod val="75000"/>
              <a:alpha val="67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chemeClr val="accent3"/>
                </a:solidFill>
              </a:rPr>
              <a:t>Hypothesis and Evidence Scoring</a:t>
            </a:r>
          </a:p>
        </p:txBody>
      </p:sp>
      <p:sp>
        <p:nvSpPr>
          <p:cNvPr id="352" name="TextBox 433"/>
          <p:cNvSpPr txBox="1">
            <a:spLocks noChangeArrowheads="1"/>
          </p:cNvSpPr>
          <p:nvPr/>
        </p:nvSpPr>
        <p:spPr bwMode="auto">
          <a:xfrm>
            <a:off x="6415088" y="929878"/>
            <a:ext cx="1194197" cy="4732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defTabSz="685800" eaLnBrk="1" hangingPunct="1">
              <a:defRPr/>
            </a:pPr>
            <a:r>
              <a:rPr lang="en-US" sz="825" b="1" kern="0" dirty="0">
                <a:solidFill>
                  <a:schemeClr val="accent1">
                    <a:lumMod val="50000"/>
                  </a:schemeClr>
                </a:solidFill>
                <a:cs typeface="Arial" pitchFamily="34" charset="0"/>
              </a:rPr>
              <a:t>Learned Models</a:t>
            </a:r>
          </a:p>
          <a:p>
            <a:pPr algn="ctr" defTabSz="685800" eaLnBrk="1" hangingPunct="1">
              <a:defRPr/>
            </a:pPr>
            <a:r>
              <a:rPr lang="en-US" sz="825" b="1" kern="0" dirty="0">
                <a:solidFill>
                  <a:schemeClr val="accent1">
                    <a:lumMod val="50000"/>
                  </a:schemeClr>
                </a:solidFill>
                <a:cs typeface="Arial" pitchFamily="34" charset="0"/>
              </a:rPr>
              <a:t>help combine and weigh the Evidence</a:t>
            </a:r>
          </a:p>
        </p:txBody>
      </p:sp>
      <p:sp>
        <p:nvSpPr>
          <p:cNvPr id="358" name="Rounded Rectangle 357"/>
          <p:cNvSpPr/>
          <p:nvPr/>
        </p:nvSpPr>
        <p:spPr>
          <a:xfrm>
            <a:off x="5587604" y="1825229"/>
            <a:ext cx="545306" cy="483394"/>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57" name="Rounded Rectangle 356"/>
          <p:cNvSpPr/>
          <p:nvPr/>
        </p:nvSpPr>
        <p:spPr>
          <a:xfrm>
            <a:off x="4839892" y="1862138"/>
            <a:ext cx="563165" cy="370285"/>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56" name="Rounded Rectangle 355"/>
          <p:cNvSpPr/>
          <p:nvPr/>
        </p:nvSpPr>
        <p:spPr>
          <a:xfrm>
            <a:off x="4111229" y="1869282"/>
            <a:ext cx="545306" cy="370285"/>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57377" name="Text Box 236"/>
          <p:cNvSpPr txBox="1">
            <a:spLocks noChangeArrowheads="1"/>
          </p:cNvSpPr>
          <p:nvPr/>
        </p:nvSpPr>
        <p:spPr bwMode="auto">
          <a:xfrm>
            <a:off x="4506516" y="1588294"/>
            <a:ext cx="1294209" cy="216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b="1" kern="0">
                <a:solidFill>
                  <a:srgbClr val="22683D"/>
                </a:solidFill>
              </a:rPr>
              <a:t>Evidence Sources</a:t>
            </a:r>
          </a:p>
        </p:txBody>
      </p:sp>
      <p:sp>
        <p:nvSpPr>
          <p:cNvPr id="57378" name="Text Box 230"/>
          <p:cNvSpPr txBox="1">
            <a:spLocks noChangeArrowheads="1"/>
          </p:cNvSpPr>
          <p:nvPr/>
        </p:nvSpPr>
        <p:spPr bwMode="auto">
          <a:xfrm>
            <a:off x="4099322" y="1869282"/>
            <a:ext cx="579834" cy="35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kern="0">
                <a:solidFill>
                  <a:srgbClr val="FFFFFF"/>
                </a:solidFill>
              </a:rPr>
              <a:t>Answer Scoring</a:t>
            </a:r>
          </a:p>
        </p:txBody>
      </p:sp>
      <p:sp>
        <p:nvSpPr>
          <p:cNvPr id="57379" name="Text Box 226"/>
          <p:cNvSpPr txBox="1">
            <a:spLocks noChangeArrowheads="1"/>
          </p:cNvSpPr>
          <p:nvPr/>
        </p:nvSpPr>
        <p:spPr bwMode="auto">
          <a:xfrm>
            <a:off x="5541169" y="1825229"/>
            <a:ext cx="634604" cy="47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kern="0">
                <a:solidFill>
                  <a:srgbClr val="FFFFFF"/>
                </a:solidFill>
              </a:rPr>
              <a:t>Deep Evidence Scoring</a:t>
            </a:r>
          </a:p>
        </p:txBody>
      </p:sp>
      <p:sp>
        <p:nvSpPr>
          <p:cNvPr id="57380" name="Text Box 230"/>
          <p:cNvSpPr txBox="1">
            <a:spLocks noChangeArrowheads="1"/>
          </p:cNvSpPr>
          <p:nvPr/>
        </p:nvSpPr>
        <p:spPr bwMode="auto">
          <a:xfrm>
            <a:off x="4826794" y="1862138"/>
            <a:ext cx="579835" cy="35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kern="0">
                <a:solidFill>
                  <a:srgbClr val="FFFFFF"/>
                </a:solidFill>
              </a:rPr>
              <a:t>Evidence</a:t>
            </a:r>
          </a:p>
          <a:p>
            <a:pPr algn="ctr" defTabSz="685800" eaLnBrk="1" hangingPunct="1"/>
            <a:r>
              <a:rPr lang="en-US" altLang="en-US" sz="900" kern="0">
                <a:solidFill>
                  <a:srgbClr val="FFFFFF"/>
                </a:solidFill>
              </a:rPr>
              <a:t>Retrieval</a:t>
            </a:r>
          </a:p>
        </p:txBody>
      </p:sp>
      <p:sp>
        <p:nvSpPr>
          <p:cNvPr id="362" name="Rounded Rectangle 361"/>
          <p:cNvSpPr/>
          <p:nvPr/>
        </p:nvSpPr>
        <p:spPr>
          <a:xfrm>
            <a:off x="3124200" y="1841898"/>
            <a:ext cx="686991" cy="482203"/>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64" name="Rounded Rectangle 363"/>
          <p:cNvSpPr/>
          <p:nvPr/>
        </p:nvSpPr>
        <p:spPr>
          <a:xfrm>
            <a:off x="2399110" y="1884760"/>
            <a:ext cx="546497" cy="370284"/>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57383" name="Text Box 236"/>
          <p:cNvSpPr txBox="1">
            <a:spLocks noChangeArrowheads="1"/>
          </p:cNvSpPr>
          <p:nvPr/>
        </p:nvSpPr>
        <p:spPr bwMode="auto">
          <a:xfrm>
            <a:off x="2441972" y="1604963"/>
            <a:ext cx="1294209" cy="216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b="1" kern="0">
                <a:solidFill>
                  <a:srgbClr val="22683D"/>
                </a:solidFill>
              </a:rPr>
              <a:t>Answer Sources</a:t>
            </a:r>
          </a:p>
        </p:txBody>
      </p:sp>
      <p:sp>
        <p:nvSpPr>
          <p:cNvPr id="57384" name="Text Box 230"/>
          <p:cNvSpPr txBox="1">
            <a:spLocks noChangeArrowheads="1"/>
          </p:cNvSpPr>
          <p:nvPr/>
        </p:nvSpPr>
        <p:spPr bwMode="auto">
          <a:xfrm>
            <a:off x="2387204" y="1884760"/>
            <a:ext cx="579834" cy="35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kern="0">
                <a:solidFill>
                  <a:srgbClr val="FFFFFF"/>
                </a:solidFill>
              </a:rPr>
              <a:t>Primary</a:t>
            </a:r>
            <a:br>
              <a:rPr lang="en-US" altLang="en-US" sz="900" kern="0">
                <a:solidFill>
                  <a:srgbClr val="FFFFFF"/>
                </a:solidFill>
              </a:rPr>
            </a:br>
            <a:r>
              <a:rPr lang="en-US" altLang="en-US" sz="900" kern="0">
                <a:solidFill>
                  <a:srgbClr val="FFFFFF"/>
                </a:solidFill>
              </a:rPr>
              <a:t>Search</a:t>
            </a:r>
          </a:p>
        </p:txBody>
      </p:sp>
      <p:sp>
        <p:nvSpPr>
          <p:cNvPr id="57385" name="Text Box 226"/>
          <p:cNvSpPr txBox="1">
            <a:spLocks noChangeArrowheads="1"/>
          </p:cNvSpPr>
          <p:nvPr/>
        </p:nvSpPr>
        <p:spPr bwMode="auto">
          <a:xfrm>
            <a:off x="3140869" y="1840707"/>
            <a:ext cx="634604" cy="47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kern="0">
                <a:solidFill>
                  <a:srgbClr val="FFFFFF"/>
                </a:solidFill>
              </a:rPr>
              <a:t>Candidate</a:t>
            </a:r>
          </a:p>
          <a:p>
            <a:pPr algn="ctr" defTabSz="685800" eaLnBrk="1" hangingPunct="1"/>
            <a:r>
              <a:rPr lang="en-US" altLang="en-US" sz="900" kern="0">
                <a:solidFill>
                  <a:srgbClr val="FFFFFF"/>
                </a:solidFill>
              </a:rPr>
              <a:t>Answer</a:t>
            </a:r>
          </a:p>
          <a:p>
            <a:pPr algn="ctr" defTabSz="685800" eaLnBrk="1" hangingPunct="1"/>
            <a:r>
              <a:rPr lang="en-US" altLang="en-US" sz="900" kern="0">
                <a:solidFill>
                  <a:srgbClr val="FFFFFF"/>
                </a:solidFill>
              </a:rPr>
              <a:t>Generation</a:t>
            </a:r>
          </a:p>
        </p:txBody>
      </p:sp>
      <p:sp>
        <p:nvSpPr>
          <p:cNvPr id="372" name="L-Shape 371"/>
          <p:cNvSpPr>
            <a:spLocks noChangeAspect="1"/>
          </p:cNvSpPr>
          <p:nvPr/>
        </p:nvSpPr>
        <p:spPr>
          <a:xfrm rot="13500000">
            <a:off x="4185047" y="2746772"/>
            <a:ext cx="222647"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75" name="L-Shape 374"/>
          <p:cNvSpPr>
            <a:spLocks noChangeAspect="1"/>
          </p:cNvSpPr>
          <p:nvPr/>
        </p:nvSpPr>
        <p:spPr>
          <a:xfrm rot="13500000">
            <a:off x="3179564" y="2746177"/>
            <a:ext cx="222647" cy="223838"/>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76" name="Rounded Rectangle 375"/>
          <p:cNvSpPr/>
          <p:nvPr/>
        </p:nvSpPr>
        <p:spPr>
          <a:xfrm>
            <a:off x="2286810" y="2611273"/>
            <a:ext cx="927372" cy="514350"/>
          </a:xfrm>
          <a:prstGeom prst="roundRect">
            <a:avLst/>
          </a:prstGeom>
          <a:solidFill>
            <a:schemeClr val="tx2">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825" kern="0" dirty="0">
                <a:solidFill>
                  <a:schemeClr val="accent3"/>
                </a:solidFill>
              </a:rPr>
              <a:t>Question</a:t>
            </a:r>
          </a:p>
          <a:p>
            <a:pPr algn="ctr" defTabSz="685800">
              <a:defRPr/>
            </a:pPr>
            <a:r>
              <a:rPr lang="en-US" sz="825" kern="0" dirty="0">
                <a:solidFill>
                  <a:schemeClr val="accent3"/>
                </a:solidFill>
              </a:rPr>
              <a:t>Decomposition</a:t>
            </a:r>
          </a:p>
        </p:txBody>
      </p:sp>
      <p:sp>
        <p:nvSpPr>
          <p:cNvPr id="377" name="L-Shape 376"/>
          <p:cNvSpPr>
            <a:spLocks noChangeAspect="1"/>
          </p:cNvSpPr>
          <p:nvPr/>
        </p:nvSpPr>
        <p:spPr>
          <a:xfrm rot="13500000">
            <a:off x="2022277" y="2756893"/>
            <a:ext cx="223838"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78" name="L-Shape 377"/>
          <p:cNvSpPr>
            <a:spLocks noChangeAspect="1"/>
          </p:cNvSpPr>
          <p:nvPr/>
        </p:nvSpPr>
        <p:spPr>
          <a:xfrm rot="13500000">
            <a:off x="5245299" y="2737843"/>
            <a:ext cx="223838"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79" name="L-Shape 378"/>
          <p:cNvSpPr>
            <a:spLocks noChangeAspect="1"/>
          </p:cNvSpPr>
          <p:nvPr/>
        </p:nvSpPr>
        <p:spPr>
          <a:xfrm rot="13500000">
            <a:off x="6184107" y="2738438"/>
            <a:ext cx="222647"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80" name="L-Shape 379"/>
          <p:cNvSpPr>
            <a:spLocks noChangeAspect="1"/>
          </p:cNvSpPr>
          <p:nvPr/>
        </p:nvSpPr>
        <p:spPr>
          <a:xfrm rot="18900000">
            <a:off x="6960394" y="3043237"/>
            <a:ext cx="222647" cy="223838"/>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82" name="L-Shape 381"/>
          <p:cNvSpPr>
            <a:spLocks noChangeAspect="1"/>
          </p:cNvSpPr>
          <p:nvPr/>
        </p:nvSpPr>
        <p:spPr>
          <a:xfrm rot="18900000">
            <a:off x="1607344" y="2351485"/>
            <a:ext cx="223838" cy="223838"/>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84" name="L-Shape 383"/>
          <p:cNvSpPr>
            <a:spLocks noChangeAspect="1"/>
          </p:cNvSpPr>
          <p:nvPr/>
        </p:nvSpPr>
        <p:spPr>
          <a:xfrm rot="13500000">
            <a:off x="4202907" y="3469482"/>
            <a:ext cx="222647"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65" name="L-Shape 64"/>
          <p:cNvSpPr>
            <a:spLocks noChangeAspect="1"/>
          </p:cNvSpPr>
          <p:nvPr/>
        </p:nvSpPr>
        <p:spPr>
          <a:xfrm rot="13500000">
            <a:off x="3179564" y="3468886"/>
            <a:ext cx="222647" cy="223838"/>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66" name="L-Shape 65"/>
          <p:cNvSpPr>
            <a:spLocks noChangeAspect="1"/>
          </p:cNvSpPr>
          <p:nvPr/>
        </p:nvSpPr>
        <p:spPr>
          <a:xfrm rot="13500000">
            <a:off x="3179564" y="4135636"/>
            <a:ext cx="222647" cy="223838"/>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67" name="L-Shape 66"/>
          <p:cNvSpPr>
            <a:spLocks noChangeAspect="1"/>
          </p:cNvSpPr>
          <p:nvPr/>
        </p:nvSpPr>
        <p:spPr>
          <a:xfrm rot="8100000">
            <a:off x="5520928" y="3146822"/>
            <a:ext cx="223838"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69" name="L-Shape 68"/>
          <p:cNvSpPr>
            <a:spLocks noChangeAspect="1"/>
          </p:cNvSpPr>
          <p:nvPr/>
        </p:nvSpPr>
        <p:spPr>
          <a:xfrm rot="13500000">
            <a:off x="4625579" y="1965723"/>
            <a:ext cx="188119" cy="188119"/>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70" name="L-Shape 69"/>
          <p:cNvSpPr>
            <a:spLocks noChangeAspect="1"/>
          </p:cNvSpPr>
          <p:nvPr/>
        </p:nvSpPr>
        <p:spPr>
          <a:xfrm rot="13500000">
            <a:off x="5374482" y="1966913"/>
            <a:ext cx="188119" cy="188119"/>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71" name="L-Shape 70"/>
          <p:cNvSpPr>
            <a:spLocks noChangeAspect="1"/>
          </p:cNvSpPr>
          <p:nvPr/>
        </p:nvSpPr>
        <p:spPr>
          <a:xfrm rot="13500000">
            <a:off x="2909888" y="1970485"/>
            <a:ext cx="188119" cy="188119"/>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74" name="Rounded Rectangle 73"/>
          <p:cNvSpPr/>
          <p:nvPr/>
        </p:nvSpPr>
        <p:spPr>
          <a:xfrm>
            <a:off x="3448943" y="3992623"/>
            <a:ext cx="771582" cy="514350"/>
          </a:xfrm>
          <a:prstGeom prst="roundRect">
            <a:avLst/>
          </a:prstGeom>
          <a:solidFill>
            <a:schemeClr val="tx2">
              <a:lumMod val="75000"/>
              <a:alpha val="33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chemeClr val="accent3"/>
                </a:solidFill>
              </a:rPr>
              <a:t>Hypothesis</a:t>
            </a:r>
          </a:p>
          <a:p>
            <a:pPr algn="ctr" defTabSz="685800">
              <a:defRPr/>
            </a:pPr>
            <a:r>
              <a:rPr lang="en-US" sz="900" kern="0" dirty="0">
                <a:solidFill>
                  <a:schemeClr val="accent3"/>
                </a:solidFill>
              </a:rPr>
              <a:t>Generation</a:t>
            </a:r>
          </a:p>
        </p:txBody>
      </p:sp>
      <p:sp>
        <p:nvSpPr>
          <p:cNvPr id="75" name="Rounded Rectangle 74"/>
          <p:cNvSpPr/>
          <p:nvPr/>
        </p:nvSpPr>
        <p:spPr>
          <a:xfrm>
            <a:off x="4444994" y="3992623"/>
            <a:ext cx="1757958" cy="514350"/>
          </a:xfrm>
          <a:prstGeom prst="roundRect">
            <a:avLst/>
          </a:prstGeom>
          <a:solidFill>
            <a:schemeClr val="tx2">
              <a:lumMod val="75000"/>
              <a:alpha val="33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chemeClr val="accent3"/>
                </a:solidFill>
              </a:rPr>
              <a:t>Hypothesis and Evidence Scoring</a:t>
            </a:r>
          </a:p>
        </p:txBody>
      </p:sp>
      <p:sp>
        <p:nvSpPr>
          <p:cNvPr id="76" name="L-Shape 75"/>
          <p:cNvSpPr>
            <a:spLocks noChangeAspect="1"/>
          </p:cNvSpPr>
          <p:nvPr/>
        </p:nvSpPr>
        <p:spPr>
          <a:xfrm rot="8100000">
            <a:off x="5942410" y="3146822"/>
            <a:ext cx="223838"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77" name="L-Shape 76"/>
          <p:cNvSpPr>
            <a:spLocks noChangeAspect="1"/>
          </p:cNvSpPr>
          <p:nvPr/>
        </p:nvSpPr>
        <p:spPr>
          <a:xfrm rot="13500000">
            <a:off x="4188619" y="4136232"/>
            <a:ext cx="222647"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dirty="0">
              <a:solidFill>
                <a:sysClr val="windowText" lastClr="000000"/>
              </a:solidFill>
            </a:endParaRPr>
          </a:p>
        </p:txBody>
      </p:sp>
      <p:sp>
        <p:nvSpPr>
          <p:cNvPr id="8" name="Flowchart: Magnetic Disk 7"/>
          <p:cNvSpPr/>
          <p:nvPr/>
        </p:nvSpPr>
        <p:spPr>
          <a:xfrm>
            <a:off x="6462713" y="1965722"/>
            <a:ext cx="363141" cy="351234"/>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1" name="Flowchart: Magnetic Disk 80"/>
          <p:cNvSpPr/>
          <p:nvPr/>
        </p:nvSpPr>
        <p:spPr>
          <a:xfrm>
            <a:off x="6462713" y="1690688"/>
            <a:ext cx="363141" cy="351235"/>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2" name="Flowchart: Magnetic Disk 81"/>
          <p:cNvSpPr/>
          <p:nvPr/>
        </p:nvSpPr>
        <p:spPr>
          <a:xfrm>
            <a:off x="6462713" y="1422797"/>
            <a:ext cx="363141" cy="351234"/>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3" name="Flowchart: Magnetic Disk 82"/>
          <p:cNvSpPr/>
          <p:nvPr/>
        </p:nvSpPr>
        <p:spPr>
          <a:xfrm>
            <a:off x="6832998" y="1972866"/>
            <a:ext cx="363140" cy="350044"/>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4" name="Flowchart: Magnetic Disk 83"/>
          <p:cNvSpPr/>
          <p:nvPr/>
        </p:nvSpPr>
        <p:spPr>
          <a:xfrm>
            <a:off x="6832998" y="1697832"/>
            <a:ext cx="363140" cy="351235"/>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5" name="Flowchart: Magnetic Disk 84"/>
          <p:cNvSpPr/>
          <p:nvPr/>
        </p:nvSpPr>
        <p:spPr>
          <a:xfrm>
            <a:off x="6832998" y="1429941"/>
            <a:ext cx="363140" cy="350044"/>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6" name="Flowchart: Magnetic Disk 85"/>
          <p:cNvSpPr/>
          <p:nvPr/>
        </p:nvSpPr>
        <p:spPr>
          <a:xfrm>
            <a:off x="7196138" y="1965722"/>
            <a:ext cx="364331" cy="351234"/>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7" name="Flowchart: Magnetic Disk 86"/>
          <p:cNvSpPr/>
          <p:nvPr/>
        </p:nvSpPr>
        <p:spPr>
          <a:xfrm>
            <a:off x="7196138" y="1690688"/>
            <a:ext cx="364331" cy="351235"/>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8" name="Flowchart: Magnetic Disk 87"/>
          <p:cNvSpPr/>
          <p:nvPr/>
        </p:nvSpPr>
        <p:spPr>
          <a:xfrm>
            <a:off x="7196138" y="1422797"/>
            <a:ext cx="364331" cy="351234"/>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90" name="Oval 89"/>
          <p:cNvSpPr/>
          <p:nvPr/>
        </p:nvSpPr>
        <p:spPr>
          <a:xfrm>
            <a:off x="6659166" y="3325416"/>
            <a:ext cx="835819" cy="837009"/>
          </a:xfrm>
          <a:prstGeom prst="ellipse">
            <a:avLst/>
          </a:prstGeom>
          <a:solidFill>
            <a:srgbClr val="FF99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685800">
              <a:defRPr/>
            </a:pPr>
            <a:r>
              <a:rPr lang="en-US" sz="825" b="1" kern="0" dirty="0">
                <a:solidFill>
                  <a:sysClr val="windowText" lastClr="000000"/>
                </a:solidFill>
              </a:rPr>
              <a:t>Answer &amp;</a:t>
            </a:r>
            <a:br>
              <a:rPr lang="en-US" sz="825" b="1" kern="0" dirty="0">
                <a:solidFill>
                  <a:sysClr val="windowText" lastClr="000000"/>
                </a:solidFill>
              </a:rPr>
            </a:br>
            <a:r>
              <a:rPr lang="en-US" sz="825" b="1" kern="0" dirty="0">
                <a:solidFill>
                  <a:sysClr val="windowText" lastClr="000000"/>
                </a:solidFill>
              </a:rPr>
              <a:t>Confidence</a:t>
            </a:r>
          </a:p>
        </p:txBody>
      </p:sp>
      <p:sp>
        <p:nvSpPr>
          <p:cNvPr id="10" name="Isosceles Triangle 9"/>
          <p:cNvSpPr/>
          <p:nvPr/>
        </p:nvSpPr>
        <p:spPr>
          <a:xfrm rot="10800000">
            <a:off x="5457825" y="2391966"/>
            <a:ext cx="588169" cy="196453"/>
          </a:xfrm>
          <a:prstGeom prst="triangle">
            <a:avLst/>
          </a:prstGeom>
          <a:solidFill>
            <a:srgbClr val="00B05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nvGrpSpPr>
          <p:cNvPr id="57422" name="Group 19"/>
          <p:cNvGrpSpPr>
            <a:grpSpLocks/>
          </p:cNvGrpSpPr>
          <p:nvPr/>
        </p:nvGrpSpPr>
        <p:grpSpPr bwMode="auto">
          <a:xfrm>
            <a:off x="2847976" y="3131344"/>
            <a:ext cx="336947" cy="481013"/>
            <a:chOff x="2323783" y="4175275"/>
            <a:chExt cx="450194" cy="641423"/>
          </a:xfrm>
        </p:grpSpPr>
        <p:grpSp>
          <p:nvGrpSpPr>
            <p:cNvPr id="57452" name="Group 13"/>
            <p:cNvGrpSpPr>
              <a:grpSpLocks/>
            </p:cNvGrpSpPr>
            <p:nvPr/>
          </p:nvGrpSpPr>
          <p:grpSpPr bwMode="auto">
            <a:xfrm>
              <a:off x="2328175" y="4723543"/>
              <a:ext cx="445802" cy="93155"/>
              <a:chOff x="2328175" y="4723543"/>
              <a:chExt cx="445802" cy="93155"/>
            </a:xfrm>
          </p:grpSpPr>
          <p:sp>
            <p:nvSpPr>
              <p:cNvPr id="11" name="Rectangle 10"/>
              <p:cNvSpPr/>
              <p:nvPr/>
            </p:nvSpPr>
            <p:spPr>
              <a:xfrm>
                <a:off x="2680120" y="4723025"/>
                <a:ext cx="93857" cy="9367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93" name="Rectangle 92"/>
              <p:cNvSpPr/>
              <p:nvPr/>
            </p:nvSpPr>
            <p:spPr>
              <a:xfrm>
                <a:off x="2501951" y="4723025"/>
                <a:ext cx="93857" cy="9367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94" name="Rectangle 93"/>
              <p:cNvSpPr/>
              <p:nvPr/>
            </p:nvSpPr>
            <p:spPr>
              <a:xfrm>
                <a:off x="2328556" y="4723025"/>
                <a:ext cx="93856" cy="9367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grpSp>
          <p:nvGrpSpPr>
            <p:cNvPr id="57453" name="Group 11"/>
            <p:cNvGrpSpPr>
              <a:grpSpLocks/>
            </p:cNvGrpSpPr>
            <p:nvPr/>
          </p:nvGrpSpPr>
          <p:grpSpPr bwMode="auto">
            <a:xfrm rot="-5400000">
              <a:off x="2147460" y="4351598"/>
              <a:ext cx="445802" cy="93155"/>
              <a:chOff x="2480575" y="4875943"/>
              <a:chExt cx="445802" cy="93155"/>
            </a:xfrm>
          </p:grpSpPr>
          <p:sp>
            <p:nvSpPr>
              <p:cNvPr id="95" name="Rectangle 94"/>
              <p:cNvSpPr/>
              <p:nvPr/>
            </p:nvSpPr>
            <p:spPr>
              <a:xfrm>
                <a:off x="2845404" y="4875942"/>
                <a:ext cx="93674" cy="9385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96" name="Rectangle 95"/>
              <p:cNvSpPr/>
              <p:nvPr/>
            </p:nvSpPr>
            <p:spPr>
              <a:xfrm>
                <a:off x="2654882" y="4863216"/>
                <a:ext cx="93674" cy="9385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97" name="Rectangle 96"/>
              <p:cNvSpPr/>
              <p:nvPr/>
            </p:nvSpPr>
            <p:spPr>
              <a:xfrm>
                <a:off x="2480237" y="4863216"/>
                <a:ext cx="93674" cy="9385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grpSp>
      <p:grpSp>
        <p:nvGrpSpPr>
          <p:cNvPr id="57423" name="Group 16"/>
          <p:cNvGrpSpPr>
            <a:grpSpLocks/>
          </p:cNvGrpSpPr>
          <p:nvPr/>
        </p:nvGrpSpPr>
        <p:grpSpPr bwMode="auto">
          <a:xfrm>
            <a:off x="2569369" y="3131344"/>
            <a:ext cx="615554" cy="1151335"/>
            <a:chOff x="1952311" y="4175275"/>
            <a:chExt cx="821666" cy="1534894"/>
          </a:xfrm>
        </p:grpSpPr>
        <p:grpSp>
          <p:nvGrpSpPr>
            <p:cNvPr id="57436" name="Group 98"/>
            <p:cNvGrpSpPr>
              <a:grpSpLocks/>
            </p:cNvGrpSpPr>
            <p:nvPr/>
          </p:nvGrpSpPr>
          <p:grpSpPr bwMode="auto">
            <a:xfrm rot="-5400000">
              <a:off x="1775988" y="4351598"/>
              <a:ext cx="445802" cy="93155"/>
              <a:chOff x="2480575" y="4875943"/>
              <a:chExt cx="445802" cy="93155"/>
            </a:xfrm>
          </p:grpSpPr>
          <p:sp>
            <p:nvSpPr>
              <p:cNvPr id="100" name="Rectangle 99"/>
              <p:cNvSpPr/>
              <p:nvPr/>
            </p:nvSpPr>
            <p:spPr>
              <a:xfrm>
                <a:off x="2845425" y="4875942"/>
                <a:ext cx="93650"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01" name="Rectangle 100"/>
              <p:cNvSpPr/>
              <p:nvPr/>
            </p:nvSpPr>
            <p:spPr>
              <a:xfrm>
                <a:off x="2654952" y="4863228"/>
                <a:ext cx="93650"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02" name="Rectangle 101"/>
              <p:cNvSpPr/>
              <p:nvPr/>
            </p:nvSpPr>
            <p:spPr>
              <a:xfrm>
                <a:off x="2480352" y="4863228"/>
                <a:ext cx="93650"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grpSp>
          <p:nvGrpSpPr>
            <p:cNvPr id="57437" name="Group 102"/>
            <p:cNvGrpSpPr>
              <a:grpSpLocks/>
            </p:cNvGrpSpPr>
            <p:nvPr/>
          </p:nvGrpSpPr>
          <p:grpSpPr bwMode="auto">
            <a:xfrm rot="-5400000">
              <a:off x="1775989" y="4899546"/>
              <a:ext cx="445802" cy="93155"/>
              <a:chOff x="2480575" y="4875943"/>
              <a:chExt cx="445802" cy="93155"/>
            </a:xfrm>
          </p:grpSpPr>
          <p:sp>
            <p:nvSpPr>
              <p:cNvPr id="104" name="Rectangle 103"/>
              <p:cNvSpPr/>
              <p:nvPr/>
            </p:nvSpPr>
            <p:spPr>
              <a:xfrm>
                <a:off x="2845765" y="4875941"/>
                <a:ext cx="93649"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05" name="Rectangle 104"/>
              <p:cNvSpPr/>
              <p:nvPr/>
            </p:nvSpPr>
            <p:spPr>
              <a:xfrm>
                <a:off x="2655292" y="4863227"/>
                <a:ext cx="93649"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06" name="Rectangle 105"/>
              <p:cNvSpPr/>
              <p:nvPr/>
            </p:nvSpPr>
            <p:spPr>
              <a:xfrm>
                <a:off x="2480692" y="4863227"/>
                <a:ext cx="93649"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grpSp>
          <p:nvGrpSpPr>
            <p:cNvPr id="57438" name="Group 106"/>
            <p:cNvGrpSpPr>
              <a:grpSpLocks/>
            </p:cNvGrpSpPr>
            <p:nvPr/>
          </p:nvGrpSpPr>
          <p:grpSpPr bwMode="auto">
            <a:xfrm rot="-5400000">
              <a:off x="1775988" y="5440690"/>
              <a:ext cx="445802" cy="93155"/>
              <a:chOff x="2480575" y="4875943"/>
              <a:chExt cx="445802" cy="93155"/>
            </a:xfrm>
          </p:grpSpPr>
          <p:sp>
            <p:nvSpPr>
              <p:cNvPr id="108" name="Rectangle 107"/>
              <p:cNvSpPr/>
              <p:nvPr/>
            </p:nvSpPr>
            <p:spPr>
              <a:xfrm>
                <a:off x="2845648" y="4875942"/>
                <a:ext cx="93650"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09" name="Rectangle 108"/>
              <p:cNvSpPr/>
              <p:nvPr/>
            </p:nvSpPr>
            <p:spPr>
              <a:xfrm>
                <a:off x="2655175" y="4863228"/>
                <a:ext cx="93650"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10" name="Rectangle 109"/>
              <p:cNvSpPr/>
              <p:nvPr/>
            </p:nvSpPr>
            <p:spPr>
              <a:xfrm>
                <a:off x="2480575" y="4863228"/>
                <a:ext cx="93650"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sp>
          <p:nvSpPr>
            <p:cNvPr id="122" name="Rectangle 121"/>
            <p:cNvSpPr/>
            <p:nvPr/>
          </p:nvSpPr>
          <p:spPr>
            <a:xfrm>
              <a:off x="2680208" y="5616519"/>
              <a:ext cx="93769" cy="936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23" name="Rectangle 122"/>
            <p:cNvSpPr/>
            <p:nvPr/>
          </p:nvSpPr>
          <p:spPr>
            <a:xfrm>
              <a:off x="2502207" y="5616519"/>
              <a:ext cx="93769" cy="936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24" name="Rectangle 123"/>
            <p:cNvSpPr/>
            <p:nvPr/>
          </p:nvSpPr>
          <p:spPr>
            <a:xfrm>
              <a:off x="2327385" y="5616519"/>
              <a:ext cx="93769" cy="936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25" name="Rectangle 124"/>
            <p:cNvSpPr/>
            <p:nvPr/>
          </p:nvSpPr>
          <p:spPr>
            <a:xfrm>
              <a:off x="2138259" y="5616519"/>
              <a:ext cx="92179" cy="936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grpSp>
        <p:nvGrpSpPr>
          <p:cNvPr id="57424" name="Group 125"/>
          <p:cNvGrpSpPr>
            <a:grpSpLocks/>
          </p:cNvGrpSpPr>
          <p:nvPr/>
        </p:nvGrpSpPr>
        <p:grpSpPr bwMode="auto">
          <a:xfrm rot="16200000">
            <a:off x="5887046" y="3511749"/>
            <a:ext cx="334566" cy="69056"/>
            <a:chOff x="2480575" y="4875943"/>
            <a:chExt cx="445802" cy="93155"/>
          </a:xfrm>
        </p:grpSpPr>
        <p:sp>
          <p:nvSpPr>
            <p:cNvPr id="127" name="Rectangle 126"/>
            <p:cNvSpPr/>
            <p:nvPr/>
          </p:nvSpPr>
          <p:spPr>
            <a:xfrm>
              <a:off x="2845465" y="4875942"/>
              <a:ext cx="93603" cy="9315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28" name="Rectangle 127"/>
            <p:cNvSpPr/>
            <p:nvPr/>
          </p:nvSpPr>
          <p:spPr>
            <a:xfrm>
              <a:off x="2655088" y="4863094"/>
              <a:ext cx="93603" cy="9315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29" name="Rectangle 128"/>
            <p:cNvSpPr/>
            <p:nvPr/>
          </p:nvSpPr>
          <p:spPr>
            <a:xfrm>
              <a:off x="2480575" y="4863094"/>
              <a:ext cx="93603" cy="9315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sp>
        <p:nvSpPr>
          <p:cNvPr id="131" name="Rectangle 130"/>
          <p:cNvSpPr/>
          <p:nvPr/>
        </p:nvSpPr>
        <p:spPr>
          <a:xfrm rot="16200000">
            <a:off x="6019801" y="3790951"/>
            <a:ext cx="69056" cy="6905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32" name="Rectangle 131"/>
          <p:cNvSpPr/>
          <p:nvPr/>
        </p:nvSpPr>
        <p:spPr>
          <a:xfrm rot="16200000">
            <a:off x="6019205" y="3924896"/>
            <a:ext cx="70247" cy="6905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38" name="Rectangle 137"/>
          <p:cNvSpPr/>
          <p:nvPr/>
        </p:nvSpPr>
        <p:spPr>
          <a:xfrm rot="16200000">
            <a:off x="5283994" y="4506516"/>
            <a:ext cx="70247" cy="7024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39" name="Rectangle 138"/>
          <p:cNvSpPr/>
          <p:nvPr/>
        </p:nvSpPr>
        <p:spPr>
          <a:xfrm rot="16200000">
            <a:off x="5284590" y="4640461"/>
            <a:ext cx="69056" cy="70247"/>
          </a:xfrm>
          <a:prstGeom prst="rect">
            <a:avLst/>
          </a:prstGeom>
          <a:solidFill>
            <a:srgbClr val="EAEAE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40" name="Rectangle 139"/>
          <p:cNvSpPr/>
          <p:nvPr/>
        </p:nvSpPr>
        <p:spPr>
          <a:xfrm rot="16200000">
            <a:off x="5284590" y="4771430"/>
            <a:ext cx="69056" cy="7024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42" name="Rectangle 141"/>
          <p:cNvSpPr/>
          <p:nvPr/>
        </p:nvSpPr>
        <p:spPr>
          <a:xfrm rot="16200000">
            <a:off x="3799285" y="4506516"/>
            <a:ext cx="70247" cy="7024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43" name="Rectangle 142"/>
          <p:cNvSpPr/>
          <p:nvPr/>
        </p:nvSpPr>
        <p:spPr>
          <a:xfrm rot="16200000">
            <a:off x="3799880" y="4640461"/>
            <a:ext cx="69056" cy="70247"/>
          </a:xfrm>
          <a:prstGeom prst="rect">
            <a:avLst/>
          </a:prstGeom>
          <a:solidFill>
            <a:srgbClr val="EAEAE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44" name="Rectangle 143"/>
          <p:cNvSpPr/>
          <p:nvPr/>
        </p:nvSpPr>
        <p:spPr>
          <a:xfrm rot="16200000">
            <a:off x="3799880" y="4771430"/>
            <a:ext cx="69056" cy="7024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Tree>
    <p:extLst>
      <p:ext uri="{BB962C8B-B14F-4D97-AF65-F5344CB8AC3E}">
        <p14:creationId xmlns:p14="http://schemas.microsoft.com/office/powerpoint/2010/main" val="2176306764"/>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1357313" y="1671638"/>
            <a:ext cx="723900" cy="722710"/>
          </a:xfrm>
          <a:prstGeom prst="ellipse">
            <a:avLst/>
          </a:prstGeom>
          <a:solidFill>
            <a:srgbClr val="FF9900"/>
          </a:solidFill>
          <a:ln>
            <a:no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685800">
              <a:defRPr/>
            </a:pPr>
            <a:r>
              <a:rPr lang="en-US" sz="825" b="1" kern="0" dirty="0">
                <a:solidFill>
                  <a:sysClr val="windowText" lastClr="000000"/>
                </a:solidFill>
              </a:rPr>
              <a:t>Initial</a:t>
            </a:r>
          </a:p>
          <a:p>
            <a:pPr algn="ctr" defTabSz="685800">
              <a:defRPr/>
            </a:pPr>
            <a:r>
              <a:rPr lang="en-US" sz="825" b="1" kern="0" dirty="0">
                <a:solidFill>
                  <a:sysClr val="windowText" lastClr="000000"/>
                </a:solidFill>
              </a:rPr>
              <a:t>Question</a:t>
            </a:r>
          </a:p>
        </p:txBody>
      </p:sp>
      <p:sp>
        <p:nvSpPr>
          <p:cNvPr id="59394" name="Title 1"/>
          <p:cNvSpPr>
            <a:spLocks noGrp="1"/>
          </p:cNvSpPr>
          <p:nvPr>
            <p:ph type="title"/>
          </p:nvPr>
        </p:nvSpPr>
        <p:spPr/>
        <p:txBody>
          <a:bodyPr/>
          <a:lstStyle/>
          <a:p>
            <a:r>
              <a:rPr lang="en-US" altLang="en-US">
                <a:solidFill>
                  <a:srgbClr val="00B050"/>
                </a:solidFill>
                <a:latin typeface="Arial" panose="020B0604020202020204" pitchFamily="34" charset="0"/>
              </a:rPr>
              <a:t>DeepQA: the technology &amp; architecture behind Watson</a:t>
            </a:r>
          </a:p>
        </p:txBody>
      </p:sp>
      <p:sp>
        <p:nvSpPr>
          <p:cNvPr id="5939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MS PGothic" panose="020B0600070205080204" pitchFamily="34" charset="-128"/>
              </a:defRPr>
            </a:lvl1pPr>
            <a:lvl2pPr marL="557213" indent="-214313" eaLnBrk="0" hangingPunct="0">
              <a:defRPr sz="1800">
                <a:solidFill>
                  <a:schemeClr val="tx1"/>
                </a:solidFill>
                <a:latin typeface="Arial" panose="020B0604020202020204" pitchFamily="34" charset="0"/>
                <a:ea typeface="MS PGothic" panose="020B0600070205080204" pitchFamily="34" charset="-128"/>
              </a:defRPr>
            </a:lvl2pPr>
            <a:lvl3pPr marL="857250" indent="-171450" eaLnBrk="0" hangingPunct="0">
              <a:defRPr sz="1800">
                <a:solidFill>
                  <a:schemeClr val="tx1"/>
                </a:solidFill>
                <a:latin typeface="Arial" panose="020B0604020202020204" pitchFamily="34" charset="0"/>
                <a:ea typeface="MS PGothic" panose="020B0600070205080204" pitchFamily="34" charset="-128"/>
              </a:defRPr>
            </a:lvl3pPr>
            <a:lvl4pPr marL="1200150" indent="-171450" eaLnBrk="0" hangingPunct="0">
              <a:defRPr sz="1800">
                <a:solidFill>
                  <a:schemeClr val="tx1"/>
                </a:solidFill>
                <a:latin typeface="Arial" panose="020B0604020202020204" pitchFamily="34" charset="0"/>
                <a:ea typeface="MS PGothic" panose="020B0600070205080204" pitchFamily="34" charset="-128"/>
              </a:defRPr>
            </a:lvl4pPr>
            <a:lvl5pPr marL="1543050" indent="-171450" eaLnBrk="0" hangingPunct="0">
              <a:defRPr sz="1800">
                <a:solidFill>
                  <a:schemeClr val="tx1"/>
                </a:solidFill>
                <a:latin typeface="Arial" panose="020B0604020202020204" pitchFamily="34" charset="0"/>
                <a:ea typeface="MS PGothic" panose="020B0600070205080204" pitchFamily="34" charset="-128"/>
              </a:defRPr>
            </a:lvl5pPr>
            <a:lvl6pPr marL="18859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6pPr>
            <a:lvl7pPr marL="22288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7pPr>
            <a:lvl8pPr marL="25717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8pPr>
            <a:lvl9pPr marL="29146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9pPr>
          </a:lstStyle>
          <a:p>
            <a:pPr defTabSz="685800" eaLnBrk="1" hangingPunct="1"/>
            <a:fld id="{8718B522-C96B-42C9-BD5D-569B9EBB6425}" type="slidenum">
              <a:rPr lang="en-US" altLang="en-US" sz="1200" kern="0"/>
              <a:pPr defTabSz="685800" eaLnBrk="1" hangingPunct="1"/>
              <a:t>41</a:t>
            </a:fld>
            <a:endParaRPr lang="en-US" altLang="en-US" sz="1200" kern="0"/>
          </a:p>
        </p:txBody>
      </p:sp>
      <p:sp>
        <p:nvSpPr>
          <p:cNvPr id="341" name="Rounded Rectangle 340"/>
          <p:cNvSpPr/>
          <p:nvPr/>
        </p:nvSpPr>
        <p:spPr>
          <a:xfrm>
            <a:off x="1377948" y="2621284"/>
            <a:ext cx="682541" cy="514350"/>
          </a:xfrm>
          <a:prstGeom prst="roundRect">
            <a:avLst/>
          </a:prstGeom>
          <a:solidFill>
            <a:schemeClr val="tx2">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Question &amp; Topic Analysis</a:t>
            </a:r>
          </a:p>
        </p:txBody>
      </p:sp>
      <p:sp>
        <p:nvSpPr>
          <p:cNvPr id="376" name="Rounded Rectangle 375"/>
          <p:cNvSpPr/>
          <p:nvPr/>
        </p:nvSpPr>
        <p:spPr>
          <a:xfrm>
            <a:off x="2286810" y="2611273"/>
            <a:ext cx="927372" cy="514350"/>
          </a:xfrm>
          <a:prstGeom prst="roundRect">
            <a:avLst/>
          </a:prstGeom>
          <a:solidFill>
            <a:schemeClr val="tx2">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825" kern="0" dirty="0">
                <a:solidFill>
                  <a:schemeClr val="accent3"/>
                </a:solidFill>
              </a:rPr>
              <a:t>Question</a:t>
            </a:r>
          </a:p>
          <a:p>
            <a:pPr algn="ctr" defTabSz="685800">
              <a:defRPr/>
            </a:pPr>
            <a:r>
              <a:rPr lang="en-US" sz="825" kern="0" dirty="0">
                <a:solidFill>
                  <a:schemeClr val="accent3"/>
                </a:solidFill>
              </a:rPr>
              <a:t>Decomposition</a:t>
            </a:r>
          </a:p>
        </p:txBody>
      </p:sp>
      <p:sp>
        <p:nvSpPr>
          <p:cNvPr id="377" name="L-Shape 376"/>
          <p:cNvSpPr>
            <a:spLocks noChangeAspect="1"/>
          </p:cNvSpPr>
          <p:nvPr/>
        </p:nvSpPr>
        <p:spPr>
          <a:xfrm rot="13500000">
            <a:off x="2022277" y="2756893"/>
            <a:ext cx="223838"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82" name="L-Shape 381"/>
          <p:cNvSpPr>
            <a:spLocks noChangeAspect="1"/>
          </p:cNvSpPr>
          <p:nvPr/>
        </p:nvSpPr>
        <p:spPr>
          <a:xfrm rot="18900000">
            <a:off x="1607344" y="2351485"/>
            <a:ext cx="223838" cy="223838"/>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nvGrpSpPr>
          <p:cNvPr id="59404" name="Group 4"/>
          <p:cNvGrpSpPr>
            <a:grpSpLocks/>
          </p:cNvGrpSpPr>
          <p:nvPr/>
        </p:nvGrpSpPr>
        <p:grpSpPr bwMode="auto">
          <a:xfrm>
            <a:off x="2149079" y="1200150"/>
            <a:ext cx="2514600" cy="1256110"/>
            <a:chOff x="1328700" y="1545174"/>
            <a:chExt cx="3353028" cy="1657340"/>
          </a:xfrm>
        </p:grpSpPr>
        <p:sp>
          <p:nvSpPr>
            <p:cNvPr id="3" name="Rounded Rectangular Callout 2"/>
            <p:cNvSpPr/>
            <p:nvPr/>
          </p:nvSpPr>
          <p:spPr>
            <a:xfrm>
              <a:off x="1525563" y="1763535"/>
              <a:ext cx="3156165" cy="1438979"/>
            </a:xfrm>
            <a:prstGeom prst="wedgeRoundRectCallout">
              <a:avLst>
                <a:gd name="adj1" fmla="val -62557"/>
                <a:gd name="adj2" fmla="val 14407"/>
                <a:gd name="adj3" fmla="val 16667"/>
              </a:avLst>
            </a:prstGeom>
            <a:solidFill>
              <a:srgbClr val="FF990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1200" b="1" kern="0">
                  <a:solidFill>
                    <a:srgbClr val="863E0A"/>
                  </a:solidFill>
                </a:rPr>
                <a:t>Initial Question Formulated: </a:t>
              </a:r>
              <a:br>
                <a:rPr lang="en-US" altLang="en-US" sz="1200" b="1" kern="0">
                  <a:solidFill>
                    <a:srgbClr val="863E0A"/>
                  </a:solidFill>
                </a:rPr>
              </a:br>
              <a:r>
                <a:rPr lang="ja-JP" altLang="en-US" sz="1200" b="1" kern="0">
                  <a:solidFill>
                    <a:srgbClr val="863E0A"/>
                  </a:solidFill>
                </a:rPr>
                <a:t>“</a:t>
              </a:r>
              <a:r>
                <a:rPr lang="en-US" altLang="ja-JP" sz="1200" b="1" kern="0">
                  <a:solidFill>
                    <a:srgbClr val="863E0A"/>
                  </a:solidFill>
                </a:rPr>
                <a:t>The name of this monetary unit comes from the word for "round"; earlier coins were often oval</a:t>
              </a:r>
              <a:r>
                <a:rPr lang="ja-JP" altLang="en-US" sz="1200" b="1" kern="0">
                  <a:solidFill>
                    <a:srgbClr val="863E0A"/>
                  </a:solidFill>
                </a:rPr>
                <a:t>”</a:t>
              </a:r>
              <a:endParaRPr lang="en-US" altLang="en-US" sz="1200" b="1" kern="0">
                <a:solidFill>
                  <a:srgbClr val="863E0A"/>
                </a:solidFill>
              </a:endParaRPr>
            </a:p>
          </p:txBody>
        </p:sp>
        <p:sp>
          <p:nvSpPr>
            <p:cNvPr id="112" name="Oval 111"/>
            <p:cNvSpPr/>
            <p:nvPr/>
          </p:nvSpPr>
          <p:spPr>
            <a:xfrm>
              <a:off x="1328700" y="1545174"/>
              <a:ext cx="441355" cy="441434"/>
            </a:xfrm>
            <a:prstGeom prst="ellipse">
              <a:avLst/>
            </a:prstGeom>
            <a:solidFill>
              <a:srgbClr val="FF9900"/>
            </a:solidFill>
            <a:ln>
              <a:no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685800">
                <a:defRPr/>
              </a:pPr>
              <a:r>
                <a:rPr lang="en-US" sz="1500" b="1" kern="0" dirty="0">
                  <a:solidFill>
                    <a:sysClr val="windowText" lastClr="000000"/>
                  </a:solidFill>
                </a:rPr>
                <a:t>1</a:t>
              </a:r>
            </a:p>
          </p:txBody>
        </p:sp>
      </p:grpSp>
      <p:grpSp>
        <p:nvGrpSpPr>
          <p:cNvPr id="59405" name="Group 14"/>
          <p:cNvGrpSpPr>
            <a:grpSpLocks/>
          </p:cNvGrpSpPr>
          <p:nvPr/>
        </p:nvGrpSpPr>
        <p:grpSpPr bwMode="auto">
          <a:xfrm>
            <a:off x="3402806" y="2475310"/>
            <a:ext cx="1728788" cy="1002506"/>
            <a:chOff x="3012504" y="3300660"/>
            <a:chExt cx="2305974" cy="1335891"/>
          </a:xfrm>
        </p:grpSpPr>
        <p:sp>
          <p:nvSpPr>
            <p:cNvPr id="98" name="Rounded Rectangular Callout 97"/>
            <p:cNvSpPr/>
            <p:nvPr/>
          </p:nvSpPr>
          <p:spPr>
            <a:xfrm>
              <a:off x="3012504" y="3495807"/>
              <a:ext cx="2166218" cy="1140744"/>
            </a:xfrm>
            <a:prstGeom prst="wedgeRoundRectCallout">
              <a:avLst>
                <a:gd name="adj1" fmla="val -60447"/>
                <a:gd name="adj2" fmla="val -22441"/>
                <a:gd name="adj3" fmla="val 16667"/>
              </a:avLst>
            </a:prstGeom>
            <a:solidFill>
              <a:srgbClr val="0070C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1200" b="1" kern="0" dirty="0">
                  <a:solidFill>
                    <a:schemeClr val="tx2">
                      <a:lumMod val="50000"/>
                    </a:schemeClr>
                  </a:solidFill>
                </a:rPr>
                <a:t>It decides whether the question needs to be subdivided. </a:t>
              </a:r>
            </a:p>
          </p:txBody>
        </p:sp>
        <p:sp>
          <p:nvSpPr>
            <p:cNvPr id="113" name="Oval 112"/>
            <p:cNvSpPr/>
            <p:nvPr/>
          </p:nvSpPr>
          <p:spPr>
            <a:xfrm>
              <a:off x="4876976" y="3300660"/>
              <a:ext cx="441502" cy="441066"/>
            </a:xfrm>
            <a:prstGeom prst="ellips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685800">
                <a:defRPr/>
              </a:pPr>
              <a:r>
                <a:rPr lang="en-US" sz="1500" b="1" kern="0" dirty="0">
                  <a:solidFill>
                    <a:sysClr val="windowText" lastClr="000000"/>
                  </a:solidFill>
                </a:rPr>
                <a:t>3</a:t>
              </a:r>
            </a:p>
          </p:txBody>
        </p:sp>
      </p:grpSp>
      <p:grpSp>
        <p:nvGrpSpPr>
          <p:cNvPr id="59406" name="Group 12"/>
          <p:cNvGrpSpPr>
            <a:grpSpLocks/>
          </p:cNvGrpSpPr>
          <p:nvPr/>
        </p:nvGrpSpPr>
        <p:grpSpPr bwMode="auto">
          <a:xfrm>
            <a:off x="1377554" y="3311129"/>
            <a:ext cx="1721644" cy="1064419"/>
            <a:chOff x="313263" y="4415541"/>
            <a:chExt cx="2295006" cy="1417723"/>
          </a:xfrm>
        </p:grpSpPr>
        <p:sp>
          <p:nvSpPr>
            <p:cNvPr id="111" name="Rounded Rectangular Callout 110"/>
            <p:cNvSpPr/>
            <p:nvPr/>
          </p:nvSpPr>
          <p:spPr>
            <a:xfrm>
              <a:off x="313263" y="4415541"/>
              <a:ext cx="2166447" cy="1281342"/>
            </a:xfrm>
            <a:prstGeom prst="wedgeRoundRectCallout">
              <a:avLst>
                <a:gd name="adj1" fmla="val -28368"/>
                <a:gd name="adj2" fmla="val -70504"/>
                <a:gd name="adj3" fmla="val 16667"/>
              </a:avLst>
            </a:prstGeom>
            <a:solidFill>
              <a:srgbClr val="0070C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1200" b="1" kern="0" dirty="0">
                  <a:solidFill>
                    <a:schemeClr val="tx2">
                      <a:lumMod val="50000"/>
                    </a:schemeClr>
                  </a:solidFill>
                </a:rPr>
                <a:t>Watson performs question analysis, determines what is being asked.</a:t>
              </a:r>
            </a:p>
          </p:txBody>
        </p:sp>
        <p:sp>
          <p:nvSpPr>
            <p:cNvPr id="114" name="Oval 113"/>
            <p:cNvSpPr/>
            <p:nvPr/>
          </p:nvSpPr>
          <p:spPr>
            <a:xfrm>
              <a:off x="2167044" y="5392406"/>
              <a:ext cx="441225" cy="440858"/>
            </a:xfrm>
            <a:prstGeom prst="ellips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685800">
                <a:defRPr/>
              </a:pPr>
              <a:r>
                <a:rPr lang="en-US" sz="1500" b="1" kern="0" dirty="0">
                  <a:solidFill>
                    <a:sysClr val="windowText" lastClr="000000"/>
                  </a:solidFill>
                </a:rPr>
                <a:t>2</a:t>
              </a:r>
            </a:p>
          </p:txBody>
        </p:sp>
      </p:grpSp>
    </p:spTree>
    <p:extLst>
      <p:ext uri="{BB962C8B-B14F-4D97-AF65-F5344CB8AC3E}">
        <p14:creationId xmlns:p14="http://schemas.microsoft.com/office/powerpoint/2010/main" val="4000147772"/>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1357313" y="1671638"/>
            <a:ext cx="723900" cy="722710"/>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685800">
              <a:defRPr/>
            </a:pPr>
            <a:r>
              <a:rPr lang="en-US" sz="825" b="1" kern="0" dirty="0">
                <a:solidFill>
                  <a:sysClr val="windowText" lastClr="000000"/>
                </a:solidFill>
              </a:rPr>
              <a:t>Initial</a:t>
            </a:r>
          </a:p>
          <a:p>
            <a:pPr algn="ctr" defTabSz="685800">
              <a:defRPr/>
            </a:pPr>
            <a:r>
              <a:rPr lang="en-US" sz="825" b="1" kern="0" dirty="0">
                <a:solidFill>
                  <a:sysClr val="windowText" lastClr="000000"/>
                </a:solidFill>
              </a:rPr>
              <a:t>Question</a:t>
            </a:r>
          </a:p>
        </p:txBody>
      </p:sp>
      <p:sp>
        <p:nvSpPr>
          <p:cNvPr id="61442" name="Title 1"/>
          <p:cNvSpPr>
            <a:spLocks noGrp="1"/>
          </p:cNvSpPr>
          <p:nvPr>
            <p:ph type="title"/>
          </p:nvPr>
        </p:nvSpPr>
        <p:spPr/>
        <p:txBody>
          <a:bodyPr/>
          <a:lstStyle/>
          <a:p>
            <a:r>
              <a:rPr lang="en-US" altLang="en-US">
                <a:solidFill>
                  <a:srgbClr val="00B050"/>
                </a:solidFill>
                <a:latin typeface="Arial" panose="020B0604020202020204" pitchFamily="34" charset="0"/>
              </a:rPr>
              <a:t>DeepQA: the technology &amp; architecture behind Watson</a:t>
            </a:r>
          </a:p>
        </p:txBody>
      </p:sp>
      <p:sp>
        <p:nvSpPr>
          <p:cNvPr id="6144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MS PGothic" panose="020B0600070205080204" pitchFamily="34" charset="-128"/>
              </a:defRPr>
            </a:lvl1pPr>
            <a:lvl2pPr marL="557213" indent="-214313" eaLnBrk="0" hangingPunct="0">
              <a:defRPr sz="1800">
                <a:solidFill>
                  <a:schemeClr val="tx1"/>
                </a:solidFill>
                <a:latin typeface="Arial" panose="020B0604020202020204" pitchFamily="34" charset="0"/>
                <a:ea typeface="MS PGothic" panose="020B0600070205080204" pitchFamily="34" charset="-128"/>
              </a:defRPr>
            </a:lvl2pPr>
            <a:lvl3pPr marL="857250" indent="-171450" eaLnBrk="0" hangingPunct="0">
              <a:defRPr sz="1800">
                <a:solidFill>
                  <a:schemeClr val="tx1"/>
                </a:solidFill>
                <a:latin typeface="Arial" panose="020B0604020202020204" pitchFamily="34" charset="0"/>
                <a:ea typeface="MS PGothic" panose="020B0600070205080204" pitchFamily="34" charset="-128"/>
              </a:defRPr>
            </a:lvl3pPr>
            <a:lvl4pPr marL="1200150" indent="-171450" eaLnBrk="0" hangingPunct="0">
              <a:defRPr sz="1800">
                <a:solidFill>
                  <a:schemeClr val="tx1"/>
                </a:solidFill>
                <a:latin typeface="Arial" panose="020B0604020202020204" pitchFamily="34" charset="0"/>
                <a:ea typeface="MS PGothic" panose="020B0600070205080204" pitchFamily="34" charset="-128"/>
              </a:defRPr>
            </a:lvl4pPr>
            <a:lvl5pPr marL="1543050" indent="-171450" eaLnBrk="0" hangingPunct="0">
              <a:defRPr sz="1800">
                <a:solidFill>
                  <a:schemeClr val="tx1"/>
                </a:solidFill>
                <a:latin typeface="Arial" panose="020B0604020202020204" pitchFamily="34" charset="0"/>
                <a:ea typeface="MS PGothic" panose="020B0600070205080204" pitchFamily="34" charset="-128"/>
              </a:defRPr>
            </a:lvl5pPr>
            <a:lvl6pPr marL="18859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6pPr>
            <a:lvl7pPr marL="22288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7pPr>
            <a:lvl8pPr marL="25717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8pPr>
            <a:lvl9pPr marL="29146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9pPr>
          </a:lstStyle>
          <a:p>
            <a:pPr defTabSz="685800" eaLnBrk="1" hangingPunct="1"/>
            <a:fld id="{05EA03D4-4854-4336-B102-00867B14D514}" type="slidenum">
              <a:rPr lang="en-US" altLang="en-US" sz="1200" kern="0"/>
              <a:pPr defTabSz="685800" eaLnBrk="1" hangingPunct="1"/>
              <a:t>42</a:t>
            </a:fld>
            <a:endParaRPr lang="en-US" altLang="en-US" sz="1200" kern="0"/>
          </a:p>
        </p:txBody>
      </p:sp>
      <p:cxnSp>
        <p:nvCxnSpPr>
          <p:cNvPr id="61444" name="AutoShape 11"/>
          <p:cNvCxnSpPr>
            <a:cxnSpLocks noChangeShapeType="1"/>
          </p:cNvCxnSpPr>
          <p:nvPr/>
        </p:nvCxnSpPr>
        <p:spPr bwMode="auto">
          <a:xfrm flipV="1">
            <a:off x="1653778" y="2838450"/>
            <a:ext cx="109538"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1" name="Rounded Rectangle 330"/>
          <p:cNvSpPr/>
          <p:nvPr/>
        </p:nvSpPr>
        <p:spPr>
          <a:xfrm>
            <a:off x="3458231" y="2591960"/>
            <a:ext cx="771582" cy="514350"/>
          </a:xfrm>
          <a:prstGeom prst="roundRect">
            <a:avLst/>
          </a:prstGeom>
          <a:solidFill>
            <a:schemeClr val="tx2">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Hypothesis</a:t>
            </a:r>
          </a:p>
          <a:p>
            <a:pPr algn="ctr" defTabSz="685800">
              <a:defRPr/>
            </a:pPr>
            <a:r>
              <a:rPr lang="en-US" sz="900" kern="0" dirty="0">
                <a:solidFill>
                  <a:srgbClr val="FFFFFF"/>
                </a:solidFill>
              </a:rPr>
              <a:t>Generation</a:t>
            </a:r>
          </a:p>
        </p:txBody>
      </p:sp>
      <p:sp>
        <p:nvSpPr>
          <p:cNvPr id="341" name="Rounded Rectangle 340"/>
          <p:cNvSpPr/>
          <p:nvPr/>
        </p:nvSpPr>
        <p:spPr>
          <a:xfrm>
            <a:off x="1377948" y="2621284"/>
            <a:ext cx="682541" cy="514350"/>
          </a:xfrm>
          <a:prstGeom prst="roundRect">
            <a:avLst/>
          </a:prstGeom>
          <a:solidFill>
            <a:schemeClr val="bg1">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Question &amp; Topic Analysis</a:t>
            </a:r>
          </a:p>
        </p:txBody>
      </p:sp>
      <p:sp>
        <p:nvSpPr>
          <p:cNvPr id="348" name="Rounded Rectangle 347"/>
          <p:cNvSpPr/>
          <p:nvPr/>
        </p:nvSpPr>
        <p:spPr>
          <a:xfrm>
            <a:off x="3458231" y="3330591"/>
            <a:ext cx="771582" cy="514350"/>
          </a:xfrm>
          <a:prstGeom prst="roundRect">
            <a:avLst/>
          </a:prstGeom>
          <a:solidFill>
            <a:schemeClr val="tx2">
              <a:lumMod val="75000"/>
              <a:alpha val="67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chemeClr val="accent3"/>
                </a:solidFill>
              </a:rPr>
              <a:t>Hypothesis</a:t>
            </a:r>
          </a:p>
          <a:p>
            <a:pPr algn="ctr" defTabSz="685800">
              <a:defRPr/>
            </a:pPr>
            <a:r>
              <a:rPr lang="en-US" sz="900" kern="0" dirty="0">
                <a:solidFill>
                  <a:schemeClr val="accent3"/>
                </a:solidFill>
              </a:rPr>
              <a:t>Generation</a:t>
            </a:r>
          </a:p>
        </p:txBody>
      </p:sp>
      <p:sp>
        <p:nvSpPr>
          <p:cNvPr id="375" name="L-Shape 374"/>
          <p:cNvSpPr>
            <a:spLocks noChangeAspect="1"/>
          </p:cNvSpPr>
          <p:nvPr/>
        </p:nvSpPr>
        <p:spPr>
          <a:xfrm rot="13500000">
            <a:off x="3179564" y="2746177"/>
            <a:ext cx="222647" cy="223838"/>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76" name="Rounded Rectangle 375"/>
          <p:cNvSpPr/>
          <p:nvPr/>
        </p:nvSpPr>
        <p:spPr>
          <a:xfrm>
            <a:off x="2286810" y="2611273"/>
            <a:ext cx="927372" cy="514350"/>
          </a:xfrm>
          <a:prstGeom prst="roundRect">
            <a:avLst/>
          </a:prstGeom>
          <a:solidFill>
            <a:schemeClr val="bg1">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825" kern="0" dirty="0">
                <a:solidFill>
                  <a:schemeClr val="accent3"/>
                </a:solidFill>
              </a:rPr>
              <a:t>Question</a:t>
            </a:r>
          </a:p>
          <a:p>
            <a:pPr algn="ctr" defTabSz="685800">
              <a:defRPr/>
            </a:pPr>
            <a:r>
              <a:rPr lang="en-US" sz="825" kern="0" dirty="0">
                <a:solidFill>
                  <a:schemeClr val="accent3"/>
                </a:solidFill>
              </a:rPr>
              <a:t>Decomposition</a:t>
            </a:r>
          </a:p>
        </p:txBody>
      </p:sp>
      <p:sp>
        <p:nvSpPr>
          <p:cNvPr id="377" name="L-Shape 376"/>
          <p:cNvSpPr>
            <a:spLocks noChangeAspect="1"/>
          </p:cNvSpPr>
          <p:nvPr/>
        </p:nvSpPr>
        <p:spPr>
          <a:xfrm rot="13500000">
            <a:off x="2022277" y="2756893"/>
            <a:ext cx="223838"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82" name="L-Shape 381"/>
          <p:cNvSpPr>
            <a:spLocks noChangeAspect="1"/>
          </p:cNvSpPr>
          <p:nvPr/>
        </p:nvSpPr>
        <p:spPr>
          <a:xfrm rot="18900000">
            <a:off x="1607344" y="2351485"/>
            <a:ext cx="223838" cy="223838"/>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nvGrpSpPr>
          <p:cNvPr id="61460" name="Group 15"/>
          <p:cNvGrpSpPr>
            <a:grpSpLocks/>
          </p:cNvGrpSpPr>
          <p:nvPr/>
        </p:nvGrpSpPr>
        <p:grpSpPr bwMode="auto">
          <a:xfrm>
            <a:off x="2287191" y="1545432"/>
            <a:ext cx="1624013" cy="856060"/>
            <a:chOff x="1525080" y="2061009"/>
            <a:chExt cx="2166378" cy="1141505"/>
          </a:xfrm>
        </p:grpSpPr>
        <p:sp>
          <p:nvSpPr>
            <p:cNvPr id="3" name="Rounded Rectangular Callout 2"/>
            <p:cNvSpPr/>
            <p:nvPr/>
          </p:nvSpPr>
          <p:spPr>
            <a:xfrm>
              <a:off x="1525080" y="2061009"/>
              <a:ext cx="2166378" cy="1141505"/>
            </a:xfrm>
            <a:prstGeom prst="wedgeRoundRectCallout">
              <a:avLst>
                <a:gd name="adj1" fmla="val 31146"/>
                <a:gd name="adj2" fmla="val 72884"/>
                <a:gd name="adj3" fmla="val 16667"/>
              </a:avLst>
            </a:prstGeom>
            <a:solidFill>
              <a:srgbClr val="00B05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62" name="Rounded Rectangle 361"/>
            <p:cNvSpPr/>
            <p:nvPr/>
          </p:nvSpPr>
          <p:spPr>
            <a:xfrm>
              <a:off x="2641622" y="2454741"/>
              <a:ext cx="916423" cy="644577"/>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64" name="Rounded Rectangle 363"/>
            <p:cNvSpPr/>
            <p:nvPr/>
          </p:nvSpPr>
          <p:spPr>
            <a:xfrm>
              <a:off x="1675964" y="2511895"/>
              <a:ext cx="727420" cy="495340"/>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61508" name="Text Box 236"/>
            <p:cNvSpPr txBox="1">
              <a:spLocks noChangeArrowheads="1"/>
            </p:cNvSpPr>
            <p:nvPr/>
          </p:nvSpPr>
          <p:spPr bwMode="auto">
            <a:xfrm>
              <a:off x="1731865" y="2139178"/>
              <a:ext cx="172501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b="1" kern="0">
                  <a:solidFill>
                    <a:srgbClr val="22683D"/>
                  </a:solidFill>
                </a:rPr>
                <a:t>Answer Sources</a:t>
              </a:r>
            </a:p>
          </p:txBody>
        </p:sp>
        <p:sp>
          <p:nvSpPr>
            <p:cNvPr id="61509" name="Text Box 230"/>
            <p:cNvSpPr txBox="1">
              <a:spLocks noChangeArrowheads="1"/>
            </p:cNvSpPr>
            <p:nvPr/>
          </p:nvSpPr>
          <p:spPr bwMode="auto">
            <a:xfrm>
              <a:off x="1658911" y="2512603"/>
              <a:ext cx="77311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kern="0">
                  <a:solidFill>
                    <a:srgbClr val="FFFFFF"/>
                  </a:solidFill>
                </a:rPr>
                <a:t>Primary</a:t>
              </a:r>
              <a:br>
                <a:rPr lang="en-US" altLang="en-US" sz="900" kern="0">
                  <a:solidFill>
                    <a:srgbClr val="FFFFFF"/>
                  </a:solidFill>
                </a:rPr>
              </a:br>
              <a:r>
                <a:rPr lang="en-US" altLang="en-US" sz="900" kern="0">
                  <a:solidFill>
                    <a:srgbClr val="FFFFFF"/>
                  </a:solidFill>
                </a:rPr>
                <a:t>Search</a:t>
              </a:r>
            </a:p>
          </p:txBody>
        </p:sp>
        <p:sp>
          <p:nvSpPr>
            <p:cNvPr id="61510" name="Text Box 226"/>
            <p:cNvSpPr txBox="1">
              <a:spLocks noChangeArrowheads="1"/>
            </p:cNvSpPr>
            <p:nvPr/>
          </p:nvSpPr>
          <p:spPr bwMode="auto">
            <a:xfrm>
              <a:off x="2663906" y="2454396"/>
              <a:ext cx="84613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kern="0">
                  <a:solidFill>
                    <a:srgbClr val="FFFFFF"/>
                  </a:solidFill>
                </a:rPr>
                <a:t>Candidate</a:t>
              </a:r>
            </a:p>
            <a:p>
              <a:pPr algn="ctr" defTabSz="685800" eaLnBrk="1" hangingPunct="1"/>
              <a:r>
                <a:rPr lang="en-US" altLang="en-US" sz="900" kern="0">
                  <a:solidFill>
                    <a:srgbClr val="FFFFFF"/>
                  </a:solidFill>
                </a:rPr>
                <a:t>Answer</a:t>
              </a:r>
            </a:p>
            <a:p>
              <a:pPr algn="ctr" defTabSz="685800" eaLnBrk="1" hangingPunct="1"/>
              <a:r>
                <a:rPr lang="en-US" altLang="en-US" sz="900" kern="0">
                  <a:solidFill>
                    <a:srgbClr val="FFFFFF"/>
                  </a:solidFill>
                </a:rPr>
                <a:t>Generation</a:t>
              </a:r>
            </a:p>
          </p:txBody>
        </p:sp>
        <p:sp>
          <p:nvSpPr>
            <p:cNvPr id="71" name="L-Shape 70"/>
            <p:cNvSpPr>
              <a:spLocks noChangeAspect="1"/>
            </p:cNvSpPr>
            <p:nvPr/>
          </p:nvSpPr>
          <p:spPr>
            <a:xfrm rot="13500000">
              <a:off x="2354992" y="2626949"/>
              <a:ext cx="252433" cy="250944"/>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sp>
        <p:nvSpPr>
          <p:cNvPr id="74" name="Rounded Rectangle 73"/>
          <p:cNvSpPr/>
          <p:nvPr/>
        </p:nvSpPr>
        <p:spPr>
          <a:xfrm>
            <a:off x="3448943" y="3992623"/>
            <a:ext cx="771582" cy="514350"/>
          </a:xfrm>
          <a:prstGeom prst="roundRect">
            <a:avLst/>
          </a:prstGeom>
          <a:solidFill>
            <a:schemeClr val="tx2">
              <a:lumMod val="75000"/>
              <a:alpha val="33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chemeClr val="accent3"/>
                </a:solidFill>
              </a:rPr>
              <a:t>Hypothesis</a:t>
            </a:r>
          </a:p>
          <a:p>
            <a:pPr algn="ctr" defTabSz="685800">
              <a:defRPr/>
            </a:pPr>
            <a:r>
              <a:rPr lang="en-US" sz="900" kern="0" dirty="0">
                <a:solidFill>
                  <a:schemeClr val="accent3"/>
                </a:solidFill>
              </a:rPr>
              <a:t>Generation</a:t>
            </a:r>
          </a:p>
        </p:txBody>
      </p:sp>
      <p:grpSp>
        <p:nvGrpSpPr>
          <p:cNvPr id="61464" name="Group 4"/>
          <p:cNvGrpSpPr>
            <a:grpSpLocks/>
          </p:cNvGrpSpPr>
          <p:nvPr/>
        </p:nvGrpSpPr>
        <p:grpSpPr bwMode="auto">
          <a:xfrm>
            <a:off x="2847976" y="3131344"/>
            <a:ext cx="554831" cy="560785"/>
            <a:chOff x="2272981" y="4175275"/>
            <a:chExt cx="739726" cy="747898"/>
          </a:xfrm>
        </p:grpSpPr>
        <p:sp>
          <p:nvSpPr>
            <p:cNvPr id="65" name="L-Shape 64"/>
            <p:cNvSpPr>
              <a:spLocks noChangeAspect="1"/>
            </p:cNvSpPr>
            <p:nvPr/>
          </p:nvSpPr>
          <p:spPr>
            <a:xfrm rot="13500000">
              <a:off x="2715023" y="4625490"/>
              <a:ext cx="296936" cy="298430"/>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nvGrpSpPr>
            <p:cNvPr id="61496" name="Group 19"/>
            <p:cNvGrpSpPr>
              <a:grpSpLocks/>
            </p:cNvGrpSpPr>
            <p:nvPr/>
          </p:nvGrpSpPr>
          <p:grpSpPr bwMode="auto">
            <a:xfrm>
              <a:off x="2272981" y="4175275"/>
              <a:ext cx="450194" cy="641423"/>
              <a:chOff x="2323783" y="4175275"/>
              <a:chExt cx="450194" cy="641423"/>
            </a:xfrm>
          </p:grpSpPr>
          <p:grpSp>
            <p:nvGrpSpPr>
              <p:cNvPr id="61497" name="Group 13"/>
              <p:cNvGrpSpPr>
                <a:grpSpLocks/>
              </p:cNvGrpSpPr>
              <p:nvPr/>
            </p:nvGrpSpPr>
            <p:grpSpPr bwMode="auto">
              <a:xfrm>
                <a:off x="2328175" y="4723543"/>
                <a:ext cx="445802" cy="93155"/>
                <a:chOff x="2328175" y="4723543"/>
                <a:chExt cx="445802" cy="93155"/>
              </a:xfrm>
            </p:grpSpPr>
            <p:sp>
              <p:nvSpPr>
                <p:cNvPr id="11" name="Rectangle 10"/>
                <p:cNvSpPr/>
                <p:nvPr/>
              </p:nvSpPr>
              <p:spPr>
                <a:xfrm>
                  <a:off x="2680947" y="4723099"/>
                  <a:ext cx="93656" cy="9368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93" name="Rectangle 92"/>
                <p:cNvSpPr/>
                <p:nvPr/>
              </p:nvSpPr>
              <p:spPr>
                <a:xfrm>
                  <a:off x="2503159" y="4723099"/>
                  <a:ext cx="93656" cy="9368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94" name="Rectangle 93"/>
                <p:cNvSpPr/>
                <p:nvPr/>
              </p:nvSpPr>
              <p:spPr>
                <a:xfrm>
                  <a:off x="2328546" y="4723099"/>
                  <a:ext cx="93656" cy="9368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grpSp>
            <p:nvGrpSpPr>
              <p:cNvPr id="61498" name="Group 11"/>
              <p:cNvGrpSpPr>
                <a:grpSpLocks/>
              </p:cNvGrpSpPr>
              <p:nvPr/>
            </p:nvGrpSpPr>
            <p:grpSpPr bwMode="auto">
              <a:xfrm rot="-5400000">
                <a:off x="2147460" y="4351598"/>
                <a:ext cx="445802" cy="93155"/>
                <a:chOff x="2480575" y="4875943"/>
                <a:chExt cx="445802" cy="93155"/>
              </a:xfrm>
            </p:grpSpPr>
            <p:sp>
              <p:nvSpPr>
                <p:cNvPr id="95" name="Rectangle 94"/>
                <p:cNvSpPr/>
                <p:nvPr/>
              </p:nvSpPr>
              <p:spPr>
                <a:xfrm>
                  <a:off x="2845394" y="4875943"/>
                  <a:ext cx="93686" cy="9365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96" name="Rectangle 95"/>
                <p:cNvSpPr/>
                <p:nvPr/>
              </p:nvSpPr>
              <p:spPr>
                <a:xfrm>
                  <a:off x="2654846" y="4863244"/>
                  <a:ext cx="93686" cy="9365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97" name="Rectangle 96"/>
                <p:cNvSpPr/>
                <p:nvPr/>
              </p:nvSpPr>
              <p:spPr>
                <a:xfrm>
                  <a:off x="2480178" y="4863244"/>
                  <a:ext cx="93686" cy="9365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grpSp>
      </p:grpSp>
      <p:grpSp>
        <p:nvGrpSpPr>
          <p:cNvPr id="61465" name="Group 12"/>
          <p:cNvGrpSpPr>
            <a:grpSpLocks/>
          </p:cNvGrpSpPr>
          <p:nvPr/>
        </p:nvGrpSpPr>
        <p:grpSpPr bwMode="auto">
          <a:xfrm>
            <a:off x="2569369" y="3131344"/>
            <a:ext cx="833438" cy="1227535"/>
            <a:chOff x="1901509" y="4175275"/>
            <a:chExt cx="1111198" cy="1637143"/>
          </a:xfrm>
        </p:grpSpPr>
        <p:sp>
          <p:nvSpPr>
            <p:cNvPr id="66" name="L-Shape 65"/>
            <p:cNvSpPr>
              <a:spLocks noChangeAspect="1"/>
            </p:cNvSpPr>
            <p:nvPr/>
          </p:nvSpPr>
          <p:spPr>
            <a:xfrm rot="13500000">
              <a:off x="2715018" y="5514730"/>
              <a:ext cx="296941" cy="298436"/>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nvGrpSpPr>
            <p:cNvPr id="61478" name="Group 16"/>
            <p:cNvGrpSpPr>
              <a:grpSpLocks/>
            </p:cNvGrpSpPr>
            <p:nvPr/>
          </p:nvGrpSpPr>
          <p:grpSpPr bwMode="auto">
            <a:xfrm>
              <a:off x="1901509" y="4175275"/>
              <a:ext cx="821666" cy="1534894"/>
              <a:chOff x="1952311" y="4175275"/>
              <a:chExt cx="821666" cy="1534894"/>
            </a:xfrm>
          </p:grpSpPr>
          <p:grpSp>
            <p:nvGrpSpPr>
              <p:cNvPr id="61479" name="Group 98"/>
              <p:cNvGrpSpPr>
                <a:grpSpLocks/>
              </p:cNvGrpSpPr>
              <p:nvPr/>
            </p:nvGrpSpPr>
            <p:grpSpPr bwMode="auto">
              <a:xfrm rot="-5400000">
                <a:off x="1775988" y="4351598"/>
                <a:ext cx="445802" cy="93155"/>
                <a:chOff x="2480575" y="4875943"/>
                <a:chExt cx="445802" cy="93155"/>
              </a:xfrm>
            </p:grpSpPr>
            <p:sp>
              <p:nvSpPr>
                <p:cNvPr id="100" name="Rectangle 99"/>
                <p:cNvSpPr/>
                <p:nvPr/>
              </p:nvSpPr>
              <p:spPr>
                <a:xfrm>
                  <a:off x="2845392" y="4875942"/>
                  <a:ext cx="93688" cy="9365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01" name="Rectangle 100"/>
                <p:cNvSpPr/>
                <p:nvPr/>
              </p:nvSpPr>
              <p:spPr>
                <a:xfrm>
                  <a:off x="2654842" y="4863243"/>
                  <a:ext cx="93688" cy="9365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02" name="Rectangle 101"/>
                <p:cNvSpPr/>
                <p:nvPr/>
              </p:nvSpPr>
              <p:spPr>
                <a:xfrm>
                  <a:off x="2480171" y="4863243"/>
                  <a:ext cx="93688" cy="9365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grpSp>
            <p:nvGrpSpPr>
              <p:cNvPr id="61480" name="Group 102"/>
              <p:cNvGrpSpPr>
                <a:grpSpLocks/>
              </p:cNvGrpSpPr>
              <p:nvPr/>
            </p:nvGrpSpPr>
            <p:grpSpPr bwMode="auto">
              <a:xfrm rot="-5400000">
                <a:off x="1775989" y="4899546"/>
                <a:ext cx="445802" cy="93155"/>
                <a:chOff x="2480575" y="4875943"/>
                <a:chExt cx="445802" cy="93155"/>
              </a:xfrm>
            </p:grpSpPr>
            <p:sp>
              <p:nvSpPr>
                <p:cNvPr id="104" name="Rectangle 103"/>
                <p:cNvSpPr/>
                <p:nvPr/>
              </p:nvSpPr>
              <p:spPr>
                <a:xfrm>
                  <a:off x="2845509" y="4875942"/>
                  <a:ext cx="93687" cy="9365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05" name="Rectangle 104"/>
                <p:cNvSpPr/>
                <p:nvPr/>
              </p:nvSpPr>
              <p:spPr>
                <a:xfrm>
                  <a:off x="2654959" y="4863242"/>
                  <a:ext cx="93687" cy="9365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06" name="Rectangle 105"/>
                <p:cNvSpPr/>
                <p:nvPr/>
              </p:nvSpPr>
              <p:spPr>
                <a:xfrm>
                  <a:off x="2480288" y="4863242"/>
                  <a:ext cx="93687" cy="9365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grpSp>
            <p:nvGrpSpPr>
              <p:cNvPr id="61481" name="Group 106"/>
              <p:cNvGrpSpPr>
                <a:grpSpLocks/>
              </p:cNvGrpSpPr>
              <p:nvPr/>
            </p:nvGrpSpPr>
            <p:grpSpPr bwMode="auto">
              <a:xfrm rot="-5400000">
                <a:off x="1775988" y="5440690"/>
                <a:ext cx="445802" cy="93155"/>
                <a:chOff x="2480575" y="4875943"/>
                <a:chExt cx="445802" cy="93155"/>
              </a:xfrm>
            </p:grpSpPr>
            <p:sp>
              <p:nvSpPr>
                <p:cNvPr id="108" name="Rectangle 107"/>
                <p:cNvSpPr/>
                <p:nvPr/>
              </p:nvSpPr>
              <p:spPr>
                <a:xfrm>
                  <a:off x="2845173" y="4875942"/>
                  <a:ext cx="93688" cy="9365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09" name="Rectangle 108"/>
                <p:cNvSpPr/>
                <p:nvPr/>
              </p:nvSpPr>
              <p:spPr>
                <a:xfrm>
                  <a:off x="2654623" y="4863243"/>
                  <a:ext cx="93688" cy="9365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10" name="Rectangle 109"/>
                <p:cNvSpPr/>
                <p:nvPr/>
              </p:nvSpPr>
              <p:spPr>
                <a:xfrm>
                  <a:off x="2479952" y="4863243"/>
                  <a:ext cx="93688" cy="9365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sp>
            <p:nvSpPr>
              <p:cNvPr id="122" name="Rectangle 121"/>
              <p:cNvSpPr/>
              <p:nvPr/>
            </p:nvSpPr>
            <p:spPr>
              <a:xfrm>
                <a:off x="2680940" y="5617104"/>
                <a:ext cx="93658" cy="9368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23" name="Rectangle 122"/>
              <p:cNvSpPr/>
              <p:nvPr/>
            </p:nvSpPr>
            <p:spPr>
              <a:xfrm>
                <a:off x="2503149" y="5617104"/>
                <a:ext cx="93658" cy="9368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24" name="Rectangle 123"/>
              <p:cNvSpPr/>
              <p:nvPr/>
            </p:nvSpPr>
            <p:spPr>
              <a:xfrm>
                <a:off x="2328532" y="5617104"/>
                <a:ext cx="93658" cy="9368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25" name="Rectangle 124"/>
              <p:cNvSpPr/>
              <p:nvPr/>
            </p:nvSpPr>
            <p:spPr>
              <a:xfrm>
                <a:off x="2138040" y="5617104"/>
                <a:ext cx="93658" cy="9368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grpSp>
      <p:sp>
        <p:nvSpPr>
          <p:cNvPr id="142" name="Rectangle 141"/>
          <p:cNvSpPr/>
          <p:nvPr/>
        </p:nvSpPr>
        <p:spPr>
          <a:xfrm rot="16200000">
            <a:off x="3799285" y="4506516"/>
            <a:ext cx="70247" cy="7024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43" name="Rectangle 142"/>
          <p:cNvSpPr/>
          <p:nvPr/>
        </p:nvSpPr>
        <p:spPr>
          <a:xfrm rot="16200000">
            <a:off x="3799880" y="4640461"/>
            <a:ext cx="69056" cy="70247"/>
          </a:xfrm>
          <a:prstGeom prst="rect">
            <a:avLst/>
          </a:prstGeom>
          <a:solidFill>
            <a:srgbClr val="EAEAE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44" name="Rectangle 143"/>
          <p:cNvSpPr/>
          <p:nvPr/>
        </p:nvSpPr>
        <p:spPr>
          <a:xfrm rot="16200000">
            <a:off x="3799880" y="4771430"/>
            <a:ext cx="69056" cy="7024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nvGrpSpPr>
          <p:cNvPr id="61469" name="Group 18"/>
          <p:cNvGrpSpPr>
            <a:grpSpLocks/>
          </p:cNvGrpSpPr>
          <p:nvPr/>
        </p:nvGrpSpPr>
        <p:grpSpPr bwMode="auto">
          <a:xfrm>
            <a:off x="3915966" y="1059656"/>
            <a:ext cx="1790700" cy="1334691"/>
            <a:chOff x="3697155" y="1412807"/>
            <a:chExt cx="2386983" cy="1780275"/>
          </a:xfrm>
        </p:grpSpPr>
        <p:sp>
          <p:nvSpPr>
            <p:cNvPr id="98" name="Oval 97"/>
            <p:cNvSpPr/>
            <p:nvPr/>
          </p:nvSpPr>
          <p:spPr>
            <a:xfrm>
              <a:off x="3697155" y="1412807"/>
              <a:ext cx="441211" cy="441495"/>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685800">
                <a:defRPr/>
              </a:pPr>
              <a:r>
                <a:rPr lang="en-US" sz="1500" b="1" kern="0" dirty="0">
                  <a:solidFill>
                    <a:sysClr val="windowText" lastClr="000000"/>
                  </a:solidFill>
                </a:rPr>
                <a:t>5</a:t>
              </a:r>
            </a:p>
          </p:txBody>
        </p:sp>
        <p:sp>
          <p:nvSpPr>
            <p:cNvPr id="113" name="Rounded Rectangular Callout 112"/>
            <p:cNvSpPr/>
            <p:nvPr/>
          </p:nvSpPr>
          <p:spPr>
            <a:xfrm>
              <a:off x="3917760" y="1633555"/>
              <a:ext cx="2166378" cy="1559527"/>
            </a:xfrm>
            <a:prstGeom prst="wedgeRoundRectCallout">
              <a:avLst>
                <a:gd name="adj1" fmla="val -59181"/>
                <a:gd name="adj2" fmla="val 21536"/>
                <a:gd name="adj3" fmla="val 16667"/>
              </a:avLst>
            </a:prstGeom>
            <a:solidFill>
              <a:srgbClr val="00B05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1050" b="1" kern="0">
                  <a:solidFill>
                    <a:srgbClr val="22683D"/>
                  </a:solidFill>
                </a:rPr>
                <a:t>In creating the hypotheses it will use, Watson consults numerous sources for potential answers…</a:t>
              </a:r>
            </a:p>
          </p:txBody>
        </p:sp>
      </p:grpSp>
      <p:grpSp>
        <p:nvGrpSpPr>
          <p:cNvPr id="61470" name="Group 14"/>
          <p:cNvGrpSpPr>
            <a:grpSpLocks/>
          </p:cNvGrpSpPr>
          <p:nvPr/>
        </p:nvGrpSpPr>
        <p:grpSpPr bwMode="auto">
          <a:xfrm>
            <a:off x="4230291" y="2591991"/>
            <a:ext cx="1902619" cy="1914525"/>
            <a:chOff x="4115696" y="3455946"/>
            <a:chExt cx="2537806" cy="2553349"/>
          </a:xfrm>
        </p:grpSpPr>
        <p:sp>
          <p:nvSpPr>
            <p:cNvPr id="111" name="Rounded Rectangular Callout 110"/>
            <p:cNvSpPr/>
            <p:nvPr/>
          </p:nvSpPr>
          <p:spPr>
            <a:xfrm>
              <a:off x="4347561" y="3600445"/>
              <a:ext cx="2166187" cy="2408850"/>
            </a:xfrm>
            <a:prstGeom prst="wedgeRoundRectCallout">
              <a:avLst>
                <a:gd name="adj1" fmla="val -62135"/>
                <a:gd name="adj2" fmla="val -31152"/>
                <a:gd name="adj3" fmla="val 16667"/>
              </a:avLst>
            </a:prstGeom>
            <a:solidFill>
              <a:srgbClr val="0070C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1050" b="1" kern="0">
                  <a:solidFill>
                    <a:srgbClr val="005B79"/>
                  </a:solidFill>
                </a:rPr>
                <a:t>Watson then starts to generate hypotheses based on decomposition and initial analysis…as many hypothesis as may be relevant to the initial question…</a:t>
              </a:r>
            </a:p>
          </p:txBody>
        </p:sp>
        <p:sp>
          <p:nvSpPr>
            <p:cNvPr id="112" name="Oval 111"/>
            <p:cNvSpPr/>
            <p:nvPr/>
          </p:nvSpPr>
          <p:spPr>
            <a:xfrm>
              <a:off x="6212006" y="3455946"/>
              <a:ext cx="441496" cy="441437"/>
            </a:xfrm>
            <a:prstGeom prst="ellips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685800">
                <a:defRPr/>
              </a:pPr>
              <a:r>
                <a:rPr lang="en-US" sz="1500" b="1" kern="0" dirty="0">
                  <a:solidFill>
                    <a:sysClr val="windowText" lastClr="000000"/>
                  </a:solidFill>
                </a:rPr>
                <a:t>4</a:t>
              </a:r>
            </a:p>
          </p:txBody>
        </p:sp>
        <p:sp>
          <p:nvSpPr>
            <p:cNvPr id="114" name="Isosceles Triangle 113"/>
            <p:cNvSpPr/>
            <p:nvPr/>
          </p:nvSpPr>
          <p:spPr>
            <a:xfrm rot="16200000">
              <a:off x="3980740" y="4708786"/>
              <a:ext cx="501778" cy="231865"/>
            </a:xfrm>
            <a:prstGeom prst="triangle">
              <a:avLst/>
            </a:prstGeom>
            <a:solidFill>
              <a:srgbClr val="0070C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16" name="Isosceles Triangle 115"/>
            <p:cNvSpPr/>
            <p:nvPr/>
          </p:nvSpPr>
          <p:spPr>
            <a:xfrm rot="16200000">
              <a:off x="4006940" y="5320924"/>
              <a:ext cx="454140" cy="230276"/>
            </a:xfrm>
            <a:prstGeom prst="triangle">
              <a:avLst>
                <a:gd name="adj" fmla="val 23004"/>
              </a:avLst>
            </a:prstGeom>
            <a:solidFill>
              <a:srgbClr val="0070C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spTree>
    <p:extLst>
      <p:ext uri="{BB962C8B-B14F-4D97-AF65-F5344CB8AC3E}">
        <p14:creationId xmlns:p14="http://schemas.microsoft.com/office/powerpoint/2010/main" val="3297436596"/>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1357313" y="1671638"/>
            <a:ext cx="723900" cy="722710"/>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685800">
              <a:defRPr/>
            </a:pPr>
            <a:r>
              <a:rPr lang="en-US" sz="825" b="1" kern="0" dirty="0">
                <a:solidFill>
                  <a:sysClr val="windowText" lastClr="000000"/>
                </a:solidFill>
              </a:rPr>
              <a:t>Initial</a:t>
            </a:r>
          </a:p>
          <a:p>
            <a:pPr algn="ctr" defTabSz="685800">
              <a:defRPr/>
            </a:pPr>
            <a:r>
              <a:rPr lang="en-US" sz="825" b="1" kern="0" dirty="0">
                <a:solidFill>
                  <a:sysClr val="windowText" lastClr="000000"/>
                </a:solidFill>
              </a:rPr>
              <a:t>Question</a:t>
            </a:r>
          </a:p>
        </p:txBody>
      </p:sp>
      <p:sp>
        <p:nvSpPr>
          <p:cNvPr id="3" name="Rounded Rectangular Callout 2"/>
          <p:cNvSpPr/>
          <p:nvPr/>
        </p:nvSpPr>
        <p:spPr>
          <a:xfrm>
            <a:off x="2287191" y="1545432"/>
            <a:ext cx="1624013" cy="856060"/>
          </a:xfrm>
          <a:prstGeom prst="wedgeRoundRectCallout">
            <a:avLst>
              <a:gd name="adj1" fmla="val 31146"/>
              <a:gd name="adj2" fmla="val 72884"/>
              <a:gd name="adj3" fmla="val 16667"/>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63491" name="Title 1"/>
          <p:cNvSpPr>
            <a:spLocks noGrp="1"/>
          </p:cNvSpPr>
          <p:nvPr>
            <p:ph type="title"/>
          </p:nvPr>
        </p:nvSpPr>
        <p:spPr/>
        <p:txBody>
          <a:bodyPr/>
          <a:lstStyle/>
          <a:p>
            <a:r>
              <a:rPr lang="en-US" altLang="en-US">
                <a:solidFill>
                  <a:srgbClr val="00B050"/>
                </a:solidFill>
                <a:latin typeface="Arial" panose="020B0604020202020204" pitchFamily="34" charset="0"/>
              </a:rPr>
              <a:t>DeepQA: the technology &amp; architecture behind Watson</a:t>
            </a:r>
          </a:p>
        </p:txBody>
      </p:sp>
      <p:sp>
        <p:nvSpPr>
          <p:cNvPr id="634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MS PGothic" panose="020B0600070205080204" pitchFamily="34" charset="-128"/>
              </a:defRPr>
            </a:lvl1pPr>
            <a:lvl2pPr marL="557213" indent="-214313" eaLnBrk="0" hangingPunct="0">
              <a:defRPr sz="1800">
                <a:solidFill>
                  <a:schemeClr val="tx1"/>
                </a:solidFill>
                <a:latin typeface="Arial" panose="020B0604020202020204" pitchFamily="34" charset="0"/>
                <a:ea typeface="MS PGothic" panose="020B0600070205080204" pitchFamily="34" charset="-128"/>
              </a:defRPr>
            </a:lvl2pPr>
            <a:lvl3pPr marL="857250" indent="-171450" eaLnBrk="0" hangingPunct="0">
              <a:defRPr sz="1800">
                <a:solidFill>
                  <a:schemeClr val="tx1"/>
                </a:solidFill>
                <a:latin typeface="Arial" panose="020B0604020202020204" pitchFamily="34" charset="0"/>
                <a:ea typeface="MS PGothic" panose="020B0600070205080204" pitchFamily="34" charset="-128"/>
              </a:defRPr>
            </a:lvl3pPr>
            <a:lvl4pPr marL="1200150" indent="-171450" eaLnBrk="0" hangingPunct="0">
              <a:defRPr sz="1800">
                <a:solidFill>
                  <a:schemeClr val="tx1"/>
                </a:solidFill>
                <a:latin typeface="Arial" panose="020B0604020202020204" pitchFamily="34" charset="0"/>
                <a:ea typeface="MS PGothic" panose="020B0600070205080204" pitchFamily="34" charset="-128"/>
              </a:defRPr>
            </a:lvl4pPr>
            <a:lvl5pPr marL="1543050" indent="-171450" eaLnBrk="0" hangingPunct="0">
              <a:defRPr sz="1800">
                <a:solidFill>
                  <a:schemeClr val="tx1"/>
                </a:solidFill>
                <a:latin typeface="Arial" panose="020B0604020202020204" pitchFamily="34" charset="0"/>
                <a:ea typeface="MS PGothic" panose="020B0600070205080204" pitchFamily="34" charset="-128"/>
              </a:defRPr>
            </a:lvl5pPr>
            <a:lvl6pPr marL="18859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6pPr>
            <a:lvl7pPr marL="22288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7pPr>
            <a:lvl8pPr marL="25717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8pPr>
            <a:lvl9pPr marL="29146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9pPr>
          </a:lstStyle>
          <a:p>
            <a:pPr defTabSz="685800" eaLnBrk="1" hangingPunct="1"/>
            <a:fld id="{222AE5AC-E49D-4D1C-915E-20E075AE969A}" type="slidenum">
              <a:rPr lang="en-US" altLang="en-US" sz="1200" kern="0"/>
              <a:pPr defTabSz="685800" eaLnBrk="1" hangingPunct="1"/>
              <a:t>43</a:t>
            </a:fld>
            <a:endParaRPr lang="en-US" altLang="en-US" sz="1200" kern="0"/>
          </a:p>
        </p:txBody>
      </p:sp>
      <p:cxnSp>
        <p:nvCxnSpPr>
          <p:cNvPr id="63493" name="AutoShape 11"/>
          <p:cNvCxnSpPr>
            <a:cxnSpLocks noChangeShapeType="1"/>
          </p:cNvCxnSpPr>
          <p:nvPr/>
        </p:nvCxnSpPr>
        <p:spPr bwMode="auto">
          <a:xfrm flipV="1">
            <a:off x="1653778" y="2838450"/>
            <a:ext cx="109538"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1" name="Rounded Rectangle 330"/>
          <p:cNvSpPr/>
          <p:nvPr/>
        </p:nvSpPr>
        <p:spPr>
          <a:xfrm>
            <a:off x="3458231" y="2591960"/>
            <a:ext cx="771582" cy="514350"/>
          </a:xfrm>
          <a:prstGeom prst="roundRect">
            <a:avLst/>
          </a:prstGeom>
          <a:solidFill>
            <a:schemeClr val="bg1">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Hypothesis</a:t>
            </a:r>
          </a:p>
          <a:p>
            <a:pPr algn="ctr" defTabSz="685800">
              <a:defRPr/>
            </a:pPr>
            <a:r>
              <a:rPr lang="en-US" sz="900" kern="0" dirty="0">
                <a:solidFill>
                  <a:srgbClr val="FFFFFF"/>
                </a:solidFill>
              </a:rPr>
              <a:t>Generation</a:t>
            </a:r>
          </a:p>
        </p:txBody>
      </p:sp>
      <p:sp>
        <p:nvSpPr>
          <p:cNvPr id="332" name="Rounded Rectangle 331"/>
          <p:cNvSpPr/>
          <p:nvPr/>
        </p:nvSpPr>
        <p:spPr>
          <a:xfrm>
            <a:off x="4444993" y="2591960"/>
            <a:ext cx="839474" cy="514350"/>
          </a:xfrm>
          <a:prstGeom prst="roundRect">
            <a:avLst/>
          </a:prstGeom>
          <a:solidFill>
            <a:schemeClr val="tx2">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Hypothesis </a:t>
            </a:r>
          </a:p>
          <a:p>
            <a:pPr algn="ctr" defTabSz="685800">
              <a:defRPr/>
            </a:pPr>
            <a:r>
              <a:rPr lang="en-US" sz="900" kern="0" dirty="0">
                <a:solidFill>
                  <a:srgbClr val="FFFFFF"/>
                </a:solidFill>
              </a:rPr>
              <a:t>&amp; Evidence  Scoring</a:t>
            </a:r>
          </a:p>
        </p:txBody>
      </p:sp>
      <p:sp>
        <p:nvSpPr>
          <p:cNvPr id="334" name="Rounded Rectangle 333"/>
          <p:cNvSpPr/>
          <p:nvPr/>
        </p:nvSpPr>
        <p:spPr>
          <a:xfrm>
            <a:off x="5507810" y="2591960"/>
            <a:ext cx="704019" cy="514350"/>
          </a:xfrm>
          <a:prstGeom prst="roundRect">
            <a:avLst/>
          </a:prstGeom>
          <a:solidFill>
            <a:schemeClr val="tx2">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Synthesis</a:t>
            </a:r>
          </a:p>
        </p:txBody>
      </p:sp>
      <p:sp>
        <p:nvSpPr>
          <p:cNvPr id="341" name="Rounded Rectangle 340"/>
          <p:cNvSpPr/>
          <p:nvPr/>
        </p:nvSpPr>
        <p:spPr>
          <a:xfrm>
            <a:off x="1377948" y="2621284"/>
            <a:ext cx="682541" cy="514350"/>
          </a:xfrm>
          <a:prstGeom prst="roundRect">
            <a:avLst/>
          </a:prstGeom>
          <a:solidFill>
            <a:schemeClr val="bg1">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Question &amp; Topic Analysis</a:t>
            </a:r>
          </a:p>
        </p:txBody>
      </p:sp>
      <p:sp>
        <p:nvSpPr>
          <p:cNvPr id="349" name="Rounded Rectangle 348"/>
          <p:cNvSpPr/>
          <p:nvPr/>
        </p:nvSpPr>
        <p:spPr>
          <a:xfrm>
            <a:off x="4454282" y="3330591"/>
            <a:ext cx="1346458" cy="514350"/>
          </a:xfrm>
          <a:prstGeom prst="roundRect">
            <a:avLst/>
          </a:prstGeom>
          <a:solidFill>
            <a:schemeClr val="tx2">
              <a:lumMod val="75000"/>
              <a:alpha val="67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chemeClr val="accent3"/>
                </a:solidFill>
              </a:rPr>
              <a:t>Hypothesis and Evidence Scoring</a:t>
            </a:r>
          </a:p>
        </p:txBody>
      </p:sp>
      <p:sp>
        <p:nvSpPr>
          <p:cNvPr id="362" name="Rounded Rectangle 361"/>
          <p:cNvSpPr/>
          <p:nvPr/>
        </p:nvSpPr>
        <p:spPr>
          <a:xfrm>
            <a:off x="3124200" y="1841898"/>
            <a:ext cx="686991" cy="482203"/>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64" name="Rounded Rectangle 363"/>
          <p:cNvSpPr/>
          <p:nvPr/>
        </p:nvSpPr>
        <p:spPr>
          <a:xfrm>
            <a:off x="2399110" y="1884760"/>
            <a:ext cx="546497" cy="370284"/>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63511" name="Text Box 236"/>
          <p:cNvSpPr txBox="1">
            <a:spLocks noChangeArrowheads="1"/>
          </p:cNvSpPr>
          <p:nvPr/>
        </p:nvSpPr>
        <p:spPr bwMode="auto">
          <a:xfrm>
            <a:off x="2441972" y="1604963"/>
            <a:ext cx="1294209" cy="216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b="1" kern="0">
                <a:solidFill>
                  <a:schemeClr val="bg1"/>
                </a:solidFill>
              </a:rPr>
              <a:t>Answer Sources</a:t>
            </a:r>
          </a:p>
        </p:txBody>
      </p:sp>
      <p:sp>
        <p:nvSpPr>
          <p:cNvPr id="63512" name="Text Box 230"/>
          <p:cNvSpPr txBox="1">
            <a:spLocks noChangeArrowheads="1"/>
          </p:cNvSpPr>
          <p:nvPr/>
        </p:nvSpPr>
        <p:spPr bwMode="auto">
          <a:xfrm>
            <a:off x="2387204" y="1884760"/>
            <a:ext cx="579834" cy="35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kern="0">
                <a:solidFill>
                  <a:srgbClr val="FFFFFF"/>
                </a:solidFill>
              </a:rPr>
              <a:t>Primary</a:t>
            </a:r>
            <a:br>
              <a:rPr lang="en-US" altLang="en-US" sz="900" kern="0">
                <a:solidFill>
                  <a:srgbClr val="FFFFFF"/>
                </a:solidFill>
              </a:rPr>
            </a:br>
            <a:r>
              <a:rPr lang="en-US" altLang="en-US" sz="900" kern="0">
                <a:solidFill>
                  <a:srgbClr val="FFFFFF"/>
                </a:solidFill>
              </a:rPr>
              <a:t>Search</a:t>
            </a:r>
          </a:p>
        </p:txBody>
      </p:sp>
      <p:sp>
        <p:nvSpPr>
          <p:cNvPr id="63513" name="Text Box 226"/>
          <p:cNvSpPr txBox="1">
            <a:spLocks noChangeArrowheads="1"/>
          </p:cNvSpPr>
          <p:nvPr/>
        </p:nvSpPr>
        <p:spPr bwMode="auto">
          <a:xfrm>
            <a:off x="3140869" y="1840707"/>
            <a:ext cx="634604" cy="47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kern="0">
                <a:solidFill>
                  <a:srgbClr val="FFFFFF"/>
                </a:solidFill>
              </a:rPr>
              <a:t>Candidate</a:t>
            </a:r>
          </a:p>
          <a:p>
            <a:pPr algn="ctr" defTabSz="685800" eaLnBrk="1" hangingPunct="1"/>
            <a:r>
              <a:rPr lang="en-US" altLang="en-US" sz="900" kern="0">
                <a:solidFill>
                  <a:srgbClr val="FFFFFF"/>
                </a:solidFill>
              </a:rPr>
              <a:t>Answer</a:t>
            </a:r>
          </a:p>
          <a:p>
            <a:pPr algn="ctr" defTabSz="685800" eaLnBrk="1" hangingPunct="1"/>
            <a:r>
              <a:rPr lang="en-US" altLang="en-US" sz="900" kern="0">
                <a:solidFill>
                  <a:srgbClr val="FFFFFF"/>
                </a:solidFill>
              </a:rPr>
              <a:t>Generation</a:t>
            </a:r>
          </a:p>
        </p:txBody>
      </p:sp>
      <p:sp>
        <p:nvSpPr>
          <p:cNvPr id="372" name="L-Shape 371"/>
          <p:cNvSpPr>
            <a:spLocks noChangeAspect="1"/>
          </p:cNvSpPr>
          <p:nvPr/>
        </p:nvSpPr>
        <p:spPr>
          <a:xfrm rot="13500000">
            <a:off x="4185047" y="2746772"/>
            <a:ext cx="222647"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75" name="L-Shape 374"/>
          <p:cNvSpPr>
            <a:spLocks noChangeAspect="1"/>
          </p:cNvSpPr>
          <p:nvPr/>
        </p:nvSpPr>
        <p:spPr>
          <a:xfrm rot="13500000">
            <a:off x="3179564" y="2746177"/>
            <a:ext cx="222647" cy="223838"/>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76" name="Rounded Rectangle 375"/>
          <p:cNvSpPr/>
          <p:nvPr/>
        </p:nvSpPr>
        <p:spPr>
          <a:xfrm>
            <a:off x="2286810" y="2611273"/>
            <a:ext cx="927372" cy="514350"/>
          </a:xfrm>
          <a:prstGeom prst="roundRect">
            <a:avLst/>
          </a:prstGeom>
          <a:solidFill>
            <a:schemeClr val="bg1">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825" kern="0" dirty="0">
                <a:solidFill>
                  <a:schemeClr val="accent3"/>
                </a:solidFill>
              </a:rPr>
              <a:t>Question</a:t>
            </a:r>
          </a:p>
          <a:p>
            <a:pPr algn="ctr" defTabSz="685800">
              <a:defRPr/>
            </a:pPr>
            <a:r>
              <a:rPr lang="en-US" sz="825" kern="0" dirty="0">
                <a:solidFill>
                  <a:schemeClr val="accent3"/>
                </a:solidFill>
              </a:rPr>
              <a:t>Decomposition</a:t>
            </a:r>
          </a:p>
        </p:txBody>
      </p:sp>
      <p:sp>
        <p:nvSpPr>
          <p:cNvPr id="377" name="L-Shape 376"/>
          <p:cNvSpPr>
            <a:spLocks noChangeAspect="1"/>
          </p:cNvSpPr>
          <p:nvPr/>
        </p:nvSpPr>
        <p:spPr>
          <a:xfrm rot="13500000">
            <a:off x="2022277" y="2756893"/>
            <a:ext cx="223838"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82" name="L-Shape 381"/>
          <p:cNvSpPr>
            <a:spLocks noChangeAspect="1"/>
          </p:cNvSpPr>
          <p:nvPr/>
        </p:nvSpPr>
        <p:spPr>
          <a:xfrm rot="18900000">
            <a:off x="1607344" y="2351485"/>
            <a:ext cx="223838" cy="223838"/>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71" name="L-Shape 70"/>
          <p:cNvSpPr>
            <a:spLocks noChangeAspect="1"/>
          </p:cNvSpPr>
          <p:nvPr/>
        </p:nvSpPr>
        <p:spPr>
          <a:xfrm rot="13500000">
            <a:off x="2909888" y="1970485"/>
            <a:ext cx="188119" cy="188119"/>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75" name="Rounded Rectangle 74"/>
          <p:cNvSpPr/>
          <p:nvPr/>
        </p:nvSpPr>
        <p:spPr>
          <a:xfrm>
            <a:off x="4444994" y="3992623"/>
            <a:ext cx="1757958" cy="514350"/>
          </a:xfrm>
          <a:prstGeom prst="roundRect">
            <a:avLst/>
          </a:prstGeom>
          <a:solidFill>
            <a:schemeClr val="tx2">
              <a:lumMod val="75000"/>
              <a:alpha val="33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chemeClr val="accent3"/>
                </a:solidFill>
              </a:rPr>
              <a:t>Hypothesis and Evidence Scoring</a:t>
            </a:r>
          </a:p>
        </p:txBody>
      </p:sp>
      <p:grpSp>
        <p:nvGrpSpPr>
          <p:cNvPr id="63525" name="Group 14"/>
          <p:cNvGrpSpPr>
            <a:grpSpLocks/>
          </p:cNvGrpSpPr>
          <p:nvPr/>
        </p:nvGrpSpPr>
        <p:grpSpPr bwMode="auto">
          <a:xfrm>
            <a:off x="4014788" y="1537097"/>
            <a:ext cx="2197894" cy="1051322"/>
            <a:chOff x="3828586" y="2049375"/>
            <a:chExt cx="2930400" cy="1401807"/>
          </a:xfrm>
        </p:grpSpPr>
        <p:sp>
          <p:nvSpPr>
            <p:cNvPr id="73" name="Rounded Rectangular Callout 72"/>
            <p:cNvSpPr/>
            <p:nvPr/>
          </p:nvSpPr>
          <p:spPr>
            <a:xfrm>
              <a:off x="3828586" y="2049375"/>
              <a:ext cx="2930400" cy="1141449"/>
            </a:xfrm>
            <a:prstGeom prst="wedgeRoundRectCallout">
              <a:avLst>
                <a:gd name="adj1" fmla="val -20587"/>
                <a:gd name="adj2" fmla="val 72883"/>
                <a:gd name="adj3" fmla="val 16667"/>
              </a:avLst>
            </a:prstGeom>
            <a:solidFill>
              <a:srgbClr val="00B05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58" name="Rounded Rectangle 357"/>
            <p:cNvSpPr/>
            <p:nvPr/>
          </p:nvSpPr>
          <p:spPr>
            <a:xfrm>
              <a:off x="5925585" y="2433562"/>
              <a:ext cx="727044" cy="644546"/>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57" name="Rounded Rectangle 356"/>
            <p:cNvSpPr/>
            <p:nvPr/>
          </p:nvSpPr>
          <p:spPr>
            <a:xfrm>
              <a:off x="4928677" y="2482776"/>
              <a:ext cx="750855" cy="493729"/>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56" name="Rounded Rectangle 355"/>
            <p:cNvSpPr/>
            <p:nvPr/>
          </p:nvSpPr>
          <p:spPr>
            <a:xfrm>
              <a:off x="3957169" y="2492301"/>
              <a:ext cx="728631" cy="493729"/>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63555" name="Text Box 236"/>
            <p:cNvSpPr txBox="1">
              <a:spLocks noChangeArrowheads="1"/>
            </p:cNvSpPr>
            <p:nvPr/>
          </p:nvSpPr>
          <p:spPr bwMode="auto">
            <a:xfrm>
              <a:off x="4485302" y="2118277"/>
              <a:ext cx="172501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b="1" kern="0">
                  <a:solidFill>
                    <a:srgbClr val="22683D"/>
                  </a:solidFill>
                </a:rPr>
                <a:t>Evidence Sources</a:t>
              </a:r>
            </a:p>
          </p:txBody>
        </p:sp>
        <p:sp>
          <p:nvSpPr>
            <p:cNvPr id="63556" name="Text Box 230"/>
            <p:cNvSpPr txBox="1">
              <a:spLocks noChangeArrowheads="1"/>
            </p:cNvSpPr>
            <p:nvPr/>
          </p:nvSpPr>
          <p:spPr bwMode="auto">
            <a:xfrm>
              <a:off x="3941118" y="2491702"/>
              <a:ext cx="77311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kern="0">
                  <a:solidFill>
                    <a:srgbClr val="FFFFFF"/>
                  </a:solidFill>
                </a:rPr>
                <a:t>Answer Scoring</a:t>
              </a:r>
            </a:p>
          </p:txBody>
        </p:sp>
        <p:sp>
          <p:nvSpPr>
            <p:cNvPr id="63557" name="Text Box 226"/>
            <p:cNvSpPr txBox="1">
              <a:spLocks noChangeArrowheads="1"/>
            </p:cNvSpPr>
            <p:nvPr/>
          </p:nvSpPr>
          <p:spPr bwMode="auto">
            <a:xfrm>
              <a:off x="5864687" y="2433495"/>
              <a:ext cx="84613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kern="0">
                  <a:solidFill>
                    <a:srgbClr val="FFFFFF"/>
                  </a:solidFill>
                </a:rPr>
                <a:t>Deep Evidence Scoring</a:t>
              </a:r>
            </a:p>
          </p:txBody>
        </p:sp>
        <p:sp>
          <p:nvSpPr>
            <p:cNvPr id="63558" name="Text Box 230"/>
            <p:cNvSpPr txBox="1">
              <a:spLocks noChangeArrowheads="1"/>
            </p:cNvSpPr>
            <p:nvPr/>
          </p:nvSpPr>
          <p:spPr bwMode="auto">
            <a:xfrm>
              <a:off x="4911775" y="2482176"/>
              <a:ext cx="77311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kern="0">
                  <a:solidFill>
                    <a:srgbClr val="FFFFFF"/>
                  </a:solidFill>
                </a:rPr>
                <a:t>Evidence</a:t>
              </a:r>
            </a:p>
            <a:p>
              <a:pPr algn="ctr" defTabSz="685800" eaLnBrk="1" hangingPunct="1"/>
              <a:r>
                <a:rPr lang="en-US" altLang="en-US" sz="900" kern="0">
                  <a:solidFill>
                    <a:srgbClr val="FFFFFF"/>
                  </a:solidFill>
                </a:rPr>
                <a:t>Retrieval</a:t>
              </a:r>
            </a:p>
          </p:txBody>
        </p:sp>
        <p:sp>
          <p:nvSpPr>
            <p:cNvPr id="69" name="L-Shape 68"/>
            <p:cNvSpPr>
              <a:spLocks noChangeAspect="1"/>
            </p:cNvSpPr>
            <p:nvPr/>
          </p:nvSpPr>
          <p:spPr>
            <a:xfrm rot="13500000">
              <a:off x="4642930" y="2620903"/>
              <a:ext cx="250833" cy="250814"/>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70" name="L-Shape 69"/>
            <p:cNvSpPr>
              <a:spLocks noChangeAspect="1"/>
            </p:cNvSpPr>
            <p:nvPr/>
          </p:nvSpPr>
          <p:spPr>
            <a:xfrm rot="13500000">
              <a:off x="5641424" y="2622490"/>
              <a:ext cx="250833" cy="250814"/>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0" name="Isosceles Triangle 9"/>
            <p:cNvSpPr/>
            <p:nvPr/>
          </p:nvSpPr>
          <p:spPr>
            <a:xfrm rot="10800000">
              <a:off x="5752554" y="3189237"/>
              <a:ext cx="784192" cy="261945"/>
            </a:xfrm>
            <a:prstGeom prst="triangle">
              <a:avLst/>
            </a:prstGeom>
            <a:solidFill>
              <a:srgbClr val="00B05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grpSp>
        <p:nvGrpSpPr>
          <p:cNvPr id="63526" name="Group 4"/>
          <p:cNvGrpSpPr>
            <a:grpSpLocks/>
          </p:cNvGrpSpPr>
          <p:nvPr/>
        </p:nvGrpSpPr>
        <p:grpSpPr bwMode="auto">
          <a:xfrm>
            <a:off x="5245894" y="2737247"/>
            <a:ext cx="920354" cy="1257300"/>
            <a:chOff x="5470208" y="3650019"/>
            <a:chExt cx="1227132" cy="1675493"/>
          </a:xfrm>
        </p:grpSpPr>
        <p:sp>
          <p:nvSpPr>
            <p:cNvPr id="378" name="L-Shape 377"/>
            <p:cNvSpPr>
              <a:spLocks noChangeAspect="1"/>
            </p:cNvSpPr>
            <p:nvPr/>
          </p:nvSpPr>
          <p:spPr>
            <a:xfrm rot="13500000">
              <a:off x="5470288" y="3649939"/>
              <a:ext cx="298289" cy="298449"/>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67" name="L-Shape 66"/>
            <p:cNvSpPr>
              <a:spLocks noChangeAspect="1"/>
            </p:cNvSpPr>
            <p:nvPr/>
          </p:nvSpPr>
          <p:spPr>
            <a:xfrm rot="8100000">
              <a:off x="5836919" y="4195824"/>
              <a:ext cx="298449" cy="296701"/>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76" name="L-Shape 75"/>
            <p:cNvSpPr>
              <a:spLocks noChangeAspect="1"/>
            </p:cNvSpPr>
            <p:nvPr/>
          </p:nvSpPr>
          <p:spPr>
            <a:xfrm rot="8100000">
              <a:off x="6398891" y="4195824"/>
              <a:ext cx="298449" cy="296701"/>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nvGrpSpPr>
            <p:cNvPr id="63545" name="Group 125"/>
            <p:cNvGrpSpPr>
              <a:grpSpLocks/>
            </p:cNvGrpSpPr>
            <p:nvPr/>
          </p:nvGrpSpPr>
          <p:grpSpPr bwMode="auto">
            <a:xfrm rot="-5400000">
              <a:off x="6325612" y="4682321"/>
              <a:ext cx="445802" cy="93155"/>
              <a:chOff x="2480575" y="4875943"/>
              <a:chExt cx="445802" cy="93155"/>
            </a:xfrm>
          </p:grpSpPr>
          <p:sp>
            <p:nvSpPr>
              <p:cNvPr id="127" name="Rectangle 126"/>
              <p:cNvSpPr/>
              <p:nvPr/>
            </p:nvSpPr>
            <p:spPr>
              <a:xfrm>
                <a:off x="2846237" y="4876085"/>
                <a:ext cx="93612" cy="9366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28" name="Rectangle 127"/>
              <p:cNvSpPr/>
              <p:nvPr/>
            </p:nvSpPr>
            <p:spPr>
              <a:xfrm>
                <a:off x="2655840" y="4863385"/>
                <a:ext cx="93612" cy="9366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29" name="Rectangle 128"/>
              <p:cNvSpPr/>
              <p:nvPr/>
            </p:nvSpPr>
            <p:spPr>
              <a:xfrm>
                <a:off x="2481310" y="4863385"/>
                <a:ext cx="93612" cy="9366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sp>
          <p:nvSpPr>
            <p:cNvPr id="131" name="Rectangle 130"/>
            <p:cNvSpPr/>
            <p:nvPr/>
          </p:nvSpPr>
          <p:spPr>
            <a:xfrm rot="16200000">
              <a:off x="6502103" y="5054171"/>
              <a:ext cx="93612" cy="9366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32" name="Rectangle 131"/>
            <p:cNvSpPr/>
            <p:nvPr/>
          </p:nvSpPr>
          <p:spPr>
            <a:xfrm rot="16200000">
              <a:off x="6502103" y="5231875"/>
              <a:ext cx="93612" cy="9366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sp>
        <p:nvSpPr>
          <p:cNvPr id="138" name="Rectangle 137"/>
          <p:cNvSpPr/>
          <p:nvPr/>
        </p:nvSpPr>
        <p:spPr>
          <a:xfrm rot="16200000">
            <a:off x="5283994" y="4506516"/>
            <a:ext cx="70247" cy="7024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39" name="Rectangle 138"/>
          <p:cNvSpPr/>
          <p:nvPr/>
        </p:nvSpPr>
        <p:spPr>
          <a:xfrm rot="16200000">
            <a:off x="5284590" y="4640461"/>
            <a:ext cx="69056" cy="70247"/>
          </a:xfrm>
          <a:prstGeom prst="rect">
            <a:avLst/>
          </a:prstGeom>
          <a:solidFill>
            <a:srgbClr val="EAEAE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40" name="Rectangle 139"/>
          <p:cNvSpPr/>
          <p:nvPr/>
        </p:nvSpPr>
        <p:spPr>
          <a:xfrm rot="16200000">
            <a:off x="5284590" y="4771430"/>
            <a:ext cx="69056" cy="7024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nvGrpSpPr>
          <p:cNvPr id="63530" name="Group 15"/>
          <p:cNvGrpSpPr>
            <a:grpSpLocks/>
          </p:cNvGrpSpPr>
          <p:nvPr/>
        </p:nvGrpSpPr>
        <p:grpSpPr bwMode="auto">
          <a:xfrm>
            <a:off x="6168629" y="775097"/>
            <a:ext cx="1475184" cy="1600200"/>
            <a:chOff x="6701134" y="1033332"/>
            <a:chExt cx="1967378" cy="2134415"/>
          </a:xfrm>
        </p:grpSpPr>
        <p:sp>
          <p:nvSpPr>
            <p:cNvPr id="98" name="Oval 97"/>
            <p:cNvSpPr/>
            <p:nvPr/>
          </p:nvSpPr>
          <p:spPr>
            <a:xfrm>
              <a:off x="6701134" y="1033332"/>
              <a:ext cx="441430" cy="441494"/>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685800">
                <a:defRPr/>
              </a:pPr>
              <a:r>
                <a:rPr lang="en-US" sz="1500" b="1" kern="0" dirty="0">
                  <a:solidFill>
                    <a:sysClr val="windowText" lastClr="000000"/>
                  </a:solidFill>
                </a:rPr>
                <a:t>7</a:t>
              </a:r>
            </a:p>
          </p:txBody>
        </p:sp>
        <p:sp>
          <p:nvSpPr>
            <p:cNvPr id="111" name="Rounded Rectangular Callout 110"/>
            <p:cNvSpPr/>
            <p:nvPr/>
          </p:nvSpPr>
          <p:spPr>
            <a:xfrm>
              <a:off x="6921848" y="1254078"/>
              <a:ext cx="1746664" cy="1913669"/>
            </a:xfrm>
            <a:prstGeom prst="wedgeRoundRectCallout">
              <a:avLst>
                <a:gd name="adj1" fmla="val -59181"/>
                <a:gd name="adj2" fmla="val 21536"/>
                <a:gd name="adj3" fmla="val 16667"/>
              </a:avLst>
            </a:prstGeom>
            <a:solidFill>
              <a:srgbClr val="00B05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1050" b="1" kern="0">
                  <a:solidFill>
                    <a:srgbClr val="22683D"/>
                  </a:solidFill>
                </a:rPr>
                <a:t>Watson uses Evidence Sources to validate it</a:t>
              </a:r>
              <a:r>
                <a:rPr lang="ja-JP" altLang="en-US" sz="1050" b="1" kern="0">
                  <a:solidFill>
                    <a:srgbClr val="22683D"/>
                  </a:solidFill>
                </a:rPr>
                <a:t>’</a:t>
              </a:r>
              <a:r>
                <a:rPr lang="en-US" altLang="ja-JP" sz="1050" b="1" kern="0">
                  <a:solidFill>
                    <a:srgbClr val="22683D"/>
                  </a:solidFill>
                </a:rPr>
                <a:t>s hypothesis and help score the potential answers</a:t>
              </a:r>
              <a:endParaRPr lang="en-US" altLang="en-US" sz="1050" b="1" kern="0">
                <a:solidFill>
                  <a:srgbClr val="22683D"/>
                </a:solidFill>
              </a:endParaRPr>
            </a:p>
          </p:txBody>
        </p:sp>
      </p:grpSp>
      <p:grpSp>
        <p:nvGrpSpPr>
          <p:cNvPr id="63531" name="Group 12"/>
          <p:cNvGrpSpPr>
            <a:grpSpLocks/>
          </p:cNvGrpSpPr>
          <p:nvPr/>
        </p:nvGrpSpPr>
        <p:grpSpPr bwMode="auto">
          <a:xfrm>
            <a:off x="6334125" y="2324100"/>
            <a:ext cx="1475185" cy="1457325"/>
            <a:chOff x="6921739" y="3098921"/>
            <a:chExt cx="1967378" cy="1943595"/>
          </a:xfrm>
        </p:grpSpPr>
        <p:sp>
          <p:nvSpPr>
            <p:cNvPr id="112" name="Rounded Rectangular Callout 111"/>
            <p:cNvSpPr/>
            <p:nvPr/>
          </p:nvSpPr>
          <p:spPr>
            <a:xfrm>
              <a:off x="6921739" y="3286294"/>
              <a:ext cx="1746663" cy="1756222"/>
            </a:xfrm>
            <a:prstGeom prst="wedgeRoundRectCallout">
              <a:avLst>
                <a:gd name="adj1" fmla="val -56648"/>
                <a:gd name="adj2" fmla="val -21640"/>
                <a:gd name="adj3" fmla="val 16667"/>
              </a:avLst>
            </a:prstGeom>
            <a:solidFill>
              <a:srgbClr val="0070C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1050" b="1" kern="0" dirty="0">
                  <a:solidFill>
                    <a:srgbClr val="005B79"/>
                  </a:solidFill>
                  <a:ea typeface="ＭＳ Ｐゴシック" pitchFamily="34" charset="-128"/>
                </a:rPr>
                <a:t>If the question was decomposed, Watson brings together hypotheses from sub-parts</a:t>
              </a:r>
            </a:p>
          </p:txBody>
        </p:sp>
        <p:sp>
          <p:nvSpPr>
            <p:cNvPr id="113" name="Oval 112"/>
            <p:cNvSpPr/>
            <p:nvPr/>
          </p:nvSpPr>
          <p:spPr>
            <a:xfrm>
              <a:off x="8447688" y="3098921"/>
              <a:ext cx="441429" cy="441437"/>
            </a:xfrm>
            <a:prstGeom prst="ellips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685800">
                <a:defRPr/>
              </a:pPr>
              <a:r>
                <a:rPr lang="en-US" sz="1500" b="1" kern="0" dirty="0">
                  <a:solidFill>
                    <a:sysClr val="windowText" lastClr="000000"/>
                  </a:solidFill>
                </a:rPr>
                <a:t>8</a:t>
              </a:r>
            </a:p>
          </p:txBody>
        </p:sp>
      </p:grpSp>
      <p:grpSp>
        <p:nvGrpSpPr>
          <p:cNvPr id="63532" name="Group 20"/>
          <p:cNvGrpSpPr>
            <a:grpSpLocks/>
          </p:cNvGrpSpPr>
          <p:nvPr/>
        </p:nvGrpSpPr>
        <p:grpSpPr bwMode="auto">
          <a:xfrm>
            <a:off x="2556272" y="3213498"/>
            <a:ext cx="1900238" cy="1363265"/>
            <a:chOff x="1883960" y="4285392"/>
            <a:chExt cx="2534337" cy="1817059"/>
          </a:xfrm>
        </p:grpSpPr>
        <p:grpSp>
          <p:nvGrpSpPr>
            <p:cNvPr id="63533" name="Group 18"/>
            <p:cNvGrpSpPr>
              <a:grpSpLocks/>
            </p:cNvGrpSpPr>
            <p:nvPr/>
          </p:nvGrpSpPr>
          <p:grpSpPr bwMode="auto">
            <a:xfrm>
              <a:off x="1883960" y="4285392"/>
              <a:ext cx="2302739" cy="1817059"/>
              <a:chOff x="1883960" y="4285392"/>
              <a:chExt cx="2302739" cy="1817059"/>
            </a:xfrm>
          </p:grpSpPr>
          <p:sp>
            <p:nvSpPr>
              <p:cNvPr id="114" name="Rounded Rectangular Callout 113"/>
              <p:cNvSpPr/>
              <p:nvPr/>
            </p:nvSpPr>
            <p:spPr>
              <a:xfrm>
                <a:off x="2020522" y="4352044"/>
                <a:ext cx="2165937" cy="1750407"/>
              </a:xfrm>
              <a:prstGeom prst="wedgeRoundRectCallout">
                <a:avLst>
                  <a:gd name="adj1" fmla="val 59848"/>
                  <a:gd name="adj2" fmla="val -64937"/>
                  <a:gd name="adj3" fmla="val 16667"/>
                </a:avLst>
              </a:prstGeom>
              <a:solidFill>
                <a:srgbClr val="0070C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1050" b="1" kern="0">
                    <a:solidFill>
                      <a:srgbClr val="005B79"/>
                    </a:solidFill>
                  </a:rPr>
                  <a:t>Watson then uses algorithms to </a:t>
                </a:r>
                <a:r>
                  <a:rPr lang="ja-JP" altLang="en-US" sz="1050" b="1" kern="0">
                    <a:solidFill>
                      <a:srgbClr val="005B79"/>
                    </a:solidFill>
                  </a:rPr>
                  <a:t>“</a:t>
                </a:r>
                <a:r>
                  <a:rPr lang="en-US" altLang="ja-JP" sz="1050" b="1" kern="0">
                    <a:solidFill>
                      <a:srgbClr val="005B79"/>
                    </a:solidFill>
                  </a:rPr>
                  <a:t>score</a:t>
                </a:r>
                <a:r>
                  <a:rPr lang="ja-JP" altLang="en-US" sz="1050" b="1" kern="0">
                    <a:solidFill>
                      <a:srgbClr val="005B79"/>
                    </a:solidFill>
                  </a:rPr>
                  <a:t>”</a:t>
                </a:r>
                <a:r>
                  <a:rPr lang="en-US" altLang="ja-JP" sz="1050" b="1" kern="0">
                    <a:solidFill>
                      <a:srgbClr val="005B79"/>
                    </a:solidFill>
                  </a:rPr>
                  <a:t> each potential answer and assign a confidence to that answer…</a:t>
                </a:r>
                <a:endParaRPr lang="en-US" altLang="en-US" sz="1050" b="1" kern="0">
                  <a:solidFill>
                    <a:srgbClr val="005B79"/>
                  </a:solidFill>
                </a:endParaRPr>
              </a:p>
            </p:txBody>
          </p:sp>
          <p:sp>
            <p:nvSpPr>
              <p:cNvPr id="115" name="Oval 114"/>
              <p:cNvSpPr/>
              <p:nvPr/>
            </p:nvSpPr>
            <p:spPr>
              <a:xfrm>
                <a:off x="1883960" y="4285392"/>
                <a:ext cx="441445" cy="441173"/>
              </a:xfrm>
              <a:prstGeom prst="ellips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685800">
                  <a:defRPr/>
                </a:pPr>
                <a:r>
                  <a:rPr lang="en-US" sz="1500" b="1" kern="0" dirty="0">
                    <a:solidFill>
                      <a:sysClr val="windowText" lastClr="000000"/>
                    </a:solidFill>
                  </a:rPr>
                  <a:t>6</a:t>
                </a:r>
              </a:p>
            </p:txBody>
          </p:sp>
        </p:grpSp>
        <p:sp>
          <p:nvSpPr>
            <p:cNvPr id="116" name="Isosceles Triangle 115"/>
            <p:cNvSpPr/>
            <p:nvPr/>
          </p:nvSpPr>
          <p:spPr>
            <a:xfrm rot="5400000">
              <a:off x="4052433" y="4786003"/>
              <a:ext cx="499890" cy="231838"/>
            </a:xfrm>
            <a:prstGeom prst="triangle">
              <a:avLst/>
            </a:prstGeom>
            <a:solidFill>
              <a:srgbClr val="0070C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17" name="Isosceles Triangle 116"/>
            <p:cNvSpPr/>
            <p:nvPr/>
          </p:nvSpPr>
          <p:spPr>
            <a:xfrm rot="5400000">
              <a:off x="4073856" y="5488230"/>
              <a:ext cx="453868" cy="231838"/>
            </a:xfrm>
            <a:prstGeom prst="triangle">
              <a:avLst>
                <a:gd name="adj" fmla="val 81402"/>
              </a:avLst>
            </a:prstGeom>
            <a:solidFill>
              <a:srgbClr val="0070C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spTree>
    <p:extLst>
      <p:ext uri="{BB962C8B-B14F-4D97-AF65-F5344CB8AC3E}">
        <p14:creationId xmlns:p14="http://schemas.microsoft.com/office/powerpoint/2010/main" val="1444140915"/>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altLang="en-US">
                <a:solidFill>
                  <a:srgbClr val="00B050"/>
                </a:solidFill>
                <a:latin typeface="Arial" panose="020B0604020202020204" pitchFamily="34" charset="0"/>
              </a:rPr>
              <a:t>DeepQA: the technology &amp; architecture behind Watson</a:t>
            </a:r>
          </a:p>
        </p:txBody>
      </p:sp>
      <p:sp>
        <p:nvSpPr>
          <p:cNvPr id="6553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MS PGothic" panose="020B0600070205080204" pitchFamily="34" charset="-128"/>
              </a:defRPr>
            </a:lvl1pPr>
            <a:lvl2pPr marL="557213" indent="-214313" eaLnBrk="0" hangingPunct="0">
              <a:defRPr sz="1800">
                <a:solidFill>
                  <a:schemeClr val="tx1"/>
                </a:solidFill>
                <a:latin typeface="Arial" panose="020B0604020202020204" pitchFamily="34" charset="0"/>
                <a:ea typeface="MS PGothic" panose="020B0600070205080204" pitchFamily="34" charset="-128"/>
              </a:defRPr>
            </a:lvl2pPr>
            <a:lvl3pPr marL="857250" indent="-171450" eaLnBrk="0" hangingPunct="0">
              <a:defRPr sz="1800">
                <a:solidFill>
                  <a:schemeClr val="tx1"/>
                </a:solidFill>
                <a:latin typeface="Arial" panose="020B0604020202020204" pitchFamily="34" charset="0"/>
                <a:ea typeface="MS PGothic" panose="020B0600070205080204" pitchFamily="34" charset="-128"/>
              </a:defRPr>
            </a:lvl3pPr>
            <a:lvl4pPr marL="1200150" indent="-171450" eaLnBrk="0" hangingPunct="0">
              <a:defRPr sz="1800">
                <a:solidFill>
                  <a:schemeClr val="tx1"/>
                </a:solidFill>
                <a:latin typeface="Arial" panose="020B0604020202020204" pitchFamily="34" charset="0"/>
                <a:ea typeface="MS PGothic" panose="020B0600070205080204" pitchFamily="34" charset="-128"/>
              </a:defRPr>
            </a:lvl4pPr>
            <a:lvl5pPr marL="1543050" indent="-171450" eaLnBrk="0" hangingPunct="0">
              <a:defRPr sz="1800">
                <a:solidFill>
                  <a:schemeClr val="tx1"/>
                </a:solidFill>
                <a:latin typeface="Arial" panose="020B0604020202020204" pitchFamily="34" charset="0"/>
                <a:ea typeface="MS PGothic" panose="020B0600070205080204" pitchFamily="34" charset="-128"/>
              </a:defRPr>
            </a:lvl5pPr>
            <a:lvl6pPr marL="18859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6pPr>
            <a:lvl7pPr marL="22288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7pPr>
            <a:lvl8pPr marL="25717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8pPr>
            <a:lvl9pPr marL="29146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9pPr>
          </a:lstStyle>
          <a:p>
            <a:pPr defTabSz="685800" eaLnBrk="1" hangingPunct="1"/>
            <a:fld id="{988FA87C-7DCB-4A09-ADE3-990E756E3D54}" type="slidenum">
              <a:rPr lang="en-US" altLang="en-US" sz="1200" kern="0"/>
              <a:pPr defTabSz="685800" eaLnBrk="1" hangingPunct="1"/>
              <a:t>44</a:t>
            </a:fld>
            <a:endParaRPr lang="en-US" altLang="en-US" sz="1200" kern="0"/>
          </a:p>
        </p:txBody>
      </p:sp>
      <p:sp>
        <p:nvSpPr>
          <p:cNvPr id="332" name="Rounded Rectangle 331"/>
          <p:cNvSpPr/>
          <p:nvPr/>
        </p:nvSpPr>
        <p:spPr>
          <a:xfrm>
            <a:off x="4444993" y="2591960"/>
            <a:ext cx="839474" cy="514350"/>
          </a:xfrm>
          <a:prstGeom prst="roundRect">
            <a:avLst/>
          </a:prstGeom>
          <a:solidFill>
            <a:schemeClr val="bg1">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Hypothesis </a:t>
            </a:r>
          </a:p>
          <a:p>
            <a:pPr algn="ctr" defTabSz="685800">
              <a:defRPr/>
            </a:pPr>
            <a:r>
              <a:rPr lang="en-US" sz="900" kern="0" dirty="0">
                <a:solidFill>
                  <a:srgbClr val="FFFFFF"/>
                </a:solidFill>
              </a:rPr>
              <a:t>&amp; Evidence  Scoring</a:t>
            </a:r>
          </a:p>
        </p:txBody>
      </p:sp>
      <p:sp>
        <p:nvSpPr>
          <p:cNvPr id="333" name="Rounded Rectangle 332"/>
          <p:cNvSpPr/>
          <p:nvPr/>
        </p:nvSpPr>
        <p:spPr>
          <a:xfrm>
            <a:off x="6453320" y="2586161"/>
            <a:ext cx="1200150" cy="514350"/>
          </a:xfrm>
          <a:prstGeom prst="roundRect">
            <a:avLst/>
          </a:prstGeom>
          <a:solidFill>
            <a:schemeClr val="tx2">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Final Confidence Merging &amp; Ranking</a:t>
            </a:r>
          </a:p>
        </p:txBody>
      </p:sp>
      <p:sp>
        <p:nvSpPr>
          <p:cNvPr id="334" name="Rounded Rectangle 333"/>
          <p:cNvSpPr/>
          <p:nvPr/>
        </p:nvSpPr>
        <p:spPr>
          <a:xfrm>
            <a:off x="5507810" y="2591960"/>
            <a:ext cx="704019" cy="514350"/>
          </a:xfrm>
          <a:prstGeom prst="roundRect">
            <a:avLst/>
          </a:prstGeom>
          <a:solidFill>
            <a:schemeClr val="bg1">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Synthesis</a:t>
            </a:r>
          </a:p>
        </p:txBody>
      </p:sp>
      <p:sp>
        <p:nvSpPr>
          <p:cNvPr id="348" name="Rounded Rectangle 347"/>
          <p:cNvSpPr/>
          <p:nvPr/>
        </p:nvSpPr>
        <p:spPr>
          <a:xfrm>
            <a:off x="3458231" y="3330591"/>
            <a:ext cx="771582" cy="514350"/>
          </a:xfrm>
          <a:prstGeom prst="roundRect">
            <a:avLst/>
          </a:prstGeom>
          <a:solidFill>
            <a:schemeClr val="bg1">
              <a:lumMod val="75000"/>
              <a:alpha val="67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chemeClr val="accent3"/>
                </a:solidFill>
              </a:rPr>
              <a:t>Hypothesis</a:t>
            </a:r>
          </a:p>
          <a:p>
            <a:pPr algn="ctr" defTabSz="685800">
              <a:defRPr/>
            </a:pPr>
            <a:r>
              <a:rPr lang="en-US" sz="900" kern="0" dirty="0">
                <a:solidFill>
                  <a:schemeClr val="accent3"/>
                </a:solidFill>
              </a:rPr>
              <a:t>Generation</a:t>
            </a:r>
          </a:p>
        </p:txBody>
      </p:sp>
      <p:sp>
        <p:nvSpPr>
          <p:cNvPr id="372" name="L-Shape 371"/>
          <p:cNvSpPr>
            <a:spLocks noChangeAspect="1"/>
          </p:cNvSpPr>
          <p:nvPr/>
        </p:nvSpPr>
        <p:spPr>
          <a:xfrm rot="13500000">
            <a:off x="4185047" y="2746772"/>
            <a:ext cx="222647"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78" name="L-Shape 377"/>
          <p:cNvSpPr>
            <a:spLocks noChangeAspect="1"/>
          </p:cNvSpPr>
          <p:nvPr/>
        </p:nvSpPr>
        <p:spPr>
          <a:xfrm rot="13500000">
            <a:off x="5245299" y="2737843"/>
            <a:ext cx="223838"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79" name="L-Shape 378"/>
          <p:cNvSpPr>
            <a:spLocks noChangeAspect="1"/>
          </p:cNvSpPr>
          <p:nvPr/>
        </p:nvSpPr>
        <p:spPr>
          <a:xfrm rot="13500000">
            <a:off x="6184107" y="2738438"/>
            <a:ext cx="222647"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80" name="L-Shape 379"/>
          <p:cNvSpPr>
            <a:spLocks noChangeAspect="1"/>
          </p:cNvSpPr>
          <p:nvPr/>
        </p:nvSpPr>
        <p:spPr>
          <a:xfrm rot="18900000">
            <a:off x="6960394" y="3043237"/>
            <a:ext cx="222647" cy="223838"/>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84" name="L-Shape 383"/>
          <p:cNvSpPr>
            <a:spLocks noChangeAspect="1"/>
          </p:cNvSpPr>
          <p:nvPr/>
        </p:nvSpPr>
        <p:spPr>
          <a:xfrm rot="13500000">
            <a:off x="4202907" y="3469482"/>
            <a:ext cx="222647"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65" name="L-Shape 64"/>
          <p:cNvSpPr>
            <a:spLocks noChangeAspect="1"/>
          </p:cNvSpPr>
          <p:nvPr/>
        </p:nvSpPr>
        <p:spPr>
          <a:xfrm rot="13500000">
            <a:off x="3179564" y="3468886"/>
            <a:ext cx="222647" cy="223838"/>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66" name="L-Shape 65"/>
          <p:cNvSpPr>
            <a:spLocks noChangeAspect="1"/>
          </p:cNvSpPr>
          <p:nvPr/>
        </p:nvSpPr>
        <p:spPr>
          <a:xfrm rot="13500000">
            <a:off x="3179564" y="4135636"/>
            <a:ext cx="222647" cy="223838"/>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74" name="Rounded Rectangle 73"/>
          <p:cNvSpPr/>
          <p:nvPr/>
        </p:nvSpPr>
        <p:spPr>
          <a:xfrm>
            <a:off x="3448943" y="3992623"/>
            <a:ext cx="771582" cy="514350"/>
          </a:xfrm>
          <a:prstGeom prst="roundRect">
            <a:avLst/>
          </a:prstGeom>
          <a:solidFill>
            <a:schemeClr val="bg1">
              <a:lumMod val="65000"/>
              <a:alpha val="33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chemeClr val="accent3"/>
                </a:solidFill>
              </a:rPr>
              <a:t>Hypothesis</a:t>
            </a:r>
          </a:p>
          <a:p>
            <a:pPr algn="ctr" defTabSz="685800">
              <a:defRPr/>
            </a:pPr>
            <a:r>
              <a:rPr lang="en-US" sz="900" kern="0" dirty="0">
                <a:solidFill>
                  <a:schemeClr val="accent3"/>
                </a:solidFill>
              </a:rPr>
              <a:t>Generation</a:t>
            </a:r>
          </a:p>
        </p:txBody>
      </p:sp>
      <p:sp>
        <p:nvSpPr>
          <p:cNvPr id="77" name="L-Shape 76"/>
          <p:cNvSpPr>
            <a:spLocks noChangeAspect="1"/>
          </p:cNvSpPr>
          <p:nvPr/>
        </p:nvSpPr>
        <p:spPr>
          <a:xfrm rot="13500000">
            <a:off x="4188619" y="4136232"/>
            <a:ext cx="222647"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dirty="0">
              <a:solidFill>
                <a:sysClr val="windowText" lastClr="000000"/>
              </a:solidFill>
            </a:endParaRPr>
          </a:p>
        </p:txBody>
      </p:sp>
      <p:grpSp>
        <p:nvGrpSpPr>
          <p:cNvPr id="65562" name="Group 4"/>
          <p:cNvGrpSpPr>
            <a:grpSpLocks/>
          </p:cNvGrpSpPr>
          <p:nvPr/>
        </p:nvGrpSpPr>
        <p:grpSpPr bwMode="auto">
          <a:xfrm>
            <a:off x="6375797" y="862012"/>
            <a:ext cx="1271588" cy="1539479"/>
            <a:chOff x="6976532" y="1149448"/>
            <a:chExt cx="1696592" cy="2053066"/>
          </a:xfrm>
        </p:grpSpPr>
        <p:sp>
          <p:nvSpPr>
            <p:cNvPr id="7" name="Rounded Rectangular Callout 6"/>
            <p:cNvSpPr/>
            <p:nvPr/>
          </p:nvSpPr>
          <p:spPr>
            <a:xfrm>
              <a:off x="6976532" y="1149448"/>
              <a:ext cx="1696592" cy="2053066"/>
            </a:xfrm>
            <a:prstGeom prst="wedgeRoundRectCallout">
              <a:avLst>
                <a:gd name="adj1" fmla="val -20302"/>
                <a:gd name="adj2" fmla="val 59713"/>
                <a:gd name="adj3" fmla="val 16667"/>
              </a:avLst>
            </a:prstGeom>
            <a:solidFill>
              <a:schemeClr val="accent1">
                <a:lumMod val="7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52" name="TextBox 433"/>
            <p:cNvSpPr txBox="1">
              <a:spLocks noChangeArrowheads="1"/>
            </p:cNvSpPr>
            <p:nvPr/>
          </p:nvSpPr>
          <p:spPr bwMode="auto">
            <a:xfrm>
              <a:off x="7028954" y="1238367"/>
              <a:ext cx="1593335" cy="6310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defTabSz="685800" eaLnBrk="1" hangingPunct="1">
                <a:defRPr/>
              </a:pPr>
              <a:r>
                <a:rPr lang="en-US" sz="825" b="1" kern="0" dirty="0">
                  <a:solidFill>
                    <a:schemeClr val="accent1">
                      <a:lumMod val="50000"/>
                    </a:schemeClr>
                  </a:solidFill>
                  <a:cs typeface="Arial" pitchFamily="34" charset="0"/>
                </a:rPr>
                <a:t>Learned Models</a:t>
              </a:r>
            </a:p>
            <a:p>
              <a:pPr algn="ctr" defTabSz="685800" eaLnBrk="1" hangingPunct="1">
                <a:defRPr/>
              </a:pPr>
              <a:r>
                <a:rPr lang="en-US" sz="825" b="1" kern="0" dirty="0">
                  <a:solidFill>
                    <a:schemeClr val="accent1">
                      <a:lumMod val="50000"/>
                    </a:schemeClr>
                  </a:solidFill>
                  <a:cs typeface="Arial" pitchFamily="34" charset="0"/>
                </a:rPr>
                <a:t>help combine and weigh the Evidence</a:t>
              </a:r>
            </a:p>
          </p:txBody>
        </p:sp>
        <p:sp>
          <p:nvSpPr>
            <p:cNvPr id="8" name="Flowchart: Magnetic Disk 7"/>
            <p:cNvSpPr/>
            <p:nvPr/>
          </p:nvSpPr>
          <p:spPr>
            <a:xfrm>
              <a:off x="7092497" y="2621368"/>
              <a:ext cx="484514" cy="466822"/>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1" name="Flowchart: Magnetic Disk 80"/>
            <p:cNvSpPr/>
            <p:nvPr/>
          </p:nvSpPr>
          <p:spPr>
            <a:xfrm>
              <a:off x="7092497" y="2254578"/>
              <a:ext cx="484514" cy="468411"/>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2" name="Flowchart: Magnetic Disk 81"/>
            <p:cNvSpPr/>
            <p:nvPr/>
          </p:nvSpPr>
          <p:spPr>
            <a:xfrm>
              <a:off x="7092497" y="1897317"/>
              <a:ext cx="484514" cy="468410"/>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3" name="Flowchart: Magnetic Disk 82"/>
            <p:cNvSpPr/>
            <p:nvPr/>
          </p:nvSpPr>
          <p:spPr>
            <a:xfrm>
              <a:off x="7586543" y="2629307"/>
              <a:ext cx="484513" cy="468411"/>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4" name="Flowchart: Magnetic Disk 83"/>
            <p:cNvSpPr/>
            <p:nvPr/>
          </p:nvSpPr>
          <p:spPr>
            <a:xfrm>
              <a:off x="7586543" y="2264105"/>
              <a:ext cx="484513" cy="466822"/>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5" name="Flowchart: Magnetic Disk 84"/>
            <p:cNvSpPr/>
            <p:nvPr/>
          </p:nvSpPr>
          <p:spPr>
            <a:xfrm>
              <a:off x="7586543" y="1906844"/>
              <a:ext cx="484513" cy="466822"/>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6" name="Flowchart: Magnetic Disk 85"/>
            <p:cNvSpPr/>
            <p:nvPr/>
          </p:nvSpPr>
          <p:spPr>
            <a:xfrm>
              <a:off x="8071056" y="2621368"/>
              <a:ext cx="484514" cy="466822"/>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7" name="Flowchart: Magnetic Disk 86"/>
            <p:cNvSpPr/>
            <p:nvPr/>
          </p:nvSpPr>
          <p:spPr>
            <a:xfrm>
              <a:off x="8071056" y="2254578"/>
              <a:ext cx="484514" cy="468411"/>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8" name="Flowchart: Magnetic Disk 87"/>
            <p:cNvSpPr/>
            <p:nvPr/>
          </p:nvSpPr>
          <p:spPr>
            <a:xfrm>
              <a:off x="8071056" y="1897317"/>
              <a:ext cx="484514" cy="468410"/>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grpSp>
      <p:sp>
        <p:nvSpPr>
          <p:cNvPr id="90" name="Oval 89"/>
          <p:cNvSpPr/>
          <p:nvPr/>
        </p:nvSpPr>
        <p:spPr>
          <a:xfrm>
            <a:off x="6659166" y="3325416"/>
            <a:ext cx="835819" cy="837009"/>
          </a:xfrm>
          <a:prstGeom prst="ellipse">
            <a:avLst/>
          </a:prstGeom>
          <a:solidFill>
            <a:srgbClr val="FF99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685800">
              <a:defRPr/>
            </a:pPr>
            <a:r>
              <a:rPr lang="en-US" sz="825" b="1" kern="0" dirty="0">
                <a:solidFill>
                  <a:sysClr val="windowText" lastClr="000000"/>
                </a:solidFill>
              </a:rPr>
              <a:t>Answer &amp;</a:t>
            </a:r>
            <a:br>
              <a:rPr lang="en-US" sz="825" b="1" kern="0" dirty="0">
                <a:solidFill>
                  <a:sysClr val="windowText" lastClr="000000"/>
                </a:solidFill>
              </a:rPr>
            </a:br>
            <a:r>
              <a:rPr lang="en-US" sz="825" b="1" kern="0" dirty="0">
                <a:solidFill>
                  <a:sysClr val="windowText" lastClr="000000"/>
                </a:solidFill>
              </a:rPr>
              <a:t>Confidence</a:t>
            </a:r>
          </a:p>
        </p:txBody>
      </p:sp>
      <p:grpSp>
        <p:nvGrpSpPr>
          <p:cNvPr id="65564" name="Group 19"/>
          <p:cNvGrpSpPr>
            <a:grpSpLocks/>
          </p:cNvGrpSpPr>
          <p:nvPr/>
        </p:nvGrpSpPr>
        <p:grpSpPr bwMode="auto">
          <a:xfrm>
            <a:off x="2847976" y="3131344"/>
            <a:ext cx="336947" cy="481013"/>
            <a:chOff x="2323783" y="4175275"/>
            <a:chExt cx="450194" cy="641423"/>
          </a:xfrm>
        </p:grpSpPr>
        <p:grpSp>
          <p:nvGrpSpPr>
            <p:cNvPr id="65613" name="Group 13"/>
            <p:cNvGrpSpPr>
              <a:grpSpLocks/>
            </p:cNvGrpSpPr>
            <p:nvPr/>
          </p:nvGrpSpPr>
          <p:grpSpPr bwMode="auto">
            <a:xfrm>
              <a:off x="2328175" y="4723543"/>
              <a:ext cx="445802" cy="93155"/>
              <a:chOff x="2328175" y="4723543"/>
              <a:chExt cx="445802" cy="93155"/>
            </a:xfrm>
          </p:grpSpPr>
          <p:sp>
            <p:nvSpPr>
              <p:cNvPr id="11" name="Rectangle 10"/>
              <p:cNvSpPr/>
              <p:nvPr/>
            </p:nvSpPr>
            <p:spPr>
              <a:xfrm>
                <a:off x="2680120" y="4723025"/>
                <a:ext cx="93857" cy="9367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93" name="Rectangle 92"/>
              <p:cNvSpPr/>
              <p:nvPr/>
            </p:nvSpPr>
            <p:spPr>
              <a:xfrm>
                <a:off x="2501951" y="4723025"/>
                <a:ext cx="93857" cy="9367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94" name="Rectangle 93"/>
              <p:cNvSpPr/>
              <p:nvPr/>
            </p:nvSpPr>
            <p:spPr>
              <a:xfrm>
                <a:off x="2328556" y="4723025"/>
                <a:ext cx="93856" cy="9367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grpSp>
          <p:nvGrpSpPr>
            <p:cNvPr id="65614" name="Group 11"/>
            <p:cNvGrpSpPr>
              <a:grpSpLocks/>
            </p:cNvGrpSpPr>
            <p:nvPr/>
          </p:nvGrpSpPr>
          <p:grpSpPr bwMode="auto">
            <a:xfrm rot="-5400000">
              <a:off x="2147460" y="4351598"/>
              <a:ext cx="445802" cy="93155"/>
              <a:chOff x="2480575" y="4875943"/>
              <a:chExt cx="445802" cy="93155"/>
            </a:xfrm>
          </p:grpSpPr>
          <p:sp>
            <p:nvSpPr>
              <p:cNvPr id="95" name="Rectangle 94"/>
              <p:cNvSpPr/>
              <p:nvPr/>
            </p:nvSpPr>
            <p:spPr>
              <a:xfrm>
                <a:off x="2845404" y="4875942"/>
                <a:ext cx="93674" cy="9385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96" name="Rectangle 95"/>
              <p:cNvSpPr/>
              <p:nvPr/>
            </p:nvSpPr>
            <p:spPr>
              <a:xfrm>
                <a:off x="2654882" y="4863216"/>
                <a:ext cx="93674" cy="9385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97" name="Rectangle 96"/>
              <p:cNvSpPr/>
              <p:nvPr/>
            </p:nvSpPr>
            <p:spPr>
              <a:xfrm>
                <a:off x="2480237" y="4863216"/>
                <a:ext cx="93674" cy="9385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grpSp>
      <p:grpSp>
        <p:nvGrpSpPr>
          <p:cNvPr id="65565" name="Group 16"/>
          <p:cNvGrpSpPr>
            <a:grpSpLocks/>
          </p:cNvGrpSpPr>
          <p:nvPr/>
        </p:nvGrpSpPr>
        <p:grpSpPr bwMode="auto">
          <a:xfrm>
            <a:off x="2569369" y="3131344"/>
            <a:ext cx="615554" cy="1151335"/>
            <a:chOff x="1952311" y="4175275"/>
            <a:chExt cx="821666" cy="1534894"/>
          </a:xfrm>
        </p:grpSpPr>
        <p:grpSp>
          <p:nvGrpSpPr>
            <p:cNvPr id="65597" name="Group 98"/>
            <p:cNvGrpSpPr>
              <a:grpSpLocks/>
            </p:cNvGrpSpPr>
            <p:nvPr/>
          </p:nvGrpSpPr>
          <p:grpSpPr bwMode="auto">
            <a:xfrm rot="-5400000">
              <a:off x="1775988" y="4351598"/>
              <a:ext cx="445802" cy="93155"/>
              <a:chOff x="2480575" y="4875943"/>
              <a:chExt cx="445802" cy="93155"/>
            </a:xfrm>
          </p:grpSpPr>
          <p:sp>
            <p:nvSpPr>
              <p:cNvPr id="100" name="Rectangle 99"/>
              <p:cNvSpPr/>
              <p:nvPr/>
            </p:nvSpPr>
            <p:spPr>
              <a:xfrm>
                <a:off x="2845425" y="4875942"/>
                <a:ext cx="93650"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01" name="Rectangle 100"/>
              <p:cNvSpPr/>
              <p:nvPr/>
            </p:nvSpPr>
            <p:spPr>
              <a:xfrm>
                <a:off x="2654952" y="4863228"/>
                <a:ext cx="93650"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02" name="Rectangle 101"/>
              <p:cNvSpPr/>
              <p:nvPr/>
            </p:nvSpPr>
            <p:spPr>
              <a:xfrm>
                <a:off x="2480352" y="4863228"/>
                <a:ext cx="93650"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grpSp>
          <p:nvGrpSpPr>
            <p:cNvPr id="65598" name="Group 102"/>
            <p:cNvGrpSpPr>
              <a:grpSpLocks/>
            </p:cNvGrpSpPr>
            <p:nvPr/>
          </p:nvGrpSpPr>
          <p:grpSpPr bwMode="auto">
            <a:xfrm rot="-5400000">
              <a:off x="1775989" y="4899546"/>
              <a:ext cx="445802" cy="93155"/>
              <a:chOff x="2480575" y="4875943"/>
              <a:chExt cx="445802" cy="93155"/>
            </a:xfrm>
          </p:grpSpPr>
          <p:sp>
            <p:nvSpPr>
              <p:cNvPr id="104" name="Rectangle 103"/>
              <p:cNvSpPr/>
              <p:nvPr/>
            </p:nvSpPr>
            <p:spPr>
              <a:xfrm>
                <a:off x="2845765" y="4875941"/>
                <a:ext cx="93649"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05" name="Rectangle 104"/>
              <p:cNvSpPr/>
              <p:nvPr/>
            </p:nvSpPr>
            <p:spPr>
              <a:xfrm>
                <a:off x="2655292" y="4863227"/>
                <a:ext cx="93649"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06" name="Rectangle 105"/>
              <p:cNvSpPr/>
              <p:nvPr/>
            </p:nvSpPr>
            <p:spPr>
              <a:xfrm>
                <a:off x="2480692" y="4863227"/>
                <a:ext cx="93649"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grpSp>
          <p:nvGrpSpPr>
            <p:cNvPr id="65599" name="Group 106"/>
            <p:cNvGrpSpPr>
              <a:grpSpLocks/>
            </p:cNvGrpSpPr>
            <p:nvPr/>
          </p:nvGrpSpPr>
          <p:grpSpPr bwMode="auto">
            <a:xfrm rot="-5400000">
              <a:off x="1775988" y="5440690"/>
              <a:ext cx="445802" cy="93155"/>
              <a:chOff x="2480575" y="4875943"/>
              <a:chExt cx="445802" cy="93155"/>
            </a:xfrm>
          </p:grpSpPr>
          <p:sp>
            <p:nvSpPr>
              <p:cNvPr id="108" name="Rectangle 107"/>
              <p:cNvSpPr/>
              <p:nvPr/>
            </p:nvSpPr>
            <p:spPr>
              <a:xfrm>
                <a:off x="2845648" y="4875942"/>
                <a:ext cx="93650"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09" name="Rectangle 108"/>
              <p:cNvSpPr/>
              <p:nvPr/>
            </p:nvSpPr>
            <p:spPr>
              <a:xfrm>
                <a:off x="2655175" y="4863228"/>
                <a:ext cx="93650"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10" name="Rectangle 109"/>
              <p:cNvSpPr/>
              <p:nvPr/>
            </p:nvSpPr>
            <p:spPr>
              <a:xfrm>
                <a:off x="2480575" y="4863228"/>
                <a:ext cx="93650"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sp>
          <p:nvSpPr>
            <p:cNvPr id="122" name="Rectangle 121"/>
            <p:cNvSpPr/>
            <p:nvPr/>
          </p:nvSpPr>
          <p:spPr>
            <a:xfrm>
              <a:off x="2680208" y="5616519"/>
              <a:ext cx="93769" cy="936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23" name="Rectangle 122"/>
            <p:cNvSpPr/>
            <p:nvPr/>
          </p:nvSpPr>
          <p:spPr>
            <a:xfrm>
              <a:off x="2502207" y="5616519"/>
              <a:ext cx="93769" cy="936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24" name="Rectangle 123"/>
            <p:cNvSpPr/>
            <p:nvPr/>
          </p:nvSpPr>
          <p:spPr>
            <a:xfrm>
              <a:off x="2327385" y="5616519"/>
              <a:ext cx="93769" cy="936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25" name="Rectangle 124"/>
            <p:cNvSpPr/>
            <p:nvPr/>
          </p:nvSpPr>
          <p:spPr>
            <a:xfrm>
              <a:off x="2138259" y="5616519"/>
              <a:ext cx="92179" cy="936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sp>
        <p:nvSpPr>
          <p:cNvPr id="142" name="Rectangle 141"/>
          <p:cNvSpPr/>
          <p:nvPr/>
        </p:nvSpPr>
        <p:spPr>
          <a:xfrm rot="16200000">
            <a:off x="3799285" y="4506516"/>
            <a:ext cx="70247" cy="7024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43" name="Rectangle 142"/>
          <p:cNvSpPr/>
          <p:nvPr/>
        </p:nvSpPr>
        <p:spPr>
          <a:xfrm rot="16200000">
            <a:off x="3799880" y="4640461"/>
            <a:ext cx="69056" cy="70247"/>
          </a:xfrm>
          <a:prstGeom prst="rect">
            <a:avLst/>
          </a:prstGeom>
          <a:solidFill>
            <a:srgbClr val="EAEAE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44" name="Rectangle 143"/>
          <p:cNvSpPr/>
          <p:nvPr/>
        </p:nvSpPr>
        <p:spPr>
          <a:xfrm rot="16200000">
            <a:off x="3799880" y="4771430"/>
            <a:ext cx="69056" cy="7024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11" name="Rounded Rectangular Callout 110"/>
          <p:cNvSpPr/>
          <p:nvPr/>
        </p:nvSpPr>
        <p:spPr>
          <a:xfrm>
            <a:off x="2287191" y="1545432"/>
            <a:ext cx="1624013" cy="856060"/>
          </a:xfrm>
          <a:prstGeom prst="wedgeRoundRectCallout">
            <a:avLst>
              <a:gd name="adj1" fmla="val 31146"/>
              <a:gd name="adj2" fmla="val 72884"/>
              <a:gd name="adj3" fmla="val 16667"/>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cxnSp>
        <p:nvCxnSpPr>
          <p:cNvPr id="65570" name="AutoShape 11"/>
          <p:cNvCxnSpPr>
            <a:cxnSpLocks noChangeShapeType="1"/>
          </p:cNvCxnSpPr>
          <p:nvPr/>
        </p:nvCxnSpPr>
        <p:spPr bwMode="auto">
          <a:xfrm flipV="1">
            <a:off x="1653778" y="2838450"/>
            <a:ext cx="109538"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3" name="Rounded Rectangle 112"/>
          <p:cNvSpPr/>
          <p:nvPr/>
        </p:nvSpPr>
        <p:spPr>
          <a:xfrm>
            <a:off x="3458231" y="2591960"/>
            <a:ext cx="771582" cy="514350"/>
          </a:xfrm>
          <a:prstGeom prst="roundRect">
            <a:avLst/>
          </a:prstGeom>
          <a:solidFill>
            <a:schemeClr val="bg1">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Hypothesis</a:t>
            </a:r>
          </a:p>
          <a:p>
            <a:pPr algn="ctr" defTabSz="685800">
              <a:defRPr/>
            </a:pPr>
            <a:r>
              <a:rPr lang="en-US" sz="900" kern="0" dirty="0">
                <a:solidFill>
                  <a:srgbClr val="FFFFFF"/>
                </a:solidFill>
              </a:rPr>
              <a:t>Generation</a:t>
            </a:r>
          </a:p>
        </p:txBody>
      </p:sp>
      <p:sp>
        <p:nvSpPr>
          <p:cNvPr id="114" name="Rounded Rectangle 113"/>
          <p:cNvSpPr/>
          <p:nvPr/>
        </p:nvSpPr>
        <p:spPr>
          <a:xfrm>
            <a:off x="1377948" y="2621284"/>
            <a:ext cx="682541" cy="514350"/>
          </a:xfrm>
          <a:prstGeom prst="roundRect">
            <a:avLst/>
          </a:prstGeom>
          <a:solidFill>
            <a:schemeClr val="bg1">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Question &amp; Topic Analysis</a:t>
            </a:r>
          </a:p>
        </p:txBody>
      </p:sp>
      <p:sp>
        <p:nvSpPr>
          <p:cNvPr id="115" name="Rounded Rectangle 114"/>
          <p:cNvSpPr/>
          <p:nvPr/>
        </p:nvSpPr>
        <p:spPr>
          <a:xfrm>
            <a:off x="3124200" y="1841898"/>
            <a:ext cx="686991" cy="482203"/>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16" name="Rounded Rectangle 115"/>
          <p:cNvSpPr/>
          <p:nvPr/>
        </p:nvSpPr>
        <p:spPr>
          <a:xfrm>
            <a:off x="2399110" y="1884760"/>
            <a:ext cx="546497" cy="370284"/>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65579" name="Text Box 236"/>
          <p:cNvSpPr txBox="1">
            <a:spLocks noChangeArrowheads="1"/>
          </p:cNvSpPr>
          <p:nvPr/>
        </p:nvSpPr>
        <p:spPr bwMode="auto">
          <a:xfrm>
            <a:off x="2441972" y="1604963"/>
            <a:ext cx="1294209" cy="216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b="1" kern="0">
                <a:solidFill>
                  <a:schemeClr val="bg1"/>
                </a:solidFill>
              </a:rPr>
              <a:t>Answer Sources</a:t>
            </a:r>
          </a:p>
        </p:txBody>
      </p:sp>
      <p:sp>
        <p:nvSpPr>
          <p:cNvPr id="65580" name="Text Box 230"/>
          <p:cNvSpPr txBox="1">
            <a:spLocks noChangeArrowheads="1"/>
          </p:cNvSpPr>
          <p:nvPr/>
        </p:nvSpPr>
        <p:spPr bwMode="auto">
          <a:xfrm>
            <a:off x="2387204" y="1884760"/>
            <a:ext cx="579834" cy="35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kern="0">
                <a:solidFill>
                  <a:srgbClr val="FFFFFF"/>
                </a:solidFill>
              </a:rPr>
              <a:t>Primary</a:t>
            </a:r>
            <a:br>
              <a:rPr lang="en-US" altLang="en-US" sz="900" kern="0">
                <a:solidFill>
                  <a:srgbClr val="FFFFFF"/>
                </a:solidFill>
              </a:rPr>
            </a:br>
            <a:r>
              <a:rPr lang="en-US" altLang="en-US" sz="900" kern="0">
                <a:solidFill>
                  <a:srgbClr val="FFFFFF"/>
                </a:solidFill>
              </a:rPr>
              <a:t>Search</a:t>
            </a:r>
          </a:p>
        </p:txBody>
      </p:sp>
      <p:sp>
        <p:nvSpPr>
          <p:cNvPr id="65581" name="Text Box 226"/>
          <p:cNvSpPr txBox="1">
            <a:spLocks noChangeArrowheads="1"/>
          </p:cNvSpPr>
          <p:nvPr/>
        </p:nvSpPr>
        <p:spPr bwMode="auto">
          <a:xfrm>
            <a:off x="3140869" y="1840707"/>
            <a:ext cx="634604" cy="47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kern="0">
                <a:solidFill>
                  <a:srgbClr val="FFFFFF"/>
                </a:solidFill>
              </a:rPr>
              <a:t>Candidate</a:t>
            </a:r>
          </a:p>
          <a:p>
            <a:pPr algn="ctr" defTabSz="685800" eaLnBrk="1" hangingPunct="1"/>
            <a:r>
              <a:rPr lang="en-US" altLang="en-US" sz="900" kern="0">
                <a:solidFill>
                  <a:srgbClr val="FFFFFF"/>
                </a:solidFill>
              </a:rPr>
              <a:t>Answer</a:t>
            </a:r>
          </a:p>
          <a:p>
            <a:pPr algn="ctr" defTabSz="685800" eaLnBrk="1" hangingPunct="1"/>
            <a:r>
              <a:rPr lang="en-US" altLang="en-US" sz="900" kern="0">
                <a:solidFill>
                  <a:srgbClr val="FFFFFF"/>
                </a:solidFill>
              </a:rPr>
              <a:t>Generation</a:t>
            </a:r>
          </a:p>
        </p:txBody>
      </p:sp>
      <p:sp>
        <p:nvSpPr>
          <p:cNvPr id="120" name="L-Shape 119"/>
          <p:cNvSpPr>
            <a:spLocks noChangeAspect="1"/>
          </p:cNvSpPr>
          <p:nvPr/>
        </p:nvSpPr>
        <p:spPr>
          <a:xfrm rot="13500000">
            <a:off x="4185047" y="2746772"/>
            <a:ext cx="222647" cy="222647"/>
          </a:xfrm>
          <a:prstGeom prst="corner">
            <a:avLst/>
          </a:prstGeom>
          <a:solidFill>
            <a:schemeClr val="bg1">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21" name="L-Shape 120"/>
          <p:cNvSpPr>
            <a:spLocks noChangeAspect="1"/>
          </p:cNvSpPr>
          <p:nvPr/>
        </p:nvSpPr>
        <p:spPr>
          <a:xfrm rot="13500000">
            <a:off x="3179564" y="2746177"/>
            <a:ext cx="222647" cy="223838"/>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30" name="Rounded Rectangle 129"/>
          <p:cNvSpPr/>
          <p:nvPr/>
        </p:nvSpPr>
        <p:spPr>
          <a:xfrm>
            <a:off x="2286810" y="2611273"/>
            <a:ext cx="927372" cy="514350"/>
          </a:xfrm>
          <a:prstGeom prst="roundRect">
            <a:avLst/>
          </a:prstGeom>
          <a:solidFill>
            <a:schemeClr val="bg1">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825" kern="0" dirty="0">
                <a:solidFill>
                  <a:schemeClr val="accent3"/>
                </a:solidFill>
              </a:rPr>
              <a:t>Question</a:t>
            </a:r>
          </a:p>
          <a:p>
            <a:pPr algn="ctr" defTabSz="685800">
              <a:defRPr/>
            </a:pPr>
            <a:r>
              <a:rPr lang="en-US" sz="825" kern="0" dirty="0">
                <a:solidFill>
                  <a:schemeClr val="accent3"/>
                </a:solidFill>
              </a:rPr>
              <a:t>Decomposition</a:t>
            </a:r>
          </a:p>
        </p:txBody>
      </p:sp>
      <p:sp>
        <p:nvSpPr>
          <p:cNvPr id="133" name="L-Shape 132"/>
          <p:cNvSpPr>
            <a:spLocks noChangeAspect="1"/>
          </p:cNvSpPr>
          <p:nvPr/>
        </p:nvSpPr>
        <p:spPr>
          <a:xfrm rot="13500000">
            <a:off x="2022277" y="2756893"/>
            <a:ext cx="223838"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34" name="L-Shape 133"/>
          <p:cNvSpPr>
            <a:spLocks noChangeAspect="1"/>
          </p:cNvSpPr>
          <p:nvPr/>
        </p:nvSpPr>
        <p:spPr>
          <a:xfrm rot="18900000">
            <a:off x="1607344" y="2351485"/>
            <a:ext cx="223838" cy="223838"/>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35" name="L-Shape 134"/>
          <p:cNvSpPr>
            <a:spLocks noChangeAspect="1"/>
          </p:cNvSpPr>
          <p:nvPr/>
        </p:nvSpPr>
        <p:spPr>
          <a:xfrm rot="13500000">
            <a:off x="2909888" y="1970485"/>
            <a:ext cx="188119" cy="188119"/>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36" name="Oval 135"/>
          <p:cNvSpPr/>
          <p:nvPr/>
        </p:nvSpPr>
        <p:spPr>
          <a:xfrm>
            <a:off x="1357313" y="1671638"/>
            <a:ext cx="723900" cy="722710"/>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685800">
              <a:defRPr/>
            </a:pPr>
            <a:r>
              <a:rPr lang="en-US" sz="825" b="1" kern="0" dirty="0">
                <a:solidFill>
                  <a:sysClr val="windowText" lastClr="000000"/>
                </a:solidFill>
              </a:rPr>
              <a:t>Initial</a:t>
            </a:r>
          </a:p>
          <a:p>
            <a:pPr algn="ctr" defTabSz="685800">
              <a:defRPr/>
            </a:pPr>
            <a:r>
              <a:rPr lang="en-US" sz="825" b="1" kern="0" dirty="0">
                <a:solidFill>
                  <a:sysClr val="windowText" lastClr="000000"/>
                </a:solidFill>
              </a:rPr>
              <a:t>Question</a:t>
            </a:r>
          </a:p>
        </p:txBody>
      </p:sp>
      <p:grpSp>
        <p:nvGrpSpPr>
          <p:cNvPr id="65591" name="Group 12"/>
          <p:cNvGrpSpPr>
            <a:grpSpLocks/>
          </p:cNvGrpSpPr>
          <p:nvPr/>
        </p:nvGrpSpPr>
        <p:grpSpPr bwMode="auto">
          <a:xfrm>
            <a:off x="4850607" y="950119"/>
            <a:ext cx="1383506" cy="1450181"/>
            <a:chOff x="4944019" y="1520913"/>
            <a:chExt cx="1843415" cy="1932967"/>
          </a:xfrm>
        </p:grpSpPr>
        <p:sp>
          <p:nvSpPr>
            <p:cNvPr id="137" name="Rounded Rectangular Callout 136"/>
            <p:cNvSpPr/>
            <p:nvPr/>
          </p:nvSpPr>
          <p:spPr>
            <a:xfrm>
              <a:off x="5091556" y="1719289"/>
              <a:ext cx="1695878" cy="1734591"/>
            </a:xfrm>
            <a:prstGeom prst="wedgeRoundRectCallout">
              <a:avLst>
                <a:gd name="adj1" fmla="val 61620"/>
                <a:gd name="adj2" fmla="val 20519"/>
                <a:gd name="adj3" fmla="val 16667"/>
              </a:avLst>
            </a:prstGeom>
            <a:solidFill>
              <a:schemeClr val="accent1">
                <a:lumMod val="7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1050" b="1" kern="0">
                  <a:solidFill>
                    <a:srgbClr val="7B090E"/>
                  </a:solidFill>
                </a:rPr>
                <a:t>Using models on the merged hypotheses, Watson can weigh evidence based on prior </a:t>
              </a:r>
              <a:r>
                <a:rPr lang="ja-JP" altLang="en-US" sz="1050" b="1" kern="0">
                  <a:solidFill>
                    <a:srgbClr val="7B090E"/>
                  </a:solidFill>
                </a:rPr>
                <a:t>“</a:t>
              </a:r>
              <a:r>
                <a:rPr lang="en-US" altLang="ja-JP" sz="1050" b="1" kern="0">
                  <a:solidFill>
                    <a:srgbClr val="7B090E"/>
                  </a:solidFill>
                </a:rPr>
                <a:t>experiences</a:t>
              </a:r>
              <a:r>
                <a:rPr lang="ja-JP" altLang="en-US" sz="1050" b="1" kern="0">
                  <a:solidFill>
                    <a:srgbClr val="7B090E"/>
                  </a:solidFill>
                </a:rPr>
                <a:t>”</a:t>
              </a:r>
              <a:endParaRPr lang="en-US" altLang="en-US" sz="1050" b="1" kern="0">
                <a:solidFill>
                  <a:srgbClr val="7B090E"/>
                </a:solidFill>
              </a:endParaRPr>
            </a:p>
          </p:txBody>
        </p:sp>
        <p:sp>
          <p:nvSpPr>
            <p:cNvPr id="141" name="Oval 140"/>
            <p:cNvSpPr/>
            <p:nvPr/>
          </p:nvSpPr>
          <p:spPr>
            <a:xfrm>
              <a:off x="4944019" y="1520913"/>
              <a:ext cx="441024" cy="441186"/>
            </a:xfrm>
            <a:prstGeom prst="ellips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685800">
                <a:defRPr/>
              </a:pPr>
              <a:r>
                <a:rPr lang="en-US" sz="1500" b="1" kern="0" dirty="0">
                  <a:solidFill>
                    <a:sysClr val="windowText" lastClr="000000"/>
                  </a:solidFill>
                </a:rPr>
                <a:t>9</a:t>
              </a:r>
            </a:p>
          </p:txBody>
        </p:sp>
      </p:grpSp>
      <p:grpSp>
        <p:nvGrpSpPr>
          <p:cNvPr id="65592" name="Group 14"/>
          <p:cNvGrpSpPr>
            <a:grpSpLocks/>
          </p:cNvGrpSpPr>
          <p:nvPr/>
        </p:nvGrpSpPr>
        <p:grpSpPr bwMode="auto">
          <a:xfrm>
            <a:off x="4431507" y="3240881"/>
            <a:ext cx="2031206" cy="1434704"/>
            <a:chOff x="4385320" y="4320551"/>
            <a:chExt cx="2707368" cy="1913733"/>
          </a:xfrm>
        </p:grpSpPr>
        <p:sp>
          <p:nvSpPr>
            <p:cNvPr id="145" name="Rounded Rectangular Callout 144"/>
            <p:cNvSpPr/>
            <p:nvPr/>
          </p:nvSpPr>
          <p:spPr>
            <a:xfrm>
              <a:off x="4517039" y="4528600"/>
              <a:ext cx="2575649" cy="1705684"/>
            </a:xfrm>
            <a:prstGeom prst="wedgeRoundRectCallout">
              <a:avLst>
                <a:gd name="adj1" fmla="val 60284"/>
                <a:gd name="adj2" fmla="val -23011"/>
                <a:gd name="adj3" fmla="val 16667"/>
              </a:avLst>
            </a:prstGeom>
            <a:solidFill>
              <a:srgbClr val="FF990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1200" b="1" kern="0" dirty="0">
                  <a:solidFill>
                    <a:schemeClr val="accent2">
                      <a:lumMod val="50000"/>
                    </a:schemeClr>
                  </a:solidFill>
                </a:rPr>
                <a:t>Once Watson has ranked its answers, it then provides its answers as well as the confidence it has in each answer.</a:t>
              </a:r>
            </a:p>
          </p:txBody>
        </p:sp>
        <p:sp>
          <p:nvSpPr>
            <p:cNvPr id="146" name="Oval 145"/>
            <p:cNvSpPr/>
            <p:nvPr/>
          </p:nvSpPr>
          <p:spPr>
            <a:xfrm>
              <a:off x="4385320" y="4320551"/>
              <a:ext cx="441177" cy="441508"/>
            </a:xfrm>
            <a:prstGeom prst="ellipse">
              <a:avLst/>
            </a:prstGeom>
            <a:solidFill>
              <a:srgbClr val="FF9900"/>
            </a:solidFill>
            <a:ln>
              <a:no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685800">
                <a:defRPr/>
              </a:pPr>
              <a:r>
                <a:rPr lang="en-US" sz="1500" b="1" kern="0" dirty="0">
                  <a:solidFill>
                    <a:sysClr val="windowText" lastClr="000000"/>
                  </a:solidFill>
                </a:rPr>
                <a:t>10</a:t>
              </a:r>
            </a:p>
          </p:txBody>
        </p:sp>
      </p:grpSp>
    </p:spTree>
    <p:extLst>
      <p:ext uri="{BB962C8B-B14F-4D97-AF65-F5344CB8AC3E}">
        <p14:creationId xmlns:p14="http://schemas.microsoft.com/office/powerpoint/2010/main" val="3909077603"/>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1357313" y="1671638"/>
            <a:ext cx="723900" cy="722710"/>
          </a:xfrm>
          <a:prstGeom prst="ellipse">
            <a:avLst/>
          </a:prstGeom>
          <a:solidFill>
            <a:srgbClr val="FF9900"/>
          </a:solidFill>
          <a:ln>
            <a:no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685800">
              <a:defRPr/>
            </a:pPr>
            <a:r>
              <a:rPr lang="en-US" sz="825" b="1" kern="0" dirty="0">
                <a:solidFill>
                  <a:sysClr val="windowText" lastClr="000000"/>
                </a:solidFill>
              </a:rPr>
              <a:t>Initial</a:t>
            </a:r>
          </a:p>
          <a:p>
            <a:pPr algn="ctr" defTabSz="685800">
              <a:defRPr/>
            </a:pPr>
            <a:r>
              <a:rPr lang="en-US" sz="825" b="1" kern="0" dirty="0">
                <a:solidFill>
                  <a:sysClr val="windowText" lastClr="000000"/>
                </a:solidFill>
              </a:rPr>
              <a:t>Question</a:t>
            </a:r>
          </a:p>
        </p:txBody>
      </p:sp>
      <p:sp>
        <p:nvSpPr>
          <p:cNvPr id="7" name="Rounded Rectangular Callout 6"/>
          <p:cNvSpPr/>
          <p:nvPr/>
        </p:nvSpPr>
        <p:spPr>
          <a:xfrm>
            <a:off x="6375797" y="862012"/>
            <a:ext cx="1271588" cy="1539479"/>
          </a:xfrm>
          <a:prstGeom prst="wedgeRoundRectCallout">
            <a:avLst>
              <a:gd name="adj1" fmla="val -20302"/>
              <a:gd name="adj2" fmla="val 59713"/>
              <a:gd name="adj3" fmla="val 16667"/>
            </a:avLst>
          </a:prstGeom>
          <a:solidFill>
            <a:schemeClr val="accent1">
              <a:lumMod val="7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73" name="Rounded Rectangular Callout 72"/>
          <p:cNvSpPr/>
          <p:nvPr/>
        </p:nvSpPr>
        <p:spPr>
          <a:xfrm>
            <a:off x="4014788" y="1537097"/>
            <a:ext cx="2197894" cy="856059"/>
          </a:xfrm>
          <a:prstGeom prst="wedgeRoundRectCallout">
            <a:avLst>
              <a:gd name="adj1" fmla="val -20587"/>
              <a:gd name="adj2" fmla="val 72883"/>
              <a:gd name="adj3" fmla="val 16667"/>
            </a:avLst>
          </a:prstGeom>
          <a:solidFill>
            <a:srgbClr val="00B05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 name="Rounded Rectangular Callout 2"/>
          <p:cNvSpPr/>
          <p:nvPr/>
        </p:nvSpPr>
        <p:spPr>
          <a:xfrm>
            <a:off x="2287191" y="1545432"/>
            <a:ext cx="1624013" cy="856060"/>
          </a:xfrm>
          <a:prstGeom prst="wedgeRoundRectCallout">
            <a:avLst>
              <a:gd name="adj1" fmla="val 31146"/>
              <a:gd name="adj2" fmla="val 72884"/>
              <a:gd name="adj3" fmla="val 16667"/>
            </a:avLst>
          </a:prstGeom>
          <a:solidFill>
            <a:srgbClr val="00B05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67589" name="Title 1"/>
          <p:cNvSpPr>
            <a:spLocks noGrp="1"/>
          </p:cNvSpPr>
          <p:nvPr>
            <p:ph type="title"/>
          </p:nvPr>
        </p:nvSpPr>
        <p:spPr/>
        <p:txBody>
          <a:bodyPr/>
          <a:lstStyle/>
          <a:p>
            <a:r>
              <a:rPr lang="en-US" altLang="en-US">
                <a:solidFill>
                  <a:srgbClr val="00B050"/>
                </a:solidFill>
                <a:latin typeface="Arial" panose="020B0604020202020204" pitchFamily="34" charset="0"/>
              </a:rPr>
              <a:t>DeepQA: the technology &amp; architecture behind Watson</a:t>
            </a:r>
          </a:p>
        </p:txBody>
      </p:sp>
      <p:sp>
        <p:nvSpPr>
          <p:cNvPr id="6759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MS PGothic" panose="020B0600070205080204" pitchFamily="34" charset="-128"/>
              </a:defRPr>
            </a:lvl1pPr>
            <a:lvl2pPr marL="557213" indent="-214313" eaLnBrk="0" hangingPunct="0">
              <a:defRPr sz="1800">
                <a:solidFill>
                  <a:schemeClr val="tx1"/>
                </a:solidFill>
                <a:latin typeface="Arial" panose="020B0604020202020204" pitchFamily="34" charset="0"/>
                <a:ea typeface="MS PGothic" panose="020B0600070205080204" pitchFamily="34" charset="-128"/>
              </a:defRPr>
            </a:lvl2pPr>
            <a:lvl3pPr marL="857250" indent="-171450" eaLnBrk="0" hangingPunct="0">
              <a:defRPr sz="1800">
                <a:solidFill>
                  <a:schemeClr val="tx1"/>
                </a:solidFill>
                <a:latin typeface="Arial" panose="020B0604020202020204" pitchFamily="34" charset="0"/>
                <a:ea typeface="MS PGothic" panose="020B0600070205080204" pitchFamily="34" charset="-128"/>
              </a:defRPr>
            </a:lvl3pPr>
            <a:lvl4pPr marL="1200150" indent="-171450" eaLnBrk="0" hangingPunct="0">
              <a:defRPr sz="1800">
                <a:solidFill>
                  <a:schemeClr val="tx1"/>
                </a:solidFill>
                <a:latin typeface="Arial" panose="020B0604020202020204" pitchFamily="34" charset="0"/>
                <a:ea typeface="MS PGothic" panose="020B0600070205080204" pitchFamily="34" charset="-128"/>
              </a:defRPr>
            </a:lvl4pPr>
            <a:lvl5pPr marL="1543050" indent="-171450" eaLnBrk="0" hangingPunct="0">
              <a:defRPr sz="1800">
                <a:solidFill>
                  <a:schemeClr val="tx1"/>
                </a:solidFill>
                <a:latin typeface="Arial" panose="020B0604020202020204" pitchFamily="34" charset="0"/>
                <a:ea typeface="MS PGothic" panose="020B0600070205080204" pitchFamily="34" charset="-128"/>
              </a:defRPr>
            </a:lvl5pPr>
            <a:lvl6pPr marL="18859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6pPr>
            <a:lvl7pPr marL="22288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7pPr>
            <a:lvl8pPr marL="25717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8pPr>
            <a:lvl9pPr marL="29146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9pPr>
          </a:lstStyle>
          <a:p>
            <a:pPr defTabSz="685800" eaLnBrk="1" hangingPunct="1"/>
            <a:fld id="{85B6E2F6-414D-4D6B-8B83-EBC13B52AD50}" type="slidenum">
              <a:rPr lang="en-US" altLang="en-US" sz="1200" kern="0"/>
              <a:pPr defTabSz="685800" eaLnBrk="1" hangingPunct="1"/>
              <a:t>45</a:t>
            </a:fld>
            <a:endParaRPr lang="en-US" altLang="en-US" sz="1200" kern="0"/>
          </a:p>
        </p:txBody>
      </p:sp>
      <p:cxnSp>
        <p:nvCxnSpPr>
          <p:cNvPr id="67591" name="AutoShape 11"/>
          <p:cNvCxnSpPr>
            <a:cxnSpLocks noChangeShapeType="1"/>
          </p:cNvCxnSpPr>
          <p:nvPr/>
        </p:nvCxnSpPr>
        <p:spPr bwMode="auto">
          <a:xfrm flipV="1">
            <a:off x="1653778" y="2838450"/>
            <a:ext cx="109538"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1" name="Rounded Rectangle 330"/>
          <p:cNvSpPr/>
          <p:nvPr/>
        </p:nvSpPr>
        <p:spPr>
          <a:xfrm>
            <a:off x="3458231" y="2591960"/>
            <a:ext cx="771582" cy="514350"/>
          </a:xfrm>
          <a:prstGeom prst="roundRect">
            <a:avLst/>
          </a:prstGeom>
          <a:solidFill>
            <a:schemeClr val="tx2">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Hypothesis</a:t>
            </a:r>
          </a:p>
          <a:p>
            <a:pPr algn="ctr" defTabSz="685800">
              <a:defRPr/>
            </a:pPr>
            <a:r>
              <a:rPr lang="en-US" sz="900" kern="0" dirty="0">
                <a:solidFill>
                  <a:srgbClr val="FFFFFF"/>
                </a:solidFill>
              </a:rPr>
              <a:t>Generation</a:t>
            </a:r>
          </a:p>
        </p:txBody>
      </p:sp>
      <p:sp>
        <p:nvSpPr>
          <p:cNvPr id="332" name="Rounded Rectangle 331"/>
          <p:cNvSpPr/>
          <p:nvPr/>
        </p:nvSpPr>
        <p:spPr>
          <a:xfrm>
            <a:off x="4444993" y="2591960"/>
            <a:ext cx="839474" cy="514350"/>
          </a:xfrm>
          <a:prstGeom prst="roundRect">
            <a:avLst/>
          </a:prstGeom>
          <a:solidFill>
            <a:schemeClr val="tx2">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Hypothesis </a:t>
            </a:r>
          </a:p>
          <a:p>
            <a:pPr algn="ctr" defTabSz="685800">
              <a:defRPr/>
            </a:pPr>
            <a:r>
              <a:rPr lang="en-US" sz="900" kern="0" dirty="0">
                <a:solidFill>
                  <a:srgbClr val="FFFFFF"/>
                </a:solidFill>
              </a:rPr>
              <a:t>&amp; Evidence  Scoring</a:t>
            </a:r>
          </a:p>
        </p:txBody>
      </p:sp>
      <p:sp>
        <p:nvSpPr>
          <p:cNvPr id="333" name="Rounded Rectangle 332"/>
          <p:cNvSpPr/>
          <p:nvPr/>
        </p:nvSpPr>
        <p:spPr>
          <a:xfrm>
            <a:off x="6453320" y="2586161"/>
            <a:ext cx="1200150" cy="514350"/>
          </a:xfrm>
          <a:prstGeom prst="roundRect">
            <a:avLst/>
          </a:prstGeom>
          <a:solidFill>
            <a:schemeClr val="tx2">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Final Confidence Merging &amp; Ranking</a:t>
            </a:r>
          </a:p>
        </p:txBody>
      </p:sp>
      <p:sp>
        <p:nvSpPr>
          <p:cNvPr id="334" name="Rounded Rectangle 333"/>
          <p:cNvSpPr/>
          <p:nvPr/>
        </p:nvSpPr>
        <p:spPr>
          <a:xfrm>
            <a:off x="5507810" y="2591960"/>
            <a:ext cx="704019" cy="514350"/>
          </a:xfrm>
          <a:prstGeom prst="roundRect">
            <a:avLst/>
          </a:prstGeom>
          <a:solidFill>
            <a:schemeClr val="tx2">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Synthesis</a:t>
            </a:r>
          </a:p>
        </p:txBody>
      </p:sp>
      <p:sp>
        <p:nvSpPr>
          <p:cNvPr id="341" name="Rounded Rectangle 340"/>
          <p:cNvSpPr/>
          <p:nvPr/>
        </p:nvSpPr>
        <p:spPr>
          <a:xfrm>
            <a:off x="1377948" y="2621284"/>
            <a:ext cx="682541" cy="514350"/>
          </a:xfrm>
          <a:prstGeom prst="roundRect">
            <a:avLst/>
          </a:prstGeom>
          <a:solidFill>
            <a:schemeClr val="tx2">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rgbClr val="FFFFFF"/>
                </a:solidFill>
              </a:rPr>
              <a:t>Question &amp; Topic Analysis</a:t>
            </a:r>
          </a:p>
        </p:txBody>
      </p:sp>
      <p:sp>
        <p:nvSpPr>
          <p:cNvPr id="348" name="Rounded Rectangle 347"/>
          <p:cNvSpPr/>
          <p:nvPr/>
        </p:nvSpPr>
        <p:spPr>
          <a:xfrm>
            <a:off x="3458231" y="3330591"/>
            <a:ext cx="771582" cy="514350"/>
          </a:xfrm>
          <a:prstGeom prst="roundRect">
            <a:avLst/>
          </a:prstGeom>
          <a:solidFill>
            <a:schemeClr val="tx2">
              <a:lumMod val="75000"/>
              <a:alpha val="67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chemeClr val="accent3"/>
                </a:solidFill>
              </a:rPr>
              <a:t>Hypothesis</a:t>
            </a:r>
          </a:p>
          <a:p>
            <a:pPr algn="ctr" defTabSz="685800">
              <a:defRPr/>
            </a:pPr>
            <a:r>
              <a:rPr lang="en-US" sz="900" kern="0" dirty="0">
                <a:solidFill>
                  <a:schemeClr val="accent3"/>
                </a:solidFill>
              </a:rPr>
              <a:t>Generation</a:t>
            </a:r>
          </a:p>
        </p:txBody>
      </p:sp>
      <p:sp>
        <p:nvSpPr>
          <p:cNvPr id="349" name="Rounded Rectangle 348"/>
          <p:cNvSpPr/>
          <p:nvPr/>
        </p:nvSpPr>
        <p:spPr>
          <a:xfrm>
            <a:off x="4454282" y="3330591"/>
            <a:ext cx="1346458" cy="514350"/>
          </a:xfrm>
          <a:prstGeom prst="roundRect">
            <a:avLst/>
          </a:prstGeom>
          <a:solidFill>
            <a:schemeClr val="tx2">
              <a:lumMod val="75000"/>
              <a:alpha val="67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chemeClr val="accent3"/>
                </a:solidFill>
              </a:rPr>
              <a:t>Hypothesis and Evidence Scoring</a:t>
            </a:r>
          </a:p>
        </p:txBody>
      </p:sp>
      <p:sp>
        <p:nvSpPr>
          <p:cNvPr id="352" name="TextBox 433"/>
          <p:cNvSpPr txBox="1">
            <a:spLocks noChangeArrowheads="1"/>
          </p:cNvSpPr>
          <p:nvPr/>
        </p:nvSpPr>
        <p:spPr bwMode="auto">
          <a:xfrm>
            <a:off x="6415088" y="929878"/>
            <a:ext cx="1194197" cy="4732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defTabSz="685800" eaLnBrk="1" hangingPunct="1">
              <a:defRPr/>
            </a:pPr>
            <a:r>
              <a:rPr lang="en-US" sz="825" b="1" kern="0" dirty="0">
                <a:solidFill>
                  <a:schemeClr val="accent1">
                    <a:lumMod val="50000"/>
                  </a:schemeClr>
                </a:solidFill>
                <a:cs typeface="Arial" pitchFamily="34" charset="0"/>
              </a:rPr>
              <a:t>Learned Models</a:t>
            </a:r>
          </a:p>
          <a:p>
            <a:pPr algn="ctr" defTabSz="685800" eaLnBrk="1" hangingPunct="1">
              <a:defRPr/>
            </a:pPr>
            <a:r>
              <a:rPr lang="en-US" sz="825" b="1" kern="0" dirty="0">
                <a:solidFill>
                  <a:schemeClr val="accent1">
                    <a:lumMod val="50000"/>
                  </a:schemeClr>
                </a:solidFill>
                <a:cs typeface="Arial" pitchFamily="34" charset="0"/>
              </a:rPr>
              <a:t>help combine and weigh the Evidence</a:t>
            </a:r>
          </a:p>
        </p:txBody>
      </p:sp>
      <p:sp>
        <p:nvSpPr>
          <p:cNvPr id="358" name="Rounded Rectangle 357"/>
          <p:cNvSpPr/>
          <p:nvPr/>
        </p:nvSpPr>
        <p:spPr>
          <a:xfrm>
            <a:off x="5587604" y="1825229"/>
            <a:ext cx="545306" cy="483394"/>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57" name="Rounded Rectangle 356"/>
          <p:cNvSpPr/>
          <p:nvPr/>
        </p:nvSpPr>
        <p:spPr>
          <a:xfrm>
            <a:off x="4839892" y="1862138"/>
            <a:ext cx="563165" cy="370285"/>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56" name="Rounded Rectangle 355"/>
          <p:cNvSpPr/>
          <p:nvPr/>
        </p:nvSpPr>
        <p:spPr>
          <a:xfrm>
            <a:off x="4111229" y="1869282"/>
            <a:ext cx="545306" cy="370285"/>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67617" name="Text Box 236"/>
          <p:cNvSpPr txBox="1">
            <a:spLocks noChangeArrowheads="1"/>
          </p:cNvSpPr>
          <p:nvPr/>
        </p:nvSpPr>
        <p:spPr bwMode="auto">
          <a:xfrm>
            <a:off x="4506516" y="1588294"/>
            <a:ext cx="1294209" cy="216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b="1" kern="0">
                <a:solidFill>
                  <a:srgbClr val="22683D"/>
                </a:solidFill>
              </a:rPr>
              <a:t>Evidence Sources</a:t>
            </a:r>
          </a:p>
        </p:txBody>
      </p:sp>
      <p:sp>
        <p:nvSpPr>
          <p:cNvPr id="67618" name="Text Box 230"/>
          <p:cNvSpPr txBox="1">
            <a:spLocks noChangeArrowheads="1"/>
          </p:cNvSpPr>
          <p:nvPr/>
        </p:nvSpPr>
        <p:spPr bwMode="auto">
          <a:xfrm>
            <a:off x="4099322" y="1869282"/>
            <a:ext cx="579834" cy="35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kern="0">
                <a:solidFill>
                  <a:srgbClr val="FFFFFF"/>
                </a:solidFill>
              </a:rPr>
              <a:t>Answer Scoring</a:t>
            </a:r>
          </a:p>
        </p:txBody>
      </p:sp>
      <p:sp>
        <p:nvSpPr>
          <p:cNvPr id="67619" name="Text Box 226"/>
          <p:cNvSpPr txBox="1">
            <a:spLocks noChangeArrowheads="1"/>
          </p:cNvSpPr>
          <p:nvPr/>
        </p:nvSpPr>
        <p:spPr bwMode="auto">
          <a:xfrm>
            <a:off x="5541169" y="1825229"/>
            <a:ext cx="634604" cy="47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kern="0">
                <a:solidFill>
                  <a:srgbClr val="FFFFFF"/>
                </a:solidFill>
              </a:rPr>
              <a:t>Deep Evidence Scoring</a:t>
            </a:r>
          </a:p>
        </p:txBody>
      </p:sp>
      <p:sp>
        <p:nvSpPr>
          <p:cNvPr id="67620" name="Text Box 230"/>
          <p:cNvSpPr txBox="1">
            <a:spLocks noChangeArrowheads="1"/>
          </p:cNvSpPr>
          <p:nvPr/>
        </p:nvSpPr>
        <p:spPr bwMode="auto">
          <a:xfrm>
            <a:off x="4826794" y="1862138"/>
            <a:ext cx="579835" cy="35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kern="0">
                <a:solidFill>
                  <a:srgbClr val="FFFFFF"/>
                </a:solidFill>
              </a:rPr>
              <a:t>Evidence</a:t>
            </a:r>
          </a:p>
          <a:p>
            <a:pPr algn="ctr" defTabSz="685800" eaLnBrk="1" hangingPunct="1"/>
            <a:r>
              <a:rPr lang="en-US" altLang="en-US" sz="900" kern="0">
                <a:solidFill>
                  <a:srgbClr val="FFFFFF"/>
                </a:solidFill>
              </a:rPr>
              <a:t>Retrieval</a:t>
            </a:r>
          </a:p>
        </p:txBody>
      </p:sp>
      <p:sp>
        <p:nvSpPr>
          <p:cNvPr id="362" name="Rounded Rectangle 361"/>
          <p:cNvSpPr/>
          <p:nvPr/>
        </p:nvSpPr>
        <p:spPr>
          <a:xfrm>
            <a:off x="3124200" y="1841898"/>
            <a:ext cx="686991" cy="482203"/>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64" name="Rounded Rectangle 363"/>
          <p:cNvSpPr/>
          <p:nvPr/>
        </p:nvSpPr>
        <p:spPr>
          <a:xfrm>
            <a:off x="2399110" y="1884760"/>
            <a:ext cx="546497" cy="370284"/>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67623" name="Text Box 236"/>
          <p:cNvSpPr txBox="1">
            <a:spLocks noChangeArrowheads="1"/>
          </p:cNvSpPr>
          <p:nvPr/>
        </p:nvSpPr>
        <p:spPr bwMode="auto">
          <a:xfrm>
            <a:off x="2441972" y="1604963"/>
            <a:ext cx="1294209" cy="216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b="1" kern="0">
                <a:solidFill>
                  <a:srgbClr val="22683D"/>
                </a:solidFill>
              </a:rPr>
              <a:t>Answer Sources</a:t>
            </a:r>
          </a:p>
        </p:txBody>
      </p:sp>
      <p:sp>
        <p:nvSpPr>
          <p:cNvPr id="67624" name="Text Box 230"/>
          <p:cNvSpPr txBox="1">
            <a:spLocks noChangeArrowheads="1"/>
          </p:cNvSpPr>
          <p:nvPr/>
        </p:nvSpPr>
        <p:spPr bwMode="auto">
          <a:xfrm>
            <a:off x="2387204" y="1884760"/>
            <a:ext cx="579834" cy="35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kern="0">
                <a:solidFill>
                  <a:srgbClr val="FFFFFF"/>
                </a:solidFill>
              </a:rPr>
              <a:t>Primary</a:t>
            </a:r>
            <a:br>
              <a:rPr lang="en-US" altLang="en-US" sz="900" kern="0">
                <a:solidFill>
                  <a:srgbClr val="FFFFFF"/>
                </a:solidFill>
              </a:rPr>
            </a:br>
            <a:r>
              <a:rPr lang="en-US" altLang="en-US" sz="900" kern="0">
                <a:solidFill>
                  <a:srgbClr val="FFFFFF"/>
                </a:solidFill>
              </a:rPr>
              <a:t>Search</a:t>
            </a:r>
          </a:p>
        </p:txBody>
      </p:sp>
      <p:sp>
        <p:nvSpPr>
          <p:cNvPr id="67625" name="Text Box 226"/>
          <p:cNvSpPr txBox="1">
            <a:spLocks noChangeArrowheads="1"/>
          </p:cNvSpPr>
          <p:nvPr/>
        </p:nvSpPr>
        <p:spPr bwMode="auto">
          <a:xfrm>
            <a:off x="3140869" y="1840707"/>
            <a:ext cx="634604" cy="47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900" kern="0">
                <a:solidFill>
                  <a:srgbClr val="FFFFFF"/>
                </a:solidFill>
              </a:rPr>
              <a:t>Candidate</a:t>
            </a:r>
          </a:p>
          <a:p>
            <a:pPr algn="ctr" defTabSz="685800" eaLnBrk="1" hangingPunct="1"/>
            <a:r>
              <a:rPr lang="en-US" altLang="en-US" sz="900" kern="0">
                <a:solidFill>
                  <a:srgbClr val="FFFFFF"/>
                </a:solidFill>
              </a:rPr>
              <a:t>Answer</a:t>
            </a:r>
          </a:p>
          <a:p>
            <a:pPr algn="ctr" defTabSz="685800" eaLnBrk="1" hangingPunct="1"/>
            <a:r>
              <a:rPr lang="en-US" altLang="en-US" sz="900" kern="0">
                <a:solidFill>
                  <a:srgbClr val="FFFFFF"/>
                </a:solidFill>
              </a:rPr>
              <a:t>Generation</a:t>
            </a:r>
          </a:p>
        </p:txBody>
      </p:sp>
      <p:sp>
        <p:nvSpPr>
          <p:cNvPr id="372" name="L-Shape 371"/>
          <p:cNvSpPr>
            <a:spLocks noChangeAspect="1"/>
          </p:cNvSpPr>
          <p:nvPr/>
        </p:nvSpPr>
        <p:spPr>
          <a:xfrm rot="13500000">
            <a:off x="4185047" y="2746772"/>
            <a:ext cx="222647"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75" name="L-Shape 374"/>
          <p:cNvSpPr>
            <a:spLocks noChangeAspect="1"/>
          </p:cNvSpPr>
          <p:nvPr/>
        </p:nvSpPr>
        <p:spPr>
          <a:xfrm rot="13500000">
            <a:off x="3179564" y="2746177"/>
            <a:ext cx="222647" cy="223838"/>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76" name="Rounded Rectangle 375"/>
          <p:cNvSpPr/>
          <p:nvPr/>
        </p:nvSpPr>
        <p:spPr>
          <a:xfrm>
            <a:off x="2286810" y="2611273"/>
            <a:ext cx="927372" cy="514350"/>
          </a:xfrm>
          <a:prstGeom prst="roundRect">
            <a:avLst/>
          </a:prstGeom>
          <a:solidFill>
            <a:schemeClr val="tx2">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825" kern="0" dirty="0">
                <a:solidFill>
                  <a:schemeClr val="accent3"/>
                </a:solidFill>
              </a:rPr>
              <a:t>Question</a:t>
            </a:r>
          </a:p>
          <a:p>
            <a:pPr algn="ctr" defTabSz="685800">
              <a:defRPr/>
            </a:pPr>
            <a:r>
              <a:rPr lang="en-US" sz="825" kern="0" dirty="0">
                <a:solidFill>
                  <a:schemeClr val="accent3"/>
                </a:solidFill>
              </a:rPr>
              <a:t>Decomposition</a:t>
            </a:r>
          </a:p>
        </p:txBody>
      </p:sp>
      <p:sp>
        <p:nvSpPr>
          <p:cNvPr id="377" name="L-Shape 376"/>
          <p:cNvSpPr>
            <a:spLocks noChangeAspect="1"/>
          </p:cNvSpPr>
          <p:nvPr/>
        </p:nvSpPr>
        <p:spPr>
          <a:xfrm rot="13500000">
            <a:off x="2022277" y="2756893"/>
            <a:ext cx="223838"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78" name="L-Shape 377"/>
          <p:cNvSpPr>
            <a:spLocks noChangeAspect="1"/>
          </p:cNvSpPr>
          <p:nvPr/>
        </p:nvSpPr>
        <p:spPr>
          <a:xfrm rot="13500000">
            <a:off x="5245299" y="2737843"/>
            <a:ext cx="223838"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79" name="L-Shape 378"/>
          <p:cNvSpPr>
            <a:spLocks noChangeAspect="1"/>
          </p:cNvSpPr>
          <p:nvPr/>
        </p:nvSpPr>
        <p:spPr>
          <a:xfrm rot="13500000">
            <a:off x="6184107" y="2738438"/>
            <a:ext cx="222647"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80" name="L-Shape 379"/>
          <p:cNvSpPr>
            <a:spLocks noChangeAspect="1"/>
          </p:cNvSpPr>
          <p:nvPr/>
        </p:nvSpPr>
        <p:spPr>
          <a:xfrm rot="18900000">
            <a:off x="6960394" y="3043237"/>
            <a:ext cx="222647" cy="223838"/>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82" name="L-Shape 381"/>
          <p:cNvSpPr>
            <a:spLocks noChangeAspect="1"/>
          </p:cNvSpPr>
          <p:nvPr/>
        </p:nvSpPr>
        <p:spPr>
          <a:xfrm rot="18900000">
            <a:off x="1607344" y="2351485"/>
            <a:ext cx="223838" cy="223838"/>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384" name="L-Shape 383"/>
          <p:cNvSpPr>
            <a:spLocks noChangeAspect="1"/>
          </p:cNvSpPr>
          <p:nvPr/>
        </p:nvSpPr>
        <p:spPr>
          <a:xfrm rot="13500000">
            <a:off x="4202907" y="3469482"/>
            <a:ext cx="222647"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65" name="L-Shape 64"/>
          <p:cNvSpPr>
            <a:spLocks noChangeAspect="1"/>
          </p:cNvSpPr>
          <p:nvPr/>
        </p:nvSpPr>
        <p:spPr>
          <a:xfrm rot="13500000">
            <a:off x="3179564" y="3468886"/>
            <a:ext cx="222647" cy="223838"/>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66" name="L-Shape 65"/>
          <p:cNvSpPr>
            <a:spLocks noChangeAspect="1"/>
          </p:cNvSpPr>
          <p:nvPr/>
        </p:nvSpPr>
        <p:spPr>
          <a:xfrm rot="13500000">
            <a:off x="3179564" y="4135636"/>
            <a:ext cx="222647" cy="223838"/>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67" name="L-Shape 66"/>
          <p:cNvSpPr>
            <a:spLocks noChangeAspect="1"/>
          </p:cNvSpPr>
          <p:nvPr/>
        </p:nvSpPr>
        <p:spPr>
          <a:xfrm rot="8100000">
            <a:off x="5520928" y="3146822"/>
            <a:ext cx="223838"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69" name="L-Shape 68"/>
          <p:cNvSpPr>
            <a:spLocks noChangeAspect="1"/>
          </p:cNvSpPr>
          <p:nvPr/>
        </p:nvSpPr>
        <p:spPr>
          <a:xfrm rot="13500000">
            <a:off x="4625579" y="1965723"/>
            <a:ext cx="188119" cy="188119"/>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70" name="L-Shape 69"/>
          <p:cNvSpPr>
            <a:spLocks noChangeAspect="1"/>
          </p:cNvSpPr>
          <p:nvPr/>
        </p:nvSpPr>
        <p:spPr>
          <a:xfrm rot="13500000">
            <a:off x="5374482" y="1966913"/>
            <a:ext cx="188119" cy="188119"/>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71" name="L-Shape 70"/>
          <p:cNvSpPr>
            <a:spLocks noChangeAspect="1"/>
          </p:cNvSpPr>
          <p:nvPr/>
        </p:nvSpPr>
        <p:spPr>
          <a:xfrm rot="13500000">
            <a:off x="2909888" y="1970485"/>
            <a:ext cx="188119" cy="188119"/>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74" name="Rounded Rectangle 73"/>
          <p:cNvSpPr/>
          <p:nvPr/>
        </p:nvSpPr>
        <p:spPr>
          <a:xfrm>
            <a:off x="3448943" y="3992623"/>
            <a:ext cx="771582" cy="514350"/>
          </a:xfrm>
          <a:prstGeom prst="roundRect">
            <a:avLst/>
          </a:prstGeom>
          <a:solidFill>
            <a:schemeClr val="tx2">
              <a:lumMod val="75000"/>
              <a:alpha val="33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chemeClr val="accent3"/>
                </a:solidFill>
              </a:rPr>
              <a:t>Hypothesis</a:t>
            </a:r>
          </a:p>
          <a:p>
            <a:pPr algn="ctr" defTabSz="685800">
              <a:defRPr/>
            </a:pPr>
            <a:r>
              <a:rPr lang="en-US" sz="900" kern="0" dirty="0">
                <a:solidFill>
                  <a:schemeClr val="accent3"/>
                </a:solidFill>
              </a:rPr>
              <a:t>Generation</a:t>
            </a:r>
          </a:p>
        </p:txBody>
      </p:sp>
      <p:sp>
        <p:nvSpPr>
          <p:cNvPr id="75" name="Rounded Rectangle 74"/>
          <p:cNvSpPr/>
          <p:nvPr/>
        </p:nvSpPr>
        <p:spPr>
          <a:xfrm>
            <a:off x="4444994" y="3992623"/>
            <a:ext cx="1757958" cy="514350"/>
          </a:xfrm>
          <a:prstGeom prst="roundRect">
            <a:avLst/>
          </a:prstGeom>
          <a:solidFill>
            <a:schemeClr val="tx2">
              <a:lumMod val="75000"/>
              <a:alpha val="33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defTabSz="685800">
              <a:defRPr/>
            </a:pPr>
            <a:r>
              <a:rPr lang="en-US" sz="900" kern="0" dirty="0">
                <a:solidFill>
                  <a:schemeClr val="accent3"/>
                </a:solidFill>
              </a:rPr>
              <a:t>Hypothesis and Evidence Scoring</a:t>
            </a:r>
          </a:p>
        </p:txBody>
      </p:sp>
      <p:sp>
        <p:nvSpPr>
          <p:cNvPr id="76" name="L-Shape 75"/>
          <p:cNvSpPr>
            <a:spLocks noChangeAspect="1"/>
          </p:cNvSpPr>
          <p:nvPr/>
        </p:nvSpPr>
        <p:spPr>
          <a:xfrm rot="8100000">
            <a:off x="5942410" y="3146822"/>
            <a:ext cx="223838"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77" name="L-Shape 76"/>
          <p:cNvSpPr>
            <a:spLocks noChangeAspect="1"/>
          </p:cNvSpPr>
          <p:nvPr/>
        </p:nvSpPr>
        <p:spPr>
          <a:xfrm rot="13500000">
            <a:off x="4188619" y="4136232"/>
            <a:ext cx="222647" cy="222647"/>
          </a:xfrm>
          <a:prstGeom prst="corner">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dirty="0">
              <a:solidFill>
                <a:sysClr val="windowText" lastClr="000000"/>
              </a:solidFill>
            </a:endParaRPr>
          </a:p>
        </p:txBody>
      </p:sp>
      <p:sp>
        <p:nvSpPr>
          <p:cNvPr id="8" name="Flowchart: Magnetic Disk 7"/>
          <p:cNvSpPr/>
          <p:nvPr/>
        </p:nvSpPr>
        <p:spPr>
          <a:xfrm>
            <a:off x="6462713" y="1965722"/>
            <a:ext cx="363141" cy="351234"/>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1" name="Flowchart: Magnetic Disk 80"/>
          <p:cNvSpPr/>
          <p:nvPr/>
        </p:nvSpPr>
        <p:spPr>
          <a:xfrm>
            <a:off x="6462713" y="1690688"/>
            <a:ext cx="363141" cy="351235"/>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2" name="Flowchart: Magnetic Disk 81"/>
          <p:cNvSpPr/>
          <p:nvPr/>
        </p:nvSpPr>
        <p:spPr>
          <a:xfrm>
            <a:off x="6462713" y="1422797"/>
            <a:ext cx="363141" cy="351234"/>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3" name="Flowchart: Magnetic Disk 82"/>
          <p:cNvSpPr/>
          <p:nvPr/>
        </p:nvSpPr>
        <p:spPr>
          <a:xfrm>
            <a:off x="6832998" y="1972866"/>
            <a:ext cx="363140" cy="350044"/>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4" name="Flowchart: Magnetic Disk 83"/>
          <p:cNvSpPr/>
          <p:nvPr/>
        </p:nvSpPr>
        <p:spPr>
          <a:xfrm>
            <a:off x="6832998" y="1697832"/>
            <a:ext cx="363140" cy="351235"/>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5" name="Flowchart: Magnetic Disk 84"/>
          <p:cNvSpPr/>
          <p:nvPr/>
        </p:nvSpPr>
        <p:spPr>
          <a:xfrm>
            <a:off x="6832998" y="1429941"/>
            <a:ext cx="363140" cy="350044"/>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6" name="Flowchart: Magnetic Disk 85"/>
          <p:cNvSpPr/>
          <p:nvPr/>
        </p:nvSpPr>
        <p:spPr>
          <a:xfrm>
            <a:off x="7196138" y="1965722"/>
            <a:ext cx="364331" cy="351234"/>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7" name="Flowchart: Magnetic Disk 86"/>
          <p:cNvSpPr/>
          <p:nvPr/>
        </p:nvSpPr>
        <p:spPr>
          <a:xfrm>
            <a:off x="7196138" y="1690688"/>
            <a:ext cx="364331" cy="351235"/>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88" name="Flowchart: Magnetic Disk 87"/>
          <p:cNvSpPr/>
          <p:nvPr/>
        </p:nvSpPr>
        <p:spPr>
          <a:xfrm>
            <a:off x="7196138" y="1422797"/>
            <a:ext cx="364331" cy="351234"/>
          </a:xfrm>
          <a:prstGeom prst="flowChartMagneticDisk">
            <a:avLst/>
          </a:prstGeom>
          <a:solidFill>
            <a:schemeClr val="accent1">
              <a:lumMod val="75000"/>
              <a:alpha val="5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600" kern="0" dirty="0">
                <a:solidFill>
                  <a:sysClr val="windowText" lastClr="000000"/>
                </a:solidFill>
              </a:rPr>
              <a:t>model</a:t>
            </a:r>
          </a:p>
        </p:txBody>
      </p:sp>
      <p:sp>
        <p:nvSpPr>
          <p:cNvPr id="90" name="Oval 89"/>
          <p:cNvSpPr/>
          <p:nvPr/>
        </p:nvSpPr>
        <p:spPr>
          <a:xfrm>
            <a:off x="6659166" y="3325416"/>
            <a:ext cx="835819" cy="837009"/>
          </a:xfrm>
          <a:prstGeom prst="ellipse">
            <a:avLst/>
          </a:prstGeom>
          <a:solidFill>
            <a:srgbClr val="FF99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685800">
              <a:defRPr/>
            </a:pPr>
            <a:r>
              <a:rPr lang="en-US" sz="825" b="1" kern="0" dirty="0">
                <a:solidFill>
                  <a:sysClr val="windowText" lastClr="000000"/>
                </a:solidFill>
              </a:rPr>
              <a:t>Answer &amp;</a:t>
            </a:r>
            <a:br>
              <a:rPr lang="en-US" sz="825" b="1" kern="0" dirty="0">
                <a:solidFill>
                  <a:sysClr val="windowText" lastClr="000000"/>
                </a:solidFill>
              </a:rPr>
            </a:br>
            <a:r>
              <a:rPr lang="en-US" sz="825" b="1" kern="0" dirty="0">
                <a:solidFill>
                  <a:sysClr val="windowText" lastClr="000000"/>
                </a:solidFill>
              </a:rPr>
              <a:t>Confidence</a:t>
            </a:r>
          </a:p>
        </p:txBody>
      </p:sp>
      <p:sp>
        <p:nvSpPr>
          <p:cNvPr id="10" name="Isosceles Triangle 9"/>
          <p:cNvSpPr/>
          <p:nvPr/>
        </p:nvSpPr>
        <p:spPr>
          <a:xfrm rot="10800000">
            <a:off x="5457825" y="2391966"/>
            <a:ext cx="588169" cy="196453"/>
          </a:xfrm>
          <a:prstGeom prst="triangle">
            <a:avLst/>
          </a:prstGeom>
          <a:solidFill>
            <a:srgbClr val="00B05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nvGrpSpPr>
          <p:cNvPr id="67662" name="Group 19"/>
          <p:cNvGrpSpPr>
            <a:grpSpLocks/>
          </p:cNvGrpSpPr>
          <p:nvPr/>
        </p:nvGrpSpPr>
        <p:grpSpPr bwMode="auto">
          <a:xfrm>
            <a:off x="2847976" y="3131344"/>
            <a:ext cx="336947" cy="481013"/>
            <a:chOff x="2323783" y="4175275"/>
            <a:chExt cx="450194" cy="641423"/>
          </a:xfrm>
        </p:grpSpPr>
        <p:grpSp>
          <p:nvGrpSpPr>
            <p:cNvPr id="67692" name="Group 13"/>
            <p:cNvGrpSpPr>
              <a:grpSpLocks/>
            </p:cNvGrpSpPr>
            <p:nvPr/>
          </p:nvGrpSpPr>
          <p:grpSpPr bwMode="auto">
            <a:xfrm>
              <a:off x="2328175" y="4723543"/>
              <a:ext cx="445802" cy="93155"/>
              <a:chOff x="2328175" y="4723543"/>
              <a:chExt cx="445802" cy="93155"/>
            </a:xfrm>
          </p:grpSpPr>
          <p:sp>
            <p:nvSpPr>
              <p:cNvPr id="11" name="Rectangle 10"/>
              <p:cNvSpPr/>
              <p:nvPr/>
            </p:nvSpPr>
            <p:spPr>
              <a:xfrm>
                <a:off x="2680120" y="4723025"/>
                <a:ext cx="93857" cy="9367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93" name="Rectangle 92"/>
              <p:cNvSpPr/>
              <p:nvPr/>
            </p:nvSpPr>
            <p:spPr>
              <a:xfrm>
                <a:off x="2501951" y="4723025"/>
                <a:ext cx="93857" cy="9367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94" name="Rectangle 93"/>
              <p:cNvSpPr/>
              <p:nvPr/>
            </p:nvSpPr>
            <p:spPr>
              <a:xfrm>
                <a:off x="2328556" y="4723025"/>
                <a:ext cx="93856" cy="9367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grpSp>
          <p:nvGrpSpPr>
            <p:cNvPr id="67693" name="Group 11"/>
            <p:cNvGrpSpPr>
              <a:grpSpLocks/>
            </p:cNvGrpSpPr>
            <p:nvPr/>
          </p:nvGrpSpPr>
          <p:grpSpPr bwMode="auto">
            <a:xfrm rot="-5400000">
              <a:off x="2147460" y="4351598"/>
              <a:ext cx="445802" cy="93155"/>
              <a:chOff x="2480575" y="4875943"/>
              <a:chExt cx="445802" cy="93155"/>
            </a:xfrm>
          </p:grpSpPr>
          <p:sp>
            <p:nvSpPr>
              <p:cNvPr id="95" name="Rectangle 94"/>
              <p:cNvSpPr/>
              <p:nvPr/>
            </p:nvSpPr>
            <p:spPr>
              <a:xfrm>
                <a:off x="2845404" y="4875942"/>
                <a:ext cx="93674" cy="9385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96" name="Rectangle 95"/>
              <p:cNvSpPr/>
              <p:nvPr/>
            </p:nvSpPr>
            <p:spPr>
              <a:xfrm>
                <a:off x="2654882" y="4863216"/>
                <a:ext cx="93674" cy="9385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97" name="Rectangle 96"/>
              <p:cNvSpPr/>
              <p:nvPr/>
            </p:nvSpPr>
            <p:spPr>
              <a:xfrm>
                <a:off x="2480237" y="4863216"/>
                <a:ext cx="93674" cy="9385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grpSp>
      <p:grpSp>
        <p:nvGrpSpPr>
          <p:cNvPr id="67663" name="Group 16"/>
          <p:cNvGrpSpPr>
            <a:grpSpLocks/>
          </p:cNvGrpSpPr>
          <p:nvPr/>
        </p:nvGrpSpPr>
        <p:grpSpPr bwMode="auto">
          <a:xfrm>
            <a:off x="2569369" y="3131344"/>
            <a:ext cx="615554" cy="1151335"/>
            <a:chOff x="1952311" y="4175275"/>
            <a:chExt cx="821666" cy="1534894"/>
          </a:xfrm>
        </p:grpSpPr>
        <p:grpSp>
          <p:nvGrpSpPr>
            <p:cNvPr id="67676" name="Group 98"/>
            <p:cNvGrpSpPr>
              <a:grpSpLocks/>
            </p:cNvGrpSpPr>
            <p:nvPr/>
          </p:nvGrpSpPr>
          <p:grpSpPr bwMode="auto">
            <a:xfrm rot="-5400000">
              <a:off x="1775988" y="4351598"/>
              <a:ext cx="445802" cy="93155"/>
              <a:chOff x="2480575" y="4875943"/>
              <a:chExt cx="445802" cy="93155"/>
            </a:xfrm>
          </p:grpSpPr>
          <p:sp>
            <p:nvSpPr>
              <p:cNvPr id="100" name="Rectangle 99"/>
              <p:cNvSpPr/>
              <p:nvPr/>
            </p:nvSpPr>
            <p:spPr>
              <a:xfrm>
                <a:off x="2845425" y="4875942"/>
                <a:ext cx="93650"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01" name="Rectangle 100"/>
              <p:cNvSpPr/>
              <p:nvPr/>
            </p:nvSpPr>
            <p:spPr>
              <a:xfrm>
                <a:off x="2654952" y="4863228"/>
                <a:ext cx="93650"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02" name="Rectangle 101"/>
              <p:cNvSpPr/>
              <p:nvPr/>
            </p:nvSpPr>
            <p:spPr>
              <a:xfrm>
                <a:off x="2480352" y="4863228"/>
                <a:ext cx="93650"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grpSp>
          <p:nvGrpSpPr>
            <p:cNvPr id="67677" name="Group 102"/>
            <p:cNvGrpSpPr>
              <a:grpSpLocks/>
            </p:cNvGrpSpPr>
            <p:nvPr/>
          </p:nvGrpSpPr>
          <p:grpSpPr bwMode="auto">
            <a:xfrm rot="-5400000">
              <a:off x="1775989" y="4899546"/>
              <a:ext cx="445802" cy="93155"/>
              <a:chOff x="2480575" y="4875943"/>
              <a:chExt cx="445802" cy="93155"/>
            </a:xfrm>
          </p:grpSpPr>
          <p:sp>
            <p:nvSpPr>
              <p:cNvPr id="104" name="Rectangle 103"/>
              <p:cNvSpPr/>
              <p:nvPr/>
            </p:nvSpPr>
            <p:spPr>
              <a:xfrm>
                <a:off x="2845765" y="4875941"/>
                <a:ext cx="93649"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05" name="Rectangle 104"/>
              <p:cNvSpPr/>
              <p:nvPr/>
            </p:nvSpPr>
            <p:spPr>
              <a:xfrm>
                <a:off x="2655292" y="4863227"/>
                <a:ext cx="93649"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06" name="Rectangle 105"/>
              <p:cNvSpPr/>
              <p:nvPr/>
            </p:nvSpPr>
            <p:spPr>
              <a:xfrm>
                <a:off x="2480692" y="4863227"/>
                <a:ext cx="93649"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grpSp>
          <p:nvGrpSpPr>
            <p:cNvPr id="67678" name="Group 106"/>
            <p:cNvGrpSpPr>
              <a:grpSpLocks/>
            </p:cNvGrpSpPr>
            <p:nvPr/>
          </p:nvGrpSpPr>
          <p:grpSpPr bwMode="auto">
            <a:xfrm rot="-5400000">
              <a:off x="1775988" y="5440690"/>
              <a:ext cx="445802" cy="93155"/>
              <a:chOff x="2480575" y="4875943"/>
              <a:chExt cx="445802" cy="93155"/>
            </a:xfrm>
          </p:grpSpPr>
          <p:sp>
            <p:nvSpPr>
              <p:cNvPr id="108" name="Rectangle 107"/>
              <p:cNvSpPr/>
              <p:nvPr/>
            </p:nvSpPr>
            <p:spPr>
              <a:xfrm>
                <a:off x="2845648" y="4875942"/>
                <a:ext cx="93650"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09" name="Rectangle 108"/>
              <p:cNvSpPr/>
              <p:nvPr/>
            </p:nvSpPr>
            <p:spPr>
              <a:xfrm>
                <a:off x="2655175" y="4863228"/>
                <a:ext cx="93650"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10" name="Rectangle 109"/>
              <p:cNvSpPr/>
              <p:nvPr/>
            </p:nvSpPr>
            <p:spPr>
              <a:xfrm>
                <a:off x="2480575" y="4863228"/>
                <a:ext cx="93650" cy="937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sp>
          <p:nvSpPr>
            <p:cNvPr id="122" name="Rectangle 121"/>
            <p:cNvSpPr/>
            <p:nvPr/>
          </p:nvSpPr>
          <p:spPr>
            <a:xfrm>
              <a:off x="2680208" y="5616519"/>
              <a:ext cx="93769" cy="936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23" name="Rectangle 122"/>
            <p:cNvSpPr/>
            <p:nvPr/>
          </p:nvSpPr>
          <p:spPr>
            <a:xfrm>
              <a:off x="2502207" y="5616519"/>
              <a:ext cx="93769" cy="936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24" name="Rectangle 123"/>
            <p:cNvSpPr/>
            <p:nvPr/>
          </p:nvSpPr>
          <p:spPr>
            <a:xfrm>
              <a:off x="2327385" y="5616519"/>
              <a:ext cx="93769" cy="936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25" name="Rectangle 124"/>
            <p:cNvSpPr/>
            <p:nvPr/>
          </p:nvSpPr>
          <p:spPr>
            <a:xfrm>
              <a:off x="2138259" y="5616519"/>
              <a:ext cx="92179" cy="936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grpSp>
        <p:nvGrpSpPr>
          <p:cNvPr id="67664" name="Group 125"/>
          <p:cNvGrpSpPr>
            <a:grpSpLocks/>
          </p:cNvGrpSpPr>
          <p:nvPr/>
        </p:nvGrpSpPr>
        <p:grpSpPr bwMode="auto">
          <a:xfrm rot="16200000">
            <a:off x="5887046" y="3511749"/>
            <a:ext cx="334566" cy="69056"/>
            <a:chOff x="2480575" y="4875943"/>
            <a:chExt cx="445802" cy="93155"/>
          </a:xfrm>
        </p:grpSpPr>
        <p:sp>
          <p:nvSpPr>
            <p:cNvPr id="127" name="Rectangle 126"/>
            <p:cNvSpPr/>
            <p:nvPr/>
          </p:nvSpPr>
          <p:spPr>
            <a:xfrm>
              <a:off x="2845465" y="4875942"/>
              <a:ext cx="93603" cy="9315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28" name="Rectangle 127"/>
            <p:cNvSpPr/>
            <p:nvPr/>
          </p:nvSpPr>
          <p:spPr>
            <a:xfrm>
              <a:off x="2655088" y="4863094"/>
              <a:ext cx="93603" cy="9315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29" name="Rectangle 128"/>
            <p:cNvSpPr/>
            <p:nvPr/>
          </p:nvSpPr>
          <p:spPr>
            <a:xfrm>
              <a:off x="2480575" y="4863094"/>
              <a:ext cx="93603" cy="9315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sp>
        <p:nvSpPr>
          <p:cNvPr id="131" name="Rectangle 130"/>
          <p:cNvSpPr/>
          <p:nvPr/>
        </p:nvSpPr>
        <p:spPr>
          <a:xfrm rot="16200000">
            <a:off x="6019801" y="3790951"/>
            <a:ext cx="69056" cy="6905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32" name="Rectangle 131"/>
          <p:cNvSpPr/>
          <p:nvPr/>
        </p:nvSpPr>
        <p:spPr>
          <a:xfrm rot="16200000">
            <a:off x="6019205" y="3924896"/>
            <a:ext cx="70247" cy="6905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38" name="Rectangle 137"/>
          <p:cNvSpPr/>
          <p:nvPr/>
        </p:nvSpPr>
        <p:spPr>
          <a:xfrm rot="16200000">
            <a:off x="5283994" y="4506516"/>
            <a:ext cx="70247" cy="7024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39" name="Rectangle 138"/>
          <p:cNvSpPr/>
          <p:nvPr/>
        </p:nvSpPr>
        <p:spPr>
          <a:xfrm rot="16200000">
            <a:off x="5284590" y="4640461"/>
            <a:ext cx="69056" cy="70247"/>
          </a:xfrm>
          <a:prstGeom prst="rect">
            <a:avLst/>
          </a:prstGeom>
          <a:solidFill>
            <a:srgbClr val="EAEAE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40" name="Rectangle 139"/>
          <p:cNvSpPr/>
          <p:nvPr/>
        </p:nvSpPr>
        <p:spPr>
          <a:xfrm rot="16200000">
            <a:off x="5284590" y="4771430"/>
            <a:ext cx="69056" cy="7024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42" name="Rectangle 141"/>
          <p:cNvSpPr/>
          <p:nvPr/>
        </p:nvSpPr>
        <p:spPr>
          <a:xfrm rot="16200000">
            <a:off x="3799285" y="4506516"/>
            <a:ext cx="70247" cy="7024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43" name="Rectangle 142"/>
          <p:cNvSpPr/>
          <p:nvPr/>
        </p:nvSpPr>
        <p:spPr>
          <a:xfrm rot="16200000">
            <a:off x="3799880" y="4640461"/>
            <a:ext cx="69056" cy="70247"/>
          </a:xfrm>
          <a:prstGeom prst="rect">
            <a:avLst/>
          </a:prstGeom>
          <a:solidFill>
            <a:srgbClr val="EAEAE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
        <p:nvSpPr>
          <p:cNvPr id="144" name="Rectangle 143"/>
          <p:cNvSpPr/>
          <p:nvPr/>
        </p:nvSpPr>
        <p:spPr>
          <a:xfrm rot="16200000">
            <a:off x="3799880" y="4771430"/>
            <a:ext cx="69056" cy="7024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spTree>
    <p:extLst>
      <p:ext uri="{BB962C8B-B14F-4D97-AF65-F5344CB8AC3E}">
        <p14:creationId xmlns:p14="http://schemas.microsoft.com/office/powerpoint/2010/main" val="2662160229"/>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a:spLocks noChangeArrowheads="1"/>
          </p:cNvSpPr>
          <p:nvPr/>
        </p:nvSpPr>
        <p:spPr bwMode="auto">
          <a:xfrm>
            <a:off x="1625204" y="4057650"/>
            <a:ext cx="5493544" cy="609600"/>
          </a:xfrm>
          <a:prstGeom prst="roundRect">
            <a:avLst>
              <a:gd name="adj" fmla="val 7991"/>
            </a:avLst>
          </a:prstGeom>
          <a:solidFill>
            <a:srgbClr val="21B04B">
              <a:alpha val="25098"/>
            </a:srgbClr>
          </a:solidFill>
          <a:ln>
            <a:noFill/>
          </a:ln>
          <a:effectLst/>
          <a:extLst>
            <a:ext uri="{91240B29-F687-4f45-9708-019B960494DF}">
              <a14:hiddenLine xmlns="" xmlns:a14="http://schemas.microsoft.com/office/drawing/2010/main" w="50800">
                <a:solidFill>
                  <a:srgbClr val="000000"/>
                </a:solidFill>
                <a:round/>
                <a:headEnd/>
                <a:tailEnd/>
              </a14:hiddenLine>
            </a:ext>
          </a:extLst>
        </p:spPr>
        <p:txBody>
          <a:bodyPr anchor="ctr"/>
          <a:lstStyle/>
          <a:p>
            <a:pPr algn="ctr" defTabSz="685800">
              <a:defRPr/>
            </a:pPr>
            <a:endParaRPr lang="en-US" sz="1350" kern="0">
              <a:solidFill>
                <a:schemeClr val="lt1"/>
              </a:solidFill>
            </a:endParaRPr>
          </a:p>
        </p:txBody>
      </p:sp>
      <p:sp>
        <p:nvSpPr>
          <p:cNvPr id="69634" name="Title 1"/>
          <p:cNvSpPr>
            <a:spLocks noGrp="1"/>
          </p:cNvSpPr>
          <p:nvPr>
            <p:ph type="title"/>
          </p:nvPr>
        </p:nvSpPr>
        <p:spPr/>
        <p:txBody>
          <a:bodyPr/>
          <a:lstStyle/>
          <a:p>
            <a:r>
              <a:rPr lang="en-US" altLang="en-US">
                <a:solidFill>
                  <a:srgbClr val="00B050"/>
                </a:solidFill>
                <a:latin typeface="Arial" panose="020B0604020202020204" pitchFamily="34" charset="0"/>
              </a:rPr>
              <a:t>Where did it acquire knowledge? </a:t>
            </a:r>
          </a:p>
        </p:txBody>
      </p:sp>
      <p:sp>
        <p:nvSpPr>
          <p:cNvPr id="69635" name="Text Placeholder 2"/>
          <p:cNvSpPr>
            <a:spLocks noGrp="1"/>
          </p:cNvSpPr>
          <p:nvPr>
            <p:ph type="body" sz="quarter" idx="11"/>
          </p:nvPr>
        </p:nvSpPr>
        <p:spPr>
          <a:xfrm>
            <a:off x="1657350" y="1766888"/>
            <a:ext cx="3276600" cy="3751660"/>
          </a:xfrm>
        </p:spPr>
        <p:txBody>
          <a:bodyPr/>
          <a:lstStyle/>
          <a:p>
            <a:pPr>
              <a:lnSpc>
                <a:spcPct val="125000"/>
              </a:lnSpc>
            </a:pPr>
            <a:r>
              <a:rPr lang="en-US" altLang="en-US" sz="1200">
                <a:latin typeface="Arial" panose="020B0604020202020204" pitchFamily="34" charset="0"/>
              </a:rPr>
              <a:t>Wikipedia</a:t>
            </a:r>
          </a:p>
          <a:p>
            <a:pPr>
              <a:lnSpc>
                <a:spcPct val="125000"/>
              </a:lnSpc>
            </a:pPr>
            <a:r>
              <a:rPr lang="en-US" altLang="en-US" sz="1200">
                <a:latin typeface="Arial" panose="020B0604020202020204" pitchFamily="34" charset="0"/>
              </a:rPr>
              <a:t>Time, Inc.</a:t>
            </a:r>
          </a:p>
          <a:p>
            <a:pPr>
              <a:lnSpc>
                <a:spcPct val="125000"/>
              </a:lnSpc>
            </a:pPr>
            <a:r>
              <a:rPr lang="en-US" altLang="en-US" sz="1200">
                <a:latin typeface="Arial" panose="020B0604020202020204" pitchFamily="34" charset="0"/>
              </a:rPr>
              <a:t>New York Time</a:t>
            </a:r>
          </a:p>
          <a:p>
            <a:pPr>
              <a:lnSpc>
                <a:spcPct val="125000"/>
              </a:lnSpc>
            </a:pPr>
            <a:r>
              <a:rPr lang="en-US" altLang="en-US" sz="1200">
                <a:latin typeface="Arial" panose="020B0604020202020204" pitchFamily="34" charset="0"/>
              </a:rPr>
              <a:t>Encarta</a:t>
            </a:r>
          </a:p>
          <a:p>
            <a:pPr>
              <a:lnSpc>
                <a:spcPct val="125000"/>
              </a:lnSpc>
            </a:pPr>
            <a:r>
              <a:rPr lang="en-US" altLang="en-US" sz="1200">
                <a:latin typeface="Arial" panose="020B0604020202020204" pitchFamily="34" charset="0"/>
              </a:rPr>
              <a:t>Oxford University</a:t>
            </a:r>
          </a:p>
          <a:p>
            <a:pPr>
              <a:lnSpc>
                <a:spcPct val="125000"/>
              </a:lnSpc>
            </a:pPr>
            <a:r>
              <a:rPr lang="en-US" altLang="en-US" sz="1200">
                <a:latin typeface="Arial" panose="020B0604020202020204" pitchFamily="34" charset="0"/>
              </a:rPr>
              <a:t>Internet Movie Database</a:t>
            </a:r>
          </a:p>
          <a:p>
            <a:pPr>
              <a:lnSpc>
                <a:spcPct val="125000"/>
              </a:lnSpc>
            </a:pPr>
            <a:r>
              <a:rPr lang="en-US" altLang="en-US" sz="1200">
                <a:latin typeface="Arial" panose="020B0604020202020204" pitchFamily="34" charset="0"/>
              </a:rPr>
              <a:t>IBM Dictionary</a:t>
            </a:r>
          </a:p>
          <a:p>
            <a:pPr>
              <a:lnSpc>
                <a:spcPct val="125000"/>
              </a:lnSpc>
            </a:pPr>
            <a:r>
              <a:rPr lang="en-US" altLang="en-US" sz="1200">
                <a:latin typeface="Arial" panose="020B0604020202020204" pitchFamily="34" charset="0"/>
              </a:rPr>
              <a:t>...</a:t>
            </a:r>
            <a:r>
              <a:rPr lang="en-US" altLang="en-US" sz="1200">
                <a:latin typeface="Arial" panose="020B0604020202020204" pitchFamily="34" charset="0"/>
                <a:cs typeface="Arial" panose="020B0604020202020204" pitchFamily="34" charset="0"/>
              </a:rPr>
              <a:t> J! Archive/YAGO/dbPedia…</a:t>
            </a:r>
            <a:endParaRPr lang="en-US" altLang="en-US" sz="1200">
              <a:latin typeface="Arial" panose="020B0604020202020204" pitchFamily="34" charset="0"/>
            </a:endParaRPr>
          </a:p>
          <a:p>
            <a:pPr>
              <a:lnSpc>
                <a:spcPct val="125000"/>
              </a:lnSpc>
            </a:pPr>
            <a:r>
              <a:rPr lang="en-US" altLang="en-US" sz="1200" b="1">
                <a:latin typeface="Arial" panose="020B0604020202020204" pitchFamily="34" charset="0"/>
              </a:rPr>
              <a:t>Total Raw Content</a:t>
            </a:r>
          </a:p>
          <a:p>
            <a:pPr>
              <a:lnSpc>
                <a:spcPct val="125000"/>
              </a:lnSpc>
            </a:pPr>
            <a:r>
              <a:rPr lang="en-US" altLang="en-US" sz="1200" b="1">
                <a:latin typeface="Arial" panose="020B0604020202020204" pitchFamily="34" charset="0"/>
              </a:rPr>
              <a:t>Preprocessed Content</a:t>
            </a:r>
          </a:p>
        </p:txBody>
      </p:sp>
      <p:sp>
        <p:nvSpPr>
          <p:cNvPr id="69636" name="Slide Number Placeholder 3"/>
          <p:cNvSpPr>
            <a:spLocks noGrp="1"/>
          </p:cNvSpPr>
          <p:nvPr>
            <p:ph type="sldNum" sz="quarter" idx="12"/>
          </p:nvPr>
        </p:nvSpPr>
        <p:spPr bwMode="auto">
          <a:xfrm>
            <a:off x="1182292" y="4863703"/>
            <a:ext cx="810815" cy="176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MS PGothic" panose="020B0600070205080204" pitchFamily="34" charset="-128"/>
              </a:defRPr>
            </a:lvl1pPr>
            <a:lvl2pPr marL="557213" indent="-214313" eaLnBrk="0" hangingPunct="0">
              <a:defRPr sz="1800">
                <a:solidFill>
                  <a:schemeClr val="tx1"/>
                </a:solidFill>
                <a:latin typeface="Arial" panose="020B0604020202020204" pitchFamily="34" charset="0"/>
                <a:ea typeface="MS PGothic" panose="020B0600070205080204" pitchFamily="34" charset="-128"/>
              </a:defRPr>
            </a:lvl2pPr>
            <a:lvl3pPr marL="857250" indent="-171450" eaLnBrk="0" hangingPunct="0">
              <a:defRPr sz="1800">
                <a:solidFill>
                  <a:schemeClr val="tx1"/>
                </a:solidFill>
                <a:latin typeface="Arial" panose="020B0604020202020204" pitchFamily="34" charset="0"/>
                <a:ea typeface="MS PGothic" panose="020B0600070205080204" pitchFamily="34" charset="-128"/>
              </a:defRPr>
            </a:lvl3pPr>
            <a:lvl4pPr marL="1200150" indent="-171450" eaLnBrk="0" hangingPunct="0">
              <a:defRPr sz="1800">
                <a:solidFill>
                  <a:schemeClr val="tx1"/>
                </a:solidFill>
                <a:latin typeface="Arial" panose="020B0604020202020204" pitchFamily="34" charset="0"/>
                <a:ea typeface="MS PGothic" panose="020B0600070205080204" pitchFamily="34" charset="-128"/>
              </a:defRPr>
            </a:lvl4pPr>
            <a:lvl5pPr marL="1543050" indent="-171450" eaLnBrk="0" hangingPunct="0">
              <a:defRPr sz="1800">
                <a:solidFill>
                  <a:schemeClr val="tx1"/>
                </a:solidFill>
                <a:latin typeface="Arial" panose="020B0604020202020204" pitchFamily="34" charset="0"/>
                <a:ea typeface="MS PGothic" panose="020B0600070205080204" pitchFamily="34" charset="-128"/>
              </a:defRPr>
            </a:lvl5pPr>
            <a:lvl6pPr marL="18859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6pPr>
            <a:lvl7pPr marL="22288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7pPr>
            <a:lvl8pPr marL="25717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8pPr>
            <a:lvl9pPr marL="29146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9pPr>
          </a:lstStyle>
          <a:p>
            <a:pPr defTabSz="685800" eaLnBrk="1" hangingPunct="1"/>
            <a:fld id="{416DE0F1-531D-443C-9FA5-94DB2168D702}" type="slidenum">
              <a:rPr lang="en-US" altLang="en-US" sz="1200" kern="0"/>
              <a:pPr defTabSz="685800" eaLnBrk="1" hangingPunct="1"/>
              <a:t>46</a:t>
            </a:fld>
            <a:endParaRPr lang="en-US" altLang="en-US" sz="1200" kern="0"/>
          </a:p>
        </p:txBody>
      </p:sp>
      <p:sp>
        <p:nvSpPr>
          <p:cNvPr id="6" name="AutoShape 9"/>
          <p:cNvSpPr>
            <a:spLocks noChangeArrowheads="1"/>
          </p:cNvSpPr>
          <p:nvPr/>
        </p:nvSpPr>
        <p:spPr bwMode="invGray">
          <a:xfrm>
            <a:off x="2634854" y="3390900"/>
            <a:ext cx="3256359" cy="566738"/>
          </a:xfrm>
          <a:prstGeom prst="rightArrow">
            <a:avLst>
              <a:gd name="adj1" fmla="val 50000"/>
              <a:gd name="adj2" fmla="val 107508"/>
            </a:avLst>
          </a:prstGeom>
          <a:gradFill rotWithShape="1">
            <a:gsLst>
              <a:gs pos="0">
                <a:schemeClr val="tx2">
                  <a:gamma/>
                  <a:shade val="46275"/>
                  <a:invGamma/>
                  <a:alpha val="0"/>
                </a:schemeClr>
              </a:gs>
              <a:gs pos="100000">
                <a:schemeClr val="tx2"/>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hangingPunct="0">
              <a:defRPr/>
            </a:pPr>
            <a:endParaRPr lang="en-CA" kern="0">
              <a:solidFill>
                <a:sysClr val="windowText" lastClr="000000"/>
              </a:solidFill>
              <a:latin typeface="Arial" charset="0"/>
              <a:ea typeface="ＭＳ Ｐゴシック" pitchFamily="34" charset="-128"/>
            </a:endParaRPr>
          </a:p>
        </p:txBody>
      </p:sp>
      <p:sp>
        <p:nvSpPr>
          <p:cNvPr id="7" name="AutoShape 10"/>
          <p:cNvSpPr>
            <a:spLocks noChangeArrowheads="1"/>
          </p:cNvSpPr>
          <p:nvPr/>
        </p:nvSpPr>
        <p:spPr bwMode="invGray">
          <a:xfrm>
            <a:off x="3300413" y="1752600"/>
            <a:ext cx="1860947" cy="567929"/>
          </a:xfrm>
          <a:prstGeom prst="rightArrow">
            <a:avLst>
              <a:gd name="adj1" fmla="val 50000"/>
              <a:gd name="adj2" fmla="val 61435"/>
            </a:avLst>
          </a:prstGeom>
          <a:gradFill rotWithShape="1">
            <a:gsLst>
              <a:gs pos="0">
                <a:schemeClr val="accent2">
                  <a:gamma/>
                  <a:tint val="47059"/>
                  <a:invGamma/>
                  <a:alpha val="0"/>
                </a:schemeClr>
              </a:gs>
              <a:gs pos="100000">
                <a:schemeClr val="accent2"/>
              </a:gs>
            </a:gsLst>
            <a:lin ang="0" scaled="1"/>
          </a:gradFill>
          <a:ln w="9525">
            <a:noFill/>
            <a:miter lim="800000"/>
            <a:headEnd/>
            <a:tailEnd/>
          </a:ln>
          <a:effectLst/>
        </p:spPr>
        <p:txBody>
          <a:bodyPr wrap="none" anchor="ctr"/>
          <a:lstStyle/>
          <a:p>
            <a:pPr defTabSz="685800" eaLnBrk="0" hangingPunct="0">
              <a:defRPr/>
            </a:pPr>
            <a:endParaRPr lang="en-CA" kern="0">
              <a:solidFill>
                <a:sysClr val="windowText" lastClr="000000"/>
              </a:solidFill>
              <a:latin typeface="Arial" charset="0"/>
              <a:ea typeface="ＭＳ Ｐゴシック" pitchFamily="1" charset="-128"/>
            </a:endParaRPr>
          </a:p>
        </p:txBody>
      </p:sp>
      <p:sp>
        <p:nvSpPr>
          <p:cNvPr id="8" name="AutoShape 11"/>
          <p:cNvSpPr>
            <a:spLocks noChangeArrowheads="1"/>
          </p:cNvSpPr>
          <p:nvPr/>
        </p:nvSpPr>
        <p:spPr bwMode="invGray">
          <a:xfrm>
            <a:off x="3063479" y="2315766"/>
            <a:ext cx="3249215" cy="565547"/>
          </a:xfrm>
          <a:prstGeom prst="rightArrow">
            <a:avLst>
              <a:gd name="adj1" fmla="val 50000"/>
              <a:gd name="adj2" fmla="val 107287"/>
            </a:avLst>
          </a:prstGeom>
          <a:gradFill rotWithShape="1">
            <a:gsLst>
              <a:gs pos="0">
                <a:schemeClr val="folHlink">
                  <a:gamma/>
                  <a:tint val="56863"/>
                  <a:invGamma/>
                  <a:alpha val="0"/>
                </a:schemeClr>
              </a:gs>
              <a:gs pos="100000">
                <a:schemeClr val="folHlink"/>
              </a:gs>
            </a:gsLst>
            <a:lin ang="0" scaled="1"/>
          </a:gradFill>
          <a:ln w="9525">
            <a:noFill/>
            <a:miter lim="800000"/>
            <a:headEnd/>
            <a:tailEnd/>
          </a:ln>
          <a:effectLst/>
        </p:spPr>
        <p:txBody>
          <a:bodyPr wrap="none" anchor="ctr"/>
          <a:lstStyle/>
          <a:p>
            <a:pPr defTabSz="685800" eaLnBrk="0" hangingPunct="0">
              <a:defRPr/>
            </a:pPr>
            <a:endParaRPr lang="en-CA" kern="0">
              <a:solidFill>
                <a:sysClr val="windowText" lastClr="000000"/>
              </a:solidFill>
              <a:latin typeface="Arial" charset="0"/>
              <a:ea typeface="ＭＳ Ｐゴシック" pitchFamily="1" charset="-128"/>
            </a:endParaRPr>
          </a:p>
        </p:txBody>
      </p:sp>
      <p:sp>
        <p:nvSpPr>
          <p:cNvPr id="9" name="AutoShape 18"/>
          <p:cNvSpPr>
            <a:spLocks noChangeArrowheads="1"/>
          </p:cNvSpPr>
          <p:nvPr/>
        </p:nvSpPr>
        <p:spPr bwMode="invGray">
          <a:xfrm>
            <a:off x="3296841" y="2838450"/>
            <a:ext cx="1857375" cy="567929"/>
          </a:xfrm>
          <a:prstGeom prst="rightArrow">
            <a:avLst>
              <a:gd name="adj1" fmla="val 50000"/>
              <a:gd name="adj2" fmla="val 61323"/>
            </a:avLst>
          </a:prstGeom>
          <a:gradFill rotWithShape="1">
            <a:gsLst>
              <a:gs pos="0">
                <a:schemeClr val="hlink">
                  <a:gamma/>
                  <a:tint val="74510"/>
                  <a:invGamma/>
                  <a:alpha val="0"/>
                </a:schemeClr>
              </a:gs>
              <a:gs pos="100000">
                <a:schemeClr val="hlink"/>
              </a:gs>
            </a:gsLst>
            <a:lin ang="0" scaled="1"/>
          </a:gradFill>
          <a:ln w="9525">
            <a:noFill/>
            <a:miter lim="800000"/>
            <a:headEnd/>
            <a:tailEnd/>
          </a:ln>
          <a:effectLst/>
        </p:spPr>
        <p:txBody>
          <a:bodyPr wrap="none" anchor="ctr"/>
          <a:lstStyle/>
          <a:p>
            <a:pPr defTabSz="685800" eaLnBrk="0" hangingPunct="0">
              <a:defRPr/>
            </a:pPr>
            <a:endParaRPr lang="en-CA" kern="0">
              <a:solidFill>
                <a:sysClr val="windowText" lastClr="000000"/>
              </a:solidFill>
              <a:latin typeface="Arial" charset="0"/>
              <a:ea typeface="ＭＳ Ｐゴシック" pitchFamily="1" charset="-128"/>
            </a:endParaRPr>
          </a:p>
        </p:txBody>
      </p:sp>
      <p:sp>
        <p:nvSpPr>
          <p:cNvPr id="69641" name="Text Placeholder 2"/>
          <p:cNvSpPr txBox="1">
            <a:spLocks/>
          </p:cNvSpPr>
          <p:nvPr/>
        </p:nvSpPr>
        <p:spPr bwMode="auto">
          <a:xfrm>
            <a:off x="5353050" y="1772841"/>
            <a:ext cx="1676400" cy="3751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171450" indent="-171450" algn="r" defTabSz="685800">
              <a:lnSpc>
                <a:spcPct val="125000"/>
              </a:lnSpc>
              <a:spcAft>
                <a:spcPct val="30000"/>
              </a:spcAft>
              <a:buClr>
                <a:schemeClr val="hlink"/>
              </a:buClr>
              <a:buSzPct val="160000"/>
              <a:buFont typeface="Arial" panose="020B0604020202020204" pitchFamily="34" charset="0"/>
              <a:buChar char="•"/>
            </a:pPr>
            <a:r>
              <a:rPr lang="en-US" altLang="en-US" sz="1200" kern="0"/>
              <a:t>17 GB</a:t>
            </a:r>
          </a:p>
          <a:p>
            <a:pPr marL="171450" indent="-171450" algn="r" defTabSz="685800">
              <a:lnSpc>
                <a:spcPct val="125000"/>
              </a:lnSpc>
              <a:spcAft>
                <a:spcPct val="30000"/>
              </a:spcAft>
              <a:buClr>
                <a:schemeClr val="hlink"/>
              </a:buClr>
              <a:buSzPct val="160000"/>
              <a:buFont typeface="Arial" panose="020B0604020202020204" pitchFamily="34" charset="0"/>
              <a:buChar char="•"/>
            </a:pPr>
            <a:r>
              <a:rPr lang="en-US" altLang="en-US" sz="1200" kern="0"/>
              <a:t>2.0 GB</a:t>
            </a:r>
          </a:p>
          <a:p>
            <a:pPr marL="171450" indent="-171450" algn="r" defTabSz="685800">
              <a:lnSpc>
                <a:spcPct val="125000"/>
              </a:lnSpc>
              <a:spcAft>
                <a:spcPct val="30000"/>
              </a:spcAft>
              <a:buClr>
                <a:schemeClr val="hlink"/>
              </a:buClr>
              <a:buSzPct val="160000"/>
              <a:buFont typeface="Arial" panose="020B0604020202020204" pitchFamily="34" charset="0"/>
              <a:buChar char="•"/>
            </a:pPr>
            <a:r>
              <a:rPr lang="en-US" altLang="en-US" sz="1200" kern="0"/>
              <a:t>7.4 GB</a:t>
            </a:r>
          </a:p>
          <a:p>
            <a:pPr marL="171450" indent="-171450" algn="r" defTabSz="685800">
              <a:lnSpc>
                <a:spcPct val="125000"/>
              </a:lnSpc>
              <a:spcAft>
                <a:spcPct val="30000"/>
              </a:spcAft>
              <a:buClr>
                <a:schemeClr val="hlink"/>
              </a:buClr>
              <a:buSzPct val="160000"/>
              <a:buFont typeface="Arial" panose="020B0604020202020204" pitchFamily="34" charset="0"/>
              <a:buChar char="•"/>
            </a:pPr>
            <a:r>
              <a:rPr lang="en-US" altLang="en-US" sz="1200" kern="0"/>
              <a:t>0.3 GB</a:t>
            </a:r>
          </a:p>
          <a:p>
            <a:pPr marL="171450" indent="-171450" algn="r" defTabSz="685800">
              <a:lnSpc>
                <a:spcPct val="125000"/>
              </a:lnSpc>
              <a:spcAft>
                <a:spcPct val="30000"/>
              </a:spcAft>
              <a:buClr>
                <a:schemeClr val="hlink"/>
              </a:buClr>
              <a:buSzPct val="160000"/>
              <a:buFont typeface="Arial" panose="020B0604020202020204" pitchFamily="34" charset="0"/>
              <a:buChar char="•"/>
            </a:pPr>
            <a:r>
              <a:rPr lang="en-US" altLang="en-US" sz="1200" kern="0"/>
              <a:t>0.11 GB</a:t>
            </a:r>
          </a:p>
          <a:p>
            <a:pPr marL="171450" indent="-171450" algn="r" defTabSz="685800">
              <a:lnSpc>
                <a:spcPct val="125000"/>
              </a:lnSpc>
              <a:spcAft>
                <a:spcPct val="30000"/>
              </a:spcAft>
              <a:buClr>
                <a:schemeClr val="hlink"/>
              </a:buClr>
              <a:buSzPct val="160000"/>
              <a:buFont typeface="Arial" panose="020B0604020202020204" pitchFamily="34" charset="0"/>
              <a:buChar char="•"/>
            </a:pPr>
            <a:r>
              <a:rPr lang="en-US" altLang="en-US" sz="1200" kern="0"/>
              <a:t>0.1 GB</a:t>
            </a:r>
          </a:p>
          <a:p>
            <a:pPr marL="171450" indent="-171450" algn="r" defTabSz="685800">
              <a:lnSpc>
                <a:spcPct val="125000"/>
              </a:lnSpc>
              <a:spcAft>
                <a:spcPct val="30000"/>
              </a:spcAft>
              <a:buClr>
                <a:schemeClr val="hlink"/>
              </a:buClr>
              <a:buSzPct val="160000"/>
              <a:buFont typeface="Arial" panose="020B0604020202020204" pitchFamily="34" charset="0"/>
              <a:buChar char="•"/>
            </a:pPr>
            <a:r>
              <a:rPr lang="en-US" altLang="en-US" sz="1200" kern="0"/>
              <a:t>0.01 GB </a:t>
            </a:r>
          </a:p>
          <a:p>
            <a:pPr marL="171450" indent="-171450" algn="r" defTabSz="685800">
              <a:lnSpc>
                <a:spcPct val="125000"/>
              </a:lnSpc>
              <a:spcAft>
                <a:spcPct val="30000"/>
              </a:spcAft>
              <a:buClr>
                <a:schemeClr val="hlink"/>
              </a:buClr>
              <a:buSzPct val="160000"/>
            </a:pPr>
            <a:r>
              <a:rPr lang="en-US" altLang="en-US" sz="1200" kern="0"/>
              <a:t>XXX</a:t>
            </a:r>
          </a:p>
          <a:p>
            <a:pPr marL="171450" indent="-171450" algn="r" defTabSz="685800">
              <a:lnSpc>
                <a:spcPct val="125000"/>
              </a:lnSpc>
              <a:spcAft>
                <a:spcPct val="30000"/>
              </a:spcAft>
              <a:buClr>
                <a:schemeClr val="hlink"/>
              </a:buClr>
              <a:buSzPct val="160000"/>
              <a:buFont typeface="Arial" panose="020B0604020202020204" pitchFamily="34" charset="0"/>
              <a:buChar char="•"/>
            </a:pPr>
            <a:r>
              <a:rPr lang="en-US" altLang="en-US" sz="1200" b="1" kern="0"/>
              <a:t>70 GB</a:t>
            </a:r>
          </a:p>
          <a:p>
            <a:pPr marL="171450" indent="-171450" algn="r" defTabSz="685800">
              <a:lnSpc>
                <a:spcPct val="125000"/>
              </a:lnSpc>
              <a:spcAft>
                <a:spcPct val="30000"/>
              </a:spcAft>
              <a:buClr>
                <a:schemeClr val="hlink"/>
              </a:buClr>
              <a:buSzPct val="160000"/>
              <a:buFont typeface="Arial" panose="020B0604020202020204" pitchFamily="34" charset="0"/>
              <a:buChar char="•"/>
            </a:pPr>
            <a:r>
              <a:rPr lang="en-US" altLang="en-US" sz="1200" b="1" kern="0"/>
              <a:t>500 GB</a:t>
            </a:r>
          </a:p>
        </p:txBody>
      </p:sp>
      <p:grpSp>
        <p:nvGrpSpPr>
          <p:cNvPr id="69642" name="Group 4"/>
          <p:cNvGrpSpPr>
            <a:grpSpLocks/>
          </p:cNvGrpSpPr>
          <p:nvPr/>
        </p:nvGrpSpPr>
        <p:grpSpPr bwMode="auto">
          <a:xfrm>
            <a:off x="1625204" y="736998"/>
            <a:ext cx="5493544" cy="920353"/>
            <a:chOff x="642940" y="982135"/>
            <a:chExt cx="7324725" cy="1227663"/>
          </a:xfrm>
        </p:grpSpPr>
        <p:sp>
          <p:nvSpPr>
            <p:cNvPr id="12" name="Rounded Rectangle 11"/>
            <p:cNvSpPr>
              <a:spLocks noChangeArrowheads="1"/>
            </p:cNvSpPr>
            <p:nvPr/>
          </p:nvSpPr>
          <p:spPr bwMode="auto">
            <a:xfrm>
              <a:off x="642940" y="982135"/>
              <a:ext cx="7324725" cy="1227663"/>
            </a:xfrm>
            <a:prstGeom prst="roundRect">
              <a:avLst>
                <a:gd name="adj" fmla="val 15240"/>
              </a:avLst>
            </a:prstGeom>
            <a:solidFill>
              <a:srgbClr val="21B04B">
                <a:alpha val="25098"/>
              </a:srgbClr>
            </a:solidFill>
            <a:ln>
              <a:noFill/>
            </a:ln>
            <a:effectLst/>
            <a:extLst>
              <a:ext uri="{91240B29-F687-4f45-9708-019B960494DF}">
                <a14:hiddenLine xmlns="" xmlns:a14="http://schemas.microsoft.com/office/drawing/2010/main" w="50800">
                  <a:solidFill>
                    <a:srgbClr val="000000"/>
                  </a:solidFill>
                  <a:round/>
                  <a:headEnd/>
                  <a:tailEnd/>
                </a14:hiddenLine>
              </a:ext>
            </a:extLst>
          </p:spPr>
          <p:txBody>
            <a:bodyPr anchor="ctr"/>
            <a:lstStyle/>
            <a:p>
              <a:pPr algn="ctr" defTabSz="685800">
                <a:defRPr/>
              </a:pPr>
              <a:endParaRPr lang="en-US" sz="1350" kern="0">
                <a:solidFill>
                  <a:schemeClr val="lt1"/>
                </a:solidFill>
              </a:endParaRPr>
            </a:p>
          </p:txBody>
        </p:sp>
        <p:sp>
          <p:nvSpPr>
            <p:cNvPr id="69647" name="TextBox 2"/>
            <p:cNvSpPr txBox="1">
              <a:spLocks noChangeArrowheads="1"/>
            </p:cNvSpPr>
            <p:nvPr/>
          </p:nvSpPr>
          <p:spPr bwMode="auto">
            <a:xfrm>
              <a:off x="795864" y="1126067"/>
              <a:ext cx="1447800" cy="95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defTabSz="685800" eaLnBrk="1" hangingPunct="1"/>
              <a:r>
                <a:rPr lang="en-US" altLang="en-US" sz="1350" b="1" kern="0">
                  <a:solidFill>
                    <a:srgbClr val="22683D"/>
                  </a:solidFill>
                </a:rPr>
                <a:t>Three types of knowledge </a:t>
              </a:r>
            </a:p>
          </p:txBody>
        </p:sp>
        <p:sp>
          <p:nvSpPr>
            <p:cNvPr id="14" name="L-Shape 13"/>
            <p:cNvSpPr>
              <a:spLocks noChangeAspect="1"/>
            </p:cNvSpPr>
            <p:nvPr/>
          </p:nvSpPr>
          <p:spPr>
            <a:xfrm rot="13500000">
              <a:off x="2032680" y="1316565"/>
              <a:ext cx="544745" cy="555625"/>
            </a:xfrm>
            <a:prstGeom prst="corner">
              <a:avLst/>
            </a:prstGeom>
            <a:solidFill>
              <a:srgbClr val="22683D">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ysClr val="windowText" lastClr="000000"/>
                </a:solidFill>
              </a:endParaRPr>
            </a:p>
          </p:txBody>
        </p:sp>
      </p:grpSp>
      <p:sp>
        <p:nvSpPr>
          <p:cNvPr id="4" name="Rounded Rectangle 3"/>
          <p:cNvSpPr/>
          <p:nvPr/>
        </p:nvSpPr>
        <p:spPr>
          <a:xfrm>
            <a:off x="3213498" y="857251"/>
            <a:ext cx="1015603" cy="679847"/>
          </a:xfrm>
          <a:prstGeom prst="roundRect">
            <a:avLst/>
          </a:prstGeom>
          <a:solidFill>
            <a:srgbClr val="22683D">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1050" b="1" kern="0" dirty="0">
                <a:solidFill>
                  <a:sysClr val="windowText" lastClr="000000"/>
                </a:solidFill>
              </a:rPr>
              <a:t>Domain Data</a:t>
            </a:r>
            <a:br>
              <a:rPr lang="en-US" sz="1050" b="1" kern="0" dirty="0">
                <a:solidFill>
                  <a:sysClr val="windowText" lastClr="000000"/>
                </a:solidFill>
              </a:rPr>
            </a:br>
            <a:r>
              <a:rPr lang="en-US" sz="900" kern="0" dirty="0">
                <a:solidFill>
                  <a:sysClr val="windowText" lastClr="000000"/>
                </a:solidFill>
              </a:rPr>
              <a:t>(articles, books, documents)</a:t>
            </a:r>
          </a:p>
        </p:txBody>
      </p:sp>
      <p:sp>
        <p:nvSpPr>
          <p:cNvPr id="18" name="Rounded Rectangle 17"/>
          <p:cNvSpPr/>
          <p:nvPr/>
        </p:nvSpPr>
        <p:spPr>
          <a:xfrm>
            <a:off x="4330303" y="857251"/>
            <a:ext cx="1327547" cy="679847"/>
          </a:xfrm>
          <a:prstGeom prst="roundRect">
            <a:avLst/>
          </a:prstGeom>
          <a:solidFill>
            <a:srgbClr val="22683D">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1050" b="1" kern="0" dirty="0">
                <a:solidFill>
                  <a:sysClr val="windowText" lastClr="000000"/>
                </a:solidFill>
              </a:rPr>
              <a:t>Training and test question sets w/answer keys</a:t>
            </a:r>
          </a:p>
        </p:txBody>
      </p:sp>
      <p:sp>
        <p:nvSpPr>
          <p:cNvPr id="19" name="Rounded Rectangle 18"/>
          <p:cNvSpPr/>
          <p:nvPr/>
        </p:nvSpPr>
        <p:spPr>
          <a:xfrm>
            <a:off x="5766197" y="857251"/>
            <a:ext cx="1238250" cy="679847"/>
          </a:xfrm>
          <a:prstGeom prst="roundRect">
            <a:avLst/>
          </a:prstGeom>
          <a:solidFill>
            <a:srgbClr val="22683D">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1050" b="1" kern="0">
                <a:solidFill>
                  <a:srgbClr val="FFFFFF"/>
                </a:solidFill>
              </a:rPr>
              <a:t>NLP Resources</a:t>
            </a:r>
            <a:br>
              <a:rPr lang="en-US" altLang="en-US" sz="900" kern="0">
                <a:solidFill>
                  <a:srgbClr val="FFFFFF"/>
                </a:solidFill>
              </a:rPr>
            </a:br>
            <a:r>
              <a:rPr lang="en-US" altLang="en-US" sz="900" kern="0">
                <a:solidFill>
                  <a:srgbClr val="FFFFFF"/>
                </a:solidFill>
              </a:rPr>
              <a:t>(vocabularies, taxonomies, ontologies) </a:t>
            </a:r>
          </a:p>
        </p:txBody>
      </p:sp>
    </p:spTree>
    <p:extLst>
      <p:ext uri="{BB962C8B-B14F-4D97-AF65-F5344CB8AC3E}">
        <p14:creationId xmlns:p14="http://schemas.microsoft.com/office/powerpoint/2010/main" val="321680573"/>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altLang="en-US">
                <a:solidFill>
                  <a:srgbClr val="21B04B"/>
                </a:solidFill>
                <a:latin typeface="Arial" panose="020B0604020202020204" pitchFamily="34" charset="0"/>
              </a:rPr>
              <a:t>How we convert data into knowledge for Watson</a:t>
            </a:r>
            <a:r>
              <a:rPr lang="ja-JP" altLang="en-US">
                <a:solidFill>
                  <a:srgbClr val="21B04B"/>
                </a:solidFill>
                <a:latin typeface="Arial" panose="020B0604020202020204" pitchFamily="34" charset="0"/>
              </a:rPr>
              <a:t>’</a:t>
            </a:r>
            <a:r>
              <a:rPr lang="en-US" altLang="ja-JP">
                <a:solidFill>
                  <a:srgbClr val="21B04B"/>
                </a:solidFill>
                <a:latin typeface="Arial" panose="020B0604020202020204" pitchFamily="34" charset="0"/>
              </a:rPr>
              <a:t>s use</a:t>
            </a:r>
            <a:endParaRPr lang="en-US" altLang="en-US">
              <a:solidFill>
                <a:srgbClr val="21B04B"/>
              </a:solidFill>
              <a:latin typeface="Arial" panose="020B0604020202020204" pitchFamily="34" charset="0"/>
            </a:endParaRPr>
          </a:p>
        </p:txBody>
      </p:sp>
      <p:sp>
        <p:nvSpPr>
          <p:cNvPr id="7168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MS PGothic" panose="020B0600070205080204" pitchFamily="34" charset="-128"/>
              </a:defRPr>
            </a:lvl1pPr>
            <a:lvl2pPr marL="557213" indent="-214313" eaLnBrk="0" hangingPunct="0">
              <a:defRPr sz="1800">
                <a:solidFill>
                  <a:schemeClr val="tx1"/>
                </a:solidFill>
                <a:latin typeface="Arial" panose="020B0604020202020204" pitchFamily="34" charset="0"/>
                <a:ea typeface="MS PGothic" panose="020B0600070205080204" pitchFamily="34" charset="-128"/>
              </a:defRPr>
            </a:lvl2pPr>
            <a:lvl3pPr marL="857250" indent="-171450" eaLnBrk="0" hangingPunct="0">
              <a:defRPr sz="1800">
                <a:solidFill>
                  <a:schemeClr val="tx1"/>
                </a:solidFill>
                <a:latin typeface="Arial" panose="020B0604020202020204" pitchFamily="34" charset="0"/>
                <a:ea typeface="MS PGothic" panose="020B0600070205080204" pitchFamily="34" charset="-128"/>
              </a:defRPr>
            </a:lvl3pPr>
            <a:lvl4pPr marL="1200150" indent="-171450" eaLnBrk="0" hangingPunct="0">
              <a:defRPr sz="1800">
                <a:solidFill>
                  <a:schemeClr val="tx1"/>
                </a:solidFill>
                <a:latin typeface="Arial" panose="020B0604020202020204" pitchFamily="34" charset="0"/>
                <a:ea typeface="MS PGothic" panose="020B0600070205080204" pitchFamily="34" charset="-128"/>
              </a:defRPr>
            </a:lvl4pPr>
            <a:lvl5pPr marL="1543050" indent="-171450" eaLnBrk="0" hangingPunct="0">
              <a:defRPr sz="1800">
                <a:solidFill>
                  <a:schemeClr val="tx1"/>
                </a:solidFill>
                <a:latin typeface="Arial" panose="020B0604020202020204" pitchFamily="34" charset="0"/>
                <a:ea typeface="MS PGothic" panose="020B0600070205080204" pitchFamily="34" charset="-128"/>
              </a:defRPr>
            </a:lvl5pPr>
            <a:lvl6pPr marL="18859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6pPr>
            <a:lvl7pPr marL="22288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7pPr>
            <a:lvl8pPr marL="25717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8pPr>
            <a:lvl9pPr marL="2914650" indent="-171450" defTabSz="34290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9pPr>
          </a:lstStyle>
          <a:p>
            <a:pPr defTabSz="685800" eaLnBrk="1" hangingPunct="1"/>
            <a:fld id="{EA3F1718-0E44-4E3E-98D1-BDC8F5A1E9FB}" type="slidenum">
              <a:rPr lang="en-US" altLang="en-US" sz="1200" kern="0"/>
              <a:pPr defTabSz="685800" eaLnBrk="1" hangingPunct="1"/>
              <a:t>47</a:t>
            </a:fld>
            <a:endParaRPr lang="en-US" altLang="en-US" sz="1200" kern="0"/>
          </a:p>
        </p:txBody>
      </p:sp>
      <p:grpSp>
        <p:nvGrpSpPr>
          <p:cNvPr id="71683" name="Group 5"/>
          <p:cNvGrpSpPr>
            <a:grpSpLocks/>
          </p:cNvGrpSpPr>
          <p:nvPr/>
        </p:nvGrpSpPr>
        <p:grpSpPr bwMode="auto">
          <a:xfrm>
            <a:off x="1625204" y="736998"/>
            <a:ext cx="5493544" cy="920353"/>
            <a:chOff x="642940" y="982135"/>
            <a:chExt cx="7324725" cy="1227663"/>
          </a:xfrm>
        </p:grpSpPr>
        <p:sp>
          <p:nvSpPr>
            <p:cNvPr id="7" name="Rounded Rectangle 6"/>
            <p:cNvSpPr>
              <a:spLocks noChangeArrowheads="1"/>
            </p:cNvSpPr>
            <p:nvPr/>
          </p:nvSpPr>
          <p:spPr bwMode="auto">
            <a:xfrm>
              <a:off x="642940" y="982135"/>
              <a:ext cx="7324725" cy="1227663"/>
            </a:xfrm>
            <a:prstGeom prst="roundRect">
              <a:avLst>
                <a:gd name="adj" fmla="val 15240"/>
              </a:avLst>
            </a:prstGeom>
            <a:solidFill>
              <a:srgbClr val="21B04B">
                <a:alpha val="25098"/>
              </a:srgbClr>
            </a:solidFill>
            <a:ln>
              <a:noFill/>
            </a:ln>
            <a:effectLst/>
            <a:extLst>
              <a:ext uri="{91240B29-F687-4f45-9708-019B960494DF}">
                <a14:hiddenLine xmlns="" xmlns:a14="http://schemas.microsoft.com/office/drawing/2010/main" w="50800">
                  <a:solidFill>
                    <a:srgbClr val="000000"/>
                  </a:solidFill>
                  <a:round/>
                  <a:headEnd/>
                  <a:tailEnd/>
                </a14:hiddenLine>
              </a:ext>
            </a:extLst>
          </p:spPr>
          <p:txBody>
            <a:bodyPr anchor="ctr"/>
            <a:lstStyle/>
            <a:p>
              <a:pPr algn="ctr" defTabSz="685800">
                <a:defRPr/>
              </a:pPr>
              <a:endParaRPr lang="en-US" sz="1350" kern="0">
                <a:solidFill>
                  <a:sysClr val="windowText" lastClr="000000"/>
                </a:solidFill>
              </a:endParaRPr>
            </a:p>
          </p:txBody>
        </p:sp>
        <p:sp>
          <p:nvSpPr>
            <p:cNvPr id="71698" name="TextBox 2"/>
            <p:cNvSpPr txBox="1">
              <a:spLocks noChangeArrowheads="1"/>
            </p:cNvSpPr>
            <p:nvPr/>
          </p:nvSpPr>
          <p:spPr bwMode="auto">
            <a:xfrm>
              <a:off x="795864" y="1126067"/>
              <a:ext cx="1447800" cy="95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defTabSz="685800" eaLnBrk="1" hangingPunct="1"/>
              <a:r>
                <a:rPr lang="en-US" altLang="en-US" sz="1350" b="1" kern="0"/>
                <a:t>Three types of knowledge </a:t>
              </a:r>
            </a:p>
          </p:txBody>
        </p:sp>
        <p:sp>
          <p:nvSpPr>
            <p:cNvPr id="9" name="L-Shape 8"/>
            <p:cNvSpPr>
              <a:spLocks noChangeAspect="1"/>
            </p:cNvSpPr>
            <p:nvPr/>
          </p:nvSpPr>
          <p:spPr>
            <a:xfrm rot="13500000">
              <a:off x="2032680" y="1316565"/>
              <a:ext cx="544745" cy="555625"/>
            </a:xfrm>
            <a:prstGeom prst="corner">
              <a:avLst/>
            </a:prstGeom>
            <a:solidFill>
              <a:srgbClr val="22683D">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kern="0">
                <a:solidFill>
                  <a:schemeClr val="tx1"/>
                </a:solidFill>
              </a:endParaRPr>
            </a:p>
          </p:txBody>
        </p:sp>
      </p:grpSp>
      <p:sp>
        <p:nvSpPr>
          <p:cNvPr id="10" name="Rounded Rectangle 9"/>
          <p:cNvSpPr/>
          <p:nvPr/>
        </p:nvSpPr>
        <p:spPr>
          <a:xfrm>
            <a:off x="3213498" y="857251"/>
            <a:ext cx="1015603" cy="679847"/>
          </a:xfrm>
          <a:prstGeom prst="roundRect">
            <a:avLst/>
          </a:prstGeom>
          <a:solidFill>
            <a:srgbClr val="22683D">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1050" b="1" kern="0" dirty="0">
                <a:solidFill>
                  <a:schemeClr val="tx1"/>
                </a:solidFill>
              </a:rPr>
              <a:t>Domain Data</a:t>
            </a:r>
            <a:br>
              <a:rPr lang="en-US" sz="1050" b="1" kern="0" dirty="0">
                <a:solidFill>
                  <a:schemeClr val="tx1"/>
                </a:solidFill>
              </a:rPr>
            </a:br>
            <a:r>
              <a:rPr lang="en-US" sz="900" kern="0" dirty="0">
                <a:solidFill>
                  <a:schemeClr val="tx1"/>
                </a:solidFill>
              </a:rPr>
              <a:t>(articles, books, documents)</a:t>
            </a:r>
          </a:p>
        </p:txBody>
      </p:sp>
      <p:sp>
        <p:nvSpPr>
          <p:cNvPr id="11" name="Rounded Rectangle 10"/>
          <p:cNvSpPr/>
          <p:nvPr/>
        </p:nvSpPr>
        <p:spPr>
          <a:xfrm>
            <a:off x="4330303" y="857251"/>
            <a:ext cx="1327547" cy="679847"/>
          </a:xfrm>
          <a:prstGeom prst="roundRect">
            <a:avLst/>
          </a:prstGeom>
          <a:solidFill>
            <a:srgbClr val="22683D">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1050" b="1" kern="0" dirty="0">
                <a:solidFill>
                  <a:schemeClr val="tx1"/>
                </a:solidFill>
              </a:rPr>
              <a:t>Training and test question sets w/answer keys</a:t>
            </a:r>
          </a:p>
        </p:txBody>
      </p:sp>
      <p:sp>
        <p:nvSpPr>
          <p:cNvPr id="12" name="Rounded Rectangle 11"/>
          <p:cNvSpPr/>
          <p:nvPr/>
        </p:nvSpPr>
        <p:spPr>
          <a:xfrm>
            <a:off x="5766197" y="857251"/>
            <a:ext cx="1238250" cy="679847"/>
          </a:xfrm>
          <a:prstGeom prst="roundRect">
            <a:avLst/>
          </a:prstGeom>
          <a:solidFill>
            <a:srgbClr val="22683D">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685800" eaLnBrk="1" hangingPunct="1"/>
            <a:r>
              <a:rPr lang="en-US" altLang="en-US" sz="1050" b="1" kern="0"/>
              <a:t>NLP Resources</a:t>
            </a:r>
            <a:br>
              <a:rPr lang="en-US" altLang="en-US" sz="900" kern="0"/>
            </a:br>
            <a:r>
              <a:rPr lang="en-US" altLang="en-US" sz="900" kern="0"/>
              <a:t>(vocabularies, taxonomies, ontologies) </a:t>
            </a:r>
          </a:p>
        </p:txBody>
      </p:sp>
      <p:sp>
        <p:nvSpPr>
          <p:cNvPr id="16" name="AutoShape 10"/>
          <p:cNvSpPr>
            <a:spLocks noChangeArrowheads="1"/>
          </p:cNvSpPr>
          <p:nvPr/>
        </p:nvSpPr>
        <p:spPr bwMode="invGray">
          <a:xfrm rot="7403642">
            <a:off x="3124200" y="1681162"/>
            <a:ext cx="686991" cy="567929"/>
          </a:xfrm>
          <a:prstGeom prst="rightArrow">
            <a:avLst>
              <a:gd name="adj1" fmla="val 50000"/>
              <a:gd name="adj2" fmla="val 61435"/>
            </a:avLst>
          </a:prstGeom>
          <a:gradFill rotWithShape="1">
            <a:gsLst>
              <a:gs pos="0">
                <a:schemeClr val="accent2">
                  <a:gamma/>
                  <a:tint val="47059"/>
                  <a:invGamma/>
                  <a:alpha val="0"/>
                </a:schemeClr>
              </a:gs>
              <a:gs pos="100000">
                <a:schemeClr val="accent2"/>
              </a:gs>
            </a:gsLst>
            <a:lin ang="0" scaled="1"/>
          </a:gradFill>
          <a:ln w="9525">
            <a:noFill/>
            <a:miter lim="800000"/>
            <a:headEnd/>
            <a:tailEnd/>
          </a:ln>
          <a:effectLst/>
        </p:spPr>
        <p:txBody>
          <a:bodyPr wrap="none" anchor="ctr"/>
          <a:lstStyle/>
          <a:p>
            <a:pPr defTabSz="685800" eaLnBrk="0" hangingPunct="0">
              <a:defRPr/>
            </a:pPr>
            <a:endParaRPr lang="en-CA" kern="0">
              <a:solidFill>
                <a:sysClr val="windowText" lastClr="000000"/>
              </a:solidFill>
              <a:latin typeface="Arial" charset="0"/>
              <a:ea typeface="ＭＳ Ｐゴシック" pitchFamily="1" charset="-128"/>
            </a:endParaRPr>
          </a:p>
        </p:txBody>
      </p:sp>
      <p:sp>
        <p:nvSpPr>
          <p:cNvPr id="17" name="Rounded Rectangle 16"/>
          <p:cNvSpPr/>
          <p:nvPr/>
        </p:nvSpPr>
        <p:spPr>
          <a:xfrm>
            <a:off x="1479948" y="2219325"/>
            <a:ext cx="2244328" cy="523875"/>
          </a:xfrm>
          <a:prstGeom prst="roundRect">
            <a:avLst/>
          </a:prstGeom>
          <a:solidFill>
            <a:srgbClr val="22683D">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1050" b="1" kern="0" dirty="0">
                <a:solidFill>
                  <a:schemeClr val="tx1"/>
                </a:solidFill>
              </a:rPr>
              <a:t>Converted to Indices for search/passage lookup</a:t>
            </a:r>
            <a:endParaRPr lang="en-US" sz="900" kern="0" dirty="0">
              <a:solidFill>
                <a:schemeClr val="tx1"/>
              </a:solidFill>
            </a:endParaRPr>
          </a:p>
        </p:txBody>
      </p:sp>
      <p:sp>
        <p:nvSpPr>
          <p:cNvPr id="18" name="Rounded Rectangle 17"/>
          <p:cNvSpPr/>
          <p:nvPr/>
        </p:nvSpPr>
        <p:spPr>
          <a:xfrm>
            <a:off x="3889773" y="2676525"/>
            <a:ext cx="1682353" cy="1038225"/>
          </a:xfrm>
          <a:prstGeom prst="roundRect">
            <a:avLst/>
          </a:prstGeom>
          <a:solidFill>
            <a:srgbClr val="22683D">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1050" b="1" kern="0" dirty="0">
                <a:solidFill>
                  <a:schemeClr val="tx1"/>
                </a:solidFill>
              </a:rPr>
              <a:t>Used to create logistic regression model that Watson uses for merging scores</a:t>
            </a:r>
            <a:endParaRPr lang="en-US" sz="900" kern="0" dirty="0">
              <a:solidFill>
                <a:schemeClr val="tx1"/>
              </a:solidFill>
            </a:endParaRPr>
          </a:p>
        </p:txBody>
      </p:sp>
      <p:sp>
        <p:nvSpPr>
          <p:cNvPr id="19" name="Rounded Rectangle 18"/>
          <p:cNvSpPr/>
          <p:nvPr/>
        </p:nvSpPr>
        <p:spPr>
          <a:xfrm>
            <a:off x="5870973" y="2409825"/>
            <a:ext cx="1568053" cy="809625"/>
          </a:xfrm>
          <a:prstGeom prst="roundRect">
            <a:avLst/>
          </a:prstGeom>
          <a:solidFill>
            <a:srgbClr val="22683D">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1050" b="1" kern="0" dirty="0">
                <a:solidFill>
                  <a:schemeClr val="tx1"/>
                </a:solidFill>
              </a:rPr>
              <a:t>Named entity detection, relationship detection algorithms</a:t>
            </a:r>
          </a:p>
        </p:txBody>
      </p:sp>
      <p:sp>
        <p:nvSpPr>
          <p:cNvPr id="21" name="Rounded Rectangle 20"/>
          <p:cNvSpPr/>
          <p:nvPr/>
        </p:nvSpPr>
        <p:spPr>
          <a:xfrm>
            <a:off x="1489473" y="2771775"/>
            <a:ext cx="2234803" cy="447675"/>
          </a:xfrm>
          <a:prstGeom prst="roundRect">
            <a:avLst/>
          </a:prstGeom>
          <a:solidFill>
            <a:srgbClr val="22683D">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1050" b="1" kern="0" dirty="0">
                <a:solidFill>
                  <a:schemeClr val="tx1"/>
                </a:solidFill>
              </a:rPr>
              <a:t>Redirects extracted for disambiguation</a:t>
            </a:r>
          </a:p>
        </p:txBody>
      </p:sp>
      <p:sp>
        <p:nvSpPr>
          <p:cNvPr id="22" name="Rounded Rectangle 21"/>
          <p:cNvSpPr/>
          <p:nvPr/>
        </p:nvSpPr>
        <p:spPr>
          <a:xfrm>
            <a:off x="1470423" y="4029075"/>
            <a:ext cx="2234803" cy="723900"/>
          </a:xfrm>
          <a:prstGeom prst="roundRect">
            <a:avLst/>
          </a:prstGeom>
          <a:solidFill>
            <a:srgbClr val="22683D">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1050" b="1" kern="0" dirty="0">
                <a:solidFill>
                  <a:schemeClr val="tx1"/>
                </a:solidFill>
              </a:rPr>
              <a:t>Pseudo docs extracted for Candidate answer generation</a:t>
            </a:r>
          </a:p>
        </p:txBody>
      </p:sp>
      <p:sp>
        <p:nvSpPr>
          <p:cNvPr id="23" name="AutoShape 11"/>
          <p:cNvSpPr>
            <a:spLocks noChangeArrowheads="1"/>
          </p:cNvSpPr>
          <p:nvPr/>
        </p:nvSpPr>
        <p:spPr bwMode="invGray">
          <a:xfrm rot="5400000">
            <a:off x="4226124" y="1855589"/>
            <a:ext cx="923925" cy="565547"/>
          </a:xfrm>
          <a:prstGeom prst="rightArrow">
            <a:avLst>
              <a:gd name="adj1" fmla="val 50000"/>
              <a:gd name="adj2" fmla="val 107287"/>
            </a:avLst>
          </a:prstGeom>
          <a:gradFill rotWithShape="1">
            <a:gsLst>
              <a:gs pos="0">
                <a:schemeClr val="folHlink">
                  <a:gamma/>
                  <a:tint val="56863"/>
                  <a:invGamma/>
                  <a:alpha val="0"/>
                </a:schemeClr>
              </a:gs>
              <a:gs pos="100000">
                <a:schemeClr val="folHlink"/>
              </a:gs>
            </a:gsLst>
            <a:lin ang="0" scaled="1"/>
          </a:gradFill>
          <a:ln w="9525">
            <a:noFill/>
            <a:miter lim="800000"/>
            <a:headEnd/>
            <a:tailEnd/>
          </a:ln>
          <a:effectLst/>
        </p:spPr>
        <p:txBody>
          <a:bodyPr wrap="none" anchor="ctr"/>
          <a:lstStyle/>
          <a:p>
            <a:pPr defTabSz="685800" eaLnBrk="0" hangingPunct="0">
              <a:defRPr/>
            </a:pPr>
            <a:endParaRPr lang="en-CA" kern="0">
              <a:solidFill>
                <a:sysClr val="windowText" lastClr="000000"/>
              </a:solidFill>
              <a:latin typeface="Arial" charset="0"/>
              <a:ea typeface="ＭＳ Ｐゴシック" pitchFamily="1" charset="-128"/>
            </a:endParaRPr>
          </a:p>
        </p:txBody>
      </p:sp>
      <p:sp>
        <p:nvSpPr>
          <p:cNvPr id="24" name="AutoShape 18"/>
          <p:cNvSpPr>
            <a:spLocks noChangeArrowheads="1"/>
          </p:cNvSpPr>
          <p:nvPr/>
        </p:nvSpPr>
        <p:spPr bwMode="invGray">
          <a:xfrm rot="4878283">
            <a:off x="6015633" y="1715096"/>
            <a:ext cx="702469" cy="567928"/>
          </a:xfrm>
          <a:prstGeom prst="rightArrow">
            <a:avLst>
              <a:gd name="adj1" fmla="val 50000"/>
              <a:gd name="adj2" fmla="val 61323"/>
            </a:avLst>
          </a:prstGeom>
          <a:gradFill rotWithShape="1">
            <a:gsLst>
              <a:gs pos="0">
                <a:schemeClr val="hlink">
                  <a:gamma/>
                  <a:tint val="74510"/>
                  <a:invGamma/>
                  <a:alpha val="0"/>
                </a:schemeClr>
              </a:gs>
              <a:gs pos="100000">
                <a:schemeClr val="hlink"/>
              </a:gs>
            </a:gsLst>
            <a:lin ang="0" scaled="1"/>
          </a:gradFill>
          <a:ln w="9525">
            <a:noFill/>
            <a:miter lim="800000"/>
            <a:headEnd/>
            <a:tailEnd/>
          </a:ln>
          <a:effectLst/>
        </p:spPr>
        <p:txBody>
          <a:bodyPr wrap="none" anchor="ctr"/>
          <a:lstStyle/>
          <a:p>
            <a:pPr defTabSz="685800" eaLnBrk="0" hangingPunct="0">
              <a:defRPr/>
            </a:pPr>
            <a:endParaRPr lang="en-CA" kern="0">
              <a:solidFill>
                <a:sysClr val="windowText" lastClr="000000"/>
              </a:solidFill>
              <a:latin typeface="Arial" charset="0"/>
              <a:ea typeface="ＭＳ Ｐゴシック" pitchFamily="1" charset="-128"/>
            </a:endParaRPr>
          </a:p>
        </p:txBody>
      </p:sp>
      <p:sp>
        <p:nvSpPr>
          <p:cNvPr id="25" name="Rounded Rectangle 24"/>
          <p:cNvSpPr/>
          <p:nvPr/>
        </p:nvSpPr>
        <p:spPr>
          <a:xfrm>
            <a:off x="5870973" y="3314700"/>
            <a:ext cx="1558528" cy="952500"/>
          </a:xfrm>
          <a:prstGeom prst="roundRect">
            <a:avLst/>
          </a:prstGeom>
          <a:solidFill>
            <a:srgbClr val="22683D">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1050" b="1" kern="0" dirty="0">
                <a:solidFill>
                  <a:schemeClr val="tx1"/>
                </a:solidFill>
              </a:rPr>
              <a:t>Custom slot grammar parsers, prolog rules for semantic analysis</a:t>
            </a:r>
            <a:endParaRPr lang="en-US" sz="1050" kern="0" dirty="0">
              <a:solidFill>
                <a:schemeClr val="tx1"/>
              </a:solidFill>
            </a:endParaRPr>
          </a:p>
        </p:txBody>
      </p:sp>
      <p:sp>
        <p:nvSpPr>
          <p:cNvPr id="26" name="Rounded Rectangle 25"/>
          <p:cNvSpPr/>
          <p:nvPr/>
        </p:nvSpPr>
        <p:spPr>
          <a:xfrm>
            <a:off x="1489473" y="3267075"/>
            <a:ext cx="2234803" cy="723900"/>
          </a:xfrm>
          <a:prstGeom prst="roundRect">
            <a:avLst/>
          </a:prstGeom>
          <a:solidFill>
            <a:srgbClr val="22683D">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5800">
              <a:defRPr/>
            </a:pPr>
            <a:r>
              <a:rPr lang="en-US" sz="1050" b="1" kern="0" dirty="0">
                <a:solidFill>
                  <a:schemeClr val="tx1"/>
                </a:solidFill>
              </a:rPr>
              <a:t>Frame cuts generated with frequencies to determine likely context</a:t>
            </a:r>
          </a:p>
        </p:txBody>
      </p:sp>
    </p:spTree>
    <p:extLst>
      <p:ext uri="{BB962C8B-B14F-4D97-AF65-F5344CB8AC3E}">
        <p14:creationId xmlns:p14="http://schemas.microsoft.com/office/powerpoint/2010/main" val="356562777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Watson Works</a:t>
            </a:r>
          </a:p>
        </p:txBody>
      </p:sp>
      <p:sp>
        <p:nvSpPr>
          <p:cNvPr id="3" name="Content Placeholder 2"/>
          <p:cNvSpPr>
            <a:spLocks noGrp="1"/>
          </p:cNvSpPr>
          <p:nvPr>
            <p:ph idx="1"/>
          </p:nvPr>
        </p:nvSpPr>
        <p:spPr>
          <a:xfrm>
            <a:off x="294237" y="1629952"/>
            <a:ext cx="4268710" cy="2879725"/>
          </a:xfrm>
        </p:spPr>
        <p:txBody>
          <a:bodyPr/>
          <a:lstStyle/>
          <a:p>
            <a:r>
              <a:rPr lang="en-US" altLang="en-US" sz="1600" dirty="0"/>
              <a:t>Watson generates and scores many hypotheses using an extensible collection of</a:t>
            </a:r>
            <a:r>
              <a:rPr lang="en-US" altLang="en-US" sz="1600" i="1" dirty="0"/>
              <a:t> </a:t>
            </a:r>
            <a:r>
              <a:rPr lang="en-US" altLang="en-US" sz="1600" b="1" i="1" dirty="0"/>
              <a:t>Natural Language Processing </a:t>
            </a:r>
            <a:r>
              <a:rPr lang="en-US" altLang="en-US" sz="1600" i="1" dirty="0"/>
              <a:t>and </a:t>
            </a:r>
            <a:r>
              <a:rPr lang="en-US" altLang="en-US" sz="1600" b="1" i="1" dirty="0"/>
              <a:t>Machine Learning </a:t>
            </a:r>
            <a:r>
              <a:rPr lang="en-US" altLang="en-US" sz="1600" dirty="0"/>
              <a:t>Algorithms</a:t>
            </a:r>
            <a:r>
              <a:rPr lang="en-US" altLang="en-US" sz="1600" b="1" i="1" dirty="0"/>
              <a:t>.  </a:t>
            </a:r>
            <a:r>
              <a:rPr lang="en-US" altLang="en-US" sz="1600" dirty="0"/>
              <a:t>These</a:t>
            </a:r>
            <a:r>
              <a:rPr lang="en-US" altLang="en-US" sz="1600" b="1" dirty="0"/>
              <a:t> </a:t>
            </a:r>
            <a:r>
              <a:rPr lang="en-US" altLang="en-US" sz="1600" dirty="0"/>
              <a:t>gather and weigh evidence over both unstructured and structured content to determine the answer</a:t>
            </a:r>
            <a:r>
              <a:rPr lang="en-US" altLang="en-US" sz="1600" i="1" dirty="0"/>
              <a:t>.</a:t>
            </a:r>
          </a:p>
          <a:p>
            <a:endParaRPr lang="en-US" dirty="0"/>
          </a:p>
        </p:txBody>
      </p:sp>
      <p:sp>
        <p:nvSpPr>
          <p:cNvPr id="4" name="Footer Placeholder 3"/>
          <p:cNvSpPr>
            <a:spLocks noGrp="1"/>
          </p:cNvSpPr>
          <p:nvPr>
            <p:ph type="ftr" sz="quarter" idx="10"/>
          </p:nvPr>
        </p:nvSpPr>
        <p:spPr/>
        <p:txBody>
          <a:bodyPr/>
          <a:lstStyle/>
          <a:p>
            <a:r>
              <a:rPr lang="en-US" altLang="en-US" dirty="0"/>
              <a:t>© 2016 International Business Machines Corporation</a:t>
            </a:r>
          </a:p>
        </p:txBody>
      </p:sp>
      <p:sp>
        <p:nvSpPr>
          <p:cNvPr id="5" name="Slide Number Placeholder 4"/>
          <p:cNvSpPr>
            <a:spLocks noGrp="1"/>
          </p:cNvSpPr>
          <p:nvPr>
            <p:ph type="sldNum" sz="quarter" idx="11"/>
          </p:nvPr>
        </p:nvSpPr>
        <p:spPr/>
        <p:txBody>
          <a:bodyPr/>
          <a:lstStyle/>
          <a:p>
            <a:fld id="{094B9200-D579-4704-BB82-35DCA8B4D0BD}" type="slidenum">
              <a:rPr lang="en-US" altLang="en-US" smtClean="0"/>
              <a:pPr/>
              <a:t>5</a:t>
            </a:fld>
            <a:endParaRPr lang="en-US" altLang="en-US"/>
          </a:p>
        </p:txBody>
      </p:sp>
      <p:pic>
        <p:nvPicPr>
          <p:cNvPr id="6" name="Picture 5"/>
          <p:cNvPicPr>
            <a:picLocks noChangeAspect="1"/>
          </p:cNvPicPr>
          <p:nvPr/>
        </p:nvPicPr>
        <p:blipFill>
          <a:blip r:embed="rId2"/>
          <a:stretch>
            <a:fillRect/>
          </a:stretch>
        </p:blipFill>
        <p:spPr>
          <a:xfrm>
            <a:off x="4892099" y="0"/>
            <a:ext cx="2752244" cy="4936409"/>
          </a:xfrm>
          <a:prstGeom prst="rect">
            <a:avLst/>
          </a:prstGeom>
        </p:spPr>
      </p:pic>
      <p:sp>
        <p:nvSpPr>
          <p:cNvPr id="7" name="Rectangle 6"/>
          <p:cNvSpPr/>
          <p:nvPr/>
        </p:nvSpPr>
        <p:spPr>
          <a:xfrm>
            <a:off x="3747911" y="4927600"/>
            <a:ext cx="7938980" cy="246221"/>
          </a:xfrm>
          <a:prstGeom prst="rect">
            <a:avLst/>
          </a:prstGeom>
        </p:spPr>
        <p:txBody>
          <a:bodyPr wrap="square">
            <a:spAutoFit/>
          </a:bodyPr>
          <a:lstStyle/>
          <a:p>
            <a:r>
              <a:rPr lang="en-US" sz="1000" dirty="0">
                <a:solidFill>
                  <a:schemeClr val="accent1"/>
                </a:solidFill>
                <a:latin typeface="Courier New" panose="02070309020205020404" pitchFamily="49" charset="0"/>
                <a:cs typeface="Courier New" panose="02070309020205020404" pitchFamily="49" charset="0"/>
              </a:rPr>
              <a:t>http://blog.stephenwolfram.com/2011/01/jeopardy-ibm-and-wolframalpha/</a:t>
            </a:r>
          </a:p>
        </p:txBody>
      </p:sp>
    </p:spTree>
    <p:extLst>
      <p:ext uri="{BB962C8B-B14F-4D97-AF65-F5344CB8AC3E}">
        <p14:creationId xmlns:p14="http://schemas.microsoft.com/office/powerpoint/2010/main" val="3750432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Watson</a:t>
            </a:r>
          </a:p>
        </p:txBody>
      </p:sp>
      <p:sp>
        <p:nvSpPr>
          <p:cNvPr id="4" name="Footer Placeholder 3"/>
          <p:cNvSpPr>
            <a:spLocks noGrp="1"/>
          </p:cNvSpPr>
          <p:nvPr>
            <p:ph type="ftr" sz="quarter" idx="10"/>
          </p:nvPr>
        </p:nvSpPr>
        <p:spPr/>
        <p:txBody>
          <a:bodyPr/>
          <a:lstStyle/>
          <a:p>
            <a:r>
              <a:rPr lang="en-US" altLang="en-US"/>
              <a:t>© 2015 International Business Machines Corporation</a:t>
            </a:r>
          </a:p>
        </p:txBody>
      </p:sp>
      <p:sp>
        <p:nvSpPr>
          <p:cNvPr id="5" name="Slide Number Placeholder 4"/>
          <p:cNvSpPr>
            <a:spLocks noGrp="1"/>
          </p:cNvSpPr>
          <p:nvPr>
            <p:ph type="sldNum" sz="quarter" idx="11"/>
          </p:nvPr>
        </p:nvSpPr>
        <p:spPr/>
        <p:txBody>
          <a:bodyPr/>
          <a:lstStyle/>
          <a:p>
            <a:fld id="{094B9200-D579-4704-BB82-35DCA8B4D0BD}" type="slidenum">
              <a:rPr lang="en-US" altLang="en-US" smtClean="0"/>
              <a:pPr/>
              <a:t>6</a:t>
            </a:fld>
            <a:endParaRPr lang="en-US" altLang="en-US"/>
          </a:p>
        </p:txBody>
      </p:sp>
      <p:pic>
        <p:nvPicPr>
          <p:cNvPr id="7" name="Picture 6" descr="01x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007" y="1757546"/>
            <a:ext cx="1960255" cy="112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rrow: Right 7"/>
          <p:cNvSpPr/>
          <p:nvPr/>
        </p:nvSpPr>
        <p:spPr>
          <a:xfrm>
            <a:off x="3936381" y="1957805"/>
            <a:ext cx="1374174" cy="76943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5594190" y="1703129"/>
            <a:ext cx="1141575" cy="1152344"/>
          </a:xfrm>
          <a:prstGeom prst="rect">
            <a:avLst/>
          </a:prstGeom>
        </p:spPr>
      </p:pic>
      <p:sp>
        <p:nvSpPr>
          <p:cNvPr id="11" name="TextBox 10"/>
          <p:cNvSpPr txBox="1"/>
          <p:nvPr/>
        </p:nvSpPr>
        <p:spPr>
          <a:xfrm>
            <a:off x="2459880" y="1320429"/>
            <a:ext cx="680507" cy="369332"/>
          </a:xfrm>
          <a:prstGeom prst="rect">
            <a:avLst/>
          </a:prstGeom>
          <a:noFill/>
        </p:spPr>
        <p:txBody>
          <a:bodyPr wrap="none" rtlCol="0">
            <a:spAutoFit/>
          </a:bodyPr>
          <a:lstStyle/>
          <a:p>
            <a:r>
              <a:rPr lang="en-US" b="1" dirty="0"/>
              <a:t>2011</a:t>
            </a:r>
          </a:p>
        </p:txBody>
      </p:sp>
      <p:sp>
        <p:nvSpPr>
          <p:cNvPr id="12" name="TextBox 11"/>
          <p:cNvSpPr txBox="1"/>
          <p:nvPr/>
        </p:nvSpPr>
        <p:spPr>
          <a:xfrm>
            <a:off x="5816163" y="1330195"/>
            <a:ext cx="697627" cy="369332"/>
          </a:xfrm>
          <a:prstGeom prst="rect">
            <a:avLst/>
          </a:prstGeom>
          <a:noFill/>
        </p:spPr>
        <p:txBody>
          <a:bodyPr wrap="none" rtlCol="0">
            <a:spAutoFit/>
          </a:bodyPr>
          <a:lstStyle/>
          <a:p>
            <a:r>
              <a:rPr lang="en-US" b="1" dirty="0"/>
              <a:t>2014</a:t>
            </a:r>
          </a:p>
        </p:txBody>
      </p:sp>
      <p:sp>
        <p:nvSpPr>
          <p:cNvPr id="13" name="TextBox 12"/>
          <p:cNvSpPr txBox="1"/>
          <p:nvPr/>
        </p:nvSpPr>
        <p:spPr>
          <a:xfrm>
            <a:off x="0" y="1586804"/>
            <a:ext cx="1820007"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t>Rack of 90 Power 750 Servers</a:t>
            </a:r>
          </a:p>
          <a:p>
            <a:pPr marL="285750" indent="-285750">
              <a:buFont typeface="Arial" panose="020B0604020202020204" pitchFamily="34" charset="0"/>
              <a:buChar char="•"/>
            </a:pPr>
            <a:r>
              <a:rPr lang="en-US" sz="1200" dirty="0"/>
              <a:t>Massive collection of JAVA libraries executed on a cluster (with a dash of C++ and Prolog)</a:t>
            </a:r>
          </a:p>
        </p:txBody>
      </p:sp>
      <p:sp>
        <p:nvSpPr>
          <p:cNvPr id="14" name="TextBox 13"/>
          <p:cNvSpPr txBox="1"/>
          <p:nvPr/>
        </p:nvSpPr>
        <p:spPr>
          <a:xfrm>
            <a:off x="6735765" y="1682549"/>
            <a:ext cx="2128733"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REST API deployed on a cloud</a:t>
            </a:r>
          </a:p>
          <a:p>
            <a:pPr marL="285750" indent="-285750">
              <a:buFont typeface="Arial" panose="020B0604020202020204" pitchFamily="34" charset="0"/>
              <a:buChar char="•"/>
            </a:pPr>
            <a:r>
              <a:rPr lang="en-US" sz="1200" dirty="0"/>
              <a:t>SDKs available in JAVA, node.js, and Python</a:t>
            </a:r>
          </a:p>
          <a:p>
            <a:pPr marL="285750" indent="-285750">
              <a:buFont typeface="Arial" panose="020B0604020202020204" pitchFamily="34" charset="0"/>
              <a:buChar char="•"/>
            </a:pPr>
            <a:r>
              <a:rPr lang="en-US" sz="1200" dirty="0"/>
              <a:t>Alternatively, send HTTP requests</a:t>
            </a:r>
          </a:p>
        </p:txBody>
      </p:sp>
      <p:sp>
        <p:nvSpPr>
          <p:cNvPr id="3" name="TextBox 2"/>
          <p:cNvSpPr txBox="1"/>
          <p:nvPr/>
        </p:nvSpPr>
        <p:spPr>
          <a:xfrm>
            <a:off x="199512" y="3197548"/>
            <a:ext cx="8847912" cy="1477328"/>
          </a:xfrm>
          <a:prstGeom prst="rect">
            <a:avLst/>
          </a:prstGeom>
          <a:noFill/>
        </p:spPr>
        <p:txBody>
          <a:bodyPr wrap="square" rtlCol="0">
            <a:spAutoFit/>
          </a:bodyPr>
          <a:lstStyle/>
          <a:p>
            <a:pPr marL="285750" indent="-285750">
              <a:buFont typeface="Arial" panose="020B0604020202020204" pitchFamily="34" charset="0"/>
              <a:buChar char="•"/>
            </a:pPr>
            <a:r>
              <a:rPr lang="en-US" altLang="en-US" dirty="0"/>
              <a:t>Next frontier: </a:t>
            </a:r>
            <a:r>
              <a:rPr lang="en-US" altLang="en-US" b="1" i="1" dirty="0"/>
              <a:t>Unstructured Data </a:t>
            </a:r>
            <a:r>
              <a:rPr lang="en-US" altLang="en-US" dirty="0"/>
              <a:t>(Natural Language Text, Audio, Photos, Video) </a:t>
            </a:r>
          </a:p>
          <a:p>
            <a:pPr marL="285750" indent="-285750">
              <a:buFont typeface="Arial" panose="020B0604020202020204" pitchFamily="34" charset="0"/>
              <a:buChar char="•"/>
            </a:pPr>
            <a:r>
              <a:rPr lang="en-US" altLang="en-US" dirty="0"/>
              <a:t>IBM coined the phrase </a:t>
            </a:r>
            <a:r>
              <a:rPr lang="en-US" altLang="en-US" i="1" dirty="0"/>
              <a:t>Cognitive Computing </a:t>
            </a:r>
            <a:r>
              <a:rPr lang="en-US" altLang="en-US" dirty="0"/>
              <a:t>to describe an adaptive pipeline that combines NLP and ML to handle unstructured data</a:t>
            </a:r>
          </a:p>
          <a:p>
            <a:pPr marL="285750" indent="-285750">
              <a:buFont typeface="Arial" panose="020B0604020202020204" pitchFamily="34" charset="0"/>
              <a:buChar char="•"/>
            </a:pPr>
            <a:r>
              <a:rPr lang="en-US" altLang="en-US" dirty="0"/>
              <a:t>Term being adopted by industry, for example with </a:t>
            </a:r>
            <a:r>
              <a:rPr lang="en-US" altLang="en-US" b="1" i="1" dirty="0"/>
              <a:t>Microsoft Cognitive Services</a:t>
            </a:r>
            <a:endParaRPr lang="en-US" altLang="en-US" b="1" dirty="0"/>
          </a:p>
          <a:p>
            <a:endParaRPr lang="en-US" dirty="0"/>
          </a:p>
        </p:txBody>
      </p:sp>
    </p:spTree>
    <p:extLst>
      <p:ext uri="{BB962C8B-B14F-4D97-AF65-F5344CB8AC3E}">
        <p14:creationId xmlns:p14="http://schemas.microsoft.com/office/powerpoint/2010/main" val="3593554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031749" y="144689"/>
            <a:ext cx="8229600" cy="434975"/>
          </a:xfrm>
        </p:spPr>
        <p:txBody>
          <a:bodyPr/>
          <a:lstStyle/>
          <a:p>
            <a:r>
              <a:rPr lang="en-US" sz="2400" dirty="0"/>
              <a:t>Today: The Watson Developer Cloud</a:t>
            </a:r>
          </a:p>
        </p:txBody>
      </p:sp>
      <p:sp>
        <p:nvSpPr>
          <p:cNvPr id="5" name="Slide Number Placeholder 4"/>
          <p:cNvSpPr>
            <a:spLocks noGrp="1"/>
          </p:cNvSpPr>
          <p:nvPr>
            <p:ph type="sldNum" sz="quarter" idx="11"/>
          </p:nvPr>
        </p:nvSpPr>
        <p:spPr/>
        <p:txBody>
          <a:bodyPr/>
          <a:lstStyle/>
          <a:p>
            <a:fld id="{094B9200-D579-4704-BB82-35DCA8B4D0BD}" type="slidenum">
              <a:rPr lang="en-US" altLang="en-US" smtClean="0"/>
              <a:pPr/>
              <a:t>7</a:t>
            </a:fld>
            <a:endParaRPr lang="en-US" altLang="en-US"/>
          </a:p>
        </p:txBody>
      </p:sp>
      <p:pic>
        <p:nvPicPr>
          <p:cNvPr id="8" name="Picture 7"/>
          <p:cNvPicPr>
            <a:picLocks noChangeAspect="1"/>
          </p:cNvPicPr>
          <p:nvPr/>
        </p:nvPicPr>
        <p:blipFill>
          <a:blip r:embed="rId2"/>
          <a:stretch>
            <a:fillRect/>
          </a:stretch>
        </p:blipFill>
        <p:spPr>
          <a:xfrm>
            <a:off x="1403676" y="1219200"/>
            <a:ext cx="6092145" cy="3790205"/>
          </a:xfrm>
          <a:prstGeom prst="rect">
            <a:avLst/>
          </a:prstGeom>
          <a:solidFill>
            <a:schemeClr val="accent1">
              <a:lumMod val="40000"/>
              <a:lumOff val="60000"/>
            </a:schemeClr>
          </a:solidFill>
        </p:spPr>
      </p:pic>
      <p:sp>
        <p:nvSpPr>
          <p:cNvPr id="11" name="TextBox 10"/>
          <p:cNvSpPr txBox="1"/>
          <p:nvPr/>
        </p:nvSpPr>
        <p:spPr>
          <a:xfrm>
            <a:off x="1628650" y="714766"/>
            <a:ext cx="5991350" cy="369332"/>
          </a:xfrm>
          <a:prstGeom prst="rect">
            <a:avLst/>
          </a:prstGeom>
          <a:noFill/>
        </p:spPr>
        <p:txBody>
          <a:bodyPr wrap="square" rtlCol="0">
            <a:spAutoFit/>
          </a:bodyPr>
          <a:lstStyle/>
          <a:p>
            <a:r>
              <a:rPr lang="en-US" b="1" i="1" dirty="0"/>
              <a:t>Extract Features from</a:t>
            </a:r>
            <a:r>
              <a:rPr lang="en-US" i="1" dirty="0"/>
              <a:t> and </a:t>
            </a:r>
            <a:r>
              <a:rPr lang="en-US" b="1" i="1" dirty="0"/>
              <a:t>Model</a:t>
            </a:r>
            <a:r>
              <a:rPr lang="en-US" i="1" dirty="0"/>
              <a:t> Unstructured Data</a:t>
            </a:r>
          </a:p>
        </p:txBody>
      </p:sp>
    </p:spTree>
    <p:extLst>
      <p:ext uri="{BB962C8B-B14F-4D97-AF65-F5344CB8AC3E}">
        <p14:creationId xmlns:p14="http://schemas.microsoft.com/office/powerpoint/2010/main" val="3830992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itchFamily="1" charset="-128"/>
              </a:defRPr>
            </a:lvl1pPr>
            <a:lvl2pPr marL="742950" indent="-285750">
              <a:defRPr>
                <a:solidFill>
                  <a:schemeClr val="tx1"/>
                </a:solidFill>
                <a:latin typeface="Arial" panose="020B0604020202020204" pitchFamily="34" charset="0"/>
                <a:ea typeface="ヒラギノ角ゴ Pro W3" pitchFamily="1" charset="-128"/>
              </a:defRPr>
            </a:lvl2pPr>
            <a:lvl3pPr marL="1143000" indent="-228600">
              <a:defRPr>
                <a:solidFill>
                  <a:schemeClr val="tx1"/>
                </a:solidFill>
                <a:latin typeface="Arial" panose="020B0604020202020204" pitchFamily="34" charset="0"/>
                <a:ea typeface="ヒラギノ角ゴ Pro W3" pitchFamily="1" charset="-128"/>
              </a:defRPr>
            </a:lvl3pPr>
            <a:lvl4pPr marL="1600200" indent="-228600">
              <a:defRPr>
                <a:solidFill>
                  <a:schemeClr val="tx1"/>
                </a:solidFill>
                <a:latin typeface="Arial" panose="020B0604020202020204" pitchFamily="34" charset="0"/>
                <a:ea typeface="ヒラギノ角ゴ Pro W3" pitchFamily="1" charset="-128"/>
              </a:defRPr>
            </a:lvl4pPr>
            <a:lvl5pPr marL="2057400" indent="-228600">
              <a:defRPr>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itchFamily="1" charset="-128"/>
              </a:defRPr>
            </a:lvl9pPr>
          </a:lstStyle>
          <a:p>
            <a:r>
              <a:rPr lang="en-US" altLang="en-US"/>
              <a:t>© 2015 International Business Machines Corporation</a:t>
            </a:r>
          </a:p>
        </p:txBody>
      </p:sp>
      <p:sp>
        <p:nvSpPr>
          <p:cNvPr id="11266" name="Rectangle 2"/>
          <p:cNvSpPr>
            <a:spLocks noGrp="1" noChangeArrowheads="1"/>
          </p:cNvSpPr>
          <p:nvPr>
            <p:ph type="title"/>
          </p:nvPr>
        </p:nvSpPr>
        <p:spPr>
          <a:xfrm>
            <a:off x="457200" y="688975"/>
            <a:ext cx="8229600" cy="434975"/>
          </a:xfrm>
        </p:spPr>
        <p:txBody>
          <a:bodyPr/>
          <a:lstStyle/>
          <a:p>
            <a:pPr eaLnBrk="1" hangingPunct="1">
              <a:defRPr/>
            </a:pPr>
            <a:r>
              <a:rPr lang="en-US" sz="2400" dirty="0">
                <a:solidFill>
                  <a:srgbClr val="FFFFFF"/>
                </a:solidFill>
                <a:cs typeface="+mj-cs"/>
              </a:rPr>
              <a:t>Connie: The Hilton Robot Hotel Concierge Use Case</a:t>
            </a:r>
          </a:p>
        </p:txBody>
      </p:sp>
      <p:sp>
        <p:nvSpPr>
          <p:cNvPr id="24580" name="Rectangle 5"/>
          <p:cNvSpPr>
            <a:spLocks noChangeArrowheads="1"/>
          </p:cNvSpPr>
          <p:nvPr/>
        </p:nvSpPr>
        <p:spPr bwMode="auto">
          <a:xfrm>
            <a:off x="6553200" y="4743450"/>
            <a:ext cx="21336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ヒラギノ角ゴ Pro W3" pitchFamily="1" charset="-128"/>
              </a:defRPr>
            </a:lvl1pPr>
            <a:lvl2pPr marL="742950" indent="-285750">
              <a:defRPr>
                <a:solidFill>
                  <a:schemeClr val="tx1"/>
                </a:solidFill>
                <a:latin typeface="Arial" panose="020B0604020202020204" pitchFamily="34" charset="0"/>
                <a:ea typeface="ヒラギノ角ゴ Pro W3" pitchFamily="1" charset="-128"/>
              </a:defRPr>
            </a:lvl2pPr>
            <a:lvl3pPr marL="1143000" indent="-228600">
              <a:defRPr>
                <a:solidFill>
                  <a:schemeClr val="tx1"/>
                </a:solidFill>
                <a:latin typeface="Arial" panose="020B0604020202020204" pitchFamily="34" charset="0"/>
                <a:ea typeface="ヒラギノ角ゴ Pro W3" pitchFamily="1" charset="-128"/>
              </a:defRPr>
            </a:lvl3pPr>
            <a:lvl4pPr marL="1600200" indent="-228600">
              <a:defRPr>
                <a:solidFill>
                  <a:schemeClr val="tx1"/>
                </a:solidFill>
                <a:latin typeface="Arial" panose="020B0604020202020204" pitchFamily="34" charset="0"/>
                <a:ea typeface="ヒラギノ角ゴ Pro W3" pitchFamily="1" charset="-128"/>
              </a:defRPr>
            </a:lvl4pPr>
            <a:lvl5pPr marL="2057400" indent="-228600">
              <a:defRPr>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itchFamily="1" charset="-128"/>
              </a:defRPr>
            </a:lvl9pPr>
          </a:lstStyle>
          <a:p>
            <a:pPr algn="r" eaLnBrk="1" hangingPunct="1"/>
            <a:fld id="{C52F14DE-DF39-448B-B7FD-E00F5A2A107F}" type="slidenum">
              <a:rPr lang="en-US" altLang="en-US" sz="1000"/>
              <a:pPr algn="r" eaLnBrk="1" hangingPunct="1"/>
              <a:t>8</a:t>
            </a:fld>
            <a:endParaRPr lang="en-US" altLang="en-US" sz="1000"/>
          </a:p>
        </p:txBody>
      </p:sp>
      <p:sp>
        <p:nvSpPr>
          <p:cNvPr id="24581" name="Slide Number Placeholder 1"/>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itchFamily="1" charset="-128"/>
              </a:defRPr>
            </a:lvl1pPr>
            <a:lvl2pPr marL="742950" indent="-285750">
              <a:defRPr>
                <a:solidFill>
                  <a:schemeClr val="tx1"/>
                </a:solidFill>
                <a:latin typeface="Arial" panose="020B0604020202020204" pitchFamily="34" charset="0"/>
                <a:ea typeface="ヒラギノ角ゴ Pro W3" pitchFamily="1" charset="-128"/>
              </a:defRPr>
            </a:lvl2pPr>
            <a:lvl3pPr marL="1143000" indent="-228600">
              <a:defRPr>
                <a:solidFill>
                  <a:schemeClr val="tx1"/>
                </a:solidFill>
                <a:latin typeface="Arial" panose="020B0604020202020204" pitchFamily="34" charset="0"/>
                <a:ea typeface="ヒラギノ角ゴ Pro W3" pitchFamily="1" charset="-128"/>
              </a:defRPr>
            </a:lvl3pPr>
            <a:lvl4pPr marL="1600200" indent="-228600">
              <a:defRPr>
                <a:solidFill>
                  <a:schemeClr val="tx1"/>
                </a:solidFill>
                <a:latin typeface="Arial" panose="020B0604020202020204" pitchFamily="34" charset="0"/>
                <a:ea typeface="ヒラギノ角ゴ Pro W3" pitchFamily="1" charset="-128"/>
              </a:defRPr>
            </a:lvl4pPr>
            <a:lvl5pPr marL="2057400" indent="-228600">
              <a:defRPr>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itchFamily="1" charset="-128"/>
              </a:defRPr>
            </a:lvl9pPr>
          </a:lstStyle>
          <a:p>
            <a:fld id="{0486BA9D-F10B-4758-97A4-8FD7210BC898}" type="slidenum">
              <a:rPr lang="en-US" altLang="en-US"/>
              <a:pPr/>
              <a:t>8</a:t>
            </a:fld>
            <a:endParaRPr lang="en-US" alt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428750"/>
            <a:ext cx="2420938"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Hexagon 8"/>
          <p:cNvSpPr/>
          <p:nvPr/>
        </p:nvSpPr>
        <p:spPr>
          <a:xfrm rot="5400000">
            <a:off x="5067300" y="2733675"/>
            <a:ext cx="838200" cy="762000"/>
          </a:xfrm>
          <a:prstGeom prst="hexagon">
            <a:avLst/>
          </a:prstGeom>
          <a:solidFill>
            <a:srgbClr val="2CB1EE"/>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cs typeface="ヒラギノ角ゴ Pro W3" charset="0"/>
            </a:endParaRPr>
          </a:p>
        </p:txBody>
      </p:sp>
      <p:sp>
        <p:nvSpPr>
          <p:cNvPr id="10" name="Hexagon 9"/>
          <p:cNvSpPr/>
          <p:nvPr/>
        </p:nvSpPr>
        <p:spPr>
          <a:xfrm rot="5400000">
            <a:off x="4686300" y="2124075"/>
            <a:ext cx="838200" cy="762000"/>
          </a:xfrm>
          <a:prstGeom prst="hexagon">
            <a:avLst/>
          </a:prstGeom>
          <a:solidFill>
            <a:schemeClr val="accent6">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cs typeface="ヒラギノ角ゴ Pro W3" charset="0"/>
            </a:endParaRPr>
          </a:p>
        </p:txBody>
      </p:sp>
      <p:sp>
        <p:nvSpPr>
          <p:cNvPr id="11" name="TextBox 10"/>
          <p:cNvSpPr txBox="1"/>
          <p:nvPr/>
        </p:nvSpPr>
        <p:spPr>
          <a:xfrm>
            <a:off x="5105400" y="3000375"/>
            <a:ext cx="749300" cy="254000"/>
          </a:xfrm>
          <a:prstGeom prst="rect">
            <a:avLst/>
          </a:prstGeom>
          <a:noFill/>
        </p:spPr>
        <p:txBody>
          <a:bodyPr>
            <a:spAutoFit/>
          </a:bodyPr>
          <a:lstStyle/>
          <a:p>
            <a:pPr algn="ctr" eaLnBrk="1" hangingPunct="1">
              <a:defRPr/>
            </a:pPr>
            <a:r>
              <a:rPr lang="en-US" sz="1050" dirty="0">
                <a:latin typeface="Arial" charset="0"/>
                <a:ea typeface="ヒラギノ角ゴ Pro W3" charset="0"/>
                <a:cs typeface="ヒラギノ角ゴ Pro W3" charset="0"/>
              </a:rPr>
              <a:t>Dialog</a:t>
            </a:r>
          </a:p>
        </p:txBody>
      </p:sp>
      <p:sp>
        <p:nvSpPr>
          <p:cNvPr id="12" name="TextBox 11"/>
          <p:cNvSpPr txBox="1"/>
          <p:nvPr/>
        </p:nvSpPr>
        <p:spPr>
          <a:xfrm>
            <a:off x="4748213" y="2297113"/>
            <a:ext cx="738187" cy="415925"/>
          </a:xfrm>
          <a:prstGeom prst="rect">
            <a:avLst/>
          </a:prstGeom>
          <a:solidFill>
            <a:srgbClr val="2CB1EE"/>
          </a:solidFill>
        </p:spPr>
        <p:txBody>
          <a:bodyPr wrap="none">
            <a:spAutoFit/>
          </a:bodyPr>
          <a:lstStyle/>
          <a:p>
            <a:pPr algn="ctr" eaLnBrk="1" hangingPunct="1">
              <a:defRPr/>
            </a:pPr>
            <a:r>
              <a:rPr lang="en-US" sz="1050" dirty="0">
                <a:latin typeface="Arial" charset="0"/>
                <a:ea typeface="ヒラギノ角ゴ Pro W3" charset="0"/>
                <a:cs typeface="ヒラギノ角ゴ Pro W3" charset="0"/>
              </a:rPr>
              <a:t>NL </a:t>
            </a:r>
          </a:p>
          <a:p>
            <a:pPr algn="ctr" eaLnBrk="1" hangingPunct="1">
              <a:defRPr/>
            </a:pPr>
            <a:r>
              <a:rPr lang="en-US" sz="1050" dirty="0">
                <a:latin typeface="Arial" charset="0"/>
                <a:ea typeface="ヒラギノ角ゴ Pro W3" charset="0"/>
                <a:cs typeface="ヒラギノ角ゴ Pro W3" charset="0"/>
              </a:rPr>
              <a:t>Classifier</a:t>
            </a:r>
          </a:p>
        </p:txBody>
      </p:sp>
      <p:sp>
        <p:nvSpPr>
          <p:cNvPr id="14" name="Oval 13"/>
          <p:cNvSpPr>
            <a:spLocks noChangeArrowheads="1"/>
          </p:cNvSpPr>
          <p:nvPr/>
        </p:nvSpPr>
        <p:spPr bwMode="auto">
          <a:xfrm>
            <a:off x="762000" y="2390775"/>
            <a:ext cx="762000" cy="838200"/>
          </a:xfrm>
          <a:prstGeom prst="ellipse">
            <a:avLst/>
          </a:prstGeom>
          <a:solidFill>
            <a:srgbClr val="46651E"/>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defRPr/>
            </a:pPr>
            <a:endParaRPr lang="en-US" sz="500">
              <a:solidFill>
                <a:srgbClr val="FFFFFF"/>
              </a:solidFill>
              <a:latin typeface="+mn-lt"/>
              <a:ea typeface="+mn-ea"/>
              <a:cs typeface="ヒラギノ角ゴ Pro W3" charset="0"/>
            </a:endParaRPr>
          </a:p>
        </p:txBody>
      </p:sp>
      <p:sp>
        <p:nvSpPr>
          <p:cNvPr id="15" name="TextBox 14"/>
          <p:cNvSpPr txBox="1"/>
          <p:nvPr/>
        </p:nvSpPr>
        <p:spPr bwMode="auto">
          <a:xfrm>
            <a:off x="762000" y="2663825"/>
            <a:ext cx="768350" cy="254000"/>
          </a:xfrm>
          <a:prstGeom prst="rect">
            <a:avLst/>
          </a:prstGeom>
          <a:noFill/>
        </p:spPr>
        <p:txBody>
          <a:bodyPr wrap="none">
            <a:spAutoFit/>
          </a:bodyPr>
          <a:lstStyle/>
          <a:p>
            <a:pPr eaLnBrk="1" hangingPunct="1">
              <a:defRPr/>
            </a:pPr>
            <a:r>
              <a:rPr lang="en-US" sz="1050" dirty="0">
                <a:latin typeface="Arial" charset="0"/>
                <a:ea typeface="ヒラギノ角ゴ Pro W3" charset="0"/>
                <a:cs typeface="ヒラギノ角ゴ Pro W3" charset="0"/>
              </a:rPr>
              <a:t>Customer</a:t>
            </a:r>
          </a:p>
        </p:txBody>
      </p:sp>
      <p:cxnSp>
        <p:nvCxnSpPr>
          <p:cNvPr id="16" name="Straight Arrow Connector 15"/>
          <p:cNvCxnSpPr>
            <a:cxnSpLocks noChangeShapeType="1"/>
          </p:cNvCxnSpPr>
          <p:nvPr/>
        </p:nvCxnSpPr>
        <p:spPr bwMode="auto">
          <a:xfrm>
            <a:off x="3068638" y="2800350"/>
            <a:ext cx="533400" cy="0"/>
          </a:xfrm>
          <a:prstGeom prst="straightConnector1">
            <a:avLst/>
          </a:prstGeom>
          <a:noFill/>
          <a:ln w="25400">
            <a:solidFill>
              <a:srgbClr val="8DC4FF"/>
            </a:solidFill>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a:off x="4191000" y="3000375"/>
            <a:ext cx="533400" cy="0"/>
          </a:xfrm>
          <a:prstGeom prst="straightConnector1">
            <a:avLst/>
          </a:prstGeom>
          <a:noFill/>
          <a:ln w="25400">
            <a:solidFill>
              <a:srgbClr val="8DC4FF"/>
            </a:solidFill>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3" name="Hexagon 22"/>
          <p:cNvSpPr/>
          <p:nvPr/>
        </p:nvSpPr>
        <p:spPr>
          <a:xfrm rot="5400000">
            <a:off x="2341563" y="2076450"/>
            <a:ext cx="838200" cy="762000"/>
          </a:xfrm>
          <a:prstGeom prst="hexagon">
            <a:avLst/>
          </a:prstGeom>
          <a:solidFill>
            <a:srgbClr val="2CB1EE"/>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cs typeface="ヒラギノ角ゴ Pro W3" charset="0"/>
            </a:endParaRPr>
          </a:p>
        </p:txBody>
      </p:sp>
      <p:sp>
        <p:nvSpPr>
          <p:cNvPr id="24" name="TextBox 23"/>
          <p:cNvSpPr txBox="1"/>
          <p:nvPr/>
        </p:nvSpPr>
        <p:spPr>
          <a:xfrm>
            <a:off x="2417763" y="2232025"/>
            <a:ext cx="709612" cy="415925"/>
          </a:xfrm>
          <a:prstGeom prst="rect">
            <a:avLst/>
          </a:prstGeom>
          <a:noFill/>
        </p:spPr>
        <p:txBody>
          <a:bodyPr wrap="none">
            <a:spAutoFit/>
          </a:bodyPr>
          <a:lstStyle/>
          <a:p>
            <a:pPr algn="ctr" eaLnBrk="1" hangingPunct="1">
              <a:defRPr/>
            </a:pPr>
            <a:r>
              <a:rPr lang="en-US" sz="1050" dirty="0">
                <a:latin typeface="Arial" charset="0"/>
                <a:ea typeface="ヒラギノ角ゴ Pro W3" charset="0"/>
                <a:cs typeface="ヒラギノ角ゴ Pro W3" charset="0"/>
              </a:rPr>
              <a:t>Watson</a:t>
            </a:r>
          </a:p>
          <a:p>
            <a:pPr algn="ctr" eaLnBrk="1" hangingPunct="1">
              <a:defRPr/>
            </a:pPr>
            <a:r>
              <a:rPr lang="en-US" sz="1050" dirty="0">
                <a:latin typeface="Arial" charset="0"/>
                <a:ea typeface="ヒラギノ角ゴ Pro W3" charset="0"/>
                <a:cs typeface="ヒラギノ角ゴ Pro W3" charset="0"/>
              </a:rPr>
              <a:t>Robotics</a:t>
            </a:r>
          </a:p>
        </p:txBody>
      </p:sp>
      <p:cxnSp>
        <p:nvCxnSpPr>
          <p:cNvPr id="25" name="Straight Arrow Connector 24"/>
          <p:cNvCxnSpPr>
            <a:cxnSpLocks noChangeShapeType="1"/>
          </p:cNvCxnSpPr>
          <p:nvPr/>
        </p:nvCxnSpPr>
        <p:spPr bwMode="auto">
          <a:xfrm>
            <a:off x="1600200" y="2771775"/>
            <a:ext cx="533400" cy="0"/>
          </a:xfrm>
          <a:prstGeom prst="straightConnector1">
            <a:avLst/>
          </a:prstGeom>
          <a:noFill/>
          <a:ln w="25400">
            <a:solidFill>
              <a:srgbClr val="8DC4FF"/>
            </a:solidFill>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6" name="Hexagon 25"/>
          <p:cNvSpPr/>
          <p:nvPr/>
        </p:nvSpPr>
        <p:spPr>
          <a:xfrm rot="5400000">
            <a:off x="3622675" y="2239963"/>
            <a:ext cx="838200" cy="762000"/>
          </a:xfrm>
          <a:prstGeom prst="hexagon">
            <a:avLst/>
          </a:prstGeom>
          <a:solidFill>
            <a:schemeClr val="accent6">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cs typeface="ヒラギノ角ゴ Pro W3" charset="0"/>
            </a:endParaRPr>
          </a:p>
        </p:txBody>
      </p:sp>
      <p:sp>
        <p:nvSpPr>
          <p:cNvPr id="27" name="TextBox 26"/>
          <p:cNvSpPr txBox="1"/>
          <p:nvPr/>
        </p:nvSpPr>
        <p:spPr>
          <a:xfrm>
            <a:off x="3660775" y="2352675"/>
            <a:ext cx="762000" cy="577850"/>
          </a:xfrm>
          <a:prstGeom prst="rect">
            <a:avLst/>
          </a:prstGeom>
          <a:noFill/>
        </p:spPr>
        <p:txBody>
          <a:bodyPr>
            <a:spAutoFit/>
          </a:bodyPr>
          <a:lstStyle/>
          <a:p>
            <a:pPr algn="ctr" eaLnBrk="1" hangingPunct="1">
              <a:defRPr/>
            </a:pPr>
            <a:r>
              <a:rPr lang="en-US" sz="1050" dirty="0">
                <a:latin typeface="Arial" charset="0"/>
                <a:ea typeface="ヒラギノ角ゴ Pro W3" charset="0"/>
                <a:cs typeface="ヒラギノ角ゴ Pro W3" charset="0"/>
              </a:rPr>
              <a:t>Text </a:t>
            </a:r>
          </a:p>
          <a:p>
            <a:pPr algn="ctr" eaLnBrk="1" hangingPunct="1">
              <a:defRPr/>
            </a:pPr>
            <a:r>
              <a:rPr lang="en-US" sz="1050" dirty="0">
                <a:latin typeface="Arial" charset="0"/>
                <a:ea typeface="ヒラギノ角ゴ Pro W3" charset="0"/>
                <a:cs typeface="ヒラギノ角ゴ Pro W3" charset="0"/>
              </a:rPr>
              <a:t>to Speech</a:t>
            </a:r>
          </a:p>
        </p:txBody>
      </p:sp>
      <p:sp>
        <p:nvSpPr>
          <p:cNvPr id="28" name="Hexagon 27"/>
          <p:cNvSpPr/>
          <p:nvPr/>
        </p:nvSpPr>
        <p:spPr>
          <a:xfrm rot="5400000">
            <a:off x="3238500" y="2886075"/>
            <a:ext cx="838200" cy="762000"/>
          </a:xfrm>
          <a:prstGeom prst="hexagon">
            <a:avLst/>
          </a:prstGeom>
          <a:solidFill>
            <a:srgbClr val="2CB1EE"/>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cs typeface="ヒラギノ角ゴ Pro W3" charset="0"/>
            </a:endParaRPr>
          </a:p>
        </p:txBody>
      </p:sp>
      <p:sp>
        <p:nvSpPr>
          <p:cNvPr id="29" name="TextBox 28"/>
          <p:cNvSpPr txBox="1"/>
          <p:nvPr/>
        </p:nvSpPr>
        <p:spPr>
          <a:xfrm>
            <a:off x="3359150" y="3078163"/>
            <a:ext cx="641350" cy="415925"/>
          </a:xfrm>
          <a:prstGeom prst="rect">
            <a:avLst/>
          </a:prstGeom>
          <a:noFill/>
        </p:spPr>
        <p:txBody>
          <a:bodyPr wrap="none">
            <a:spAutoFit/>
          </a:bodyPr>
          <a:lstStyle/>
          <a:p>
            <a:pPr algn="ctr" eaLnBrk="1" hangingPunct="1">
              <a:defRPr/>
            </a:pPr>
            <a:r>
              <a:rPr lang="en-US" sz="1050" dirty="0">
                <a:latin typeface="Arial" charset="0"/>
                <a:ea typeface="ヒラギノ角ゴ Pro W3" charset="0"/>
                <a:cs typeface="ヒラギノ角ゴ Pro W3" charset="0"/>
              </a:rPr>
              <a:t>Speech </a:t>
            </a:r>
          </a:p>
          <a:p>
            <a:pPr algn="ctr" eaLnBrk="1" hangingPunct="1">
              <a:defRPr/>
            </a:pPr>
            <a:r>
              <a:rPr lang="en-US" sz="1050" dirty="0">
                <a:latin typeface="Arial" charset="0"/>
                <a:ea typeface="ヒラギノ角ゴ Pro W3" charset="0"/>
                <a:cs typeface="ヒラギノ角ゴ Pro W3" charset="0"/>
              </a:rPr>
              <a:t>to Text </a:t>
            </a:r>
          </a:p>
        </p:txBody>
      </p:sp>
      <p:sp>
        <p:nvSpPr>
          <p:cNvPr id="30" name="Hexagon 29"/>
          <p:cNvSpPr/>
          <p:nvPr/>
        </p:nvSpPr>
        <p:spPr>
          <a:xfrm rot="5400000">
            <a:off x="1960563" y="2733675"/>
            <a:ext cx="838200" cy="762000"/>
          </a:xfrm>
          <a:prstGeom prst="hexagon">
            <a:avLst/>
          </a:prstGeom>
          <a:solidFill>
            <a:schemeClr val="accent6">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cs typeface="ヒラギノ角ゴ Pro W3" charset="0"/>
            </a:endParaRPr>
          </a:p>
        </p:txBody>
      </p:sp>
      <p:sp>
        <p:nvSpPr>
          <p:cNvPr id="31" name="TextBox 30"/>
          <p:cNvSpPr txBox="1"/>
          <p:nvPr/>
        </p:nvSpPr>
        <p:spPr>
          <a:xfrm>
            <a:off x="2028825" y="3000375"/>
            <a:ext cx="731838" cy="254000"/>
          </a:xfrm>
          <a:prstGeom prst="rect">
            <a:avLst/>
          </a:prstGeom>
          <a:noFill/>
        </p:spPr>
        <p:txBody>
          <a:bodyPr wrap="none">
            <a:spAutoFit/>
          </a:bodyPr>
          <a:lstStyle/>
          <a:p>
            <a:pPr eaLnBrk="1" hangingPunct="1">
              <a:defRPr/>
            </a:pPr>
            <a:r>
              <a:rPr lang="en-US" sz="1050" dirty="0">
                <a:latin typeface="Arial" charset="0"/>
                <a:ea typeface="ヒラギノ角ゴ Pro W3" charset="0"/>
                <a:cs typeface="ヒラギノ角ゴ Pro W3" charset="0"/>
              </a:rPr>
              <a:t>SoftBank</a:t>
            </a:r>
          </a:p>
        </p:txBody>
      </p:sp>
      <p:sp>
        <p:nvSpPr>
          <p:cNvPr id="32" name="Hexagon 31"/>
          <p:cNvSpPr/>
          <p:nvPr/>
        </p:nvSpPr>
        <p:spPr>
          <a:xfrm rot="5400000">
            <a:off x="4700587" y="3357563"/>
            <a:ext cx="809625" cy="762000"/>
          </a:xfrm>
          <a:prstGeom prst="hexagon">
            <a:avLst/>
          </a:prstGeom>
          <a:solidFill>
            <a:schemeClr val="bg1">
              <a:lumMod val="75000"/>
              <a:lumOff val="25000"/>
            </a:schemeClr>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cs typeface="ヒラギノ角ゴ Pro W3" charset="0"/>
            </a:endParaRPr>
          </a:p>
        </p:txBody>
      </p:sp>
      <p:sp>
        <p:nvSpPr>
          <p:cNvPr id="33" name="TextBox 32"/>
          <p:cNvSpPr txBox="1"/>
          <p:nvPr/>
        </p:nvSpPr>
        <p:spPr>
          <a:xfrm>
            <a:off x="4737100" y="3498850"/>
            <a:ext cx="749300" cy="415925"/>
          </a:xfrm>
          <a:prstGeom prst="rect">
            <a:avLst/>
          </a:prstGeom>
          <a:noFill/>
        </p:spPr>
        <p:txBody>
          <a:bodyPr>
            <a:spAutoFit/>
          </a:bodyPr>
          <a:lstStyle/>
          <a:p>
            <a:pPr algn="ctr" eaLnBrk="1" hangingPunct="1">
              <a:defRPr/>
            </a:pPr>
            <a:r>
              <a:rPr lang="en-US" sz="1050" b="1" dirty="0">
                <a:latin typeface="Arial" charset="0"/>
                <a:ea typeface="ヒラギノ角ゴ Pro W3" charset="0"/>
                <a:cs typeface="ヒラギノ角ゴ Pro W3" charset="0"/>
              </a:rPr>
              <a:t>Tone</a:t>
            </a:r>
            <a:r>
              <a:rPr lang="en-US" sz="1050" dirty="0">
                <a:latin typeface="Arial" charset="0"/>
                <a:ea typeface="ヒラギノ角ゴ Pro W3" charset="0"/>
                <a:cs typeface="ヒラギノ角ゴ Pro W3" charset="0"/>
              </a:rPr>
              <a:t> </a:t>
            </a:r>
            <a:r>
              <a:rPr lang="en-US" sz="1050" b="1" dirty="0">
                <a:latin typeface="Arial" charset="0"/>
                <a:ea typeface="ヒラギノ角ゴ Pro W3" charset="0"/>
                <a:cs typeface="ヒラギノ角ゴ Pro W3" charset="0"/>
              </a:rPr>
              <a:t>Analyzer</a:t>
            </a:r>
          </a:p>
        </p:txBody>
      </p:sp>
    </p:spTree>
    <p:extLst>
      <p:ext uri="{BB962C8B-B14F-4D97-AF65-F5344CB8AC3E}">
        <p14:creationId xmlns:p14="http://schemas.microsoft.com/office/powerpoint/2010/main" val="3660999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z="2000" dirty="0"/>
              <a:t>Tone Analyzer models natural language text with three types of communication tones: </a:t>
            </a:r>
            <a:r>
              <a:rPr lang="en-US" altLang="en-US" sz="2000" dirty="0">
                <a:solidFill>
                  <a:srgbClr val="BADD8C"/>
                </a:solidFill>
              </a:rPr>
              <a:t>Social</a:t>
            </a:r>
            <a:r>
              <a:rPr lang="en-US" altLang="en-US" sz="2000" dirty="0"/>
              <a:t>, </a:t>
            </a:r>
            <a:r>
              <a:rPr lang="en-US" altLang="en-US" sz="2000" dirty="0">
                <a:solidFill>
                  <a:srgbClr val="F9D3A9"/>
                </a:solidFill>
              </a:rPr>
              <a:t>Emotion</a:t>
            </a:r>
            <a:r>
              <a:rPr lang="en-US" altLang="en-US" sz="2000" dirty="0"/>
              <a:t>, and </a:t>
            </a:r>
            <a:r>
              <a:rPr lang="en-US" altLang="en-US" sz="2000" dirty="0">
                <a:solidFill>
                  <a:srgbClr val="CC66FF"/>
                </a:solidFill>
              </a:rPr>
              <a:t>Language</a:t>
            </a:r>
            <a:r>
              <a:rPr lang="en-US" altLang="en-US" sz="2000" dirty="0"/>
              <a:t>.  </a:t>
            </a:r>
            <a:br>
              <a:rPr lang="en-US" altLang="en-US" sz="2000" dirty="0"/>
            </a:br>
            <a:endParaRPr lang="en-US" altLang="en-US" sz="2000" dirty="0">
              <a:solidFill>
                <a:srgbClr val="FFFFFF"/>
              </a:solidFill>
            </a:endParaRPr>
          </a:p>
        </p:txBody>
      </p:sp>
      <p:sp>
        <p:nvSpPr>
          <p:cNvPr id="41985"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r>
              <a:rPr lang="en-US" altLang="en-US" sz="1000" dirty="0"/>
              <a:t>© 2016 International Business Machines Corporation</a:t>
            </a:r>
          </a:p>
        </p:txBody>
      </p:sp>
      <p:sp>
        <p:nvSpPr>
          <p:cNvPr id="41988" name="Slide Number Placeholder 1"/>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fld id="{99500554-5C2D-4C4A-AC1F-53D424D58E77}" type="slidenum">
              <a:rPr lang="en-US" altLang="en-US" sz="1000"/>
              <a:pPr/>
              <a:t>9</a:t>
            </a:fld>
            <a:endParaRPr lang="en-US" altLang="en-US" sz="1000"/>
          </a:p>
        </p:txBody>
      </p:sp>
      <p:sp>
        <p:nvSpPr>
          <p:cNvPr id="41987" name="Rectangle 5"/>
          <p:cNvSpPr>
            <a:spLocks noChangeArrowheads="1"/>
          </p:cNvSpPr>
          <p:nvPr/>
        </p:nvSpPr>
        <p:spPr bwMode="auto">
          <a:xfrm>
            <a:off x="6553200" y="4743450"/>
            <a:ext cx="21336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pPr algn="r" eaLnBrk="1" hangingPunct="1"/>
            <a:fld id="{6960AA7B-4BB6-4E83-BA45-A350757D8F36}" type="slidenum">
              <a:rPr lang="en-US" altLang="en-US" sz="1000"/>
              <a:pPr algn="r" eaLnBrk="1" hangingPunct="1"/>
              <a:t>9</a:t>
            </a:fld>
            <a:endParaRPr lang="en-US" altLang="en-US" sz="1000"/>
          </a:p>
        </p:txBody>
      </p:sp>
      <p:pic>
        <p:nvPicPr>
          <p:cNvPr id="10" name="Picture 5"/>
          <p:cNvPicPr>
            <a:picLocks noChangeAspect="1"/>
          </p:cNvPicPr>
          <p:nvPr/>
        </p:nvPicPr>
        <p:blipFill>
          <a:blip r:embed="rId2">
            <a:extLst>
              <a:ext uri="{28A0092B-C50C-407E-A947-70E740481C1C}">
                <a14:useLocalDpi xmlns:a14="http://schemas.microsoft.com/office/drawing/2010/main" val="0"/>
              </a:ext>
            </a:extLst>
          </a:blip>
          <a:srcRect l="34651" r="33859"/>
          <a:stretch>
            <a:fillRect/>
          </a:stretch>
        </p:blipFill>
        <p:spPr bwMode="auto">
          <a:xfrm>
            <a:off x="3276600" y="1655496"/>
            <a:ext cx="2513013"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p:cNvPicPr>
            <a:picLocks noChangeAspect="1"/>
          </p:cNvPicPr>
          <p:nvPr/>
        </p:nvPicPr>
        <p:blipFill>
          <a:blip r:embed="rId2">
            <a:extLst>
              <a:ext uri="{28A0092B-C50C-407E-A947-70E740481C1C}">
                <a14:useLocalDpi xmlns:a14="http://schemas.microsoft.com/office/drawing/2010/main" val="0"/>
              </a:ext>
            </a:extLst>
          </a:blip>
          <a:srcRect l="67773"/>
          <a:stretch>
            <a:fillRect/>
          </a:stretch>
        </p:blipFill>
        <p:spPr bwMode="auto">
          <a:xfrm>
            <a:off x="6019800" y="1655496"/>
            <a:ext cx="25717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p:cNvPicPr>
            <a:picLocks noChangeAspect="1"/>
          </p:cNvPicPr>
          <p:nvPr/>
        </p:nvPicPr>
        <p:blipFill>
          <a:blip r:embed="rId2">
            <a:extLst>
              <a:ext uri="{28A0092B-C50C-407E-A947-70E740481C1C}">
                <a14:useLocalDpi xmlns:a14="http://schemas.microsoft.com/office/drawing/2010/main" val="0"/>
              </a:ext>
            </a:extLst>
          </a:blip>
          <a:srcRect r="67171"/>
          <a:stretch>
            <a:fillRect/>
          </a:stretch>
        </p:blipFill>
        <p:spPr bwMode="auto">
          <a:xfrm>
            <a:off x="457200" y="1655496"/>
            <a:ext cx="26193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9"/>
          <p:cNvSpPr>
            <a:spLocks noChangeArrowheads="1"/>
          </p:cNvSpPr>
          <p:nvPr/>
        </p:nvSpPr>
        <p:spPr bwMode="auto">
          <a:xfrm>
            <a:off x="3200400" y="3731946"/>
            <a:ext cx="2590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r>
              <a:rPr lang="en-US" altLang="en-US" sz="1200"/>
              <a:t>Writing tone is concerned with the style of the writing, specifically if the style is analytical, confident or tentative</a:t>
            </a:r>
          </a:p>
        </p:txBody>
      </p:sp>
      <p:sp>
        <p:nvSpPr>
          <p:cNvPr id="14" name="Rectangle 10"/>
          <p:cNvSpPr>
            <a:spLocks noChangeArrowheads="1"/>
          </p:cNvSpPr>
          <p:nvPr/>
        </p:nvSpPr>
        <p:spPr bwMode="auto">
          <a:xfrm>
            <a:off x="381000" y="3731946"/>
            <a:ext cx="2743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r>
              <a:rPr lang="en-US" altLang="en-US" sz="1200"/>
              <a:t>Emotion tone is inferred from the different types of emotions and feelings that people express in their language.</a:t>
            </a:r>
          </a:p>
        </p:txBody>
      </p:sp>
      <p:sp>
        <p:nvSpPr>
          <p:cNvPr id="15" name="Rectangle 11"/>
          <p:cNvSpPr>
            <a:spLocks noChangeArrowheads="1"/>
          </p:cNvSpPr>
          <p:nvPr/>
        </p:nvSpPr>
        <p:spPr bwMode="auto">
          <a:xfrm>
            <a:off x="5943600" y="3731946"/>
            <a:ext cx="2590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r>
              <a:rPr lang="en-US" altLang="en-US" sz="1200"/>
              <a:t>Social tone looks at the aspects of social propensities that are present, in the areas of openness, conscientiousness, extraversion, agreeableness, or emotional range </a:t>
            </a:r>
          </a:p>
        </p:txBody>
      </p:sp>
    </p:spTree>
    <p:extLst>
      <p:ext uri="{BB962C8B-B14F-4D97-AF65-F5344CB8AC3E}">
        <p14:creationId xmlns:p14="http://schemas.microsoft.com/office/powerpoint/2010/main" val="221286300"/>
      </p:ext>
    </p:extLst>
  </p:cSld>
  <p:clrMapOvr>
    <a:masterClrMapping/>
  </p:clrMapOvr>
</p:sld>
</file>

<file path=ppt/theme/theme1.xml><?xml version="1.0" encoding="utf-8"?>
<a:theme xmlns:a="http://schemas.openxmlformats.org/drawingml/2006/main" name="Watson: Group 3, White 4">
  <a:themeElements>
    <a:clrScheme name="Group 4, White 4">
      <a:dk1>
        <a:srgbClr val="121212"/>
      </a:dk1>
      <a:lt1>
        <a:srgbClr val="464646"/>
      </a:lt1>
      <a:dk2>
        <a:srgbClr val="C7C7C7"/>
      </a:dk2>
      <a:lt2>
        <a:srgbClr val="ECECEC"/>
      </a:lt2>
      <a:accent1>
        <a:srgbClr val="AF6EE8"/>
      </a:accent1>
      <a:accent2>
        <a:srgbClr val="BA8FF7"/>
      </a:accent2>
      <a:accent3>
        <a:srgbClr val="D7AAFF"/>
      </a:accent3>
      <a:accent4>
        <a:srgbClr val="5596E6"/>
      </a:accent4>
      <a:accent5>
        <a:srgbClr val="5AAAFA"/>
      </a:accent5>
      <a:accent6>
        <a:srgbClr val="7CC7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Watson: Group 3, Purple 70">
  <a:themeElements>
    <a:clrScheme name="Group 4, Purple 70">
      <a:dk1>
        <a:srgbClr val="EED2FF"/>
      </a:dk1>
      <a:lt1>
        <a:srgbClr val="C0E6FF"/>
      </a:lt1>
      <a:dk2>
        <a:srgbClr val="311A41"/>
      </a:dk2>
      <a:lt2>
        <a:srgbClr val="562F72"/>
      </a:lt2>
      <a:accent1>
        <a:srgbClr val="AF6EE8"/>
      </a:accent1>
      <a:accent2>
        <a:srgbClr val="BA8FF7"/>
      </a:accent2>
      <a:accent3>
        <a:srgbClr val="D7AAFF"/>
      </a:accent3>
      <a:accent4>
        <a:srgbClr val="5596E6"/>
      </a:accent4>
      <a:accent5>
        <a:srgbClr val="5AAAFA"/>
      </a:accent5>
      <a:accent6>
        <a:srgbClr val="7CC7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Watson: Group 3, Teal 70">
  <a:themeElements>
    <a:clrScheme name="Group 4, Blue 70">
      <a:dk1>
        <a:srgbClr val="EED2FF"/>
      </a:dk1>
      <a:lt1>
        <a:srgbClr val="C0E6FF"/>
      </a:lt1>
      <a:dk2>
        <a:srgbClr val="152935"/>
      </a:dk2>
      <a:lt2>
        <a:srgbClr val="264A60"/>
      </a:lt2>
      <a:accent1>
        <a:srgbClr val="AF6EE8"/>
      </a:accent1>
      <a:accent2>
        <a:srgbClr val="BA8FF7"/>
      </a:accent2>
      <a:accent3>
        <a:srgbClr val="D7AAFF"/>
      </a:accent3>
      <a:accent4>
        <a:srgbClr val="5596E6"/>
      </a:accent4>
      <a:accent5>
        <a:srgbClr val="5AAAFA"/>
      </a:accent5>
      <a:accent6>
        <a:srgbClr val="7CC7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Default Design">
  <a:themeElements>
    <a:clrScheme name="IBM_Watson 1">
      <a:dk1>
        <a:srgbClr val="EBEBED"/>
      </a:dk1>
      <a:lt1>
        <a:srgbClr val="FFFFFF"/>
      </a:lt1>
      <a:dk2>
        <a:srgbClr val="001934"/>
      </a:dk2>
      <a:lt2>
        <a:srgbClr val="FFFFFF"/>
      </a:lt2>
      <a:accent1>
        <a:srgbClr val="8CC63F"/>
      </a:accent1>
      <a:accent2>
        <a:srgbClr val="17AF4B"/>
      </a:accent2>
      <a:accent3>
        <a:srgbClr val="F19027"/>
      </a:accent3>
      <a:accent4>
        <a:srgbClr val="00B2EF"/>
      </a:accent4>
      <a:accent5>
        <a:srgbClr val="004266"/>
      </a:accent5>
      <a:accent6>
        <a:srgbClr val="83D1F5"/>
      </a:accent6>
      <a:hlink>
        <a:srgbClr val="00B2F2"/>
      </a:hlink>
      <a:folHlink>
        <a:srgbClr val="004069"/>
      </a:folHlink>
    </a:clrScheme>
    <a:fontScheme name="Default Desig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001230"/>
        </a:lt1>
        <a:dk2>
          <a:srgbClr val="000000"/>
        </a:dk2>
        <a:lt2>
          <a:srgbClr val="EBEBED"/>
        </a:lt2>
        <a:accent1>
          <a:srgbClr val="00B2F2"/>
        </a:accent1>
        <a:accent2>
          <a:srgbClr val="004069"/>
        </a:accent2>
        <a:accent3>
          <a:srgbClr val="AAAAAD"/>
        </a:accent3>
        <a:accent4>
          <a:srgbClr val="000000"/>
        </a:accent4>
        <a:accent5>
          <a:srgbClr val="AAD5F7"/>
        </a:accent5>
        <a:accent6>
          <a:srgbClr val="00395E"/>
        </a:accent6>
        <a:hlink>
          <a:srgbClr val="6BC72B"/>
        </a:hlink>
        <a:folHlink>
          <a:srgbClr val="00B040"/>
        </a:folHlink>
      </a:clrScheme>
      <a:clrMap bg1="lt1" tx1="dk1" bg2="lt2" tx2="dk2" accent1="accent1" accent2="accent2" accent3="accent3" accent4="accent4" accent5="accent5" accent6="accent6" hlink="hlink" folHlink="folHlink"/>
    </a:extraClrScheme>
    <a:extraClrScheme>
      <a:clrScheme name="Default Design 14">
        <a:dk1>
          <a:srgbClr val="EBEBED"/>
        </a:dk1>
        <a:lt1>
          <a:srgbClr val="FFFFFF"/>
        </a:lt1>
        <a:dk2>
          <a:srgbClr val="001230"/>
        </a:dk2>
        <a:lt2>
          <a:srgbClr val="FFFFFF"/>
        </a:lt2>
        <a:accent1>
          <a:srgbClr val="00B2F2"/>
        </a:accent1>
        <a:accent2>
          <a:srgbClr val="004069"/>
        </a:accent2>
        <a:accent3>
          <a:srgbClr val="AAAAAD"/>
        </a:accent3>
        <a:accent4>
          <a:srgbClr val="DADADA"/>
        </a:accent4>
        <a:accent5>
          <a:srgbClr val="AAD5F7"/>
        </a:accent5>
        <a:accent6>
          <a:srgbClr val="00395E"/>
        </a:accent6>
        <a:hlink>
          <a:srgbClr val="6BC72B"/>
        </a:hlink>
        <a:folHlink>
          <a:srgbClr val="00B04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8_IBM2009">
  <a:themeElements>
    <a:clrScheme name="IBM2009 1">
      <a:dk1>
        <a:srgbClr val="000000"/>
      </a:dk1>
      <a:lt1>
        <a:srgbClr val="FFFFFF"/>
      </a:lt1>
      <a:dk2>
        <a:srgbClr val="000000"/>
      </a:dk2>
      <a:lt2>
        <a:srgbClr val="808080"/>
      </a:lt2>
      <a:accent1>
        <a:srgbClr val="009999"/>
      </a:accent1>
      <a:accent2>
        <a:srgbClr val="71BFA7"/>
      </a:accent2>
      <a:accent3>
        <a:srgbClr val="FFFFFF"/>
      </a:accent3>
      <a:accent4>
        <a:srgbClr val="000000"/>
      </a:accent4>
      <a:accent5>
        <a:srgbClr val="AACACA"/>
      </a:accent5>
      <a:accent6>
        <a:srgbClr val="66AD97"/>
      </a:accent6>
      <a:hlink>
        <a:srgbClr val="7889FB"/>
      </a:hlink>
      <a:folHlink>
        <a:srgbClr val="9900CC"/>
      </a:folHlink>
    </a:clrScheme>
    <a:fontScheme name="IBM2009">
      <a:majorFont>
        <a:latin typeface="Arial"/>
        <a:ea typeface="Arial Unicode MS"/>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BM2009 1">
        <a:dk1>
          <a:srgbClr val="000000"/>
        </a:dk1>
        <a:lt1>
          <a:srgbClr val="FFFFFF"/>
        </a:lt1>
        <a:dk2>
          <a:srgbClr val="000000"/>
        </a:dk2>
        <a:lt2>
          <a:srgbClr val="808080"/>
        </a:lt2>
        <a:accent1>
          <a:srgbClr val="009999"/>
        </a:accent1>
        <a:accent2>
          <a:srgbClr val="71BFA7"/>
        </a:accent2>
        <a:accent3>
          <a:srgbClr val="FFFFFF"/>
        </a:accent3>
        <a:accent4>
          <a:srgbClr val="000000"/>
        </a:accent4>
        <a:accent5>
          <a:srgbClr val="AACACA"/>
        </a:accent5>
        <a:accent6>
          <a:srgbClr val="66AD97"/>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0_Office Theme">
  <a:themeElements>
    <a:clrScheme name="9_Office Theme 15">
      <a:dk1>
        <a:srgbClr val="000000"/>
      </a:dk1>
      <a:lt1>
        <a:srgbClr val="FFFFFF"/>
      </a:lt1>
      <a:dk2>
        <a:srgbClr val="00B5F2"/>
      </a:dk2>
      <a:lt2>
        <a:srgbClr val="343391"/>
      </a:lt2>
      <a:accent1>
        <a:srgbClr val="EE1A24"/>
      </a:accent1>
      <a:accent2>
        <a:srgbClr val="EF8031"/>
      </a:accent2>
      <a:accent3>
        <a:srgbClr val="FFFFFF"/>
      </a:accent3>
      <a:accent4>
        <a:srgbClr val="000000"/>
      </a:accent4>
      <a:accent5>
        <a:srgbClr val="F5ABAC"/>
      </a:accent5>
      <a:accent6>
        <a:srgbClr val="D9732B"/>
      </a:accent6>
      <a:hlink>
        <a:srgbClr val="21B04B"/>
      </a:hlink>
      <a:folHlink>
        <a:srgbClr val="FFD2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7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7_Office Theme 2">
        <a:dk1>
          <a:srgbClr val="000000"/>
        </a:dk1>
        <a:lt1>
          <a:srgbClr val="FFFFFF"/>
        </a:lt1>
        <a:dk2>
          <a:srgbClr val="1F497D"/>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7_Office Theme 3">
        <a:dk1>
          <a:srgbClr val="000000"/>
        </a:dk1>
        <a:lt1>
          <a:srgbClr val="FFFFFF"/>
        </a:lt1>
        <a:dk2>
          <a:srgbClr val="1C4372"/>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7_Office Theme 4">
        <a:dk1>
          <a:srgbClr val="000000"/>
        </a:dk1>
        <a:lt1>
          <a:srgbClr val="FFFFFF"/>
        </a:lt1>
        <a:dk2>
          <a:srgbClr val="1D2171"/>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7_Office Theme 5">
        <a:dk1>
          <a:srgbClr val="000000"/>
        </a:dk1>
        <a:lt1>
          <a:srgbClr val="FFFFFF"/>
        </a:lt1>
        <a:dk2>
          <a:srgbClr val="244098"/>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7_Office Theme 6">
        <a:dk1>
          <a:srgbClr val="000000"/>
        </a:dk1>
        <a:lt1>
          <a:srgbClr val="FFFFFF"/>
        </a:lt1>
        <a:dk2>
          <a:srgbClr val="244098"/>
        </a:dk2>
        <a:lt2>
          <a:srgbClr val="000000"/>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7_Office Theme 7">
        <a:dk1>
          <a:srgbClr val="000000"/>
        </a:dk1>
        <a:lt1>
          <a:srgbClr val="FFFFFF"/>
        </a:lt1>
        <a:dk2>
          <a:srgbClr val="4B6BAF"/>
        </a:dk2>
        <a:lt2>
          <a:srgbClr val="000000"/>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
      <a:clrScheme name="7_Office Theme 8">
        <a:dk1>
          <a:srgbClr val="000000"/>
        </a:dk1>
        <a:lt1>
          <a:srgbClr val="FFFFFF"/>
        </a:lt1>
        <a:dk2>
          <a:srgbClr val="4B6BAF"/>
        </a:dk2>
        <a:lt2>
          <a:srgbClr val="343391"/>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
      <a:clrScheme name="9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9_Office Theme 2">
        <a:dk1>
          <a:srgbClr val="000000"/>
        </a:dk1>
        <a:lt1>
          <a:srgbClr val="FFFFFF"/>
        </a:lt1>
        <a:dk2>
          <a:srgbClr val="1F497D"/>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9_Office Theme 3">
        <a:dk1>
          <a:srgbClr val="000000"/>
        </a:dk1>
        <a:lt1>
          <a:srgbClr val="FFFFFF"/>
        </a:lt1>
        <a:dk2>
          <a:srgbClr val="1C4372"/>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9_Office Theme 4">
        <a:dk1>
          <a:srgbClr val="000000"/>
        </a:dk1>
        <a:lt1>
          <a:srgbClr val="FFFFFF"/>
        </a:lt1>
        <a:dk2>
          <a:srgbClr val="1D2171"/>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9_Office Theme 5">
        <a:dk1>
          <a:srgbClr val="000000"/>
        </a:dk1>
        <a:lt1>
          <a:srgbClr val="FFFFFF"/>
        </a:lt1>
        <a:dk2>
          <a:srgbClr val="244098"/>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9_Office Theme 6">
        <a:dk1>
          <a:srgbClr val="000000"/>
        </a:dk1>
        <a:lt1>
          <a:srgbClr val="FFFFFF"/>
        </a:lt1>
        <a:dk2>
          <a:srgbClr val="244098"/>
        </a:dk2>
        <a:lt2>
          <a:srgbClr val="000000"/>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9_Office Theme 7">
        <a:dk1>
          <a:srgbClr val="000000"/>
        </a:dk1>
        <a:lt1>
          <a:srgbClr val="FFFFFF"/>
        </a:lt1>
        <a:dk2>
          <a:srgbClr val="4B6BAF"/>
        </a:dk2>
        <a:lt2>
          <a:srgbClr val="000000"/>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
      <a:clrScheme name="9_Office Theme 8">
        <a:dk1>
          <a:srgbClr val="000000"/>
        </a:dk1>
        <a:lt1>
          <a:srgbClr val="FFFFFF"/>
        </a:lt1>
        <a:dk2>
          <a:srgbClr val="4B6BAF"/>
        </a:dk2>
        <a:lt2>
          <a:srgbClr val="343391"/>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
      <a:clrScheme name="9_Office Theme 9">
        <a:dk1>
          <a:srgbClr val="000000"/>
        </a:dk1>
        <a:lt1>
          <a:srgbClr val="FFFFFF"/>
        </a:lt1>
        <a:dk2>
          <a:srgbClr val="4B6BAF"/>
        </a:dk2>
        <a:lt2>
          <a:srgbClr val="EA2F1C"/>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
      <a:clrScheme name="9_Office Theme 10">
        <a:dk1>
          <a:srgbClr val="000000"/>
        </a:dk1>
        <a:lt1>
          <a:srgbClr val="FFFFFF"/>
        </a:lt1>
        <a:dk2>
          <a:srgbClr val="4B6BAF"/>
        </a:dk2>
        <a:lt2>
          <a:srgbClr val="343391"/>
        </a:lt2>
        <a:accent1>
          <a:srgbClr val="9C298C"/>
        </a:accent1>
        <a:accent2>
          <a:srgbClr val="EF8031"/>
        </a:accent2>
        <a:accent3>
          <a:srgbClr val="FFFFFF"/>
        </a:accent3>
        <a:accent4>
          <a:srgbClr val="000000"/>
        </a:accent4>
        <a:accent5>
          <a:srgbClr val="CBACC5"/>
        </a:accent5>
        <a:accent6>
          <a:srgbClr val="D9732B"/>
        </a:accent6>
        <a:hlink>
          <a:srgbClr val="2A8637"/>
        </a:hlink>
        <a:folHlink>
          <a:srgbClr val="FFD200"/>
        </a:folHlink>
      </a:clrScheme>
      <a:clrMap bg1="lt1" tx1="dk1" bg2="lt2" tx2="dk2" accent1="accent1" accent2="accent2" accent3="accent3" accent4="accent4" accent5="accent5" accent6="accent6" hlink="hlink" folHlink="folHlink"/>
    </a:extraClrScheme>
    <a:extraClrScheme>
      <a:clrScheme name="9_Office Theme 11">
        <a:dk1>
          <a:srgbClr val="000000"/>
        </a:dk1>
        <a:lt1>
          <a:srgbClr val="FFFFFF"/>
        </a:lt1>
        <a:dk2>
          <a:srgbClr val="4B6BAF"/>
        </a:dk2>
        <a:lt2>
          <a:srgbClr val="343391"/>
        </a:lt2>
        <a:accent1>
          <a:srgbClr val="9C298C"/>
        </a:accent1>
        <a:accent2>
          <a:srgbClr val="EF8031"/>
        </a:accent2>
        <a:accent3>
          <a:srgbClr val="FFFFFF"/>
        </a:accent3>
        <a:accent4>
          <a:srgbClr val="000000"/>
        </a:accent4>
        <a:accent5>
          <a:srgbClr val="CBACC5"/>
        </a:accent5>
        <a:accent6>
          <a:srgbClr val="D9732B"/>
        </a:accent6>
        <a:hlink>
          <a:srgbClr val="34A644"/>
        </a:hlink>
        <a:folHlink>
          <a:srgbClr val="FFD200"/>
        </a:folHlink>
      </a:clrScheme>
      <a:clrMap bg1="lt1" tx1="dk1" bg2="lt2" tx2="dk2" accent1="accent1" accent2="accent2" accent3="accent3" accent4="accent4" accent5="accent5" accent6="accent6" hlink="hlink" folHlink="folHlink"/>
    </a:extraClrScheme>
    <a:extraClrScheme>
      <a:clrScheme name="9_Office Theme 12">
        <a:dk1>
          <a:srgbClr val="000000"/>
        </a:dk1>
        <a:lt1>
          <a:srgbClr val="FFFFFF"/>
        </a:lt1>
        <a:dk2>
          <a:srgbClr val="4B6BAF"/>
        </a:dk2>
        <a:lt2>
          <a:srgbClr val="343391"/>
        </a:lt2>
        <a:accent1>
          <a:srgbClr val="E41A24"/>
        </a:accent1>
        <a:accent2>
          <a:srgbClr val="EF8031"/>
        </a:accent2>
        <a:accent3>
          <a:srgbClr val="FFFFFF"/>
        </a:accent3>
        <a:accent4>
          <a:srgbClr val="000000"/>
        </a:accent4>
        <a:accent5>
          <a:srgbClr val="EFABAC"/>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
      <a:clrScheme name="9_Office Theme 13">
        <a:dk1>
          <a:srgbClr val="000000"/>
        </a:dk1>
        <a:lt1>
          <a:srgbClr val="FFFFFF"/>
        </a:lt1>
        <a:dk2>
          <a:srgbClr val="4B6BAF"/>
        </a:dk2>
        <a:lt2>
          <a:srgbClr val="343391"/>
        </a:lt2>
        <a:accent1>
          <a:srgbClr val="EE1A24"/>
        </a:accent1>
        <a:accent2>
          <a:srgbClr val="EF8031"/>
        </a:accent2>
        <a:accent3>
          <a:srgbClr val="FFFFFF"/>
        </a:accent3>
        <a:accent4>
          <a:srgbClr val="000000"/>
        </a:accent4>
        <a:accent5>
          <a:srgbClr val="F5ABAC"/>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
      <a:clrScheme name="9_Office Theme 14">
        <a:dk1>
          <a:srgbClr val="000000"/>
        </a:dk1>
        <a:lt1>
          <a:srgbClr val="FFFFFF"/>
        </a:lt1>
        <a:dk2>
          <a:srgbClr val="00B5F2"/>
        </a:dk2>
        <a:lt2>
          <a:srgbClr val="343391"/>
        </a:lt2>
        <a:accent1>
          <a:srgbClr val="EE1A24"/>
        </a:accent1>
        <a:accent2>
          <a:srgbClr val="EF8031"/>
        </a:accent2>
        <a:accent3>
          <a:srgbClr val="FFFFFF"/>
        </a:accent3>
        <a:accent4>
          <a:srgbClr val="000000"/>
        </a:accent4>
        <a:accent5>
          <a:srgbClr val="F5ABAC"/>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
      <a:clrScheme name="9_Office Theme 15">
        <a:dk1>
          <a:srgbClr val="000000"/>
        </a:dk1>
        <a:lt1>
          <a:srgbClr val="FFFFFF"/>
        </a:lt1>
        <a:dk2>
          <a:srgbClr val="00B5F2"/>
        </a:dk2>
        <a:lt2>
          <a:srgbClr val="343391"/>
        </a:lt2>
        <a:accent1>
          <a:srgbClr val="EE1A24"/>
        </a:accent1>
        <a:accent2>
          <a:srgbClr val="EF8031"/>
        </a:accent2>
        <a:accent3>
          <a:srgbClr val="FFFFFF"/>
        </a:accent3>
        <a:accent4>
          <a:srgbClr val="000000"/>
        </a:accent4>
        <a:accent5>
          <a:srgbClr val="F5ABAC"/>
        </a:accent5>
        <a:accent6>
          <a:srgbClr val="D9732B"/>
        </a:accent6>
        <a:hlink>
          <a:srgbClr val="21B04B"/>
        </a:hlink>
        <a:folHlink>
          <a:srgbClr val="FFD2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watsonhealth_template_(onscreen)_v17_group4</Template>
  <TotalTime>5135</TotalTime>
  <Words>13159</Words>
  <Application>Microsoft Office PowerPoint</Application>
  <PresentationFormat>On-screen Show (16:9)</PresentationFormat>
  <Paragraphs>1191</Paragraphs>
  <Slides>47</Slides>
  <Notes>17</Notes>
  <HiddenSlides>0</HiddenSlides>
  <MMClips>0</MMClips>
  <ScaleCrop>false</ScaleCrop>
  <HeadingPairs>
    <vt:vector size="6" baseType="variant">
      <vt:variant>
        <vt:lpstr>Fonts Used</vt:lpstr>
      </vt:variant>
      <vt:variant>
        <vt:i4>10</vt:i4>
      </vt:variant>
      <vt:variant>
        <vt:lpstr>Theme</vt:lpstr>
      </vt:variant>
      <vt:variant>
        <vt:i4>7</vt:i4>
      </vt:variant>
      <vt:variant>
        <vt:lpstr>Slide Titles</vt:lpstr>
      </vt:variant>
      <vt:variant>
        <vt:i4>47</vt:i4>
      </vt:variant>
    </vt:vector>
  </HeadingPairs>
  <TitlesOfParts>
    <vt:vector size="64" baseType="lpstr">
      <vt:lpstr>MS PGothic</vt:lpstr>
      <vt:lpstr>MS PGothic</vt:lpstr>
      <vt:lpstr>Arial</vt:lpstr>
      <vt:lpstr>Arial Unicode MS</vt:lpstr>
      <vt:lpstr>Calibri</vt:lpstr>
      <vt:lpstr>Century Gothic</vt:lpstr>
      <vt:lpstr>Courier New</vt:lpstr>
      <vt:lpstr>Times New Roman</vt:lpstr>
      <vt:lpstr>Wingdings</vt:lpstr>
      <vt:lpstr>ヒラギノ角ゴ Pro W3</vt:lpstr>
      <vt:lpstr>Watson: Group 3, White 4</vt:lpstr>
      <vt:lpstr>Watson: Group 3, Purple 70</vt:lpstr>
      <vt:lpstr>Watson: Group 3, Teal 70</vt:lpstr>
      <vt:lpstr>Default Design</vt:lpstr>
      <vt:lpstr>8_IBM2009</vt:lpstr>
      <vt:lpstr>1_Office Theme</vt:lpstr>
      <vt:lpstr>10_Office Theme</vt:lpstr>
      <vt:lpstr>IBM Watson’s Editorial on the National Conventions</vt:lpstr>
      <vt:lpstr>Outline</vt:lpstr>
      <vt:lpstr>PowerPoint Presentation</vt:lpstr>
      <vt:lpstr>Computers are Bad at Natural Language                   Initial Goal of IBM Watson: Emulate Human Expertise</vt:lpstr>
      <vt:lpstr>How Watson Works</vt:lpstr>
      <vt:lpstr>Evolution of Watson</vt:lpstr>
      <vt:lpstr>Today: The Watson Developer Cloud</vt:lpstr>
      <vt:lpstr>Connie: The Hilton Robot Hotel Concierge Use Case</vt:lpstr>
      <vt:lpstr>Tone Analyzer models natural language text with three types of communication tones: Social, Emotion, and Language.   </vt:lpstr>
      <vt:lpstr>How Tones Are Computed?</vt:lpstr>
      <vt:lpstr>   Tone Analyzer &amp; Personality Insights in Pop Culture</vt:lpstr>
      <vt:lpstr>Republican &amp; Democratic National Convention Tone Analysis</vt:lpstr>
      <vt:lpstr>Emotional Tone – Hillary Clinton &amp; Donald Trump</vt:lpstr>
      <vt:lpstr>What’s driving Hillary’s Anger?</vt:lpstr>
      <vt:lpstr>PowerPoint Presentation</vt:lpstr>
      <vt:lpstr>What’s driving Trump’s Anger?</vt:lpstr>
      <vt:lpstr>PowerPoint Presentation</vt:lpstr>
      <vt:lpstr>Social Tone – Hillary Clinton &amp; Donald Trump</vt:lpstr>
      <vt:lpstr>PowerPoint Presentation</vt:lpstr>
      <vt:lpstr>Emotional Tones from the Democratic National Convention</vt:lpstr>
      <vt:lpstr>PowerPoint Presentation</vt:lpstr>
      <vt:lpstr>PowerPoint Presentation</vt:lpstr>
      <vt:lpstr>What is Bernie Sanders Angry about?</vt:lpstr>
      <vt:lpstr>Emotion Tones from the Republican National Convention</vt:lpstr>
      <vt:lpstr>PowerPoint Presentation</vt:lpstr>
      <vt:lpstr>PowerPoint Presentation</vt:lpstr>
      <vt:lpstr>The Presidential Debate</vt:lpstr>
      <vt:lpstr>The First Presidential Debate</vt:lpstr>
      <vt:lpstr>PowerPoint Presentation</vt:lpstr>
      <vt:lpstr>PowerPoint Presentation</vt:lpstr>
      <vt:lpstr>Thank You!</vt:lpstr>
      <vt:lpstr>Appendix</vt:lpstr>
      <vt:lpstr>PowerPoint Presentation</vt:lpstr>
      <vt:lpstr>The Difference Between Search &amp; DeepQA</vt:lpstr>
      <vt:lpstr>PowerPoint Presentation</vt:lpstr>
      <vt:lpstr>PowerPoint Presentation</vt:lpstr>
      <vt:lpstr>DeepQA: the technology &amp; architecture behind Watson</vt:lpstr>
      <vt:lpstr>One Jeopardy! question can take 2 hours on a single 2.6Ghz Core Optimized &amp; Scaled out on 2880-Core IBM workload optimized POWER7 HPC using UIMA-AS,  Watson answers in 2-6 seconds.</vt:lpstr>
      <vt:lpstr>DeepQA Architecture</vt:lpstr>
      <vt:lpstr>DeepQA: the technology &amp; architecture behind Watson</vt:lpstr>
      <vt:lpstr>DeepQA: the technology &amp; architecture behind Watson</vt:lpstr>
      <vt:lpstr>DeepQA: the technology &amp; architecture behind Watson</vt:lpstr>
      <vt:lpstr>DeepQA: the technology &amp; architecture behind Watson</vt:lpstr>
      <vt:lpstr>DeepQA: the technology &amp; architecture behind Watson</vt:lpstr>
      <vt:lpstr>DeepQA: the technology &amp; architecture behind Watson</vt:lpstr>
      <vt:lpstr>Where did it acquire knowledge? </vt:lpstr>
      <vt:lpstr>How we convert data into knowledge for Watson’s use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
  <dc:creator>SEAN GRULLON</dc:creator>
  <cp:keywords/>
  <dc:description/>
  <cp:lastModifiedBy>SEAN GRULLON</cp:lastModifiedBy>
  <cp:revision>156</cp:revision>
  <dcterms:created xsi:type="dcterms:W3CDTF">2016-08-11T13:21:29Z</dcterms:created>
  <dcterms:modified xsi:type="dcterms:W3CDTF">2016-09-28T20:01:23Z</dcterms:modified>
  <cp:category/>
</cp:coreProperties>
</file>