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84" r:id="rId20"/>
    <p:sldId id="273" r:id="rId21"/>
    <p:sldId id="275" r:id="rId22"/>
    <p:sldId id="274" r:id="rId23"/>
    <p:sldId id="276" r:id="rId24"/>
    <p:sldId id="277" r:id="rId25"/>
    <p:sldId id="279" r:id="rId26"/>
    <p:sldId id="280" r:id="rId27"/>
    <p:sldId id="281" r:id="rId28"/>
    <p:sldId id="282" r:id="rId29"/>
    <p:sldId id="285" r:id="rId30"/>
    <p:sldId id="286" r:id="rId31"/>
    <p:sldId id="287" r:id="rId32"/>
    <p:sldId id="288" r:id="rId33"/>
    <p:sldId id="290" r:id="rId34"/>
    <p:sldId id="291" r:id="rId35"/>
    <p:sldId id="293" r:id="rId36"/>
    <p:sldId id="292" r:id="rId37"/>
    <p:sldId id="289" r:id="rId38"/>
    <p:sldId id="296" r:id="rId39"/>
    <p:sldId id="294" r:id="rId40"/>
    <p:sldId id="295" r:id="rId41"/>
    <p:sldId id="297" r:id="rId42"/>
    <p:sldId id="300" r:id="rId43"/>
    <p:sldId id="301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9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BBA5-41D1-49DD-B967-68A5A57AC9AA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9757-E823-4AF8-BBE1-6FB7B14E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32b vs. 64b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143000"/>
            <a:ext cx="335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types:</a:t>
            </a:r>
          </a:p>
          <a:p>
            <a:r>
              <a:rPr lang="en-US" dirty="0" err="1"/>
              <a:t>sizeof</a:t>
            </a:r>
            <a:r>
              <a:rPr lang="en-US" dirty="0"/>
              <a:t>(char) = 1</a:t>
            </a:r>
          </a:p>
          <a:p>
            <a:r>
              <a:rPr lang="en-US" dirty="0" err="1"/>
              <a:t>sizeof</a:t>
            </a:r>
            <a:r>
              <a:rPr lang="en-US" dirty="0"/>
              <a:t>(short) = 2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= 4</a:t>
            </a:r>
          </a:p>
          <a:p>
            <a:r>
              <a:rPr lang="en-US" dirty="0" err="1"/>
              <a:t>sizeof</a:t>
            </a:r>
            <a:r>
              <a:rPr lang="en-US" dirty="0"/>
              <a:t>(long) = 8</a:t>
            </a:r>
          </a:p>
          <a:p>
            <a:r>
              <a:rPr lang="en-US" dirty="0" err="1"/>
              <a:t>sizeof</a:t>
            </a:r>
            <a:r>
              <a:rPr lang="en-US" dirty="0"/>
              <a:t>(long long) = 8</a:t>
            </a:r>
          </a:p>
          <a:p>
            <a:endParaRPr lang="en-US" dirty="0"/>
          </a:p>
          <a:p>
            <a:r>
              <a:rPr lang="en-US" dirty="0"/>
              <a:t>Pointers:</a:t>
            </a:r>
          </a:p>
          <a:p>
            <a:r>
              <a:rPr lang="en-US" dirty="0" err="1"/>
              <a:t>sizeof</a:t>
            </a:r>
            <a:r>
              <a:rPr lang="en-US" dirty="0"/>
              <a:t>(void*) = 8</a:t>
            </a:r>
          </a:p>
          <a:p>
            <a:endParaRPr lang="en-US" dirty="0"/>
          </a:p>
          <a:p>
            <a:r>
              <a:rPr lang="en-US" dirty="0"/>
              <a:t>Floating point types:</a:t>
            </a:r>
          </a:p>
          <a:p>
            <a:r>
              <a:rPr lang="en-US" dirty="0" err="1"/>
              <a:t>sizeof</a:t>
            </a:r>
            <a:r>
              <a:rPr lang="en-US" dirty="0"/>
              <a:t>(float) = 4</a:t>
            </a:r>
          </a:p>
          <a:p>
            <a:r>
              <a:rPr lang="en-US" dirty="0" err="1"/>
              <a:t>sizeof</a:t>
            </a:r>
            <a:r>
              <a:rPr lang="en-US" dirty="0"/>
              <a:t>(double) = 8</a:t>
            </a:r>
          </a:p>
          <a:p>
            <a:r>
              <a:rPr lang="en-US" dirty="0" err="1"/>
              <a:t>sizeof</a:t>
            </a:r>
            <a:r>
              <a:rPr lang="en-US" dirty="0"/>
              <a:t>(long double) = 16</a:t>
            </a:r>
          </a:p>
          <a:p>
            <a:endParaRPr lang="en-US" dirty="0"/>
          </a:p>
          <a:p>
            <a:r>
              <a:rPr lang="en-US" dirty="0"/>
              <a:t>Sizes from </a:t>
            </a:r>
            <a:r>
              <a:rPr lang="en-US" dirty="0" err="1"/>
              <a:t>stddef.h</a:t>
            </a:r>
            <a:r>
              <a:rPr lang="en-US" dirty="0"/>
              <a:t>: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 = 8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ptrdiff_t</a:t>
            </a:r>
            <a:r>
              <a:rPr lang="en-US" dirty="0"/>
              <a:t>) =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19200"/>
            <a:ext cx="335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types:</a:t>
            </a:r>
          </a:p>
          <a:p>
            <a:r>
              <a:rPr lang="en-US" dirty="0" err="1"/>
              <a:t>sizeof</a:t>
            </a:r>
            <a:r>
              <a:rPr lang="en-US" dirty="0"/>
              <a:t>(char) = 1</a:t>
            </a:r>
          </a:p>
          <a:p>
            <a:r>
              <a:rPr lang="en-US" dirty="0" err="1"/>
              <a:t>sizeof</a:t>
            </a:r>
            <a:r>
              <a:rPr lang="en-US" dirty="0"/>
              <a:t>(short) = 2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= 4</a:t>
            </a:r>
          </a:p>
          <a:p>
            <a:r>
              <a:rPr lang="en-US" dirty="0" err="1"/>
              <a:t>sizeof</a:t>
            </a:r>
            <a:r>
              <a:rPr lang="en-US" dirty="0"/>
              <a:t>(long) = 4</a:t>
            </a:r>
          </a:p>
          <a:p>
            <a:r>
              <a:rPr lang="en-US" dirty="0" err="1"/>
              <a:t>sizeof</a:t>
            </a:r>
            <a:r>
              <a:rPr lang="en-US" dirty="0"/>
              <a:t>(long long) = 8</a:t>
            </a:r>
          </a:p>
          <a:p>
            <a:endParaRPr lang="en-US" dirty="0"/>
          </a:p>
          <a:p>
            <a:r>
              <a:rPr lang="en-US" dirty="0"/>
              <a:t>Pointers:</a:t>
            </a:r>
          </a:p>
          <a:p>
            <a:r>
              <a:rPr lang="en-US" dirty="0" err="1"/>
              <a:t>sizeof</a:t>
            </a:r>
            <a:r>
              <a:rPr lang="en-US" dirty="0"/>
              <a:t>(void*) = 4</a:t>
            </a:r>
          </a:p>
          <a:p>
            <a:endParaRPr lang="en-US" dirty="0"/>
          </a:p>
          <a:p>
            <a:r>
              <a:rPr lang="en-US" dirty="0"/>
              <a:t>Floating point types:</a:t>
            </a:r>
          </a:p>
          <a:p>
            <a:r>
              <a:rPr lang="en-US" dirty="0" err="1"/>
              <a:t>sizeof</a:t>
            </a:r>
            <a:r>
              <a:rPr lang="en-US" dirty="0"/>
              <a:t>(float) = 4</a:t>
            </a:r>
          </a:p>
          <a:p>
            <a:r>
              <a:rPr lang="en-US" dirty="0" err="1"/>
              <a:t>sizeof</a:t>
            </a:r>
            <a:r>
              <a:rPr lang="en-US" dirty="0"/>
              <a:t>(double) = 8</a:t>
            </a:r>
          </a:p>
          <a:p>
            <a:r>
              <a:rPr lang="en-US" dirty="0" err="1"/>
              <a:t>sizeof</a:t>
            </a:r>
            <a:r>
              <a:rPr lang="en-US" dirty="0"/>
              <a:t>(long double) = 12</a:t>
            </a:r>
          </a:p>
          <a:p>
            <a:endParaRPr lang="en-US" dirty="0"/>
          </a:p>
          <a:p>
            <a:r>
              <a:rPr lang="en-US" dirty="0"/>
              <a:t>Sizes from </a:t>
            </a:r>
            <a:r>
              <a:rPr lang="en-US" dirty="0" err="1"/>
              <a:t>stddef.h</a:t>
            </a:r>
            <a:r>
              <a:rPr lang="en-US" dirty="0"/>
              <a:t>: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 = 4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ptrdiff_t</a:t>
            </a:r>
            <a:r>
              <a:rPr lang="en-US" dirty="0"/>
              <a:t>) = 4</a:t>
            </a:r>
          </a:p>
        </p:txBody>
      </p:sp>
    </p:spTree>
    <p:extLst>
      <p:ext uri="{BB962C8B-B14F-4D97-AF65-F5344CB8AC3E}">
        <p14:creationId xmlns:p14="http://schemas.microsoft.com/office/powerpoint/2010/main" val="70029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846"/>
            <a:ext cx="931376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stddef.h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c_i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char d;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 %d offset of c %d\n",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offsetof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c_i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 %d offset of c %d\n",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c_i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offsetof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c_i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 %d offset of c %d\n",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offsetof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i_c_c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d));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655975"/>
            <a:ext cx="398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 returns 8-byte aligned addresses.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3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{ char c;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long l; } foo;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(foo) is</a:t>
            </a:r>
          </a:p>
          <a:p>
            <a:pPr lvl="1"/>
            <a:r>
              <a:rPr lang="en-US" dirty="0" smtClean="0"/>
              <a:t>A. 13 bytes</a:t>
            </a:r>
          </a:p>
          <a:p>
            <a:pPr lvl="1"/>
            <a:r>
              <a:rPr lang="en-US" dirty="0" smtClean="0"/>
              <a:t>B. 14 bytes</a:t>
            </a:r>
          </a:p>
          <a:p>
            <a:pPr lvl="1"/>
            <a:r>
              <a:rPr lang="en-US" dirty="0" smtClean="0"/>
              <a:t>C. 16 bytes</a:t>
            </a:r>
          </a:p>
          <a:p>
            <a:pPr lvl="1"/>
            <a:r>
              <a:rPr lang="en-US" dirty="0" smtClean="0"/>
              <a:t>D. 32 bytes</a:t>
            </a:r>
          </a:p>
          <a:p>
            <a:pPr lvl="1"/>
            <a:r>
              <a:rPr lang="en-US" dirty="0" smtClean="0"/>
              <a:t>E. 24 bytes</a:t>
            </a:r>
          </a:p>
        </p:txBody>
      </p:sp>
    </p:spTree>
    <p:extLst>
      <p:ext uri="{BB962C8B-B14F-4D97-AF65-F5344CB8AC3E}">
        <p14:creationId xmlns:p14="http://schemas.microsoft.com/office/powerpoint/2010/main" val="371788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 == (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)(float) x</a:t>
            </a:r>
          </a:p>
          <a:p>
            <a:pPr lvl="1"/>
            <a:r>
              <a:rPr lang="en-US" dirty="0" smtClean="0"/>
              <a:t>A. Always</a:t>
            </a:r>
          </a:p>
          <a:p>
            <a:pPr lvl="1"/>
            <a:r>
              <a:rPr lang="en-US" dirty="0" smtClean="0"/>
              <a:t>B. Sometimes</a:t>
            </a:r>
          </a:p>
          <a:p>
            <a:pPr lvl="1"/>
            <a:r>
              <a:rPr lang="en-US" dirty="0" smtClean="0"/>
              <a:t>C. Never</a:t>
            </a:r>
          </a:p>
          <a:p>
            <a:pPr lvl="1"/>
            <a:r>
              <a:rPr lang="en-US" dirty="0" smtClean="0"/>
              <a:t>D. Only when x ==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2/3 == 2/3.0</a:t>
            </a:r>
          </a:p>
          <a:p>
            <a:pPr lvl="1"/>
            <a:r>
              <a:rPr lang="en-US" dirty="0" smtClean="0"/>
              <a:t>A. Yes</a:t>
            </a:r>
          </a:p>
          <a:p>
            <a:pPr lvl="1"/>
            <a:r>
              <a:rPr lang="en-US" dirty="0" smtClean="0"/>
              <a:t>B.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What function does this instruction sequence implement? (</a:t>
            </a:r>
            <a:r>
              <a:rPr lang="en-US" dirty="0"/>
              <a:t>x86-64 </a:t>
            </a:r>
            <a:r>
              <a:rPr lang="en-US" dirty="0" smtClean="0"/>
              <a:t>code)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4400"/>
            <a:ext cx="5899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Parameters x in %edi, y in %esi</a:t>
            </a:r>
          </a:p>
          <a:p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cmpl   %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esi, %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edi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cmovge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9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$0xFF</a:t>
            </a:r>
          </a:p>
          <a:p>
            <a:pPr lvl="1"/>
            <a:r>
              <a:rPr lang="en-US" dirty="0" smtClean="0"/>
              <a:t>Contents of $</a:t>
            </a:r>
            <a:r>
              <a:rPr lang="en-US" dirty="0" err="1" smtClean="0"/>
              <a:t>eax</a:t>
            </a:r>
            <a:r>
              <a:rPr lang="en-US" dirty="0" smtClean="0"/>
              <a:t> is 0xF</a:t>
            </a:r>
          </a:p>
          <a:p>
            <a:r>
              <a:rPr lang="en-US" dirty="0" smtClean="0"/>
              <a:t>The ZF, SF, OF condition codes are</a:t>
            </a:r>
          </a:p>
          <a:p>
            <a:pPr lvl="1"/>
            <a:r>
              <a:rPr lang="en-US" dirty="0" smtClean="0"/>
              <a:t>A. 0,0,0</a:t>
            </a:r>
          </a:p>
          <a:p>
            <a:pPr lvl="1"/>
            <a:r>
              <a:rPr lang="en-US" dirty="0" smtClean="0"/>
              <a:t>B. 0,0,1</a:t>
            </a:r>
          </a:p>
          <a:p>
            <a:pPr lvl="1"/>
            <a:r>
              <a:rPr lang="en-US" dirty="0" smtClean="0"/>
              <a:t>C. 0,1,0</a:t>
            </a:r>
          </a:p>
          <a:p>
            <a:pPr lvl="1"/>
            <a:r>
              <a:rPr lang="en-US" dirty="0" smtClean="0"/>
              <a:t>D. 0,1,1</a:t>
            </a:r>
          </a:p>
          <a:p>
            <a:pPr lvl="1"/>
            <a:r>
              <a:rPr lang="en-US" dirty="0" smtClean="0"/>
              <a:t>E. 1,0,0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OS boot, some OS code runs in 16-bit mode on an x86.</a:t>
            </a:r>
          </a:p>
          <a:p>
            <a:pPr lvl="1"/>
            <a:r>
              <a:rPr lang="en-US" dirty="0" smtClean="0"/>
              <a:t>A. True</a:t>
            </a:r>
          </a:p>
          <a:p>
            <a:pPr lvl="1"/>
            <a:r>
              <a:rPr lang="en-US" dirty="0" smtClean="0"/>
              <a:t>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6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hardware </a:t>
            </a:r>
            <a:r>
              <a:rPr lang="en-US" dirty="0" err="1" smtClean="0"/>
              <a:t>prefetcher</a:t>
            </a:r>
            <a:r>
              <a:rPr lang="en-US" dirty="0" smtClean="0"/>
              <a:t> detects patterns in memory references from a given load and issues the load earlier than the instruction executes.</a:t>
            </a:r>
          </a:p>
          <a:p>
            <a:r>
              <a:rPr lang="en-US" dirty="0" smtClean="0"/>
              <a:t>A hardware </a:t>
            </a:r>
            <a:r>
              <a:rPr lang="en-US" dirty="0" err="1" smtClean="0"/>
              <a:t>prefetcher</a:t>
            </a:r>
            <a:r>
              <a:rPr lang="en-US" dirty="0" smtClean="0"/>
              <a:t> is part of the</a:t>
            </a:r>
          </a:p>
          <a:p>
            <a:pPr lvl="1"/>
            <a:r>
              <a:rPr lang="en-US" dirty="0" smtClean="0"/>
              <a:t>A. Architecture</a:t>
            </a:r>
          </a:p>
          <a:p>
            <a:pPr lvl="1"/>
            <a:r>
              <a:rPr lang="en-US" dirty="0" smtClean="0"/>
              <a:t>B. Microarchitecture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3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codes are part of</a:t>
            </a:r>
          </a:p>
          <a:p>
            <a:r>
              <a:rPr lang="en-US" dirty="0" smtClean="0"/>
              <a:t>A. the architecture</a:t>
            </a:r>
          </a:p>
          <a:p>
            <a:r>
              <a:rPr lang="en-US" dirty="0" smtClean="0"/>
              <a:t>B. the microarchitecture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9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binary 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1011 is</a:t>
            </a:r>
          </a:p>
          <a:p>
            <a:pPr lvl="1"/>
            <a:r>
              <a:rPr lang="en-US" dirty="0" smtClean="0"/>
              <a:t>A. 0x0</a:t>
            </a:r>
          </a:p>
          <a:p>
            <a:pPr lvl="1"/>
            <a:r>
              <a:rPr lang="en-US" dirty="0" smtClean="0"/>
              <a:t>B. 0x3</a:t>
            </a:r>
          </a:p>
          <a:p>
            <a:pPr lvl="1"/>
            <a:r>
              <a:rPr lang="en-US" dirty="0" smtClean="0"/>
              <a:t>C. 0xA</a:t>
            </a:r>
          </a:p>
          <a:p>
            <a:pPr lvl="1"/>
            <a:r>
              <a:rPr lang="en-US" dirty="0" smtClean="0"/>
              <a:t>D. 0xB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5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ESI</a:t>
            </a:r>
            <a:r>
              <a:rPr lang="en-US" dirty="0"/>
              <a:t>, EDI, EBX, and EBP are saved on the </a:t>
            </a:r>
            <a:r>
              <a:rPr lang="en-US" dirty="0" smtClean="0"/>
              <a:t>stack in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1"/>
            <a:r>
              <a:rPr lang="en-US" dirty="0" smtClean="0"/>
              <a:t>The code that saves them is the </a:t>
            </a:r>
            <a:r>
              <a:rPr lang="en-US" i="1" dirty="0" smtClean="0"/>
              <a:t>function prolog</a:t>
            </a:r>
            <a:r>
              <a:rPr lang="en-US" dirty="0" smtClean="0"/>
              <a:t> and usually is generated by the compiler. </a:t>
            </a:r>
          </a:p>
          <a:p>
            <a:pPr lvl="1"/>
            <a:r>
              <a:rPr lang="en-US" dirty="0" smtClean="0"/>
              <a:t>The code that restores them before return in the </a:t>
            </a:r>
            <a:r>
              <a:rPr lang="en-US" i="1" dirty="0" smtClean="0"/>
              <a:t>function epilog</a:t>
            </a:r>
            <a:r>
              <a:rPr lang="en-US" dirty="0" smtClean="0"/>
              <a:t>, and usually is generated by the compiler.</a:t>
            </a:r>
          </a:p>
          <a:p>
            <a:r>
              <a:rPr lang="en-US" dirty="0" smtClean="0"/>
              <a:t>All other registers are caller saved</a:t>
            </a:r>
          </a:p>
          <a:p>
            <a:r>
              <a:rPr lang="en-US" dirty="0" smtClean="0"/>
              <a:t>EAX holds the return value </a:t>
            </a:r>
            <a:endParaRPr lang="en-US" dirty="0"/>
          </a:p>
          <a:p>
            <a:r>
              <a:rPr lang="en-US" dirty="0" smtClean="0"/>
              <a:t>Arguments </a:t>
            </a:r>
            <a:r>
              <a:rPr lang="en-US" dirty="0"/>
              <a:t>are removed from the </a:t>
            </a:r>
            <a:r>
              <a:rPr lang="en-US" dirty="0" smtClean="0"/>
              <a:t>stack (</a:t>
            </a:r>
            <a:r>
              <a:rPr lang="en-US" i="1" dirty="0"/>
              <a:t>stack </a:t>
            </a:r>
            <a:r>
              <a:rPr lang="en-US" i="1" dirty="0" smtClean="0"/>
              <a:t>cleanup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Done by caller or </a:t>
            </a:r>
            <a:r>
              <a:rPr lang="en-US" dirty="0" err="1" smtClean="0"/>
              <a:t>callee</a:t>
            </a:r>
            <a:r>
              <a:rPr lang="en-US" dirty="0" smtClean="0"/>
              <a:t> depending on convention</a:t>
            </a:r>
          </a:p>
        </p:txBody>
      </p:sp>
    </p:spTree>
    <p:extLst>
      <p:ext uri="{BB962C8B-B14F-4D97-AF65-F5344CB8AC3E}">
        <p14:creationId xmlns:p14="http://schemas.microsoft.com/office/powerpoint/2010/main" val="95839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19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Arguments are passed from right to left, and placed on the stack. </a:t>
            </a:r>
          </a:p>
          <a:p>
            <a:pPr>
              <a:buFont typeface="+mj-lt"/>
              <a:buAutoNum type="arabicPeriod"/>
            </a:pPr>
            <a:r>
              <a:rPr lang="en-US" dirty="0"/>
              <a:t>Stack cleanup is performed by the called function. </a:t>
            </a:r>
          </a:p>
          <a:p>
            <a:pPr>
              <a:buFont typeface="+mj-lt"/>
              <a:buAutoNum type="arabicPeriod"/>
            </a:pPr>
            <a:r>
              <a:rPr lang="en-US" dirty="0"/>
              <a:t>Function name is decorated by prepending an underscore character and appending a '@' character and the number of bytes of stack space required. </a:t>
            </a:r>
          </a:p>
        </p:txBody>
      </p:sp>
    </p:spTree>
    <p:extLst>
      <p:ext uri="{BB962C8B-B14F-4D97-AF65-F5344CB8AC3E}">
        <p14:creationId xmlns:p14="http://schemas.microsoft.com/office/powerpoint/2010/main" val="17453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13359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Arguments are passed from right to left, and placed on the stack. </a:t>
            </a:r>
          </a:p>
          <a:p>
            <a:pPr>
              <a:buFont typeface="+mj-lt"/>
              <a:buAutoNum type="arabicPeriod"/>
            </a:pPr>
            <a:r>
              <a:rPr lang="en-US" dirty="0"/>
              <a:t>Stack cleanup is performed by the called function.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550" y="4718050"/>
            <a:ext cx="2803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 sum (2, 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276600"/>
            <a:ext cx="52854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push arguments to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stack,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right to left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push        3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push        2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; // call the function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call        _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sum@8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; // copy the return value from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EAX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 a local variable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c)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[c],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62258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304074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743200"/>
          </a:xfrm>
        </p:spPr>
        <p:txBody>
          <a:bodyPr/>
          <a:lstStyle/>
          <a:p>
            <a:r>
              <a:rPr lang="en-US" dirty="0"/>
              <a:t>Arguments are passed from right to left, and placed on the stack. </a:t>
            </a:r>
          </a:p>
          <a:p>
            <a:r>
              <a:rPr lang="en-US" dirty="0"/>
              <a:t>Stack cleanup is performed by the caller. </a:t>
            </a:r>
          </a:p>
          <a:p>
            <a:r>
              <a:rPr lang="en-US" dirty="0"/>
              <a:t>Function name is decorated by prefixing it with an underscore character '_'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2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743200"/>
          </a:xfrm>
        </p:spPr>
        <p:txBody>
          <a:bodyPr/>
          <a:lstStyle/>
          <a:p>
            <a:r>
              <a:rPr lang="en-US" dirty="0"/>
              <a:t>Arguments are passed from right to left, and placed on the stack. </a:t>
            </a:r>
          </a:p>
          <a:p>
            <a:r>
              <a:rPr lang="en-US" dirty="0"/>
              <a:t>Stack cleanup is performed by the caller.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111" y="5059401"/>
            <a:ext cx="2803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 sum (2, 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6361" y="2819400"/>
            <a:ext cx="528542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push arguments to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stack,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right to left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push        3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push        2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; // call the function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call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_sum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; // cleanup the stack by adding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 of the arguments to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ESP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register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add         esp,8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copy the return value from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EAX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 a local variable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c)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[c],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11" y="3963936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cdecl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282773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two function arguments </a:t>
            </a:r>
            <a:r>
              <a:rPr lang="en-US" dirty="0" smtClean="0"/>
              <a:t>of 32 bits or less go in ECX then EDX</a:t>
            </a:r>
          </a:p>
          <a:p>
            <a:pPr lvl="1"/>
            <a:r>
              <a:rPr lang="en-US" dirty="0" smtClean="0"/>
              <a:t>All other parameters are </a:t>
            </a:r>
            <a:r>
              <a:rPr lang="en-US" dirty="0"/>
              <a:t>pushed on the stack from right to </a:t>
            </a:r>
            <a:r>
              <a:rPr lang="en-US" dirty="0" smtClean="0"/>
              <a:t>left</a:t>
            </a:r>
            <a:endParaRPr lang="en-US" dirty="0"/>
          </a:p>
          <a:p>
            <a:r>
              <a:rPr lang="en-US" dirty="0"/>
              <a:t>Arguments are popped from the stack by the called function. </a:t>
            </a:r>
          </a:p>
          <a:p>
            <a:r>
              <a:rPr lang="en-US" dirty="0"/>
              <a:t>Function name is decorated </a:t>
            </a:r>
            <a:r>
              <a:rPr lang="en-US" dirty="0" smtClean="0"/>
              <a:t>by </a:t>
            </a:r>
            <a:r>
              <a:rPr lang="en-US" dirty="0"/>
              <a:t>prepending a '@' character and appending a '@' and the number of bytes (decimal) of space required by the arguments.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97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/>
              <a:t>First two function arguments of 32 bits or less go in ECX then </a:t>
            </a:r>
            <a:r>
              <a:rPr lang="en-US" dirty="0" smtClean="0"/>
              <a:t>EDX (others on stack)</a:t>
            </a:r>
            <a:endParaRPr lang="en-US" dirty="0"/>
          </a:p>
          <a:p>
            <a:r>
              <a:rPr lang="en-US" dirty="0" smtClean="0"/>
              <a:t>Arguments </a:t>
            </a:r>
            <a:r>
              <a:rPr lang="en-US" dirty="0"/>
              <a:t>are popped from the stack by the called function.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111" y="5059401"/>
            <a:ext cx="2803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 sum (2, 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6361" y="3081278"/>
            <a:ext cx="542328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put the arguments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EDX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and ECX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edx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,$3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ecx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,$2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call the function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call        @fastcallSum@8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copy the return value from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 EAX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 a local variable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c)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[c],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11" y="3963936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fastcall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29161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for C++ member functions</a:t>
            </a:r>
          </a:p>
          <a:p>
            <a:r>
              <a:rPr lang="en-US" dirty="0" smtClean="0"/>
              <a:t>Arguments </a:t>
            </a:r>
            <a:r>
              <a:rPr lang="en-US" dirty="0"/>
              <a:t>are passed from right to left, and placed on the stack. </a:t>
            </a:r>
            <a:r>
              <a:rPr lang="en-US" b="1" dirty="0"/>
              <a:t>this</a:t>
            </a:r>
            <a:r>
              <a:rPr lang="en-US" dirty="0"/>
              <a:t> is placed in ECX. </a:t>
            </a:r>
          </a:p>
          <a:p>
            <a:r>
              <a:rPr lang="en-US" dirty="0"/>
              <a:t>Stack cleanup </a:t>
            </a:r>
            <a:r>
              <a:rPr lang="en-US" dirty="0" smtClean="0"/>
              <a:t>by </a:t>
            </a:r>
            <a:r>
              <a:rPr lang="en-US" dirty="0"/>
              <a:t>the called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C++ name mangling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620446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::sum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(2, 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9239" y="3952772"/>
            <a:ext cx="45961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push        3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lea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sumObj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;//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::sum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call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sum@CSum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@@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QAEHHH@Z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[s4],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988303"/>
            <a:ext cx="307968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CSum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 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2613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basic blocks?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620000" cy="2620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A. 1</a:t>
            </a:r>
          </a:p>
          <a:p>
            <a:r>
              <a:rPr lang="en-US" dirty="0" smtClean="0"/>
              <a:t>B. 2</a:t>
            </a:r>
          </a:p>
          <a:p>
            <a:r>
              <a:rPr lang="en-US" dirty="0" smtClean="0"/>
              <a:t>C. 3</a:t>
            </a:r>
          </a:p>
          <a:p>
            <a:r>
              <a:rPr lang="en-US" dirty="0" smtClean="0"/>
              <a:t>D. 4</a:t>
            </a:r>
          </a:p>
          <a:p>
            <a:r>
              <a:rPr lang="en-US" dirty="0" smtClean="0"/>
              <a:t>E.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676400"/>
            <a:ext cx="4191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cmpl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je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1f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1:subl %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99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1 was</a:t>
            </a:r>
          </a:p>
          <a:p>
            <a:pPr lvl="1"/>
            <a:r>
              <a:rPr lang="en-US" dirty="0" smtClean="0"/>
              <a:t>A. Easy</a:t>
            </a:r>
          </a:p>
          <a:p>
            <a:pPr lvl="1"/>
            <a:r>
              <a:rPr lang="en-US" dirty="0" smtClean="0"/>
              <a:t>B. Medium</a:t>
            </a:r>
          </a:p>
          <a:p>
            <a:pPr lvl="1"/>
            <a:r>
              <a:rPr lang="en-US" dirty="0" smtClean="0"/>
              <a:t>C. </a:t>
            </a:r>
            <a:r>
              <a:rPr lang="en-US" smtClean="0"/>
              <a:t>Hard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exercise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x &amp; ~(0xF) do?</a:t>
            </a:r>
          </a:p>
          <a:p>
            <a:pPr lvl="1"/>
            <a:r>
              <a:rPr lang="en-US" dirty="0" smtClean="0"/>
              <a:t>A. Makes x = 0</a:t>
            </a:r>
          </a:p>
          <a:p>
            <a:pPr lvl="1"/>
            <a:r>
              <a:rPr lang="en-US" dirty="0" smtClean="0"/>
              <a:t>B. Clears the least significant 4 bits of x</a:t>
            </a:r>
          </a:p>
          <a:p>
            <a:pPr lvl="1"/>
            <a:r>
              <a:rPr lang="en-US" dirty="0" smtClean="0"/>
              <a:t>C. Clears the most significant 8 bits of x</a:t>
            </a:r>
          </a:p>
          <a:p>
            <a:pPr lvl="1"/>
            <a:r>
              <a:rPr lang="en-US" dirty="0" smtClean="0"/>
              <a:t>D. Sets the least significant 4 bits of x</a:t>
            </a:r>
          </a:p>
          <a:p>
            <a:pPr lvl="1"/>
            <a:r>
              <a:rPr lang="en-US" dirty="0" smtClean="0"/>
              <a:t>E. Sets the most significant 8 bits of x</a:t>
            </a:r>
          </a:p>
        </p:txBody>
      </p:sp>
    </p:spTree>
    <p:extLst>
      <p:ext uri="{BB962C8B-B14F-4D97-AF65-F5344CB8AC3E}">
        <p14:creationId xmlns:p14="http://schemas.microsoft.com/office/powerpoint/2010/main" val="3784903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28878" cy="6858000"/>
          </a:xfrm>
        </p:spPr>
      </p:pic>
    </p:spTree>
    <p:extLst>
      <p:ext uri="{BB962C8B-B14F-4D97-AF65-F5344CB8AC3E}">
        <p14:creationId xmlns:p14="http://schemas.microsoft.com/office/powerpoint/2010/main" val="291956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networking game card claims, “</a:t>
            </a:r>
            <a:r>
              <a:rPr lang="en-US" dirty="0"/>
              <a:t>Network packets from your game are prioritized and delivered before other network activity</a:t>
            </a:r>
            <a:r>
              <a:rPr lang="en-US" dirty="0" smtClean="0"/>
              <a:t>.”  The claim is an improvement to</a:t>
            </a:r>
          </a:p>
          <a:p>
            <a:pPr lvl="1"/>
            <a:r>
              <a:rPr lang="en-US" dirty="0" smtClean="0"/>
              <a:t>A. Bandwidth</a:t>
            </a:r>
          </a:p>
          <a:p>
            <a:pPr lvl="1"/>
            <a:r>
              <a:rPr lang="en-US" dirty="0" smtClean="0"/>
              <a:t>B.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83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networking game card claims, “</a:t>
            </a:r>
            <a:r>
              <a:rPr lang="en-US" dirty="0"/>
              <a:t>Offloads all network processing to the NPU, freeing up vital CPU resources to boost average </a:t>
            </a:r>
            <a:r>
              <a:rPr lang="en-US" dirty="0" smtClean="0"/>
              <a:t>frame-rates.”  The claim is an improvement to</a:t>
            </a:r>
          </a:p>
          <a:p>
            <a:pPr lvl="1"/>
            <a:r>
              <a:rPr lang="en-US" dirty="0" smtClean="0"/>
              <a:t>A. Bandwidth</a:t>
            </a:r>
          </a:p>
          <a:p>
            <a:pPr lvl="1"/>
            <a:r>
              <a:rPr lang="en-US" dirty="0" smtClean="0"/>
              <a:t>B.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5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How many Grateful Dead shows did Professor </a:t>
            </a:r>
            <a:r>
              <a:rPr lang="en-US" dirty="0" err="1" smtClean="0"/>
              <a:t>Witchel</a:t>
            </a:r>
            <a:r>
              <a:rPr lang="en-US" dirty="0" smtClean="0"/>
              <a:t> attend back in the day?</a:t>
            </a:r>
          </a:p>
          <a:p>
            <a:pPr lvl="1"/>
            <a:r>
              <a:rPr lang="en-US" dirty="0" smtClean="0"/>
              <a:t>A. 5</a:t>
            </a:r>
          </a:p>
          <a:p>
            <a:pPr lvl="1"/>
            <a:r>
              <a:rPr lang="en-US" dirty="0" smtClean="0"/>
              <a:t>B. 15</a:t>
            </a:r>
          </a:p>
          <a:p>
            <a:pPr lvl="1"/>
            <a:r>
              <a:rPr lang="en-US" dirty="0" smtClean="0"/>
              <a:t>C. 55</a:t>
            </a:r>
          </a:p>
          <a:p>
            <a:pPr lvl="1"/>
            <a:r>
              <a:rPr lang="en-US" dirty="0" smtClean="0"/>
              <a:t>D. 105</a:t>
            </a:r>
          </a:p>
          <a:p>
            <a:pPr lvl="1"/>
            <a:r>
              <a:rPr lang="en-US" dirty="0" smtClean="0"/>
              <a:t>E. 205</a:t>
            </a:r>
          </a:p>
          <a:p>
            <a:pPr lvl="1"/>
            <a:r>
              <a:rPr lang="en-US" dirty="0" smtClean="0"/>
              <a:t>F. Counting is so controlling, man.  Let the music just flow.  But I sure remember Nassau ‘90 with Branford…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8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ALU ops,    50% of instructions, CPI=1</a:t>
            </a:r>
          </a:p>
          <a:p>
            <a:r>
              <a:rPr lang="en-US" dirty="0" smtClean="0"/>
              <a:t>Branches,  10%</a:t>
            </a:r>
          </a:p>
          <a:p>
            <a:pPr lvl="1"/>
            <a:r>
              <a:rPr lang="en-US" dirty="0" smtClean="0"/>
              <a:t>90% correctly predicted</a:t>
            </a:r>
          </a:p>
          <a:p>
            <a:pPr lvl="1"/>
            <a:r>
              <a:rPr lang="en-US" dirty="0" smtClean="0"/>
              <a:t>3 cycle penalty when incorrectly predicted</a:t>
            </a:r>
          </a:p>
          <a:p>
            <a:r>
              <a:rPr lang="en-US" dirty="0" smtClean="0"/>
              <a:t>Loads &amp; stores 40%, CPI=1.2</a:t>
            </a:r>
          </a:p>
          <a:p>
            <a:r>
              <a:rPr lang="en-US" dirty="0" smtClean="0"/>
              <a:t>A. What is the overall CPI?</a:t>
            </a:r>
          </a:p>
          <a:p>
            <a:pPr lvl="1"/>
            <a:r>
              <a:rPr lang="en-US" dirty="0" smtClean="0"/>
              <a:t>0.5 + 0.4*1.2+0.09+0.03 = 0.98 + 0.12 = 1.1</a:t>
            </a:r>
          </a:p>
          <a:p>
            <a:r>
              <a:rPr lang="en-US" dirty="0" smtClean="0"/>
              <a:t>B. Is it better if we have 95% accuracy, but a 5 cycle branch penalty? A. Yes B. No</a:t>
            </a:r>
          </a:p>
          <a:p>
            <a:pPr lvl="1"/>
            <a:r>
              <a:rPr lang="en-US" dirty="0" smtClean="0"/>
              <a:t>0.095 + 0.025 = 0.12, it is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9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 want to combine comparisons and branches</a:t>
            </a:r>
          </a:p>
          <a:p>
            <a:pPr lvl="1"/>
            <a:r>
              <a:rPr lang="en-US" dirty="0" smtClean="0">
                <a:latin typeface="Andale Mono"/>
                <a:cs typeface="Andale Mono"/>
              </a:rPr>
              <a:t>rrjne %eax,%ebx Loop</a:t>
            </a:r>
          </a:p>
          <a:p>
            <a:r>
              <a:rPr lang="en-US" dirty="0" smtClean="0">
                <a:cs typeface="Andale Mono"/>
              </a:rPr>
              <a:t>How would this instruction be encoded?</a:t>
            </a:r>
          </a:p>
          <a:p>
            <a:r>
              <a:rPr lang="en-US" dirty="0" smtClean="0">
                <a:cs typeface="Andale Mono"/>
              </a:rPr>
              <a:t>What are the pipelining considerations for this instruction?</a:t>
            </a:r>
          </a:p>
          <a:p>
            <a:r>
              <a:rPr lang="en-US" dirty="0" smtClean="0">
                <a:cs typeface="Andale Mono"/>
              </a:rPr>
              <a:t>What is the average CPI for this instruction?</a:t>
            </a:r>
            <a:endParaRPr lang="en-US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94497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many cycles does this loop body take in the common case?</a:t>
            </a:r>
          </a:p>
          <a:p>
            <a:endParaRPr lang="en-US" sz="2400" dirty="0" smtClean="0"/>
          </a:p>
          <a:p>
            <a:r>
              <a:rPr lang="en-US" sz="2400" dirty="0" smtClean="0"/>
              <a:t>Assuming this snippet is perfectly representative, what is the CPI for each class of instructions? What is the overall CPI?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Make this fast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600200"/>
            <a:ext cx="381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  irmovl $List, %ebx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xor %eax, %eax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Loop: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mrmovl (%ebx), %edx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andl %edx, %edx</a:t>
            </a:r>
          </a:p>
          <a:p>
            <a:r>
              <a:rPr lang="en-US" dirty="0" smtClean="0">
                <a:latin typeface="Andale Mono"/>
                <a:cs typeface="Andale Mono"/>
              </a:rPr>
              <a:t>  jl Done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addl %edx, %eax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irmovl $4, %esi</a:t>
            </a:r>
          </a:p>
          <a:p>
            <a:r>
              <a:rPr lang="en-US" dirty="0" smtClean="0">
                <a:latin typeface="Andale Mono"/>
                <a:cs typeface="Andale Mono"/>
              </a:rPr>
              <a:t>  addl %esi, %ebx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jmp Loop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178656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cache with 64 byte lines and 256 sets is how big?</a:t>
            </a:r>
          </a:p>
          <a:p>
            <a:r>
              <a:rPr lang="en-US" dirty="0" smtClean="0"/>
              <a:t>A. 1 KB</a:t>
            </a:r>
          </a:p>
          <a:p>
            <a:r>
              <a:rPr lang="en-US" dirty="0" smtClean="0"/>
              <a:t>B. 2 KB</a:t>
            </a:r>
          </a:p>
          <a:p>
            <a:r>
              <a:rPr lang="en-US" dirty="0" smtClean="0"/>
              <a:t>C. 4 KB</a:t>
            </a:r>
          </a:p>
          <a:p>
            <a:r>
              <a:rPr lang="en-US" dirty="0" smtClean="0"/>
              <a:t>D. 8 KB</a:t>
            </a:r>
          </a:p>
          <a:p>
            <a:r>
              <a:rPr lang="en-US" dirty="0" smtClean="0"/>
              <a:t>E. 16 KB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00" smtClean="0">
                <a:latin typeface="Helvetica" pitchFamily="32" charset="0"/>
              </a:rPr>
              <a:t>CS352H</a:t>
            </a:r>
          </a:p>
          <a:p>
            <a:pPr eaLnBrk="1" hangingPunct="1"/>
            <a:r>
              <a:rPr lang="en-US" sz="1000" smtClean="0">
                <a:latin typeface="Helvetica" pitchFamily="32" charset="0"/>
              </a:rPr>
              <a:t>Fall 2007</a:t>
            </a:r>
            <a:endParaRPr lang="en-US" sz="1200" smtClean="0">
              <a:solidFill>
                <a:srgbClr val="FF9933"/>
              </a:solidFill>
            </a:endParaRPr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Lecture 15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latin typeface="Helvetica" pitchFamily="32" charset="0"/>
              </a:rPr>
              <a:t>	         </a:t>
            </a:r>
            <a:fld id="{5117D399-0A92-4226-9CA3-126911A96DEB}" type="slidenum">
              <a:rPr lang="en-US" sz="1200" smtClean="0">
                <a:latin typeface="Helvetica" pitchFamily="32" charset="0"/>
              </a:rPr>
              <a:pPr eaLnBrk="1" hangingPunct="1"/>
              <a:t>37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33794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replace a 7200 RPM disk with a 15,000 RPM disk, what have you done?</a:t>
            </a:r>
          </a:p>
          <a:p>
            <a:r>
              <a:rPr lang="en-US" dirty="0" smtClean="0"/>
              <a:t>A. Decreased latency</a:t>
            </a:r>
          </a:p>
          <a:p>
            <a:r>
              <a:rPr lang="en-US" dirty="0" smtClean="0"/>
              <a:t>B. Not changed latency</a:t>
            </a:r>
          </a:p>
          <a:p>
            <a:r>
              <a:rPr lang="en-US" dirty="0" smtClean="0"/>
              <a:t>C. Increased latency</a:t>
            </a:r>
          </a:p>
          <a:p>
            <a:endParaRPr lang="en-US" dirty="0" smtClean="0"/>
          </a:p>
          <a:p>
            <a:r>
              <a:rPr lang="en-US" dirty="0" smtClean="0"/>
              <a:t>A. Decreased bandwidth</a:t>
            </a:r>
          </a:p>
          <a:p>
            <a:r>
              <a:rPr lang="en-US" dirty="0" smtClean="0"/>
              <a:t>B. Not changed bandwidth</a:t>
            </a:r>
          </a:p>
          <a:p>
            <a:r>
              <a:rPr lang="en-US" dirty="0" smtClean="0"/>
              <a:t>C. Increased bandwidth</a:t>
            </a:r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00" smtClean="0">
                <a:latin typeface="Helvetica" pitchFamily="32" charset="0"/>
              </a:rPr>
              <a:t>CS352H</a:t>
            </a:r>
          </a:p>
          <a:p>
            <a:pPr eaLnBrk="1" hangingPunct="1"/>
            <a:r>
              <a:rPr lang="en-US" sz="1000" smtClean="0">
                <a:latin typeface="Helvetica" pitchFamily="32" charset="0"/>
              </a:rPr>
              <a:t>Fall 2007</a:t>
            </a:r>
            <a:endParaRPr lang="en-US" sz="1200" smtClean="0">
              <a:solidFill>
                <a:srgbClr val="FF9933"/>
              </a:solidFill>
            </a:endParaRPr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Lecture 15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latin typeface="Helvetica" pitchFamily="32" charset="0"/>
              </a:rPr>
              <a:t>	         </a:t>
            </a:r>
            <a:fld id="{5117D399-0A92-4226-9CA3-126911A96DEB}" type="slidenum">
              <a:rPr lang="en-US" sz="1200" smtClean="0">
                <a:latin typeface="Helvetica" pitchFamily="32" charset="0"/>
              </a:rPr>
              <a:pPr eaLnBrk="1" hangingPunct="1"/>
              <a:t>38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451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Look at this code</a:t>
            </a:r>
          </a:p>
          <a:p>
            <a:pPr lvl="1"/>
            <a:r>
              <a:rPr lang="en-US" dirty="0" smtClean="0"/>
              <a:t>Just look at it</a:t>
            </a:r>
          </a:p>
          <a:p>
            <a:r>
              <a:rPr lang="en-US" dirty="0" smtClean="0"/>
              <a:t>I have an L1 cache</a:t>
            </a:r>
          </a:p>
          <a:p>
            <a:pPr lvl="1"/>
            <a:r>
              <a:rPr lang="en-US" dirty="0" smtClean="0"/>
              <a:t>Direct-mapped</a:t>
            </a:r>
          </a:p>
          <a:p>
            <a:pPr lvl="1"/>
            <a:r>
              <a:rPr lang="en-US" dirty="0" smtClean="0"/>
              <a:t>16-byte lines</a:t>
            </a:r>
          </a:p>
          <a:p>
            <a:pPr lvl="1"/>
            <a:r>
              <a:rPr lang="en-US" dirty="0" smtClean="0"/>
              <a:t>1 cycle access time</a:t>
            </a:r>
          </a:p>
          <a:p>
            <a:r>
              <a:rPr lang="en-US" dirty="0" smtClean="0"/>
              <a:t>I have an L2 cache</a:t>
            </a:r>
          </a:p>
          <a:p>
            <a:pPr lvl="1"/>
            <a:r>
              <a:rPr lang="en-US" dirty="0" smtClean="0"/>
              <a:t>Direct-mapped</a:t>
            </a:r>
          </a:p>
          <a:p>
            <a:pPr lvl="1"/>
            <a:r>
              <a:rPr lang="en-US" dirty="0" smtClean="0"/>
              <a:t>32-byte lines</a:t>
            </a:r>
          </a:p>
          <a:p>
            <a:pPr lvl="1"/>
            <a:r>
              <a:rPr lang="en-US" dirty="0" smtClean="0"/>
              <a:t>10 cycles</a:t>
            </a:r>
          </a:p>
          <a:p>
            <a:r>
              <a:rPr lang="en-US" dirty="0" smtClean="0"/>
              <a:t>I have some memory</a:t>
            </a:r>
          </a:p>
          <a:p>
            <a:pPr lvl="1"/>
            <a:r>
              <a:rPr lang="en-US" dirty="0" smtClean="0"/>
              <a:t>100 cycles</a:t>
            </a:r>
          </a:p>
          <a:p>
            <a:r>
              <a:rPr lang="en-US" dirty="0" smtClean="0"/>
              <a:t>What will the hit rates be?</a:t>
            </a:r>
          </a:p>
          <a:p>
            <a:r>
              <a:rPr lang="en-US" dirty="0" smtClean="0"/>
              <a:t>What is the AMAT for this code? (assume array[] is the only memory)</a:t>
            </a:r>
          </a:p>
          <a:p>
            <a:r>
              <a:rPr lang="en-US" dirty="0" smtClean="0"/>
              <a:t>Why didn’t I have to tell you the cache size?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4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 smtClean="0">
                <a:latin typeface="Andale Mono"/>
                <a:cs typeface="Andale Mono"/>
              </a:rPr>
              <a:t>int array[N];</a:t>
            </a:r>
          </a:p>
          <a:p>
            <a:pPr marL="0" indent="0">
              <a:buNone/>
            </a:pPr>
            <a:r>
              <a:rPr lang="en-US" sz="2400" dirty="0" smtClean="0">
                <a:latin typeface="Andale Mono"/>
                <a:cs typeface="Andale Mono"/>
              </a:rPr>
              <a:t>int sum;</a:t>
            </a:r>
          </a:p>
          <a:p>
            <a:pPr marL="0" indent="0">
              <a:buNone/>
            </a:pPr>
            <a:r>
              <a:rPr lang="en-US" sz="2400" dirty="0" smtClean="0">
                <a:latin typeface="Andale Mono"/>
                <a:cs typeface="Andale Mono"/>
              </a:rPr>
              <a:t>for (i=0; i &lt; N; i++) {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smtClean="0">
                <a:latin typeface="Andale Mono"/>
                <a:cs typeface="Andale Mono"/>
              </a:rPr>
              <a:t>  sum += array[i];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26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relative merits?</a:t>
            </a:r>
          </a:p>
          <a:p>
            <a:pPr lvl="1"/>
            <a:r>
              <a:rPr lang="en-US" dirty="0" smtClean="0"/>
              <a:t>X &amp; ~(0xF)</a:t>
            </a:r>
          </a:p>
          <a:p>
            <a:pPr lvl="1"/>
            <a:r>
              <a:rPr lang="en-US" dirty="0" smtClean="0"/>
              <a:t>X &amp; 0xFFFFFFF0</a:t>
            </a:r>
          </a:p>
          <a:p>
            <a:pPr lvl="1"/>
            <a:endParaRPr lang="en-US" dirty="0"/>
          </a:p>
          <a:p>
            <a:r>
              <a:rPr lang="en-US" dirty="0" smtClean="0"/>
              <a:t>What </a:t>
            </a:r>
            <a:r>
              <a:rPr lang="en-US" smtClean="0"/>
              <a:t>does this do?</a:t>
            </a:r>
            <a:endParaRPr lang="en-US" dirty="0" smtClean="0"/>
          </a:p>
          <a:p>
            <a:pPr lvl="1"/>
            <a:r>
              <a:rPr lang="en-US" dirty="0" smtClean="0"/>
              <a:t>X &amp; ~((1 &lt;&lt; Y) –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71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 build a two way set associative cache that has a weird replacement policy.  It replaces way 0, way 0, then way 1, way 1, then way 0 (twice), etc.</a:t>
            </a:r>
          </a:p>
          <a:p>
            <a:r>
              <a:rPr lang="en-US" dirty="0" smtClean="0"/>
              <a:t>Build a reference stream that is as bad as it gets for this cache (using the smallest number of </a:t>
            </a:r>
            <a:r>
              <a:rPr lang="en-US" smtClean="0"/>
              <a:t>distinct addresses).  </a:t>
            </a:r>
            <a:r>
              <a:rPr lang="en-US" dirty="0" smtClean="0"/>
              <a:t>Assume the cache is K KB.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0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Here’s some code</a:t>
            </a:r>
          </a:p>
          <a:p>
            <a:r>
              <a:rPr lang="en-US" sz="2400" dirty="0" smtClean="0"/>
              <a:t>Assume a cache with a 4-word line size</a:t>
            </a:r>
          </a:p>
          <a:p>
            <a:r>
              <a:rPr lang="en-US" sz="2400" dirty="0" smtClean="0"/>
              <a:t>How many cache misses will this code take?</a:t>
            </a:r>
          </a:p>
          <a:p>
            <a:pPr lvl="1"/>
            <a:r>
              <a:rPr lang="en-US" sz="2000" dirty="0" smtClean="0"/>
              <a:t>Assume m,n are much larger than the cache</a:t>
            </a:r>
          </a:p>
          <a:p>
            <a:r>
              <a:rPr lang="en-US" sz="2400" dirty="0" smtClean="0"/>
              <a:t>How can I make it better?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sum_cols(int m, int n,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int input[m][n],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int output[n])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for </a:t>
            </a:r>
            <a:r>
              <a:rPr lang="en-US" sz="1800" dirty="0" smtClean="0">
                <a:latin typeface="Courier"/>
                <a:cs typeface="Courier"/>
              </a:rPr>
              <a:t>(j </a:t>
            </a:r>
            <a:r>
              <a:rPr lang="en-US" sz="1800" dirty="0" smtClean="0">
                <a:latin typeface="Courier"/>
                <a:cs typeface="Courier"/>
              </a:rPr>
              <a:t>= 0; </a:t>
            </a:r>
            <a:r>
              <a:rPr lang="en-US" sz="1800" dirty="0" smtClean="0">
                <a:latin typeface="Courier"/>
                <a:cs typeface="Courier"/>
              </a:rPr>
              <a:t>j </a:t>
            </a:r>
            <a:r>
              <a:rPr lang="en-US" sz="1800" dirty="0" smtClean="0">
                <a:latin typeface="Courier"/>
                <a:cs typeface="Courier"/>
              </a:rPr>
              <a:t>&lt; n; </a:t>
            </a:r>
            <a:r>
              <a:rPr lang="en-US" sz="1800" dirty="0" smtClean="0">
                <a:latin typeface="Courier"/>
                <a:cs typeface="Courier"/>
              </a:rPr>
              <a:t>j+</a:t>
            </a:r>
            <a:r>
              <a:rPr lang="en-US" sz="1800" dirty="0" smtClean="0">
                <a:latin typeface="Courier"/>
                <a:cs typeface="Courier"/>
              </a:rPr>
              <a:t>+)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int sum = 0;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for </a:t>
            </a:r>
            <a:r>
              <a:rPr lang="en-US" sz="1800" dirty="0" smtClean="0">
                <a:latin typeface="Courier"/>
                <a:cs typeface="Courier"/>
              </a:rPr>
              <a:t>(i </a:t>
            </a:r>
            <a:r>
              <a:rPr lang="en-US" sz="1800" dirty="0" smtClean="0">
                <a:latin typeface="Courier"/>
                <a:cs typeface="Courier"/>
              </a:rPr>
              <a:t>= 0; </a:t>
            </a:r>
            <a:r>
              <a:rPr lang="en-US" sz="1800" dirty="0" smtClean="0">
                <a:latin typeface="Courier"/>
                <a:cs typeface="Courier"/>
              </a:rPr>
              <a:t>i </a:t>
            </a:r>
            <a:r>
              <a:rPr lang="en-US" sz="1800" dirty="0" smtClean="0">
                <a:latin typeface="Courier"/>
                <a:cs typeface="Courier"/>
              </a:rPr>
              <a:t>&lt; m; </a:t>
            </a:r>
            <a:r>
              <a:rPr lang="en-US" sz="1800" dirty="0" smtClean="0">
                <a:latin typeface="Courier"/>
                <a:cs typeface="Courier"/>
              </a:rPr>
              <a:t>i+</a:t>
            </a:r>
            <a:r>
              <a:rPr lang="en-US" sz="1800" dirty="0" smtClean="0">
                <a:latin typeface="Courier"/>
                <a:cs typeface="Courier"/>
              </a:rPr>
              <a:t>+)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dirty="0" smtClean="0">
                <a:latin typeface="Courier"/>
                <a:cs typeface="Courier"/>
              </a:rPr>
              <a:t>sum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+= input[i][j];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output[j] = sum;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1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Here’s some code</a:t>
            </a:r>
          </a:p>
          <a:p>
            <a:r>
              <a:rPr lang="en-US" sz="2400" dirty="0" smtClean="0"/>
              <a:t>Assume a cache with a 4-word line size</a:t>
            </a:r>
          </a:p>
          <a:p>
            <a:r>
              <a:rPr lang="en-US" sz="2400" dirty="0" smtClean="0"/>
              <a:t>How many cache misses will this code take?</a:t>
            </a:r>
          </a:p>
          <a:p>
            <a:pPr lvl="1"/>
            <a:r>
              <a:rPr lang="en-US" sz="2000" dirty="0" smtClean="0"/>
              <a:t>Assume m,n are much larger than the cache</a:t>
            </a:r>
          </a:p>
          <a:p>
            <a:r>
              <a:rPr lang="en-US" sz="2400" dirty="0" smtClean="0"/>
              <a:t>How can I make it better?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sum_cols(int m, int n,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int input[m][n],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int output[n])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for (i = 0; i &lt; n; i++)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for (j = 0; j &lt; m; j++)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output[j] += input[i][j];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31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Here’s some code</a:t>
            </a:r>
          </a:p>
          <a:p>
            <a:r>
              <a:rPr lang="en-US" sz="2400" dirty="0" smtClean="0"/>
              <a:t>Assume a cache with a 4-word line size</a:t>
            </a:r>
          </a:p>
          <a:p>
            <a:r>
              <a:rPr lang="en-US" sz="2400" dirty="0" smtClean="0"/>
              <a:t>How many cache misses will this code take?</a:t>
            </a:r>
          </a:p>
          <a:p>
            <a:pPr lvl="1"/>
            <a:r>
              <a:rPr lang="en-US" sz="2000" dirty="0" smtClean="0"/>
              <a:t>Assume m,n are much larger than the cache</a:t>
            </a:r>
          </a:p>
          <a:p>
            <a:r>
              <a:rPr lang="en-US" sz="2400" dirty="0" smtClean="0"/>
              <a:t>How can I make it better?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sum_cols(int m, int n,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int input[m][n],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int output[n</a:t>
            </a:r>
            <a:r>
              <a:rPr lang="en-US" sz="1800" smtClean="0">
                <a:latin typeface="Courier"/>
                <a:cs typeface="Courier"/>
              </a:rPr>
              <a:t>]</a:t>
            </a:r>
            <a:r>
              <a:rPr lang="en-US" sz="1800" smtClean="0">
                <a:latin typeface="Courier"/>
                <a:cs typeface="Courier"/>
              </a:rPr>
              <a:t>) {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for </a:t>
            </a:r>
            <a:r>
              <a:rPr lang="en-US" sz="1800" dirty="0" smtClean="0">
                <a:latin typeface="Courier"/>
                <a:cs typeface="Courier"/>
              </a:rPr>
              <a:t>(j </a:t>
            </a:r>
            <a:r>
              <a:rPr lang="en-US" sz="1800" dirty="0" smtClean="0">
                <a:latin typeface="Courier"/>
                <a:cs typeface="Courier"/>
              </a:rPr>
              <a:t>= 0; </a:t>
            </a:r>
            <a:r>
              <a:rPr lang="en-US" sz="1800" dirty="0" smtClean="0">
                <a:latin typeface="Courier"/>
                <a:cs typeface="Courier"/>
              </a:rPr>
              <a:t>j </a:t>
            </a:r>
            <a:r>
              <a:rPr lang="en-US" sz="1800" dirty="0" smtClean="0">
                <a:latin typeface="Courier"/>
                <a:cs typeface="Courier"/>
              </a:rPr>
              <a:t>&lt; n; </a:t>
            </a:r>
            <a:r>
              <a:rPr lang="en-US" sz="1800" dirty="0" smtClean="0">
                <a:latin typeface="Courier"/>
                <a:cs typeface="Courier"/>
              </a:rPr>
              <a:t>j += B)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smtClean="0">
                <a:latin typeface="Courier"/>
                <a:cs typeface="Courier"/>
              </a:rPr>
              <a:t>for (i </a:t>
            </a:r>
            <a:r>
              <a:rPr lang="en-US" sz="1800" dirty="0" smtClean="0">
                <a:latin typeface="Courier"/>
                <a:cs typeface="Courier"/>
              </a:rPr>
              <a:t>= 0; </a:t>
            </a:r>
            <a:r>
              <a:rPr lang="en-US" sz="1800" dirty="0" smtClean="0">
                <a:latin typeface="Courier"/>
                <a:cs typeface="Courier"/>
              </a:rPr>
              <a:t>i </a:t>
            </a:r>
            <a:r>
              <a:rPr lang="en-US" sz="1800" dirty="0" smtClean="0">
                <a:latin typeface="Courier"/>
                <a:cs typeface="Courier"/>
              </a:rPr>
              <a:t>&lt; m; </a:t>
            </a:r>
            <a:r>
              <a:rPr lang="en-US" sz="1800" dirty="0" smtClean="0">
                <a:latin typeface="Courier"/>
                <a:cs typeface="Courier"/>
              </a:rPr>
              <a:t>i+</a:t>
            </a:r>
            <a:r>
              <a:rPr lang="en-US" sz="1800" dirty="0" smtClean="0">
                <a:latin typeface="Courier"/>
                <a:cs typeface="Courier"/>
              </a:rPr>
              <a:t>+)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for (jj = j; jj &lt; j + B; jj++)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dirty="0" smtClean="0">
                <a:latin typeface="Courier"/>
                <a:cs typeface="Courier"/>
              </a:rPr>
              <a:t>output[jj] </a:t>
            </a:r>
            <a:r>
              <a:rPr lang="en-US" sz="1800" dirty="0" smtClean="0">
                <a:latin typeface="Courier"/>
                <a:cs typeface="Courier"/>
              </a:rPr>
              <a:t>+= input[i][j]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4497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clip(int *a, int N) {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int i;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for (i = 0; i &lt; N; i++)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if (a[i] &gt; 0)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  a[i] = 0;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}</a:t>
            </a: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mat_sum(int a[N][N]) {</a:t>
            </a: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  int i, j;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int sum = 0;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for (j = 0; j &lt; N; j++)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for (i = 0; i &lt; N; i++)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  sum += a[i][j];</a:t>
            </a: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}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343400"/>
            <a:ext cx="4038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cs typeface="Andale Mono"/>
              </a:rPr>
              <a:t>Write this loop body in y86. Assume int *a is in ebx, and N is in edx.</a:t>
            </a:r>
          </a:p>
          <a:p>
            <a:r>
              <a:rPr lang="en-US" sz="1800" dirty="0" smtClean="0">
                <a:cs typeface="Andale Mono"/>
              </a:rPr>
              <a:t>Suppose 90% of elements in a are &gt; 0, and our standard pipeline</a:t>
            </a:r>
          </a:p>
          <a:p>
            <a:r>
              <a:rPr lang="en-US" sz="1800" dirty="0" smtClean="0">
                <a:cs typeface="Andale Mono"/>
              </a:rPr>
              <a:t>What is the average CPE?</a:t>
            </a:r>
          </a:p>
          <a:p>
            <a:r>
              <a:rPr lang="en-US" sz="1800" dirty="0" smtClean="0">
                <a:cs typeface="Andale Mono"/>
              </a:rPr>
              <a:t>Optimize the average CPE</a:t>
            </a:r>
            <a:endParaRPr lang="en-US" sz="1800" dirty="0">
              <a:cs typeface="Andale Mon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4343400"/>
            <a:ext cx="4038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cs typeface="Andale Mono"/>
              </a:rPr>
              <a:t>Suppose I have a cache with 32-byte lines, and a is much larger than the cache</a:t>
            </a:r>
          </a:p>
          <a:p>
            <a:r>
              <a:rPr lang="en-US" sz="1800" dirty="0" smtClean="0">
                <a:cs typeface="Andale Mono"/>
              </a:rPr>
              <a:t>Analyze the cache behavior of this code</a:t>
            </a:r>
          </a:p>
          <a:p>
            <a:r>
              <a:rPr lang="en-US" sz="1800" dirty="0" smtClean="0">
                <a:cs typeface="Andale Mono"/>
              </a:rPr>
              <a:t>Improve this code and redo the analysis</a:t>
            </a:r>
          </a:p>
        </p:txBody>
      </p:sp>
    </p:spTree>
    <p:extLst>
      <p:ext uri="{BB962C8B-B14F-4D97-AF65-F5344CB8AC3E}">
        <p14:creationId xmlns:p14="http://schemas.microsoft.com/office/powerpoint/2010/main" val="15148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clip(int *a, int N) {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int i;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for (i = 0; i &lt; N; i++)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if (a[i] &gt; 0)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  a[i] = 0;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}</a:t>
            </a: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mat_sum(int a[N][N]) {</a:t>
            </a: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  int i, j;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int sum = 0;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for (j = 0; j &lt; N; j++)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for (i = 0; i &lt; N; i++)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  sum += a[i][j];</a:t>
            </a: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}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886200"/>
            <a:ext cx="8077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cs typeface="Andale Mono"/>
              </a:rPr>
              <a:t>Suppose</a:t>
            </a:r>
          </a:p>
          <a:p>
            <a:pPr lvl="1"/>
            <a:r>
              <a:rPr lang="en-US" sz="1600" dirty="0" smtClean="0">
                <a:cs typeface="Andale Mono"/>
              </a:rPr>
              <a:t>The performance of clip() is directly proportional to your calculated CPE</a:t>
            </a:r>
          </a:p>
          <a:p>
            <a:pPr lvl="1"/>
            <a:r>
              <a:rPr lang="en-US" sz="1600" dirty="0" smtClean="0">
                <a:cs typeface="Andale Mono"/>
              </a:rPr>
              <a:t>The performance of mat_sum() is directly proportional to the number of cache misses</a:t>
            </a:r>
          </a:p>
          <a:p>
            <a:r>
              <a:rPr lang="en-US" sz="2000" dirty="0" smtClean="0">
                <a:cs typeface="Andale Mono"/>
              </a:rPr>
              <a:t>I have a program in which clip() takes 60% of runtime, and mat_sum takes 20%</a:t>
            </a:r>
          </a:p>
          <a:p>
            <a:r>
              <a:rPr lang="en-US" sz="2000" dirty="0" smtClean="0">
                <a:cs typeface="Andale Mono"/>
              </a:rPr>
              <a:t>If I could optimize only one of these, which should I choose to get the best overall performance?</a:t>
            </a:r>
            <a:endParaRPr lang="en-US" sz="20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6149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 rotate right (1 position) using shift and | (bitwise or).</a:t>
            </a:r>
          </a:p>
          <a:p>
            <a:r>
              <a:rPr lang="en-US" dirty="0"/>
              <a:t>I</a:t>
            </a:r>
            <a:r>
              <a:rPr lang="en-US" dirty="0" smtClean="0"/>
              <a:t>mplement rotate left (</a:t>
            </a:r>
            <a:r>
              <a:rPr lang="en-US" smtClean="0"/>
              <a:t>1 position) with &lt;&lt;, |, &amp; </a:t>
            </a:r>
            <a:r>
              <a:rPr lang="en-US" dirty="0" smtClean="0"/>
              <a:t>and !</a:t>
            </a:r>
          </a:p>
          <a:p>
            <a:r>
              <a:rPr lang="en-US" dirty="0"/>
              <a:t>I</a:t>
            </a:r>
            <a:r>
              <a:rPr lang="en-US" dirty="0" smtClean="0"/>
              <a:t>mplement swap with ^ and no temporaries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3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stat.h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#define S_IFMT  00170000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S_IFSOCK 0140000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S_IFLNK  0120000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S_IFREG  0100000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S_IFBLK  0060000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S_IFDIR  0040000</a:t>
            </a:r>
          </a:p>
          <a:p>
            <a:r>
              <a:rPr lang="en-US"/>
              <a:t> </a:t>
            </a:r>
            <a:r>
              <a:rPr lang="en-US" smtClean="0"/>
              <a:t>#</a:t>
            </a:r>
            <a:r>
              <a:rPr lang="en-US" dirty="0"/>
              <a:t>define S_IFCHR  0020000</a:t>
            </a:r>
          </a:p>
          <a:p>
            <a:r>
              <a:rPr lang="en-US" dirty="0" smtClean="0"/>
              <a:t> </a:t>
            </a:r>
            <a:r>
              <a:rPr lang="en-US" dirty="0"/>
              <a:t>#define S_IFIFO  0010000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S_ISUID  0004000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S_ISGID  0002000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S_ISVTX  0001000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S_ISLNK(m)      (((m) &amp; S_IFMT) == S_IFLNK)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S_ISREG(m)      (((m) &amp; S_IFMT) == S_IFREG)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S_ISDIR(m)      (((m) &amp; S_IFMT) == S_IFDIR)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S_ISCHR(m)      (((m) &amp; S_IFMT) == S_IFCHR)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S_ISBLK(m)      (((m) &amp; S_IFMT) == S_IFBLK)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S_ISFIFO(m)     (((m) &amp; S_IFMT) == S_IFIFO)</a:t>
            </a:r>
          </a:p>
          <a:p>
            <a:r>
              <a:rPr lang="en-US" dirty="0"/>
              <a:t> </a:t>
            </a:r>
            <a:r>
              <a:rPr lang="en-US" dirty="0" smtClean="0"/>
              <a:t>#define </a:t>
            </a:r>
            <a:r>
              <a:rPr lang="en-US" dirty="0"/>
              <a:t>S_ISSOCK(m)     (((m) &amp; S_IFMT) == S_IFSOCK)</a:t>
            </a:r>
          </a:p>
        </p:txBody>
      </p:sp>
    </p:spTree>
    <p:extLst>
      <p:ext uri="{BB962C8B-B14F-4D97-AF65-F5344CB8AC3E}">
        <p14:creationId xmlns:p14="http://schemas.microsoft.com/office/powerpoint/2010/main" val="168447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#define S_IRWXUGO       (S_IRWXU|S_IRWXG|S_IRWXO)</a:t>
            </a:r>
          </a:p>
          <a:p>
            <a:r>
              <a:rPr lang="en-US" dirty="0" smtClean="0"/>
              <a:t>#define </a:t>
            </a:r>
            <a:r>
              <a:rPr lang="en-US" dirty="0"/>
              <a:t>S_IALLUGO       (S_ISUID|S_ISGID|S_ISVTX|S_IRWXUGO)</a:t>
            </a:r>
          </a:p>
          <a:p>
            <a:r>
              <a:rPr lang="en-US" dirty="0" smtClean="0"/>
              <a:t>#define </a:t>
            </a:r>
            <a:r>
              <a:rPr lang="en-US" dirty="0"/>
              <a:t>S_IRUGO         (S_IRUSR|S_IRGRP|S_IROTH)</a:t>
            </a:r>
          </a:p>
          <a:p>
            <a:r>
              <a:rPr lang="en-US" dirty="0" smtClean="0"/>
              <a:t>#define </a:t>
            </a:r>
            <a:r>
              <a:rPr lang="en-US" dirty="0"/>
              <a:t>S_IWUGO         (S_IWUSR|S_IWGRP|S_IWOTH)</a:t>
            </a:r>
          </a:p>
          <a:p>
            <a:r>
              <a:rPr lang="en-US" dirty="0" smtClean="0"/>
              <a:t>#define </a:t>
            </a:r>
            <a:r>
              <a:rPr lang="en-US" dirty="0"/>
              <a:t>S_IXUGO         (S_IXUSR|S_IXGRP|S_IXOTH)</a:t>
            </a:r>
          </a:p>
          <a:p>
            <a:endParaRPr lang="en-US" dirty="0"/>
          </a:p>
          <a:p>
            <a:r>
              <a:rPr lang="en-US" dirty="0" smtClean="0"/>
              <a:t>#define </a:t>
            </a:r>
            <a:r>
              <a:rPr lang="en-US" dirty="0"/>
              <a:t>UTIME_NOW       ((1l &lt;&lt; 30) - 1l)</a:t>
            </a:r>
          </a:p>
          <a:p>
            <a:r>
              <a:rPr lang="en-US" dirty="0" smtClean="0"/>
              <a:t>#define </a:t>
            </a:r>
            <a:r>
              <a:rPr lang="en-US" dirty="0"/>
              <a:t>UTIME_OMIT      ((1l &lt;&lt; 30) - 2l)</a:t>
            </a:r>
          </a:p>
        </p:txBody>
      </p:sp>
    </p:spTree>
    <p:extLst>
      <p:ext uri="{BB962C8B-B14F-4D97-AF65-F5344CB8AC3E}">
        <p14:creationId xmlns:p14="http://schemas.microsoft.com/office/powerpoint/2010/main" val="118566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Ceil/floor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`floor'  and  `</a:t>
            </a:r>
            <a:r>
              <a:rPr lang="en-US" dirty="0" err="1"/>
              <a:t>floorf</a:t>
            </a:r>
            <a:r>
              <a:rPr lang="en-US" dirty="0"/>
              <a:t>' find the nearest integer less than or equal to</a:t>
            </a:r>
          </a:p>
          <a:p>
            <a:r>
              <a:rPr lang="en-US" dirty="0"/>
              <a:t>X.  `ceil' and `</a:t>
            </a:r>
            <a:r>
              <a:rPr lang="en-US" dirty="0" err="1"/>
              <a:t>ceilf</a:t>
            </a:r>
            <a:r>
              <a:rPr lang="en-US" dirty="0"/>
              <a:t>' find the nearest integer greater than or </a:t>
            </a:r>
            <a:r>
              <a:rPr lang="en-US" dirty="0" smtClean="0"/>
              <a:t>equal to </a:t>
            </a:r>
            <a:r>
              <a:rPr lang="en-US" dirty="0"/>
              <a:t>X</a:t>
            </a:r>
            <a:r>
              <a:rPr lang="en-US" dirty="0" smtClean="0"/>
              <a:t>.</a:t>
            </a:r>
          </a:p>
          <a:p>
            <a:pPr lvl="1"/>
            <a:r>
              <a:rPr lang="en-US"/>
              <a:t>For example, ceil(0.5) is 1.0, and ceil(-0.5) is 0.0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1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vs. #define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do this.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4;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array[x];     //error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 = x;  //error</a:t>
            </a:r>
          </a:p>
          <a:p>
            <a:r>
              <a:rPr lang="en-US" dirty="0" smtClean="0"/>
              <a:t>By default </a:t>
            </a:r>
            <a:r>
              <a:rPr lang="en-US" dirty="0" err="1" smtClean="0"/>
              <a:t>rodata</a:t>
            </a:r>
            <a:r>
              <a:rPr lang="en-US" dirty="0" smtClean="0"/>
              <a:t> is read-only, with hardware memory protection</a:t>
            </a:r>
          </a:p>
          <a:p>
            <a:pPr lvl="1"/>
            <a:r>
              <a:rPr lang="en-US" b="1" dirty="0"/>
              <a:t>-</a:t>
            </a:r>
            <a:r>
              <a:rPr lang="en-US" b="1" dirty="0" err="1"/>
              <a:t>fwritable</a:t>
            </a:r>
            <a:r>
              <a:rPr lang="en-US" b="1" dirty="0"/>
              <a:t>-strings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3277</Words>
  <Application>Microsoft Macintosh PowerPoint</Application>
  <PresentationFormat>On-screen Show (4:3)</PresentationFormat>
  <Paragraphs>450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Get your binary on (3)</vt:lpstr>
      <vt:lpstr>Binary exercise (8)</vt:lpstr>
      <vt:lpstr>PowerPoint Presentation</vt:lpstr>
      <vt:lpstr>Exercises</vt:lpstr>
      <vt:lpstr>include/linux/stat.h</vt:lpstr>
      <vt:lpstr>PowerPoint Presentation</vt:lpstr>
      <vt:lpstr>Ceil/floor</vt:lpstr>
      <vt:lpstr>const int vs. #define</vt:lpstr>
      <vt:lpstr>32b vs. 64b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x86 Calling Conventions</vt:lpstr>
      <vt:lpstr>stdcall</vt:lpstr>
      <vt:lpstr>stdcall</vt:lpstr>
      <vt:lpstr>cdecl</vt:lpstr>
      <vt:lpstr>cdecl</vt:lpstr>
      <vt:lpstr>fastcall</vt:lpstr>
      <vt:lpstr>fastcall</vt:lpstr>
      <vt:lpstr>thiscall</vt:lpstr>
      <vt:lpstr>How many basic blocks?</vt:lpstr>
      <vt:lpstr>Exam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witchel</dc:creator>
  <cp:lastModifiedBy>Owen Hofmann</cp:lastModifiedBy>
  <cp:revision>91</cp:revision>
  <dcterms:created xsi:type="dcterms:W3CDTF">2012-01-19T08:17:09Z</dcterms:created>
  <dcterms:modified xsi:type="dcterms:W3CDTF">2012-05-01T18:28:09Z</dcterms:modified>
</cp:coreProperties>
</file>