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222" autoAdjust="0"/>
    <p:restoredTop sz="94660"/>
  </p:normalViewPr>
  <p:slideViewPr>
    <p:cSldViewPr snapToGrid="0">
      <p:cViewPr varScale="1">
        <p:scale>
          <a:sx n="68" d="100"/>
          <a:sy n="68" d="100"/>
        </p:scale>
        <p:origin x="1152"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The declining price of ore has reduced profit margins. Management seeks savings on maintenance costs for ore crusher machines. The machines are maintained more frequently (1 year) than OEM guidelines (3 years). However, the machines are used more heavily than OEM guidelines.</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Reduction of predicted maintenance costs of $45 million by 20% ($9 </a:t>
            </a:r>
            <a:r>
              <a:rPr lang="en-AU" sz="1071" b="1" dirty="0"/>
              <a:t>million) should provide enough of a buffer for future downward shifts in ore prices. This is our target. Success may also include identification of over- or under-maintenance.</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Management can change the frequency (intensity?) of maintenance. The question is how much change will maximize savings – </a:t>
            </a:r>
            <a:r>
              <a:rPr lang="en-AU" sz="1071" b="0" i="0" u="none" strike="noStrike" cap="none" dirty="0" err="1">
                <a:solidFill>
                  <a:srgbClr val="000000"/>
                </a:solidFill>
                <a:latin typeface="Arial"/>
                <a:ea typeface="Arial"/>
                <a:cs typeface="Arial"/>
                <a:sym typeface="Arial"/>
              </a:rPr>
              <a:t>undermaintenance</a:t>
            </a:r>
            <a:r>
              <a:rPr lang="en-AU" sz="1071" b="0" i="0" u="none" strike="noStrike" cap="none" dirty="0">
                <a:solidFill>
                  <a:srgbClr val="000000"/>
                </a:solidFill>
                <a:latin typeface="Arial"/>
                <a:ea typeface="Arial"/>
                <a:cs typeface="Arial"/>
                <a:sym typeface="Arial"/>
              </a:rPr>
              <a:t> is just as bad as </a:t>
            </a:r>
            <a:r>
              <a:rPr lang="en-AU" sz="1071" b="0" i="0" u="none" strike="noStrike" cap="none" dirty="0" err="1">
                <a:solidFill>
                  <a:srgbClr val="000000"/>
                </a:solidFill>
                <a:latin typeface="Arial"/>
                <a:ea typeface="Arial"/>
                <a:cs typeface="Arial"/>
                <a:sym typeface="Arial"/>
              </a:rPr>
              <a:t>overmaintenance</a:t>
            </a:r>
            <a:r>
              <a:rPr lang="en-AU" sz="1071"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OEM limits </a:t>
            </a:r>
          </a:p>
          <a:p>
            <a:pPr marL="0" marR="0" lvl="0" indent="0" algn="l" rtl="0">
              <a:lnSpc>
                <a:spcPct val="100000"/>
              </a:lnSpc>
              <a:spcBef>
                <a:spcPts val="0"/>
              </a:spcBef>
              <a:spcAft>
                <a:spcPts val="0"/>
              </a:spcAft>
              <a:buNone/>
            </a:pPr>
            <a:r>
              <a:rPr lang="en-AU" sz="1070" b="1" dirty="0"/>
              <a:t>Resistance from reliability engineering team</a:t>
            </a:r>
          </a:p>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Expected usage</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Data historian (ore production tonnage)</a:t>
            </a:r>
          </a:p>
          <a:p>
            <a:pPr marL="0" marR="0" lvl="0" indent="0" algn="l" rtl="0">
              <a:lnSpc>
                <a:spcPct val="100000"/>
              </a:lnSpc>
              <a:spcBef>
                <a:spcPts val="0"/>
              </a:spcBef>
              <a:spcAft>
                <a:spcPts val="0"/>
              </a:spcAft>
              <a:buNone/>
            </a:pPr>
            <a:r>
              <a:rPr lang="en-US" sz="1070" b="1" dirty="0"/>
              <a:t>Ellipse/SAP maintenance database</a:t>
            </a:r>
          </a:p>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T3000 DCS (</a:t>
            </a:r>
            <a:r>
              <a:rPr lang="en-US" sz="1070" b="1" dirty="0"/>
              <a:t>vibration, temperature, humidity)</a:t>
            </a:r>
          </a:p>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Ore crusher system (high l</a:t>
            </a:r>
            <a:r>
              <a:rPr lang="en-US" sz="1070" b="1" dirty="0"/>
              <a:t>evel process maps for individual ore crushers)</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err="1">
                <a:solidFill>
                  <a:srgbClr val="29748D"/>
                </a:solidFill>
                <a:latin typeface="Quattrocento Sans"/>
                <a:ea typeface="Quattrocento Sans"/>
                <a:cs typeface="Quattrocento Sans"/>
                <a:sym typeface="Quattrocento Sans"/>
              </a:rPr>
              <a:t>Monalco</a:t>
            </a:r>
            <a:r>
              <a:rPr lang="en-AU" sz="2000" dirty="0">
                <a:solidFill>
                  <a:srgbClr val="29748D"/>
                </a:solidFill>
                <a:latin typeface="Quattrocento Sans"/>
                <a:ea typeface="Quattrocento Sans"/>
                <a:cs typeface="Quattrocento Sans"/>
                <a:sym typeface="Quattrocento Sans"/>
              </a:rPr>
              <a:t> Problem Statement (Jeff Koskulics)</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Chanel Adams</a:t>
            </a:r>
            <a:r>
              <a:rPr lang="en-AU" dirty="0"/>
              <a:t>, </a:t>
            </a:r>
            <a:r>
              <a:rPr lang="en-AU" sz="1070" dirty="0"/>
              <a:t>Reliability Engineer</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Jonas Richards, Asset </a:t>
            </a:r>
            <a:r>
              <a:rPr lang="en-AU" sz="1071" b="0" i="0" u="none" strike="noStrike" cap="none" dirty="0" err="1">
                <a:solidFill>
                  <a:srgbClr val="000000"/>
                </a:solidFill>
                <a:latin typeface="Arial"/>
                <a:ea typeface="Arial"/>
                <a:cs typeface="Arial"/>
                <a:sym typeface="Arial"/>
              </a:rPr>
              <a:t>Itengrity</a:t>
            </a:r>
            <a:r>
              <a:rPr lang="en-AU" sz="1071" b="0" i="0" u="none" strike="noStrike" cap="none" dirty="0">
                <a:solidFill>
                  <a:srgbClr val="000000"/>
                </a:solidFill>
                <a:latin typeface="Arial"/>
                <a:ea typeface="Arial"/>
                <a:cs typeface="Arial"/>
                <a:sym typeface="Arial"/>
              </a:rPr>
              <a:t> Manager</a:t>
            </a:r>
          </a:p>
          <a:p>
            <a:pPr marL="0" marR="0" lvl="0" indent="0" algn="l" rtl="0">
              <a:lnSpc>
                <a:spcPct val="100000"/>
              </a:lnSpc>
              <a:spcBef>
                <a:spcPts val="0"/>
              </a:spcBef>
              <a:spcAft>
                <a:spcPts val="0"/>
              </a:spcAft>
              <a:buNone/>
            </a:pPr>
            <a:r>
              <a:rPr lang="en-AU" sz="1071" dirty="0"/>
              <a:t>Bruce Banner, Maintenance SME</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Jane </a:t>
            </a:r>
            <a:r>
              <a:rPr lang="en-AU" sz="1071" b="0" i="0" u="none" strike="noStrike" cap="none" dirty="0" err="1">
                <a:solidFill>
                  <a:srgbClr val="000000"/>
                </a:solidFill>
                <a:latin typeface="Arial"/>
                <a:ea typeface="Arial"/>
                <a:cs typeface="Arial"/>
                <a:sym typeface="Arial"/>
              </a:rPr>
              <a:t>Steere</a:t>
            </a:r>
            <a:r>
              <a:rPr lang="en-AU" sz="1071" b="0" i="0" u="none" strike="noStrike" cap="none" dirty="0">
                <a:solidFill>
                  <a:srgbClr val="000000"/>
                </a:solidFill>
                <a:latin typeface="Arial"/>
                <a:ea typeface="Arial"/>
                <a:cs typeface="Arial"/>
                <a:sym typeface="Arial"/>
              </a:rPr>
              <a:t>, Principal Maintenance</a:t>
            </a:r>
          </a:p>
          <a:p>
            <a:pPr marL="0" marR="0" lvl="0" indent="0" algn="l" rtl="0">
              <a:lnSpc>
                <a:spcPct val="100000"/>
              </a:lnSpc>
              <a:spcBef>
                <a:spcPts val="0"/>
              </a:spcBef>
              <a:spcAft>
                <a:spcPts val="0"/>
              </a:spcAft>
              <a:buNone/>
            </a:pPr>
            <a:r>
              <a:rPr lang="en-AU" sz="1071" dirty="0"/>
              <a:t>Fargo Williams, Change Manager</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Tara Starr</a:t>
            </a:r>
            <a:r>
              <a:rPr lang="en-AU" sz="1071" dirty="0"/>
              <a:t>, Maintenance SME</a:t>
            </a:r>
            <a:endParaRPr lang="en-AU" sz="1071"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AU" sz="1071"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How can </a:t>
            </a:r>
            <a:r>
              <a:rPr lang="en-AU" b="1" dirty="0" err="1"/>
              <a:t>Monalco</a:t>
            </a:r>
            <a:r>
              <a:rPr lang="en-AU" b="1" dirty="0"/>
              <a:t> reduce ore crusher maintenance costs by 20%?</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543</Words>
  <Application>Microsoft Office PowerPoint</Application>
  <PresentationFormat>On-screen Show (4:3)</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Monalco Problem Statement (Jeff Koskulics)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Monalco Problem Statement (Jeff Koskulics)</dc:title>
  <dc:creator>Christopher H</dc:creator>
  <cp:lastModifiedBy>Jeffrey Koskulics</cp:lastModifiedBy>
  <cp:revision>7</cp:revision>
  <dcterms:modified xsi:type="dcterms:W3CDTF">2020-04-01T15:29:18Z</dcterms:modified>
</cp:coreProperties>
</file>