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73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3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19"/>
  </p:normalViewPr>
  <p:slideViewPr>
    <p:cSldViewPr snapToGrid="0" snapToObjects="1">
      <p:cViewPr varScale="1">
        <p:scale>
          <a:sx n="187" d="100"/>
          <a:sy n="187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4ef1265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4ef1265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6cce25f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6cce25f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b851c4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b851c4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6cce25f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6cce25f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ec7c89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ec7c89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ec0f6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ec0f6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ec0f62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ec0f62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05698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05698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4ef1265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4ef1265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Weighing the weight of each wheelchair, and subtracting the value from the overall weight (child + wheelchair)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4ef1265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4ef1265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4ef1265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4ef1265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4ef126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4ef126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36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f1265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f1265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109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6cce25f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6cce25f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Hospital wheelchair or personal wheelchair?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7200" y="14586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 A R G E T   G R O U P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07200" y="2144450"/>
            <a:ext cx="31296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Wheelchair-bound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2900" y="3328675"/>
            <a:ext cx="4378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Cerebral palsy &amp; Duchenne muscular dystrophy 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99280" y="2956200"/>
            <a:ext cx="2345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Mainly associated with: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453500" y="1240925"/>
            <a:ext cx="53886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IKEA HÄKEN bathroom scale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Rationale: Focus is on uniquely identifying, storing and updating patient’s wheelchair weights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Up to 150kg with 100g increments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Hacked to auto-deduct wheelchair weight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HX711 Amplifier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reader PN532 module for Arduino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 will communicate with Raspberry Pi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for some functionality to enhance the child’s experience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 actual product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Should support up to 400kg (Max. wheelchair weight is ~158kg) with 100g increments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l="16593" t="10765" r="17137" b="26972"/>
          <a:stretch/>
        </p:blipFill>
        <p:spPr>
          <a:xfrm>
            <a:off x="1277850" y="3325826"/>
            <a:ext cx="1157350" cy="10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855050" y="4288575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Weighing scale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50" y="1043650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846888" y="179295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650" y="2214159"/>
            <a:ext cx="968500" cy="80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855050" y="3040763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 descr="Image result for arcade hammer ga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00" y="3394150"/>
            <a:ext cx="1433400" cy="1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20375" y="1240925"/>
            <a:ext cx="26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Ideation for form/experience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70775" y="1513975"/>
            <a:ext cx="6147150" cy="2866223"/>
            <a:chOff x="470775" y="1513975"/>
            <a:chExt cx="6147150" cy="2866223"/>
          </a:xfrm>
        </p:grpSpPr>
        <p:grpSp>
          <p:nvGrpSpPr>
            <p:cNvPr id="148" name="Google Shape;148;p22"/>
            <p:cNvGrpSpPr/>
            <p:nvPr/>
          </p:nvGrpSpPr>
          <p:grpSpPr>
            <a:xfrm>
              <a:off x="470775" y="1513975"/>
              <a:ext cx="6147150" cy="2866223"/>
              <a:chOff x="470775" y="1437775"/>
              <a:chExt cx="6147150" cy="2866223"/>
            </a:xfrm>
          </p:grpSpPr>
          <p:pic>
            <p:nvPicPr>
              <p:cNvPr id="149" name="Google Shape;149;p22"/>
              <p:cNvPicPr preferRelativeResize="0"/>
              <p:nvPr/>
            </p:nvPicPr>
            <p:blipFill rotWithShape="1">
              <a:blip r:embed="rId4">
                <a:alphaModFix/>
              </a:blip>
              <a:srcRect t="50765" r="34980"/>
              <a:stretch/>
            </p:blipFill>
            <p:spPr>
              <a:xfrm rot="5400000">
                <a:off x="571789" y="1336761"/>
                <a:ext cx="2866223" cy="3068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2"/>
              <p:cNvPicPr preferRelativeResize="0"/>
              <p:nvPr/>
            </p:nvPicPr>
            <p:blipFill rotWithShape="1">
              <a:blip r:embed="rId4">
                <a:alphaModFix/>
              </a:blip>
              <a:srcRect l="14140" t="33501" r="59688" b="51613"/>
              <a:stretch/>
            </p:blipFill>
            <p:spPr>
              <a:xfrm rot="5400000">
                <a:off x="3774188" y="3307690"/>
                <a:ext cx="952153" cy="7656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2"/>
              <p:cNvPicPr preferRelativeResize="0"/>
              <p:nvPr/>
            </p:nvPicPr>
            <p:blipFill rotWithShape="1">
              <a:blip r:embed="rId4">
                <a:alphaModFix/>
              </a:blip>
              <a:srcRect l="66048" t="50765"/>
              <a:stretch/>
            </p:blipFill>
            <p:spPr>
              <a:xfrm rot="5400000">
                <a:off x="4327551" y="825927"/>
                <a:ext cx="1501851" cy="3078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2"/>
            <p:cNvSpPr/>
            <p:nvPr/>
          </p:nvSpPr>
          <p:spPr>
            <a:xfrm rot="-3256448">
              <a:off x="2470839" y="3923350"/>
              <a:ext cx="159272" cy="39305"/>
            </a:xfrm>
            <a:prstGeom prst="rect">
              <a:avLst/>
            </a:prstGeom>
            <a:solidFill>
              <a:srgbClr val="FFD966">
                <a:alpha val="5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-2012414">
              <a:off x="1793825" y="2951882"/>
              <a:ext cx="159089" cy="39441"/>
            </a:xfrm>
            <a:prstGeom prst="rect">
              <a:avLst/>
            </a:prstGeom>
            <a:solidFill>
              <a:srgbClr val="FFD966">
                <a:alpha val="7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2"/>
          <p:cNvSpPr txBox="1"/>
          <p:nvPr/>
        </p:nvSpPr>
        <p:spPr>
          <a:xfrm>
            <a:off x="674975" y="4289025"/>
            <a:ext cx="336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Making visual indicator intuitive for use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617925" y="1656425"/>
            <a:ext cx="2059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Optimizing experience for child based on primary research insights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009350" y="3452725"/>
            <a:ext cx="2196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Issue: </a:t>
            </a:r>
            <a:endParaRPr sz="1000" b="1" i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Gamification,etc to stimulate child to achieve healthy weight during their next visit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E.g. Reach the ideal water level, etc</a:t>
            </a:r>
            <a:endParaRPr sz="1000"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728600" y="280995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Value-add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453500" y="1850525"/>
            <a:ext cx="42324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Possibility of an app that can help parents to track their child’s diet (KIV)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Parents can easily create/log a food diary for their child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App can be synced with weighing scale so that the child’s weight can be cross-referenced with their diet</a:t>
            </a: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(before the visit)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Enables ease of communication between doctors and parents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14398"/>
          <a:stretch/>
        </p:blipFill>
        <p:spPr>
          <a:xfrm>
            <a:off x="1181925" y="1596375"/>
            <a:ext cx="1157350" cy="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 r="2969" b="14280"/>
          <a:stretch/>
        </p:blipFill>
        <p:spPr>
          <a:xfrm>
            <a:off x="1316562" y="3448300"/>
            <a:ext cx="770275" cy="6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13" y="1835446"/>
            <a:ext cx="5029775" cy="1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P P   I N T E R F A C E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110275" y="4316750"/>
            <a:ext cx="729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Designing of the app interface for parents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13" y="1035950"/>
            <a:ext cx="7108767" cy="3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-86625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 O D E L L I N G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174" y="2812361"/>
            <a:ext cx="3048071" cy="18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178" y="542125"/>
            <a:ext cx="3048072" cy="21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75" y="1729775"/>
            <a:ext cx="4303675" cy="30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18075" y="1251313"/>
            <a:ext cx="729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Dimensions in cm</a:t>
            </a:r>
            <a:endParaRPr sz="1200" i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50" y="1372225"/>
            <a:ext cx="1464924" cy="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8750" y="11860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Research -</a:t>
            </a:r>
            <a:r>
              <a:rPr lang="en"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Existing solutions</a:t>
            </a:r>
            <a:endParaRPr sz="10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38850" y="468150"/>
            <a:ext cx="5466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1196701" y="1032995"/>
            <a:ext cx="6750598" cy="1111174"/>
            <a:chOff x="891900" y="1772645"/>
            <a:chExt cx="6750598" cy="1111174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l="21940" r="23099"/>
            <a:stretch/>
          </p:blipFill>
          <p:spPr>
            <a:xfrm>
              <a:off x="3626111" y="1772645"/>
              <a:ext cx="748908" cy="1111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9079" y="1772648"/>
              <a:ext cx="1362688" cy="1111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 descr="Image result for lilypad wheelchair scal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3338" y="1871618"/>
              <a:ext cx="1509160" cy="100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 descr="http://www.detecto.com/wp-content/uploads/2018/01/6600_1-768x626.jpg | Wheelchair Scales" title="Click to Enlarge Image"/>
            <p:cNvPicPr preferRelativeResize="0"/>
            <p:nvPr/>
          </p:nvPicPr>
          <p:blipFill rotWithShape="1">
            <a:blip r:embed="rId6">
              <a:alphaModFix/>
            </a:blip>
            <a:srcRect t="30399" b="25064"/>
            <a:stretch/>
          </p:blipFill>
          <p:spPr>
            <a:xfrm>
              <a:off x="1678629" y="2049485"/>
              <a:ext cx="1787767" cy="64947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7">
              <a:alphaModFix/>
            </a:blip>
            <a:srcRect r="10746"/>
            <a:stretch/>
          </p:blipFill>
          <p:spPr>
            <a:xfrm>
              <a:off x="891900" y="2041664"/>
              <a:ext cx="727521" cy="6651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 txBox="1"/>
          <p:nvPr/>
        </p:nvSpPr>
        <p:spPr>
          <a:xfrm>
            <a:off x="1242300" y="3363400"/>
            <a:ext cx="66594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Detecto 6500 &amp; LilyPad </a:t>
            </a: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- need to key in to tare wheelchair weight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LilyPad -</a:t>
            </a: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tare is linked to one wheelchair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Current UI/UX is not designed with kids in mind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07200" y="271792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E A S    O F    I M P R O V E M E N T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893750" y="2144450"/>
            <a:ext cx="53565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Current procedure for weighing wheelchair bound patients is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cumbersome and inefficient, </a:t>
            </a: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and does not focus on the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user-experience of the child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007200" y="13062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 R O B L E M    S T A T E M E N T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892975" y="8309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D O C T O R S</a:t>
            </a:r>
            <a:endParaRPr sz="13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21425" y="83097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H I L D R E N</a:t>
            </a:r>
            <a:endParaRPr sz="13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37875" y="1511700"/>
            <a:ext cx="283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Patients have to be hoisted in order to be weighed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96675" y="2897400"/>
            <a:ext cx="31698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Need to re-measure the wheelchair weight before weighing the patient then subtracting the weight of the wheelchair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69175" y="2206525"/>
            <a:ext cx="316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Current solutions do not remember multiple wheelchair weights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80425" y="2242650"/>
            <a:ext cx="35766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Intimidating for the child - younger children thinks they are getting an injection and becomes afraid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Discomfort of being moved out of the wheelchair then back onto the wheelchair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80425" y="1511700"/>
            <a:ext cx="35766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Current procedure does not focus on the user-experience of the kid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72875" y="3820475"/>
            <a:ext cx="31698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Weighing scale needs to be able to accomodate wheelchair weight of ~158kg (w/o the child)</a:t>
            </a:r>
            <a:endParaRPr sz="13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007200" y="1246625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I D E A  /  O P P O R T U N I T Y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43050" y="2041450"/>
            <a:ext cx="54579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General weighing scale </a:t>
            </a:r>
            <a:r>
              <a:rPr lang="en" sz="16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 all wheelchair types that provides a user-friendly experience for</a:t>
            </a:r>
            <a:r>
              <a:rPr lang="en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b="1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both the doctor and child patients</a:t>
            </a:r>
            <a:endParaRPr sz="1600"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1C23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4784"/>
          <a:stretch/>
        </p:blipFill>
        <p:spPr>
          <a:xfrm>
            <a:off x="1012016" y="1850525"/>
            <a:ext cx="1922459" cy="16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969900" y="2005632"/>
            <a:ext cx="388112" cy="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28600" y="35654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tag for wheelchair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3007200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l="16593" t="10765" r="17137" b="26972"/>
          <a:stretch/>
        </p:blipFill>
        <p:spPr>
          <a:xfrm>
            <a:off x="3970950" y="3568551"/>
            <a:ext cx="1157350" cy="10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548150" y="45313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Weighing scale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5657025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7">
            <a:alphaModFix/>
          </a:blip>
          <a:srcRect b="14398"/>
          <a:stretch/>
        </p:blipFill>
        <p:spPr>
          <a:xfrm>
            <a:off x="6619300" y="2174300"/>
            <a:ext cx="1157350" cy="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250" y="1057775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539988" y="1807075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7750" y="2304484"/>
            <a:ext cx="968500" cy="80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548150" y="3131088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4784"/>
          <a:stretch/>
        </p:blipFill>
        <p:spPr>
          <a:xfrm>
            <a:off x="1012016" y="1850525"/>
            <a:ext cx="1922459" cy="16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969900" y="2005632"/>
            <a:ext cx="388112" cy="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28600" y="35654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tag for wheelchair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3007200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l="16593" t="10765" r="17137" b="26972"/>
          <a:stretch/>
        </p:blipFill>
        <p:spPr>
          <a:xfrm>
            <a:off x="3970950" y="3568551"/>
            <a:ext cx="1157350" cy="108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548150" y="45313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Weighing scale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l="13521" t="13782" r="14401" b="23795"/>
          <a:stretch/>
        </p:blipFill>
        <p:spPr>
          <a:xfrm>
            <a:off x="5657025" y="2380675"/>
            <a:ext cx="479787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7">
            <a:alphaModFix/>
          </a:blip>
          <a:srcRect b="14398"/>
          <a:stretch/>
        </p:blipFill>
        <p:spPr>
          <a:xfrm>
            <a:off x="6619300" y="2174300"/>
            <a:ext cx="1157350" cy="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250" y="1057775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539988" y="1807075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7750" y="2304484"/>
            <a:ext cx="968500" cy="807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548150" y="3131088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Raspberry Pi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366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007200" y="4680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A R C H I T E C T U R E</a:t>
            </a:r>
            <a:endParaRPr sz="1200" dirty="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14886"/>
          <a:stretch/>
        </p:blipFill>
        <p:spPr>
          <a:xfrm>
            <a:off x="6797494" y="2201605"/>
            <a:ext cx="388112" cy="33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698" y="2005632"/>
            <a:ext cx="968499" cy="7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10436" y="2754932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Arduino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57B5C4-94CF-044A-A9A2-2CC41413D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237" b="30207"/>
          <a:stretch/>
        </p:blipFill>
        <p:spPr>
          <a:xfrm>
            <a:off x="3195843" y="2005632"/>
            <a:ext cx="1428628" cy="722275"/>
          </a:xfrm>
          <a:prstGeom prst="rect">
            <a:avLst/>
          </a:prstGeom>
        </p:spPr>
      </p:pic>
      <p:sp>
        <p:nvSpPr>
          <p:cNvPr id="16" name="Google Shape;116;p19">
            <a:extLst>
              <a:ext uri="{FF2B5EF4-FFF2-40B4-BE49-F238E27FC236}">
                <a16:creationId xmlns:a16="http://schemas.microsoft.com/office/drawing/2014/main" id="{5EA45B57-05D0-5F49-8A31-23D009DB2604}"/>
              </a:ext>
            </a:extLst>
          </p:cNvPr>
          <p:cNvSpPr txBox="1"/>
          <p:nvPr/>
        </p:nvSpPr>
        <p:spPr>
          <a:xfrm>
            <a:off x="3014635" y="2754932"/>
            <a:ext cx="155736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Adapter</a:t>
            </a:r>
            <a:endParaRPr sz="1200" b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75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4784"/>
          <a:stretch/>
        </p:blipFill>
        <p:spPr>
          <a:xfrm>
            <a:off x="1012016" y="1774325"/>
            <a:ext cx="1922459" cy="16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007200" y="620450"/>
            <a:ext cx="312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 O M P O N E N T S</a:t>
            </a:r>
            <a:endParaRPr sz="120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14886"/>
          <a:stretch/>
        </p:blipFill>
        <p:spPr>
          <a:xfrm>
            <a:off x="1012025" y="1835557"/>
            <a:ext cx="388112" cy="3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728600" y="3489200"/>
            <a:ext cx="20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NFC tag for wheelchair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453500" y="1393325"/>
            <a:ext cx="53886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NTAG213 anti-metal stickers</a:t>
            </a:r>
            <a:endParaRPr sz="1200"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Compatible with any device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Range: up to 10cm depending on sticker placement and field strength from NFC reader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Can be read quickly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Rewritable up to 100,000 cycles - can update the weight of wheelchairs multiple times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Can be stuck on metal components of wheelchair without electromagnetic interference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Water-resistant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703</Words>
  <Application>Microsoft Macintosh PowerPoint</Application>
  <PresentationFormat>On-screen Show (16:9)</PresentationFormat>
  <Paragraphs>88</Paragraphs>
  <Slides>16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Jeffery Kwoh Ji Hui</cp:lastModifiedBy>
  <cp:revision>2</cp:revision>
  <dcterms:modified xsi:type="dcterms:W3CDTF">2019-01-02T17:11:12Z</dcterms:modified>
</cp:coreProperties>
</file>