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68" r:id="rId2"/>
    <p:sldId id="256" r:id="rId3"/>
    <p:sldId id="257" r:id="rId4"/>
    <p:sldId id="258" r:id="rId5"/>
    <p:sldId id="259" r:id="rId6"/>
    <p:sldId id="260" r:id="rId7"/>
    <p:sldId id="272" r:id="rId8"/>
    <p:sldId id="276" r:id="rId9"/>
    <p:sldId id="273" r:id="rId10"/>
    <p:sldId id="274" r:id="rId11"/>
    <p:sldId id="275" r:id="rId12"/>
    <p:sldId id="278" r:id="rId13"/>
    <p:sldId id="277" r:id="rId14"/>
    <p:sldId id="285" r:id="rId15"/>
    <p:sldId id="265" r:id="rId16"/>
    <p:sldId id="270" r:id="rId17"/>
    <p:sldId id="271" r:id="rId18"/>
    <p:sldId id="263" r:id="rId19"/>
    <p:sldId id="266" r:id="rId20"/>
    <p:sldId id="282" r:id="rId21"/>
    <p:sldId id="280" r:id="rId22"/>
    <p:sldId id="283" r:id="rId23"/>
    <p:sldId id="284" r:id="rId24"/>
  </p:sldIdLst>
  <p:sldSz cx="9144000" cy="5143500" type="screen16x9"/>
  <p:notesSz cx="6858000" cy="9144000"/>
  <p:embeddedFontLst>
    <p:embeddedFont>
      <p:font typeface="Open Sans" panose="020B03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585"/>
  </p:normalViewPr>
  <p:slideViewPr>
    <p:cSldViewPr snapToGrid="0" snapToObjects="1">
      <p:cViewPr varScale="1">
        <p:scale>
          <a:sx n="187" d="100"/>
          <a:sy n="187" d="100"/>
        </p:scale>
        <p:origin x="20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ec7c89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ec7c89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925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576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6cce25f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6cce25f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13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6cce25f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6cce25f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623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b851c4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b851c4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ec0f62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ec0f62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05698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05698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6cce25f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6cce25f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6cce25f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6cce25f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4ef1265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4ef1265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ec0f6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ec0f6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209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ec0f6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ec0f6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8883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ec0f6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ec0f6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8115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ec0f6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ec0f6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3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4ef1265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4ef1265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Weighing the weight of each wheelchair, and subtracting the value from the overall weight (child + wheelchair)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4ef1265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4ef1265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4ef1265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4ef1265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4ef126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4ef126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dirty="0"/>
              <a:t>Hospital wheelchair or personal wheelchair?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36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62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10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31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13" y="1835446"/>
            <a:ext cx="5029775" cy="147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32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5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b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r a s p b e r r y   p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16;p19">
            <a:extLst>
              <a:ext uri="{FF2B5EF4-FFF2-40B4-BE49-F238E27FC236}">
                <a16:creationId xmlns:a16="http://schemas.microsoft.com/office/drawing/2014/main" id="{5EA45B57-05D0-5F49-8A31-23D009DB2604}"/>
              </a:ext>
            </a:extLst>
          </p:cNvPr>
          <p:cNvSpPr txBox="1"/>
          <p:nvPr/>
        </p:nvSpPr>
        <p:spPr>
          <a:xfrm>
            <a:off x="4764620" y="2854782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Amplifier</a:t>
            </a:r>
            <a:b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(hx711)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117;p19">
            <a:extLst>
              <a:ext uri="{FF2B5EF4-FFF2-40B4-BE49-F238E27FC236}">
                <a16:creationId xmlns:a16="http://schemas.microsoft.com/office/drawing/2014/main" id="{0CE197AB-87EF-7E42-AD0E-DC7A9F942F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494" y="2137777"/>
            <a:ext cx="968500" cy="80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8;p19">
            <a:extLst>
              <a:ext uri="{FF2B5EF4-FFF2-40B4-BE49-F238E27FC236}">
                <a16:creationId xmlns:a16="http://schemas.microsoft.com/office/drawing/2014/main" id="{C795F9E8-631F-F349-BDA9-A507203A6FD6}"/>
              </a:ext>
            </a:extLst>
          </p:cNvPr>
          <p:cNvSpPr txBox="1"/>
          <p:nvPr/>
        </p:nvSpPr>
        <p:spPr>
          <a:xfrm>
            <a:off x="2536894" y="2964381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19E5BA7-68DC-A54A-B738-6958B960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28"/>
          <a:stretch/>
        </p:blipFill>
        <p:spPr>
          <a:xfrm>
            <a:off x="5212365" y="2191584"/>
            <a:ext cx="661877" cy="566382"/>
          </a:xfrm>
          <a:prstGeom prst="rect">
            <a:avLst/>
          </a:prstGeom>
        </p:spPr>
      </p:pic>
      <p:pic>
        <p:nvPicPr>
          <p:cNvPr id="13" name="Google Shape;111;p19">
            <a:extLst>
              <a:ext uri="{FF2B5EF4-FFF2-40B4-BE49-F238E27FC236}">
                <a16:creationId xmlns:a16="http://schemas.microsoft.com/office/drawing/2014/main" id="{45C978ED-C495-4B49-B774-08E55D1BA9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593" t="10765" r="17137" b="26972"/>
          <a:stretch/>
        </p:blipFill>
        <p:spPr>
          <a:xfrm>
            <a:off x="7041611" y="2028074"/>
            <a:ext cx="1157350" cy="10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2;p19">
            <a:extLst>
              <a:ext uri="{FF2B5EF4-FFF2-40B4-BE49-F238E27FC236}">
                <a16:creationId xmlns:a16="http://schemas.microsoft.com/office/drawing/2014/main" id="{6454DBB7-1C3A-A849-BDCD-215741ADC029}"/>
              </a:ext>
            </a:extLst>
          </p:cNvPr>
          <p:cNvSpPr txBox="1"/>
          <p:nvPr/>
        </p:nvSpPr>
        <p:spPr>
          <a:xfrm>
            <a:off x="6588286" y="2970352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Load Cells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2215B28-D059-0244-BAC5-6CA27F5D5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62" b="25224"/>
          <a:stretch/>
        </p:blipFill>
        <p:spPr>
          <a:xfrm>
            <a:off x="1007047" y="2285759"/>
            <a:ext cx="896323" cy="571982"/>
          </a:xfrm>
          <a:prstGeom prst="rect">
            <a:avLst/>
          </a:prstGeom>
        </p:spPr>
      </p:pic>
      <p:pic>
        <p:nvPicPr>
          <p:cNvPr id="18" name="Picture 1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398043A-6051-F749-AE75-3AB89DD7D8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6265149" y="2328507"/>
            <a:ext cx="646274" cy="486485"/>
          </a:xfrm>
          <a:prstGeom prst="rect">
            <a:avLst/>
          </a:prstGeom>
        </p:spPr>
      </p:pic>
      <p:pic>
        <p:nvPicPr>
          <p:cNvPr id="19" name="Picture 1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2843FD9-8B65-C543-9397-4EECB6A8E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4305541" y="2328507"/>
            <a:ext cx="646274" cy="486485"/>
          </a:xfrm>
          <a:prstGeom prst="rect">
            <a:avLst/>
          </a:prstGeom>
        </p:spPr>
      </p:pic>
      <p:pic>
        <p:nvPicPr>
          <p:cNvPr id="20" name="Picture 1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1127B1C-A229-0F40-92DC-DE5ACAE844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 rot="10800000">
            <a:off x="2169672" y="2328507"/>
            <a:ext cx="646274" cy="486485"/>
          </a:xfrm>
          <a:prstGeom prst="rect">
            <a:avLst/>
          </a:prstGeom>
        </p:spPr>
      </p:pic>
      <p:sp>
        <p:nvSpPr>
          <p:cNvPr id="21" name="Google Shape;118;p19">
            <a:extLst>
              <a:ext uri="{FF2B5EF4-FFF2-40B4-BE49-F238E27FC236}">
                <a16:creationId xmlns:a16="http://schemas.microsoft.com/office/drawing/2014/main" id="{8CE7C955-B4FD-324F-A7F6-39322E6725C5}"/>
              </a:ext>
            </a:extLst>
          </p:cNvPr>
          <p:cNvSpPr txBox="1"/>
          <p:nvPr/>
        </p:nvSpPr>
        <p:spPr>
          <a:xfrm>
            <a:off x="814106" y="2974022"/>
            <a:ext cx="1282204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LCD Display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D275AC2-017A-AA42-ACBC-2BFE2AC1A1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147" b="35707"/>
          <a:stretch/>
        </p:blipFill>
        <p:spPr>
          <a:xfrm>
            <a:off x="2973350" y="4035797"/>
            <a:ext cx="1164709" cy="514170"/>
          </a:xfrm>
          <a:prstGeom prst="rect">
            <a:avLst/>
          </a:prstGeom>
        </p:spPr>
      </p:pic>
      <p:sp>
        <p:nvSpPr>
          <p:cNvPr id="23" name="Google Shape;116;p19">
            <a:extLst>
              <a:ext uri="{FF2B5EF4-FFF2-40B4-BE49-F238E27FC236}">
                <a16:creationId xmlns:a16="http://schemas.microsoft.com/office/drawing/2014/main" id="{2B039CB7-2ACB-BD44-B21D-13BE67BEA859}"/>
              </a:ext>
            </a:extLst>
          </p:cNvPr>
          <p:cNvSpPr txBox="1"/>
          <p:nvPr/>
        </p:nvSpPr>
        <p:spPr>
          <a:xfrm>
            <a:off x="2777021" y="4450669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Buttons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Picture 2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C651720-3678-DE4F-A30E-4BB8A0ECBC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 rot="5400000">
            <a:off x="3232568" y="3469417"/>
            <a:ext cx="646274" cy="4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5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b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 m a r t   w e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g h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n g   s c a l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16;p19">
            <a:extLst>
              <a:ext uri="{FF2B5EF4-FFF2-40B4-BE49-F238E27FC236}">
                <a16:creationId xmlns:a16="http://schemas.microsoft.com/office/drawing/2014/main" id="{5EA45B57-05D0-5F49-8A31-23D009DB2604}"/>
              </a:ext>
            </a:extLst>
          </p:cNvPr>
          <p:cNvSpPr txBox="1"/>
          <p:nvPr/>
        </p:nvSpPr>
        <p:spPr>
          <a:xfrm>
            <a:off x="4778184" y="4103610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Amplifier</a:t>
            </a:r>
            <a:b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(hx711)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117;p19">
            <a:extLst>
              <a:ext uri="{FF2B5EF4-FFF2-40B4-BE49-F238E27FC236}">
                <a16:creationId xmlns:a16="http://schemas.microsoft.com/office/drawing/2014/main" id="{0CE197AB-87EF-7E42-AD0E-DC7A9F942F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058" y="3386605"/>
            <a:ext cx="968500" cy="80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8;p19">
            <a:extLst>
              <a:ext uri="{FF2B5EF4-FFF2-40B4-BE49-F238E27FC236}">
                <a16:creationId xmlns:a16="http://schemas.microsoft.com/office/drawing/2014/main" id="{C795F9E8-631F-F349-BDA9-A507203A6FD6}"/>
              </a:ext>
            </a:extLst>
          </p:cNvPr>
          <p:cNvSpPr txBox="1"/>
          <p:nvPr/>
        </p:nvSpPr>
        <p:spPr>
          <a:xfrm>
            <a:off x="2550458" y="4213209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19E5BA7-68DC-A54A-B738-6958B960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28"/>
          <a:stretch/>
        </p:blipFill>
        <p:spPr>
          <a:xfrm>
            <a:off x="5225929" y="3440412"/>
            <a:ext cx="661877" cy="566382"/>
          </a:xfrm>
          <a:prstGeom prst="rect">
            <a:avLst/>
          </a:prstGeom>
        </p:spPr>
      </p:pic>
      <p:pic>
        <p:nvPicPr>
          <p:cNvPr id="13" name="Google Shape;111;p19">
            <a:extLst>
              <a:ext uri="{FF2B5EF4-FFF2-40B4-BE49-F238E27FC236}">
                <a16:creationId xmlns:a16="http://schemas.microsoft.com/office/drawing/2014/main" id="{45C978ED-C495-4B49-B774-08E55D1BA9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593" t="10765" r="17137" b="26972"/>
          <a:stretch/>
        </p:blipFill>
        <p:spPr>
          <a:xfrm>
            <a:off x="7055175" y="3276902"/>
            <a:ext cx="1157350" cy="10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2;p19">
            <a:extLst>
              <a:ext uri="{FF2B5EF4-FFF2-40B4-BE49-F238E27FC236}">
                <a16:creationId xmlns:a16="http://schemas.microsoft.com/office/drawing/2014/main" id="{6454DBB7-1C3A-A849-BDCD-215741ADC029}"/>
              </a:ext>
            </a:extLst>
          </p:cNvPr>
          <p:cNvSpPr txBox="1"/>
          <p:nvPr/>
        </p:nvSpPr>
        <p:spPr>
          <a:xfrm>
            <a:off x="6601850" y="421918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Load Cells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2215B28-D059-0244-BAC5-6CA27F5D5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62" b="25224"/>
          <a:stretch/>
        </p:blipFill>
        <p:spPr>
          <a:xfrm>
            <a:off x="1020611" y="3534587"/>
            <a:ext cx="896323" cy="571982"/>
          </a:xfrm>
          <a:prstGeom prst="rect">
            <a:avLst/>
          </a:prstGeom>
        </p:spPr>
      </p:pic>
      <p:pic>
        <p:nvPicPr>
          <p:cNvPr id="18" name="Picture 1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398043A-6051-F749-AE75-3AB89DD7D8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6278713" y="3577335"/>
            <a:ext cx="646274" cy="486485"/>
          </a:xfrm>
          <a:prstGeom prst="rect">
            <a:avLst/>
          </a:prstGeom>
        </p:spPr>
      </p:pic>
      <p:pic>
        <p:nvPicPr>
          <p:cNvPr id="19" name="Picture 1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2843FD9-8B65-C543-9397-4EECB6A8E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4319105" y="3577335"/>
            <a:ext cx="646274" cy="486485"/>
          </a:xfrm>
          <a:prstGeom prst="rect">
            <a:avLst/>
          </a:prstGeom>
        </p:spPr>
      </p:pic>
      <p:pic>
        <p:nvPicPr>
          <p:cNvPr id="20" name="Picture 1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1127B1C-A229-0F40-92DC-DE5ACAE844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 rot="10800000">
            <a:off x="2183236" y="3577335"/>
            <a:ext cx="646274" cy="486485"/>
          </a:xfrm>
          <a:prstGeom prst="rect">
            <a:avLst/>
          </a:prstGeom>
        </p:spPr>
      </p:pic>
      <p:sp>
        <p:nvSpPr>
          <p:cNvPr id="21" name="Google Shape;118;p19">
            <a:extLst>
              <a:ext uri="{FF2B5EF4-FFF2-40B4-BE49-F238E27FC236}">
                <a16:creationId xmlns:a16="http://schemas.microsoft.com/office/drawing/2014/main" id="{8CE7C955-B4FD-324F-A7F6-39322E6725C5}"/>
              </a:ext>
            </a:extLst>
          </p:cNvPr>
          <p:cNvSpPr txBox="1"/>
          <p:nvPr/>
        </p:nvSpPr>
        <p:spPr>
          <a:xfrm>
            <a:off x="827670" y="4222850"/>
            <a:ext cx="1282204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LCD Display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Google Shape;108;p19">
            <a:extLst>
              <a:ext uri="{FF2B5EF4-FFF2-40B4-BE49-F238E27FC236}">
                <a16:creationId xmlns:a16="http://schemas.microsoft.com/office/drawing/2014/main" id="{B31C4961-03F2-B74F-80D2-68B0BFC07DB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b="14886"/>
          <a:stretch/>
        </p:blipFill>
        <p:spPr>
          <a:xfrm>
            <a:off x="7223751" y="1622980"/>
            <a:ext cx="388112" cy="33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5;p19">
            <a:extLst>
              <a:ext uri="{FF2B5EF4-FFF2-40B4-BE49-F238E27FC236}">
                <a16:creationId xmlns:a16="http://schemas.microsoft.com/office/drawing/2014/main" id="{FDFE5E1E-3CE8-164A-90F9-E3ED274124E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1332" y="1387190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6;p19">
            <a:extLst>
              <a:ext uri="{FF2B5EF4-FFF2-40B4-BE49-F238E27FC236}">
                <a16:creationId xmlns:a16="http://schemas.microsoft.com/office/drawing/2014/main" id="{72471D5D-8072-3943-A57B-4A5E78E03271}"/>
              </a:ext>
            </a:extLst>
          </p:cNvPr>
          <p:cNvSpPr txBox="1"/>
          <p:nvPr/>
        </p:nvSpPr>
        <p:spPr>
          <a:xfrm>
            <a:off x="2550458" y="2109465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2BF4A44-F171-3140-84B9-17C614B3E7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9237" b="30207"/>
          <a:stretch/>
        </p:blipFill>
        <p:spPr>
          <a:xfrm>
            <a:off x="4912477" y="1387190"/>
            <a:ext cx="1428628" cy="722275"/>
          </a:xfrm>
          <a:prstGeom prst="rect">
            <a:avLst/>
          </a:prstGeom>
        </p:spPr>
      </p:pic>
      <p:sp>
        <p:nvSpPr>
          <p:cNvPr id="24" name="Google Shape;116;p19">
            <a:extLst>
              <a:ext uri="{FF2B5EF4-FFF2-40B4-BE49-F238E27FC236}">
                <a16:creationId xmlns:a16="http://schemas.microsoft.com/office/drawing/2014/main" id="{DB606776-9069-054E-BD8F-1787AF7DD7AE}"/>
              </a:ext>
            </a:extLst>
          </p:cNvPr>
          <p:cNvSpPr txBox="1"/>
          <p:nvPr/>
        </p:nvSpPr>
        <p:spPr>
          <a:xfrm>
            <a:off x="4778183" y="2109465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Adapter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16;p19">
            <a:extLst>
              <a:ext uri="{FF2B5EF4-FFF2-40B4-BE49-F238E27FC236}">
                <a16:creationId xmlns:a16="http://schemas.microsoft.com/office/drawing/2014/main" id="{441495F0-D6DE-1349-A905-AD78C2D0B625}"/>
              </a:ext>
            </a:extLst>
          </p:cNvPr>
          <p:cNvSpPr txBox="1"/>
          <p:nvPr/>
        </p:nvSpPr>
        <p:spPr>
          <a:xfrm>
            <a:off x="6639124" y="2109465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RFID Tag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Picture 2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816FAB2-C8B8-0B49-9ADE-5ED1A3F1C0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4151487" y="1544901"/>
            <a:ext cx="646274" cy="486485"/>
          </a:xfrm>
          <a:prstGeom prst="rect">
            <a:avLst/>
          </a:prstGeom>
        </p:spPr>
      </p:pic>
      <p:pic>
        <p:nvPicPr>
          <p:cNvPr id="27" name="Picture 2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89CE563-39D7-F642-BE2E-129BE76B9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>
            <a:off x="6341105" y="1544900"/>
            <a:ext cx="646274" cy="486485"/>
          </a:xfrm>
          <a:prstGeom prst="rect">
            <a:avLst/>
          </a:prstGeom>
        </p:spPr>
      </p:pic>
      <p:pic>
        <p:nvPicPr>
          <p:cNvPr id="28" name="Picture 2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FD2E14D-A55D-3D4A-ACC2-FBB759F56C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 rot="16200000">
            <a:off x="3244431" y="2710522"/>
            <a:ext cx="646274" cy="486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CD74AF-F3BC-7240-82B3-9AAB1FB2AF5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147" b="35707"/>
          <a:stretch/>
        </p:blipFill>
        <p:spPr>
          <a:xfrm>
            <a:off x="4614458" y="2510742"/>
            <a:ext cx="1164709" cy="514170"/>
          </a:xfrm>
          <a:prstGeom prst="rect">
            <a:avLst/>
          </a:prstGeom>
        </p:spPr>
      </p:pic>
      <p:pic>
        <p:nvPicPr>
          <p:cNvPr id="30" name="Picture 2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E6DF248-373C-7147-94D0-5E024063C2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035" t="24412" r="24793" b="38573"/>
          <a:stretch/>
        </p:blipFill>
        <p:spPr>
          <a:xfrm rot="18900000">
            <a:off x="4011461" y="2958929"/>
            <a:ext cx="646274" cy="486485"/>
          </a:xfrm>
          <a:prstGeom prst="rect">
            <a:avLst/>
          </a:prstGeom>
        </p:spPr>
      </p:pic>
      <p:sp>
        <p:nvSpPr>
          <p:cNvPr id="31" name="Google Shape;116;p19">
            <a:extLst>
              <a:ext uri="{FF2B5EF4-FFF2-40B4-BE49-F238E27FC236}">
                <a16:creationId xmlns:a16="http://schemas.microsoft.com/office/drawing/2014/main" id="{98C2660C-2420-6647-8497-A92FC7971B1F}"/>
              </a:ext>
            </a:extLst>
          </p:cNvPr>
          <p:cNvSpPr txBox="1"/>
          <p:nvPr/>
        </p:nvSpPr>
        <p:spPr>
          <a:xfrm>
            <a:off x="4418129" y="2925614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Buttons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544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5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b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 m a r t   w e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g h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n g   s c a l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FC9895-3B52-0A42-AC6B-84932FB2F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0005"/>
          <a:stretch/>
        </p:blipFill>
        <p:spPr>
          <a:xfrm>
            <a:off x="3808146" y="1807940"/>
            <a:ext cx="1527707" cy="152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BDD67-5E1A-2E4E-A2D2-689AFE672531}"/>
              </a:ext>
            </a:extLst>
          </p:cNvPr>
          <p:cNvSpPr txBox="1"/>
          <p:nvPr/>
        </p:nvSpPr>
        <p:spPr>
          <a:xfrm>
            <a:off x="4351426" y="1671851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8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007200" y="3757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F E A T U R E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430588" y="1132106"/>
            <a:ext cx="4926227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Smart Weighing Scale: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Button I/O:</a:t>
            </a:r>
          </a:p>
          <a:p>
            <a:pPr marL="9144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SG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Tare</a:t>
            </a:r>
          </a:p>
          <a:p>
            <a:pPr marL="914400" lvl="0" indent="-304800">
              <a:lnSpc>
                <a:spcPct val="115000"/>
              </a:lnSpc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SG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Register weight of wheelchair</a:t>
            </a:r>
          </a:p>
          <a:p>
            <a:pPr marL="4572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I/O:</a:t>
            </a:r>
          </a:p>
          <a:p>
            <a:pPr marL="9144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SG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Deduct stored weight from displayed weight</a:t>
            </a:r>
          </a:p>
          <a:p>
            <a:pPr marL="914400" lvl="0" indent="-304800">
              <a:lnSpc>
                <a:spcPct val="115000"/>
              </a:lnSpc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SG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Child’s weight is written into NFC</a:t>
            </a:r>
            <a:endParaRPr lang="en-US"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Storage: Persistent weight data is stored on RFID tag, so as to remain air gapped with hospital’s infrastructure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6A9290C-EB1A-1F49-A5DB-48408BFB0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0005"/>
          <a:stretch/>
        </p:blipFill>
        <p:spPr>
          <a:xfrm>
            <a:off x="1038878" y="1807940"/>
            <a:ext cx="1527707" cy="1527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2F60A-D181-2448-AAF1-CFF746160EE3}"/>
              </a:ext>
            </a:extLst>
          </p:cNvPr>
          <p:cNvSpPr txBox="1"/>
          <p:nvPr/>
        </p:nvSpPr>
        <p:spPr>
          <a:xfrm>
            <a:off x="1582158" y="1671851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20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007200" y="3757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F E A T U R E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430588" y="1132106"/>
            <a:ext cx="4926227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Smart Weighing Scale:</a:t>
            </a:r>
            <a:endParaRPr lang="en-US"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Code architecture: Event-driven programming</a:t>
            </a:r>
          </a:p>
          <a:p>
            <a:pPr marL="4572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Pi:</a:t>
            </a:r>
          </a:p>
          <a:p>
            <a:pPr marL="9144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 marL="4572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Arduino:</a:t>
            </a:r>
          </a:p>
          <a:p>
            <a:pPr marL="9144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6A9290C-EB1A-1F49-A5DB-48408BFB0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0005"/>
          <a:stretch/>
        </p:blipFill>
        <p:spPr>
          <a:xfrm>
            <a:off x="1038878" y="1807940"/>
            <a:ext cx="1527707" cy="1527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2F60A-D181-2448-AAF1-CFF746160EE3}"/>
              </a:ext>
            </a:extLst>
          </p:cNvPr>
          <p:cNvSpPr txBox="1"/>
          <p:nvPr/>
        </p:nvSpPr>
        <p:spPr>
          <a:xfrm>
            <a:off x="1582158" y="1671851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71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 descr="Image result for arcade hammer ga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00" y="3394150"/>
            <a:ext cx="1433400" cy="1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20375" y="1240925"/>
            <a:ext cx="26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Ideation for form/experience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70775" y="1513975"/>
            <a:ext cx="6147150" cy="2866223"/>
            <a:chOff x="470775" y="1513975"/>
            <a:chExt cx="6147150" cy="2866223"/>
          </a:xfrm>
        </p:grpSpPr>
        <p:grpSp>
          <p:nvGrpSpPr>
            <p:cNvPr id="148" name="Google Shape;148;p22"/>
            <p:cNvGrpSpPr/>
            <p:nvPr/>
          </p:nvGrpSpPr>
          <p:grpSpPr>
            <a:xfrm>
              <a:off x="470775" y="1513975"/>
              <a:ext cx="6147150" cy="2866223"/>
              <a:chOff x="470775" y="1437775"/>
              <a:chExt cx="6147150" cy="2866223"/>
            </a:xfrm>
          </p:grpSpPr>
          <p:pic>
            <p:nvPicPr>
              <p:cNvPr id="149" name="Google Shape;149;p22"/>
              <p:cNvPicPr preferRelativeResize="0"/>
              <p:nvPr/>
            </p:nvPicPr>
            <p:blipFill rotWithShape="1">
              <a:blip r:embed="rId4">
                <a:alphaModFix/>
              </a:blip>
              <a:srcRect t="50765" r="34980"/>
              <a:stretch/>
            </p:blipFill>
            <p:spPr>
              <a:xfrm rot="5400000">
                <a:off x="571789" y="1336761"/>
                <a:ext cx="2866223" cy="3068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2"/>
              <p:cNvPicPr preferRelativeResize="0"/>
              <p:nvPr/>
            </p:nvPicPr>
            <p:blipFill rotWithShape="1">
              <a:blip r:embed="rId4">
                <a:alphaModFix/>
              </a:blip>
              <a:srcRect l="14140" t="33501" r="59688" b="51613"/>
              <a:stretch/>
            </p:blipFill>
            <p:spPr>
              <a:xfrm rot="5400000">
                <a:off x="3774188" y="3307690"/>
                <a:ext cx="952153" cy="7656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2"/>
              <p:cNvPicPr preferRelativeResize="0"/>
              <p:nvPr/>
            </p:nvPicPr>
            <p:blipFill rotWithShape="1">
              <a:blip r:embed="rId4">
                <a:alphaModFix/>
              </a:blip>
              <a:srcRect l="66048" t="50765"/>
              <a:stretch/>
            </p:blipFill>
            <p:spPr>
              <a:xfrm rot="5400000">
                <a:off x="4327551" y="825927"/>
                <a:ext cx="1501851" cy="3078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2"/>
            <p:cNvSpPr/>
            <p:nvPr/>
          </p:nvSpPr>
          <p:spPr>
            <a:xfrm rot="-3256448">
              <a:off x="2470839" y="3923350"/>
              <a:ext cx="159272" cy="39305"/>
            </a:xfrm>
            <a:prstGeom prst="rect">
              <a:avLst/>
            </a:prstGeom>
            <a:solidFill>
              <a:srgbClr val="FFD966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-2012414">
              <a:off x="1793825" y="2951882"/>
              <a:ext cx="159089" cy="39441"/>
            </a:xfrm>
            <a:prstGeom prst="rect">
              <a:avLst/>
            </a:prstGeom>
            <a:solidFill>
              <a:srgbClr val="FFD966">
                <a:alpha val="7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2"/>
          <p:cNvSpPr txBox="1"/>
          <p:nvPr/>
        </p:nvSpPr>
        <p:spPr>
          <a:xfrm>
            <a:off x="674975" y="4289025"/>
            <a:ext cx="336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Making visual indicator intuitive for use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617925" y="1656425"/>
            <a:ext cx="2059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Optimizing experience for child based on primary research insights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009350" y="3452725"/>
            <a:ext cx="2196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Gamification,etc to stimulate child to achieve healthy weight during their next visit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E.g. Reach the ideal water level, etc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-86625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 O D E L L I N G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174" y="2812361"/>
            <a:ext cx="3048071" cy="18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178" y="542125"/>
            <a:ext cx="3048072" cy="21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75" y="1729775"/>
            <a:ext cx="4303675" cy="30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18075" y="1251313"/>
            <a:ext cx="729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Dimensions in cm</a:t>
            </a:r>
            <a:endParaRPr sz="1200" i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50" y="1372225"/>
            <a:ext cx="1464924" cy="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4784"/>
          <a:stretch/>
        </p:blipFill>
        <p:spPr>
          <a:xfrm>
            <a:off x="1012016" y="1774325"/>
            <a:ext cx="1922459" cy="16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1012025" y="1835557"/>
            <a:ext cx="388112" cy="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728600" y="34892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tag for wheelchair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453500" y="1393325"/>
            <a:ext cx="53886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NTAG213 anti-metal stickers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Compatible with any device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Range: up to 10cm depending on sticker placement and field strength from NFC reader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Can be read quickly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Rewritable up to 100,000 cycles - can update the weight of wheelchairs multiple times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Can be stuck on metal components of wheelchair without electromagnetic interference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Water-resistant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 M A R T P H O N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453500" y="1850525"/>
            <a:ext cx="42324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Companion app that helps parents to monitor child’s health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Parents can easily log doctor’s appointments with the child</a:t>
            </a: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App can be synced with </a:t>
            </a: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RFID tag to update weight of wheelchair manually</a:t>
            </a:r>
          </a:p>
          <a:p>
            <a:pPr marL="914400" lvl="0" indent="-3048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Helps with transient weight sources e.g. pillows for back support</a:t>
            </a:r>
            <a:endParaRPr lang="en-SG"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-SG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App can extract and visualise child’s weight stored in RFID tag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50881E2-DA6C-004D-9070-94555857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91" t="7196" r="27625" b="19462"/>
          <a:stretch/>
        </p:blipFill>
        <p:spPr>
          <a:xfrm>
            <a:off x="1574558" y="2063021"/>
            <a:ext cx="628203" cy="1017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7200" y="14586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 A R G E T   G R O U P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07200" y="2144450"/>
            <a:ext cx="31296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Wheelchair-bound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2900" y="3328675"/>
            <a:ext cx="4378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Cerebral palsy &amp; Duchenne muscular dystrophy 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99280" y="2956200"/>
            <a:ext cx="2345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Mainly associated with: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07200" y="353893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P P   U I   M O C K U P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A4CB-FFF6-B346-BC0D-4FA45962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70" y="1107501"/>
            <a:ext cx="5449694" cy="3266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41FB3-FB36-C247-ACED-F26A552B3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67" y="1194179"/>
            <a:ext cx="5422865" cy="31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07200" y="353893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P P   U I   M O C K U P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A4CB-FFF6-B346-BC0D-4FA45962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70" y="1107501"/>
            <a:ext cx="5449694" cy="32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07200" y="353893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P P   U I   M O C K U P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A4CB-FFF6-B346-BC0D-4FA45962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70" y="1107501"/>
            <a:ext cx="5449694" cy="3266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9F1920-8841-F94A-8509-03D72C71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28" y="1107501"/>
            <a:ext cx="5517778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07200" y="353893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P P   U I   M O C K U P S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7FEF2-A91C-D44F-B984-AAA45AB6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21" y="1269242"/>
            <a:ext cx="3413358" cy="29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8750" y="11860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Research -</a:t>
            </a:r>
            <a:r>
              <a:rPr lang="en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Existing solutions</a:t>
            </a:r>
            <a:endParaRPr sz="10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38850" y="468150"/>
            <a:ext cx="5466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1196701" y="1032995"/>
            <a:ext cx="6750598" cy="1111174"/>
            <a:chOff x="891900" y="1772645"/>
            <a:chExt cx="6750598" cy="1111174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l="21940" r="23099"/>
            <a:stretch/>
          </p:blipFill>
          <p:spPr>
            <a:xfrm>
              <a:off x="3626111" y="1772645"/>
              <a:ext cx="748908" cy="1111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9079" y="1772648"/>
              <a:ext cx="1362688" cy="1111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 descr="Image result for lilypad wheelchair scal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3338" y="1871618"/>
              <a:ext cx="1509160" cy="100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 descr="http://www.detecto.com/wp-content/uploads/2018/01/6600_1-768x626.jpg | Wheelchair Scales" title="Click to Enlarge Image"/>
            <p:cNvPicPr preferRelativeResize="0"/>
            <p:nvPr/>
          </p:nvPicPr>
          <p:blipFill rotWithShape="1">
            <a:blip r:embed="rId6">
              <a:alphaModFix/>
            </a:blip>
            <a:srcRect t="30399" b="25064"/>
            <a:stretch/>
          </p:blipFill>
          <p:spPr>
            <a:xfrm>
              <a:off x="1678629" y="2049485"/>
              <a:ext cx="1787767" cy="64947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7">
              <a:alphaModFix/>
            </a:blip>
            <a:srcRect r="10746"/>
            <a:stretch/>
          </p:blipFill>
          <p:spPr>
            <a:xfrm>
              <a:off x="891900" y="2041664"/>
              <a:ext cx="727521" cy="6651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 txBox="1"/>
          <p:nvPr/>
        </p:nvSpPr>
        <p:spPr>
          <a:xfrm>
            <a:off x="1242300" y="3363400"/>
            <a:ext cx="66594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Detecto</a:t>
            </a: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6500 &amp; </a:t>
            </a:r>
            <a:r>
              <a:rPr lang="en" sz="1200" b="1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LilyPad</a:t>
            </a: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 need to key in to tare wheelchair weight</a:t>
            </a: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LilyPad</a:t>
            </a: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en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tare is linked to one model of wheelchair</a:t>
            </a: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Current UI/UX is not designed with kids in mind</a:t>
            </a: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07200" y="271792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E A S    O F    I M P R O V E M E N T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893750" y="2144450"/>
            <a:ext cx="53565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Current procedure for weighing wheelchair bound patients is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cumbersome and inefficient, </a:t>
            </a: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and does not focus on the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user-experience of the child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007200" y="13062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 R O B L E M    S T A T E M E N T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892975" y="8309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D O C T O R S</a:t>
            </a:r>
            <a:endParaRPr sz="13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21425" y="8309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H I L D R E N</a:t>
            </a:r>
            <a:endParaRPr sz="13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37875" y="1511700"/>
            <a:ext cx="283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Patients have to be hoisted in order to be weighed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96675" y="2897400"/>
            <a:ext cx="31698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Need to re-measure the wheelchair weight before weighing the patient then subtracting the weight of the wheelchair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69175" y="2206525"/>
            <a:ext cx="316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Current solutions do not remember multiple wheelchair weights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80425" y="2242650"/>
            <a:ext cx="35766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Intimidating for the child - younger children thinks they are getting an injection and becomes afraid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Discomfort of being moved out of the wheelchair then back onto the wheelchair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80425" y="1511700"/>
            <a:ext cx="35766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Current procedure does not focus on the user-experience of the kid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72875" y="3820475"/>
            <a:ext cx="316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Weighing scale needs to be able to accomodate wheelchair weight of ~158kg (w/o the child)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007200" y="124662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 D E A  /  O P P O R T U N I T Y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43050" y="2041450"/>
            <a:ext cx="54579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General weighing scale </a:t>
            </a:r>
            <a:r>
              <a:rPr lang="en" sz="16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sz="1600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all wheelchair types </a:t>
            </a:r>
            <a:r>
              <a:rPr lang="en" sz="16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that provides a user-friendly experience for</a:t>
            </a:r>
            <a:r>
              <a:rPr lang="en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 dirty="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both the doctor and child patients</a:t>
            </a:r>
            <a:endParaRPr sz="1600" b="1" dirty="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4784"/>
          <a:stretch/>
        </p:blipFill>
        <p:spPr>
          <a:xfrm>
            <a:off x="1012016" y="1850525"/>
            <a:ext cx="1922459" cy="16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969900" y="2005632"/>
            <a:ext cx="388112" cy="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870475" y="3343832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tag for wheelchair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3007200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5657025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DA7212F-A6A9-B94D-BA7B-CE8F8B7B0C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91" t="7196" r="27625" b="19462"/>
          <a:stretch/>
        </p:blipFill>
        <p:spPr>
          <a:xfrm>
            <a:off x="6737587" y="2190039"/>
            <a:ext cx="628203" cy="1017458"/>
          </a:xfrm>
          <a:prstGeom prst="rect">
            <a:avLst/>
          </a:prstGeom>
        </p:spPr>
      </p:pic>
      <p:sp>
        <p:nvSpPr>
          <p:cNvPr id="19" name="Google Shape;118;p19">
            <a:extLst>
              <a:ext uri="{FF2B5EF4-FFF2-40B4-BE49-F238E27FC236}">
                <a16:creationId xmlns:a16="http://schemas.microsoft.com/office/drawing/2014/main" id="{59763B07-B1CE-8046-B6CE-C0277F778A09}"/>
              </a:ext>
            </a:extLst>
          </p:cNvPr>
          <p:cNvSpPr txBox="1"/>
          <p:nvPr/>
        </p:nvSpPr>
        <p:spPr>
          <a:xfrm>
            <a:off x="6067984" y="3145167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Smartphone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47DAF00-943B-A940-A566-754DD8CD1C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20005"/>
          <a:stretch/>
        </p:blipFill>
        <p:spPr>
          <a:xfrm>
            <a:off x="4006515" y="1989858"/>
            <a:ext cx="1130981" cy="11309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28BCE8-F209-0341-BD95-4E384B0ED796}"/>
              </a:ext>
            </a:extLst>
          </p:cNvPr>
          <p:cNvSpPr txBox="1"/>
          <p:nvPr/>
        </p:nvSpPr>
        <p:spPr>
          <a:xfrm>
            <a:off x="4403254" y="1937215"/>
            <a:ext cx="22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22" name="Google Shape;118;p19">
            <a:extLst>
              <a:ext uri="{FF2B5EF4-FFF2-40B4-BE49-F238E27FC236}">
                <a16:creationId xmlns:a16="http://schemas.microsoft.com/office/drawing/2014/main" id="{D7274C85-2F3D-334A-A292-6747E13957A3}"/>
              </a:ext>
            </a:extLst>
          </p:cNvPr>
          <p:cNvSpPr txBox="1"/>
          <p:nvPr/>
        </p:nvSpPr>
        <p:spPr>
          <a:xfrm>
            <a:off x="3593025" y="3073307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Smart weighing scale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366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5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b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 m a r t   w e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g h </a:t>
            </a:r>
            <a:r>
              <a:rPr lang="en-US" sz="1200" dirty="0" err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n g   s c a l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FC9895-3B52-0A42-AC6B-84932FB2F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0005"/>
          <a:stretch/>
        </p:blipFill>
        <p:spPr>
          <a:xfrm>
            <a:off x="3808146" y="1807940"/>
            <a:ext cx="1527707" cy="152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BDD67-5E1A-2E4E-A2D2-689AFE672531}"/>
              </a:ext>
            </a:extLst>
          </p:cNvPr>
          <p:cNvSpPr txBox="1"/>
          <p:nvPr/>
        </p:nvSpPr>
        <p:spPr>
          <a:xfrm>
            <a:off x="4351426" y="1671851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38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5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b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d u </a:t>
            </a:r>
            <a:r>
              <a:rPr lang="en-SG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n o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4886"/>
          <a:stretch/>
        </p:blipFill>
        <p:spPr>
          <a:xfrm>
            <a:off x="6235239" y="2446402"/>
            <a:ext cx="388112" cy="33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820" y="2210612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561946" y="2932887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57B5C4-94CF-044A-A9A2-2CC41413D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37" b="30207"/>
          <a:stretch/>
        </p:blipFill>
        <p:spPr>
          <a:xfrm>
            <a:off x="3923965" y="2210612"/>
            <a:ext cx="1428628" cy="722275"/>
          </a:xfrm>
          <a:prstGeom prst="rect">
            <a:avLst/>
          </a:prstGeom>
        </p:spPr>
      </p:pic>
      <p:sp>
        <p:nvSpPr>
          <p:cNvPr id="16" name="Google Shape;116;p19">
            <a:extLst>
              <a:ext uri="{FF2B5EF4-FFF2-40B4-BE49-F238E27FC236}">
                <a16:creationId xmlns:a16="http://schemas.microsoft.com/office/drawing/2014/main" id="{5EA45B57-05D0-5F49-8A31-23D009DB2604}"/>
              </a:ext>
            </a:extLst>
          </p:cNvPr>
          <p:cNvSpPr txBox="1"/>
          <p:nvPr/>
        </p:nvSpPr>
        <p:spPr>
          <a:xfrm>
            <a:off x="3742757" y="2932887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Adapter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16;p19">
            <a:extLst>
              <a:ext uri="{FF2B5EF4-FFF2-40B4-BE49-F238E27FC236}">
                <a16:creationId xmlns:a16="http://schemas.microsoft.com/office/drawing/2014/main" id="{3D01C2F2-3B8A-834D-8606-100953F1C2B1}"/>
              </a:ext>
            </a:extLst>
          </p:cNvPr>
          <p:cNvSpPr txBox="1"/>
          <p:nvPr/>
        </p:nvSpPr>
        <p:spPr>
          <a:xfrm>
            <a:off x="5650612" y="2932887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RFID Tag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7CCF0CC-D759-FB4C-957D-5158A1D68C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35" t="24412" r="24793" b="38573"/>
          <a:stretch/>
        </p:blipFill>
        <p:spPr>
          <a:xfrm>
            <a:off x="3162975" y="2368323"/>
            <a:ext cx="646274" cy="486485"/>
          </a:xfrm>
          <a:prstGeom prst="rect">
            <a:avLst/>
          </a:prstGeom>
        </p:spPr>
      </p:pic>
      <p:pic>
        <p:nvPicPr>
          <p:cNvPr id="33" name="Picture 3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E0A4EC0-D018-E347-8550-B564BC4C06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35" t="24412" r="24793" b="38573"/>
          <a:stretch/>
        </p:blipFill>
        <p:spPr>
          <a:xfrm>
            <a:off x="5352593" y="2368322"/>
            <a:ext cx="646274" cy="4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1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825</Words>
  <Application>Microsoft Macintosh PowerPoint</Application>
  <PresentationFormat>On-screen Show (16:9)</PresentationFormat>
  <Paragraphs>117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Jeffery Kwoh Ji Hui</cp:lastModifiedBy>
  <cp:revision>10</cp:revision>
  <dcterms:modified xsi:type="dcterms:W3CDTF">2019-01-03T02:23:52Z</dcterms:modified>
</cp:coreProperties>
</file>