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Ex1.xml" ContentType="application/vnd.ms-office.chartex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7" r:id="rId2"/>
    <p:sldId id="268" r:id="rId3"/>
    <p:sldId id="258" r:id="rId4"/>
    <p:sldId id="269" r:id="rId5"/>
    <p:sldId id="270" r:id="rId6"/>
    <p:sldId id="271" r:id="rId7"/>
    <p:sldId id="299" r:id="rId8"/>
    <p:sldId id="290" r:id="rId9"/>
    <p:sldId id="285" r:id="rId10"/>
    <p:sldId id="286" r:id="rId11"/>
    <p:sldId id="300" r:id="rId12"/>
    <p:sldId id="301" r:id="rId13"/>
    <p:sldId id="288" r:id="rId14"/>
    <p:sldId id="289" r:id="rId15"/>
    <p:sldId id="291" r:id="rId16"/>
    <p:sldId id="292" r:id="rId17"/>
    <p:sldId id="293" r:id="rId18"/>
    <p:sldId id="273" r:id="rId19"/>
    <p:sldId id="274" r:id="rId20"/>
    <p:sldId id="298" r:id="rId21"/>
    <p:sldId id="305" r:id="rId22"/>
    <p:sldId id="306" r:id="rId23"/>
    <p:sldId id="265" r:id="rId24"/>
    <p:sldId id="310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EF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156" y="5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FD-4675-BA9E-83E553F509EF}"/>
              </c:ext>
            </c:extLst>
          </c:dPt>
          <c:dPt>
            <c:idx val="1"/>
            <c:bubble3D val="0"/>
            <c:spPr>
              <a:solidFill>
                <a:srgbClr val="D82F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9-4A63-8A96-63BB1132DE72}"/>
              </c:ext>
            </c:extLst>
          </c:dPt>
          <c:dLbls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BE9-4A63-8A96-63BB1132DE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588</c:v>
                </c:pt>
                <c:pt idx="1">
                  <c:v>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9-4A63-8A96-63BB1132D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7D-4FF4-B9A0-AC2483EABEF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7D-4FF4-B9A0-AC2483EABEF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7D-4FF4-B9A0-AC2483EABEF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7D-4FF4-B9A0-AC2483EABE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Doctorate</c:v>
                </c:pt>
                <c:pt idx="1">
                  <c:v>Masters</c:v>
                </c:pt>
                <c:pt idx="2">
                  <c:v>Bachelors</c:v>
                </c:pt>
                <c:pt idx="3">
                  <c:v>Some College</c:v>
                </c:pt>
                <c:pt idx="4">
                  <c:v>No College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398</c:v>
                </c:pt>
                <c:pt idx="2">
                  <c:v>572</c:v>
                </c:pt>
                <c:pt idx="3">
                  <c:v>282</c:v>
                </c:pt>
                <c:pt idx="4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7D-4FF4-B9A0-AC2483EA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519397944"/>
        <c:axId val="519400896"/>
      </c:barChart>
      <c:catAx>
        <c:axId val="519397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00896"/>
        <c:crosses val="autoZero"/>
        <c:auto val="1"/>
        <c:lblAlgn val="ctr"/>
        <c:lblOffset val="100"/>
        <c:noMultiLvlLbl val="0"/>
      </c:catAx>
      <c:valAx>
        <c:axId val="51940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397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Sheet1!$A$2:$B$10</cx:f>
        <cx:lvl ptCount="9">
          <cx:pt idx="0">Manager</cx:pt>
          <cx:pt idx="1">Mfg Director</cx:pt>
          <cx:pt idx="2">Research Director</cx:pt>
          <cx:pt idx="3">Healthcare Rep</cx:pt>
          <cx:pt idx="4">Human Resources</cx:pt>
          <cx:pt idx="5">Laboratory Tech</cx:pt>
          <cx:pt idx="6">Research Scientist</cx:pt>
          <cx:pt idx="7">Sales Executive</cx:pt>
          <cx:pt idx="8">Sales Rep</cx:pt>
        </cx:lvl>
        <cx:lvl ptCount="9">
          <cx:pt idx="0">Manager</cx:pt>
          <cx:pt idx="1">Manager</cx:pt>
          <cx:pt idx="2">Manager</cx:pt>
          <cx:pt idx="3">Non-Manager</cx:pt>
          <cx:pt idx="4">Non-Manager</cx:pt>
          <cx:pt idx="5">Non-Manager</cx:pt>
          <cx:pt idx="6">Non-Manager</cx:pt>
          <cx:pt idx="7">Non-Manager</cx:pt>
          <cx:pt idx="8">Non-Manager</cx:pt>
        </cx:lvl>
        <cx:lvl ptCount="0"/>
      </cx:strDim>
      <cx:numDim type="size">
        <cx:f>Sheet1!$C$2:$C$10</cx:f>
        <cx:lvl ptCount="9" formatCode="General">
          <cx:pt idx="0">102</cx:pt>
          <cx:pt idx="1">145</cx:pt>
          <cx:pt idx="2">80</cx:pt>
          <cx:pt idx="3">131</cx:pt>
          <cx:pt idx="4">52</cx:pt>
          <cx:pt idx="5">259</cx:pt>
          <cx:pt idx="6">292</cx:pt>
          <cx:pt idx="7">326</cx:pt>
          <cx:pt idx="8">83</cx:pt>
        </cx:lvl>
      </cx:numDim>
    </cx:data>
  </cx:chartData>
  <cx:chart>
    <cx:title pos="t" align="ctr" overlay="0">
      <cx:tx>
        <cx:txData>
          <cx:v>Occupation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Occupation</a:t>
          </a:r>
        </a:p>
      </cx:txPr>
    </cx:title>
    <cx:plotArea>
      <cx:plotAreaRegion>
        <cx:series layoutId="treemap" uniqueId="{7A8BABC7-C783-487B-A4F6-1F6612F7DE0A}">
          <cx:tx>
            <cx:txData>
              <cx:f>Sheet1!$C$1</cx:f>
              <cx:v>Series1</cx:v>
            </cx:txData>
          </cx:tx>
          <cx:dataLabels pos="inEnd"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DDSAnalytics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04592" y="6298834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Let Data Lead the Way!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1332" y="4637948"/>
            <a:ext cx="9144000" cy="1655762"/>
          </a:xfrm>
        </p:spPr>
        <p:txBody>
          <a:bodyPr/>
          <a:lstStyle/>
          <a:p>
            <a:r>
              <a:rPr lang="en-US" dirty="0"/>
              <a:t>Understanding Employee Turnover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AB2E0A-32EB-47BE-957C-C2EFDE83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23837"/>
            <a:ext cx="98964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5A3AFE-996B-47D0-B5F0-7AE1477A55F7}"/>
              </a:ext>
            </a:extLst>
          </p:cNvPr>
          <p:cNvGraphicFramePr/>
          <p:nvPr/>
        </p:nvGraphicFramePr>
        <p:xfrm>
          <a:off x="310340" y="3866440"/>
          <a:ext cx="2360890" cy="23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70BEF5-290E-49CA-A60C-77C2B9A42D83}"/>
              </a:ext>
            </a:extLst>
          </p:cNvPr>
          <p:cNvGraphicFramePr/>
          <p:nvPr/>
        </p:nvGraphicFramePr>
        <p:xfrm>
          <a:off x="0" y="1141697"/>
          <a:ext cx="2980592" cy="23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534B911A-1766-4ACB-80F8-263C333B2EC0}"/>
                  </a:ext>
                </a:extLst>
              </p:cNvPr>
              <p:cNvGraphicFramePr/>
              <p:nvPr/>
            </p:nvGraphicFramePr>
            <p:xfrm>
              <a:off x="3753660" y="790548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534B911A-1766-4ACB-80F8-263C333B2E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660" y="790548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55A6A54-EA65-4D6A-8808-29AA9A01B1AF}"/>
              </a:ext>
            </a:extLst>
          </p:cNvPr>
          <p:cNvSpPr/>
          <p:nvPr/>
        </p:nvSpPr>
        <p:spPr>
          <a:xfrm>
            <a:off x="5903996" y="6224625"/>
            <a:ext cx="359734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Non-Manager, n= 1,143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Manager, n=  327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A5F3E-F230-4BA1-B3C9-2A76076199B0}"/>
              </a:ext>
            </a:extLst>
          </p:cNvPr>
          <p:cNvSpPr/>
          <p:nvPr/>
        </p:nvSpPr>
        <p:spPr>
          <a:xfrm>
            <a:off x="4399938" y="203424"/>
            <a:ext cx="481947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of Interest: 3.c, d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2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Deeper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300164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6FA67-8982-434B-9C5C-47CD3CB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6" y="631256"/>
            <a:ext cx="9355243" cy="6075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0BC9CD-FB6D-4AC8-8D66-BF3C55C6B5D3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8C3E31-BE8B-4133-B5E6-C80ED040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1" y="546989"/>
            <a:ext cx="9358573" cy="60526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040A2C-17A2-40D6-9DE9-BCF4FC0690B9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9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C0A30-917F-4B90-B992-B9D6B0EF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4" y="646892"/>
            <a:ext cx="8817647" cy="59281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4AD630-9D31-409B-AD07-CEA864651D0E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9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84E243-0C78-4F99-B12C-EB40F53F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00" y="427692"/>
            <a:ext cx="9541800" cy="61663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D6FC5-37A7-4027-86E4-F91799E3B246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A0256-B6A4-4FB8-8BD0-1C2BCF2A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73" y="666794"/>
            <a:ext cx="8944707" cy="61912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6CAF01-142F-46D9-BED7-CA829223A9E9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1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362EC-46F8-46CD-8002-F85A9906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7" y="975946"/>
            <a:ext cx="8217853" cy="55131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B1F875-E31F-4742-A70C-340FC11A367F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– Workforce Demographics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F4EEF-85D6-4605-A39E-FEAE0850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6" y="1321571"/>
            <a:ext cx="4166918" cy="2806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7" y="833569"/>
            <a:ext cx="653415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30" y="5460275"/>
            <a:ext cx="1137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smtClean="0"/>
              <a:t>scatter </a:t>
            </a:r>
            <a:r>
              <a:rPr lang="en-US" sz="1600" dirty="0"/>
              <a:t>plot between Age and Job Satisfaction </a:t>
            </a:r>
            <a:r>
              <a:rPr lang="en-US" sz="1600" dirty="0" smtClean="0"/>
              <a:t>can’t find </a:t>
            </a:r>
            <a:r>
              <a:rPr lang="en-US" sz="1600" dirty="0"/>
              <a:t>any linear </a:t>
            </a:r>
            <a:r>
              <a:rPr lang="en-US" sz="1600" dirty="0" smtClean="0"/>
              <a:t>correlation </a:t>
            </a:r>
            <a:r>
              <a:rPr lang="en-US" sz="1600" dirty="0"/>
              <a:t>between </a:t>
            </a:r>
            <a:r>
              <a:rPr lang="en-US" sz="1600" dirty="0" smtClean="0"/>
              <a:t>them. </a:t>
            </a:r>
            <a:r>
              <a:rPr lang="en-US" sz="1600" dirty="0"/>
              <a:t>But </a:t>
            </a:r>
            <a:r>
              <a:rPr lang="en-US" sz="1600" dirty="0" smtClean="0"/>
              <a:t>linear </a:t>
            </a:r>
            <a:r>
              <a:rPr lang="en-US" sz="1600" dirty="0"/>
              <a:t>regression summary shows </a:t>
            </a:r>
            <a:r>
              <a:rPr lang="en-US" sz="1600" dirty="0" smtClean="0"/>
              <a:t>relation with </a:t>
            </a:r>
            <a:r>
              <a:rPr lang="en-US" sz="1600" dirty="0"/>
              <a:t>employees </a:t>
            </a:r>
            <a:r>
              <a:rPr lang="en-US" sz="1600" dirty="0" smtClean="0"/>
              <a:t>of </a:t>
            </a:r>
            <a:r>
              <a:rPr lang="en-US" sz="1600" dirty="0"/>
              <a:t>Low Job Satisfaction </a:t>
            </a:r>
            <a:r>
              <a:rPr lang="en-US" sz="1600" dirty="0" smtClean="0"/>
              <a:t>level and attrition. </a:t>
            </a:r>
            <a:r>
              <a:rPr lang="en-US" sz="1600" dirty="0"/>
              <a:t>Gender category also have slight </a:t>
            </a:r>
            <a:r>
              <a:rPr lang="en-US" sz="1600" dirty="0" smtClean="0"/>
              <a:t>significance </a:t>
            </a:r>
            <a:r>
              <a:rPr lang="en-US" sz="1600" dirty="0"/>
              <a:t>in the model as summary shows that, Male employees of Medium Job Satisfaction also vulnerable to turn over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5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996703" y="1636513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sp>
        <p:nvSpPr>
          <p:cNvPr id="61" name="Free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7214551" y="4479152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6146813" y="5112234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5826928" y="2743286"/>
            <a:ext cx="429056" cy="145112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Our Team around the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Leading Data Scientist who tutored under world renown Data Scientist, Jacquelyn Cheun.</a:t>
            </a:r>
          </a:p>
        </p:txBody>
      </p:sp>
      <p:pic>
        <p:nvPicPr>
          <p:cNvPr id="71" name="Picture 70" descr="This is a picture of a human being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Ganesh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225609" y="6180983"/>
            <a:ext cx="81252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Stacey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7255682" y="5547901"/>
            <a:ext cx="8843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Jeff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284803" y="2976501"/>
            <a:ext cx="100744" cy="230562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6545248" y="2849691"/>
            <a:ext cx="1270188" cy="195870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This is a picture of a human being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0708" y="4582870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pic>
        <p:nvPicPr>
          <p:cNvPr id="81" name="Picture 80" descr="This is a picture of a human being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023" y="5203274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033685" y="6338959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Smith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Kodi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7161152" y="5760751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Leath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</p:spTree>
    <p:extLst>
      <p:ext uri="{BB962C8B-B14F-4D97-AF65-F5344CB8AC3E}">
        <p14:creationId xmlns:p14="http://schemas.microsoft.com/office/powerpoint/2010/main" val="71922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9499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2AB9BA-BC2E-4065-96F6-96CB291C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5" y="715101"/>
            <a:ext cx="3734204" cy="3464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9CF7B-76BA-4B78-8C5A-8DA5282B6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9" y="736398"/>
            <a:ext cx="3436035" cy="3421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5C05FE-7999-4ADE-B640-9C2B3E0D7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69" y="715101"/>
            <a:ext cx="3552088" cy="3281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41AB7-2892-486D-86A3-78D6419A8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772" y="4444820"/>
            <a:ext cx="2324100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620BF-65A9-4750-86FE-B009AA19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244" y="4477275"/>
            <a:ext cx="2324100" cy="2314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6C69B5-24CA-4F4D-AD99-992DC0960FE7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Contributors to Turnover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4D3D6-C9FD-4228-BF5B-3889733C3862}"/>
              </a:ext>
            </a:extLst>
          </p:cNvPr>
          <p:cNvSpPr/>
          <p:nvPr/>
        </p:nvSpPr>
        <p:spPr>
          <a:xfrm>
            <a:off x="1038578" y="927639"/>
            <a:ext cx="914400" cy="2854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8239B-BF8F-4158-A81E-A38E322EBC55}"/>
              </a:ext>
            </a:extLst>
          </p:cNvPr>
          <p:cNvSpPr/>
          <p:nvPr/>
        </p:nvSpPr>
        <p:spPr>
          <a:xfrm>
            <a:off x="5273324" y="1022983"/>
            <a:ext cx="914400" cy="2854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07547-F54F-47EC-9B09-79F5E8553591}"/>
              </a:ext>
            </a:extLst>
          </p:cNvPr>
          <p:cNvSpPr/>
          <p:nvPr/>
        </p:nvSpPr>
        <p:spPr>
          <a:xfrm>
            <a:off x="9329279" y="1034272"/>
            <a:ext cx="914400" cy="2854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B3436-233D-405D-B766-8ADA8AE32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447" y="4524899"/>
            <a:ext cx="2286000" cy="2219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B533F-11BE-45BB-9443-5C23CCF26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6328" y="4501093"/>
            <a:ext cx="2014701" cy="21955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D4D487-B4C0-40C7-BE77-AE498D814A9E}"/>
              </a:ext>
            </a:extLst>
          </p:cNvPr>
          <p:cNvCxnSpPr/>
          <p:nvPr/>
        </p:nvCxnSpPr>
        <p:spPr>
          <a:xfrm>
            <a:off x="469345" y="4207582"/>
            <a:ext cx="1116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Up 14">
            <a:extLst>
              <a:ext uri="{FF2B5EF4-FFF2-40B4-BE49-F238E27FC236}">
                <a16:creationId xmlns:a16="http://schemas.microsoft.com/office/drawing/2014/main" id="{85E6955F-98C3-427C-9FBB-F9FCC584FEF7}"/>
              </a:ext>
            </a:extLst>
          </p:cNvPr>
          <p:cNvSpPr/>
          <p:nvPr/>
        </p:nvSpPr>
        <p:spPr>
          <a:xfrm>
            <a:off x="2336447" y="4192409"/>
            <a:ext cx="180975" cy="2589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4E424449-360F-42FF-9C9B-B3B6B6D14AF2}"/>
              </a:ext>
            </a:extLst>
          </p:cNvPr>
          <p:cNvSpPr/>
          <p:nvPr/>
        </p:nvSpPr>
        <p:spPr>
          <a:xfrm rot="18601689">
            <a:off x="4090599" y="3972461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AA19368-FF84-4E5B-B7C5-9C6C6E2F1180}"/>
              </a:ext>
            </a:extLst>
          </p:cNvPr>
          <p:cNvSpPr/>
          <p:nvPr/>
        </p:nvSpPr>
        <p:spPr>
          <a:xfrm rot="18601689">
            <a:off x="7550595" y="3908115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63CC5068-CE7E-4299-89F1-E3C727AFADBA}"/>
              </a:ext>
            </a:extLst>
          </p:cNvPr>
          <p:cNvSpPr/>
          <p:nvPr/>
        </p:nvSpPr>
        <p:spPr>
          <a:xfrm rot="18259515">
            <a:off x="9357553" y="4051121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95AC60B9-3B38-45F4-AD5E-368D793591B4}"/>
              </a:ext>
            </a:extLst>
          </p:cNvPr>
          <p:cNvSpPr/>
          <p:nvPr/>
        </p:nvSpPr>
        <p:spPr>
          <a:xfrm>
            <a:off x="9683369" y="3948643"/>
            <a:ext cx="223309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80F5B25-8C6A-474E-8066-5FC5C0C41608}"/>
              </a:ext>
            </a:extLst>
          </p:cNvPr>
          <p:cNvSpPr/>
          <p:nvPr/>
        </p:nvSpPr>
        <p:spPr>
          <a:xfrm rot="2149248">
            <a:off x="7998470" y="3873770"/>
            <a:ext cx="159395" cy="5286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42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56BD9-FEFF-4B8E-BA62-24385EEA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66" y="617847"/>
            <a:ext cx="3333583" cy="3305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3A0FC9-A609-4895-8241-80762CC4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51" y="3439304"/>
            <a:ext cx="3432881" cy="341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C3171-B1B1-48C7-883B-52EA86EE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1076"/>
            <a:ext cx="3248470" cy="3461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E7E73-2673-4CBF-9026-A5F76647C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28" y="617847"/>
            <a:ext cx="3305212" cy="3404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32A588-E086-4B74-9231-170D7590C177}"/>
              </a:ext>
            </a:extLst>
          </p:cNvPr>
          <p:cNvSpPr/>
          <p:nvPr/>
        </p:nvSpPr>
        <p:spPr>
          <a:xfrm>
            <a:off x="3115733" y="203424"/>
            <a:ext cx="6103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Observations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8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1091876" y="1178456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Insights (Top Concerns)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098637" y="1852754"/>
            <a:ext cx="536921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-Work Life Balance  (High Travel, Overtime) </a:t>
            </a:r>
          </a:p>
          <a:p>
            <a:r>
              <a:rPr lang="en-US" i="0" dirty="0"/>
              <a:t>-Job Satisfaction   (Job Involvement, Relationships)</a:t>
            </a:r>
          </a:p>
          <a:p>
            <a:r>
              <a:rPr lang="en-US" dirty="0"/>
              <a:t>-Environmental Satisfaction (Job Satisfaction, Relationships)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74639" y="1297318"/>
            <a:ext cx="4788793" cy="2200275"/>
            <a:chOff x="755664" y="3291989"/>
            <a:chExt cx="4788793" cy="2205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Oval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Oval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Line 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Line 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41" name="Freeform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Line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47" name="Oval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Oval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4B11A2-6A74-4A3D-8F8D-97DE1914D9BF}"/>
              </a:ext>
            </a:extLst>
          </p:cNvPr>
          <p:cNvSpPr txBox="1"/>
          <p:nvPr/>
        </p:nvSpPr>
        <p:spPr>
          <a:xfrm>
            <a:off x="1091876" y="2852943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Recommendations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7D44E9-A0BF-476F-AF93-EC2C90EF0C69}"/>
              </a:ext>
            </a:extLst>
          </p:cNvPr>
          <p:cNvSpPr txBox="1"/>
          <p:nvPr/>
        </p:nvSpPr>
        <p:spPr>
          <a:xfrm>
            <a:off x="1098637" y="3527241"/>
            <a:ext cx="536921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-Further Analysis to understand drivers of Overtime and Travel</a:t>
            </a:r>
          </a:p>
          <a:p>
            <a:r>
              <a:rPr lang="en-US" i="0" dirty="0"/>
              <a:t>-Deeper Engagement with the Workforce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49EF31-111B-4B4B-B45D-2A8EDF42ED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74639" y="2971805"/>
            <a:ext cx="4788793" cy="2200275"/>
            <a:chOff x="755664" y="3291989"/>
            <a:chExt cx="4788793" cy="22054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97766E8-FC0C-43A4-BA87-0900F3A61C54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05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67C2BA5D-9D78-4FF3-8CFD-5D348767B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BEBBC3F-8474-4FAA-BD8A-6CCDFF7BC9E9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07" name="Oval 309">
                  <a:extLst>
                    <a:ext uri="{FF2B5EF4-FFF2-40B4-BE49-F238E27FC236}">
                      <a16:creationId xmlns:a16="http://schemas.microsoft.com/office/drawing/2014/main" id="{6F09BEBF-6D21-48C9-94F2-3FC51C216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8" name="Freeform 310">
                  <a:extLst>
                    <a:ext uri="{FF2B5EF4-FFF2-40B4-BE49-F238E27FC236}">
                      <a16:creationId xmlns:a16="http://schemas.microsoft.com/office/drawing/2014/main" id="{1F91119E-7A03-46EB-B873-9195034D3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Oval 311">
                  <a:extLst>
                    <a:ext uri="{FF2B5EF4-FFF2-40B4-BE49-F238E27FC236}">
                      <a16:creationId xmlns:a16="http://schemas.microsoft.com/office/drawing/2014/main" id="{97F4104B-9FF6-4093-81B3-67A40151B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0" name="Freeform 312">
                  <a:extLst>
                    <a:ext uri="{FF2B5EF4-FFF2-40B4-BE49-F238E27FC236}">
                      <a16:creationId xmlns:a16="http://schemas.microsoft.com/office/drawing/2014/main" id="{BF49880B-A26E-4715-891F-E2AEA0BE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1" name="Oval 313">
                  <a:extLst>
                    <a:ext uri="{FF2B5EF4-FFF2-40B4-BE49-F238E27FC236}">
                      <a16:creationId xmlns:a16="http://schemas.microsoft.com/office/drawing/2014/main" id="{C7D598B9-FA67-4E50-96CA-1573F8FBC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2" name="Freeform 314">
                  <a:extLst>
                    <a:ext uri="{FF2B5EF4-FFF2-40B4-BE49-F238E27FC236}">
                      <a16:creationId xmlns:a16="http://schemas.microsoft.com/office/drawing/2014/main" id="{FD134DB2-C38C-4338-B69C-67E294CEE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3" name="Oval 315">
                  <a:extLst>
                    <a:ext uri="{FF2B5EF4-FFF2-40B4-BE49-F238E27FC236}">
                      <a16:creationId xmlns:a16="http://schemas.microsoft.com/office/drawing/2014/main" id="{C25FCD71-38A4-4D57-BE0D-5DB673297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4" name="Freeform 316">
                  <a:extLst>
                    <a:ext uri="{FF2B5EF4-FFF2-40B4-BE49-F238E27FC236}">
                      <a16:creationId xmlns:a16="http://schemas.microsoft.com/office/drawing/2014/main" id="{968CFE39-5369-4EA9-9786-E00676349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5" name="Oval 317">
                  <a:extLst>
                    <a:ext uri="{FF2B5EF4-FFF2-40B4-BE49-F238E27FC236}">
                      <a16:creationId xmlns:a16="http://schemas.microsoft.com/office/drawing/2014/main" id="{CF1466A2-F7AE-4360-9087-707589F67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6" name="Freeform 318">
                  <a:extLst>
                    <a:ext uri="{FF2B5EF4-FFF2-40B4-BE49-F238E27FC236}">
                      <a16:creationId xmlns:a16="http://schemas.microsoft.com/office/drawing/2014/main" id="{E9980E85-54F2-46BE-AE4A-2AD4A1749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7" name="Freeform 319">
                  <a:extLst>
                    <a:ext uri="{FF2B5EF4-FFF2-40B4-BE49-F238E27FC236}">
                      <a16:creationId xmlns:a16="http://schemas.microsoft.com/office/drawing/2014/main" id="{73EE2285-6B7E-4E8C-9C43-50366991F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8" name="Line 320">
                  <a:extLst>
                    <a:ext uri="{FF2B5EF4-FFF2-40B4-BE49-F238E27FC236}">
                      <a16:creationId xmlns:a16="http://schemas.microsoft.com/office/drawing/2014/main" id="{ABC358BA-6D49-49C8-AC2E-9DD69ACBC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8F2F28A-1787-4120-BA5D-E7DE567E9E5B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E38A0E9A-70AC-47AC-8CEF-61986D7D0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4FB24AC1-0B6B-4297-9FFF-62DB1A8A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Oval 51">
                <a:extLst>
                  <a:ext uri="{FF2B5EF4-FFF2-40B4-BE49-F238E27FC236}">
                    <a16:creationId xmlns:a16="http://schemas.microsoft.com/office/drawing/2014/main" id="{42E7DA49-2D1F-4AF9-981B-31E3D213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2">
                <a:extLst>
                  <a:ext uri="{FF2B5EF4-FFF2-40B4-BE49-F238E27FC236}">
                    <a16:creationId xmlns:a16="http://schemas.microsoft.com/office/drawing/2014/main" id="{E21F6068-F4EB-40ED-BF52-3230A827B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3">
                <a:extLst>
                  <a:ext uri="{FF2B5EF4-FFF2-40B4-BE49-F238E27FC236}">
                    <a16:creationId xmlns:a16="http://schemas.microsoft.com/office/drawing/2014/main" id="{33FA195B-8E0F-483D-B6E7-A6BA03F1F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>
                <a:extLst>
                  <a:ext uri="{FF2B5EF4-FFF2-40B4-BE49-F238E27FC236}">
                    <a16:creationId xmlns:a16="http://schemas.microsoft.com/office/drawing/2014/main" id="{F490BA9E-CA82-4DCF-8FEB-534476816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55">
                <a:extLst>
                  <a:ext uri="{FF2B5EF4-FFF2-40B4-BE49-F238E27FC236}">
                    <a16:creationId xmlns:a16="http://schemas.microsoft.com/office/drawing/2014/main" id="{1D7F180E-9915-435F-953E-7A30C10C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>
                <a:extLst>
                  <a:ext uri="{FF2B5EF4-FFF2-40B4-BE49-F238E27FC236}">
                    <a16:creationId xmlns:a16="http://schemas.microsoft.com/office/drawing/2014/main" id="{5829B83F-4E00-4555-8204-5B7EC3D3B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>
                <a:extLst>
                  <a:ext uri="{FF2B5EF4-FFF2-40B4-BE49-F238E27FC236}">
                    <a16:creationId xmlns:a16="http://schemas.microsoft.com/office/drawing/2014/main" id="{9959CDE7-6456-497F-8703-991487453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>
                <a:extLst>
                  <a:ext uri="{FF2B5EF4-FFF2-40B4-BE49-F238E27FC236}">
                    <a16:creationId xmlns:a16="http://schemas.microsoft.com/office/drawing/2014/main" id="{634B92E7-A6E8-4347-8759-59F5E768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Oval 59">
                <a:extLst>
                  <a:ext uri="{FF2B5EF4-FFF2-40B4-BE49-F238E27FC236}">
                    <a16:creationId xmlns:a16="http://schemas.microsoft.com/office/drawing/2014/main" id="{164FA62E-82F3-483C-9126-4E9582381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60">
                <a:extLst>
                  <a:ext uri="{FF2B5EF4-FFF2-40B4-BE49-F238E27FC236}">
                    <a16:creationId xmlns:a16="http://schemas.microsoft.com/office/drawing/2014/main" id="{F1499A38-CBB8-41EF-B0BA-24F1764C1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Line 61">
                <a:extLst>
                  <a:ext uri="{FF2B5EF4-FFF2-40B4-BE49-F238E27FC236}">
                    <a16:creationId xmlns:a16="http://schemas.microsoft.com/office/drawing/2014/main" id="{1CD642A3-E3EC-4367-94C1-5244CEA52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Line 62">
                <a:extLst>
                  <a:ext uri="{FF2B5EF4-FFF2-40B4-BE49-F238E27FC236}">
                    <a16:creationId xmlns:a16="http://schemas.microsoft.com/office/drawing/2014/main" id="{D62BF356-F70E-44B0-96E1-EAE3CFE71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BB233F1-25D5-40F1-93DA-A1C3BEC87D1E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72" name="Freeform 258">
                <a:extLst>
                  <a:ext uri="{FF2B5EF4-FFF2-40B4-BE49-F238E27FC236}">
                    <a16:creationId xmlns:a16="http://schemas.microsoft.com/office/drawing/2014/main" id="{42C4D173-0A47-4534-977F-E409C41E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259">
                <a:extLst>
                  <a:ext uri="{FF2B5EF4-FFF2-40B4-BE49-F238E27FC236}">
                    <a16:creationId xmlns:a16="http://schemas.microsoft.com/office/drawing/2014/main" id="{814C10A3-1946-4228-A42A-6A8EAC1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260">
                <a:extLst>
                  <a:ext uri="{FF2B5EF4-FFF2-40B4-BE49-F238E27FC236}">
                    <a16:creationId xmlns:a16="http://schemas.microsoft.com/office/drawing/2014/main" id="{35AC5849-700F-4182-8026-E4FB4D937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Line 261">
                <a:extLst>
                  <a:ext uri="{FF2B5EF4-FFF2-40B4-BE49-F238E27FC236}">
                    <a16:creationId xmlns:a16="http://schemas.microsoft.com/office/drawing/2014/main" id="{4C13F7D0-7621-4CE5-8658-37CE07B4E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Line 262">
                <a:extLst>
                  <a:ext uri="{FF2B5EF4-FFF2-40B4-BE49-F238E27FC236}">
                    <a16:creationId xmlns:a16="http://schemas.microsoft.com/office/drawing/2014/main" id="{1DC1A554-1C5F-47D4-BE31-99273B7C6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Line 263">
                <a:extLst>
                  <a:ext uri="{FF2B5EF4-FFF2-40B4-BE49-F238E27FC236}">
                    <a16:creationId xmlns:a16="http://schemas.microsoft.com/office/drawing/2014/main" id="{6B5B7C04-2A90-40DC-804D-7444F4EB0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8" name="Oval 264">
                <a:extLst>
                  <a:ext uri="{FF2B5EF4-FFF2-40B4-BE49-F238E27FC236}">
                    <a16:creationId xmlns:a16="http://schemas.microsoft.com/office/drawing/2014/main" id="{274CAEB8-FDF7-4A57-8B98-6D096DD5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Oval 265">
                <a:extLst>
                  <a:ext uri="{FF2B5EF4-FFF2-40B4-BE49-F238E27FC236}">
                    <a16:creationId xmlns:a16="http://schemas.microsoft.com/office/drawing/2014/main" id="{81C34EF6-B269-493D-B4DF-2C22D2D6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Oval 266">
                <a:extLst>
                  <a:ext uri="{FF2B5EF4-FFF2-40B4-BE49-F238E27FC236}">
                    <a16:creationId xmlns:a16="http://schemas.microsoft.com/office/drawing/2014/main" id="{2C7B2F1A-7C5E-44FB-B508-8C1EEFFF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4F82625-4671-48BF-858A-2F4A57655479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EE59826D-FEB2-43E3-80FB-EAB193F525F5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296E4AE-D2D6-4D47-82B2-B97B8F3C35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9DBB251-B00A-4B19-8B35-3E7A2F392E78}"/>
              </a:ext>
            </a:extLst>
          </p:cNvPr>
          <p:cNvSpPr txBox="1"/>
          <p:nvPr/>
        </p:nvSpPr>
        <p:spPr>
          <a:xfrm>
            <a:off x="1068952" y="4585666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Improvements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3A43B6-037B-4514-AD5B-760209238306}"/>
              </a:ext>
            </a:extLst>
          </p:cNvPr>
          <p:cNvSpPr txBox="1"/>
          <p:nvPr/>
        </p:nvSpPr>
        <p:spPr>
          <a:xfrm>
            <a:off x="1075713" y="5259964"/>
            <a:ext cx="536921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-Predictive Advanced Analytics to proactively mitigate turnover</a:t>
            </a:r>
          </a:p>
          <a:p>
            <a:r>
              <a:rPr lang="en-US" i="0" dirty="0"/>
              <a:t>-More frequent collection of unstructured data (i.e. social media) to provide additional perspective</a:t>
            </a:r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C8420F1-EA56-4FFC-BE83-97EC4F6E3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51715" y="4704528"/>
            <a:ext cx="4788793" cy="2200275"/>
            <a:chOff x="755664" y="3291989"/>
            <a:chExt cx="4788793" cy="220541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94D1D79-C84F-47C6-A66D-0B2C09CF3D2E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51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6D2F1A86-D14A-46B2-9711-C3AE035A7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DFA34D3-A93A-4144-8B49-AA205E933364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53" name="Oval 309">
                  <a:extLst>
                    <a:ext uri="{FF2B5EF4-FFF2-40B4-BE49-F238E27FC236}">
                      <a16:creationId xmlns:a16="http://schemas.microsoft.com/office/drawing/2014/main" id="{06CC6C9C-6CB3-45EC-B08F-C863EC321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4" name="Freeform 310">
                  <a:extLst>
                    <a:ext uri="{FF2B5EF4-FFF2-40B4-BE49-F238E27FC236}">
                      <a16:creationId xmlns:a16="http://schemas.microsoft.com/office/drawing/2014/main" id="{92DC68E7-3321-4EF2-9A0C-E29082A8C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5" name="Oval 311">
                  <a:extLst>
                    <a:ext uri="{FF2B5EF4-FFF2-40B4-BE49-F238E27FC236}">
                      <a16:creationId xmlns:a16="http://schemas.microsoft.com/office/drawing/2014/main" id="{59D7D579-62C1-4070-BC9B-7E4F44547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6" name="Freeform 312">
                  <a:extLst>
                    <a:ext uri="{FF2B5EF4-FFF2-40B4-BE49-F238E27FC236}">
                      <a16:creationId xmlns:a16="http://schemas.microsoft.com/office/drawing/2014/main" id="{59BBEF40-297F-49D5-8FD0-A078550B5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7" name="Oval 313">
                  <a:extLst>
                    <a:ext uri="{FF2B5EF4-FFF2-40B4-BE49-F238E27FC236}">
                      <a16:creationId xmlns:a16="http://schemas.microsoft.com/office/drawing/2014/main" id="{9FA19910-54FA-415C-A1E1-A28B41943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8" name="Freeform 314">
                  <a:extLst>
                    <a:ext uri="{FF2B5EF4-FFF2-40B4-BE49-F238E27FC236}">
                      <a16:creationId xmlns:a16="http://schemas.microsoft.com/office/drawing/2014/main" id="{B540CD0D-62A1-4AFC-8F82-09B62D3CC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9" name="Oval 315">
                  <a:extLst>
                    <a:ext uri="{FF2B5EF4-FFF2-40B4-BE49-F238E27FC236}">
                      <a16:creationId xmlns:a16="http://schemas.microsoft.com/office/drawing/2014/main" id="{AD66BED2-2CE1-4C13-A5C3-03245374A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0" name="Freeform 316">
                  <a:extLst>
                    <a:ext uri="{FF2B5EF4-FFF2-40B4-BE49-F238E27FC236}">
                      <a16:creationId xmlns:a16="http://schemas.microsoft.com/office/drawing/2014/main" id="{D6F14CF2-F036-4409-9C60-4C8CBA11B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1" name="Oval 317">
                  <a:extLst>
                    <a:ext uri="{FF2B5EF4-FFF2-40B4-BE49-F238E27FC236}">
                      <a16:creationId xmlns:a16="http://schemas.microsoft.com/office/drawing/2014/main" id="{E5BB56CF-44E3-4F79-973E-49E42C54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2" name="Freeform 318">
                  <a:extLst>
                    <a:ext uri="{FF2B5EF4-FFF2-40B4-BE49-F238E27FC236}">
                      <a16:creationId xmlns:a16="http://schemas.microsoft.com/office/drawing/2014/main" id="{9D52053E-DD55-44C1-BE4B-D698BAFA4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4" name="Freeform 319">
                  <a:extLst>
                    <a:ext uri="{FF2B5EF4-FFF2-40B4-BE49-F238E27FC236}">
                      <a16:creationId xmlns:a16="http://schemas.microsoft.com/office/drawing/2014/main" id="{A72A349D-C297-4CA5-9677-37715CF93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5" name="Line 320">
                  <a:extLst>
                    <a:ext uri="{FF2B5EF4-FFF2-40B4-BE49-F238E27FC236}">
                      <a16:creationId xmlns:a16="http://schemas.microsoft.com/office/drawing/2014/main" id="{B62C65FF-9A56-4C18-9C68-3C6122A37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32DF79B-A421-4499-B501-EE3263D4768F}"/>
                </a:ext>
              </a:extLst>
            </p:cNvPr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137" name="Freeform 49">
                <a:extLst>
                  <a:ext uri="{FF2B5EF4-FFF2-40B4-BE49-F238E27FC236}">
                    <a16:creationId xmlns:a16="http://schemas.microsoft.com/office/drawing/2014/main" id="{C3A24055-59E1-481F-8865-8A3CD82D3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50">
                <a:extLst>
                  <a:ext uri="{FF2B5EF4-FFF2-40B4-BE49-F238E27FC236}">
                    <a16:creationId xmlns:a16="http://schemas.microsoft.com/office/drawing/2014/main" id="{23D80358-BEDE-4F4C-876C-526678068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Oval 51">
                <a:extLst>
                  <a:ext uri="{FF2B5EF4-FFF2-40B4-BE49-F238E27FC236}">
                    <a16:creationId xmlns:a16="http://schemas.microsoft.com/office/drawing/2014/main" id="{0B6D560B-F217-48F2-A533-9206768C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23DABA18-53DE-4A86-B9EF-F508B5183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EBE7970C-6C26-4CC5-BDD5-BC88D7F0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A9A29DEF-8699-420C-9F78-C8D91D741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Oval 55">
                <a:extLst>
                  <a:ext uri="{FF2B5EF4-FFF2-40B4-BE49-F238E27FC236}">
                    <a16:creationId xmlns:a16="http://schemas.microsoft.com/office/drawing/2014/main" id="{F33AD62D-F46F-4223-AD31-2FA85582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8A46BDBA-1B1F-41EE-8947-63AE0652A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B25E31C6-BE94-4CA5-B2DA-0EB33BD0F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58">
                <a:extLst>
                  <a:ext uri="{FF2B5EF4-FFF2-40B4-BE49-F238E27FC236}">
                    <a16:creationId xmlns:a16="http://schemas.microsoft.com/office/drawing/2014/main" id="{AB67A623-1AD7-4DA1-9971-DC475221F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Oval 59">
                <a:extLst>
                  <a:ext uri="{FF2B5EF4-FFF2-40B4-BE49-F238E27FC236}">
                    <a16:creationId xmlns:a16="http://schemas.microsoft.com/office/drawing/2014/main" id="{9DA0B450-6779-4D8B-8769-7DF10F46D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1D263B05-B756-489F-9580-F09727038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Line 61">
                <a:extLst>
                  <a:ext uri="{FF2B5EF4-FFF2-40B4-BE49-F238E27FC236}">
                    <a16:creationId xmlns:a16="http://schemas.microsoft.com/office/drawing/2014/main" id="{9616AB02-53F9-4891-AB43-B06F346A6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Line 62">
                <a:extLst>
                  <a:ext uri="{FF2B5EF4-FFF2-40B4-BE49-F238E27FC236}">
                    <a16:creationId xmlns:a16="http://schemas.microsoft.com/office/drawing/2014/main" id="{546A8E1A-0FE2-4AEC-BD1A-F06182C55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03C2D24-ED4A-485A-B6ED-B19DA9B431E8}"/>
                </a:ext>
              </a:extLst>
            </p:cNvPr>
            <p:cNvGrpSpPr/>
            <p:nvPr/>
          </p:nvGrpSpPr>
          <p:grpSpPr>
            <a:xfrm>
              <a:off x="923939" y="5237630"/>
              <a:ext cx="247965" cy="259773"/>
              <a:chOff x="4864100" y="2895601"/>
              <a:chExt cx="300038" cy="285750"/>
            </a:xfrm>
          </p:grpSpPr>
          <p:sp>
            <p:nvSpPr>
              <p:cNvPr id="128" name="Freeform 258">
                <a:extLst>
                  <a:ext uri="{FF2B5EF4-FFF2-40B4-BE49-F238E27FC236}">
                    <a16:creationId xmlns:a16="http://schemas.microsoft.com/office/drawing/2014/main" id="{36096A8A-CBE5-4C5A-893E-F53C41CA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9" name="Freeform 259">
                <a:extLst>
                  <a:ext uri="{FF2B5EF4-FFF2-40B4-BE49-F238E27FC236}">
                    <a16:creationId xmlns:a16="http://schemas.microsoft.com/office/drawing/2014/main" id="{8D0ED74F-FCC3-41EA-95C5-0CCC6906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260">
                <a:extLst>
                  <a:ext uri="{FF2B5EF4-FFF2-40B4-BE49-F238E27FC236}">
                    <a16:creationId xmlns:a16="http://schemas.microsoft.com/office/drawing/2014/main" id="{8518FEDF-A740-44B8-95FC-0C975E9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Line 261">
                <a:extLst>
                  <a:ext uri="{FF2B5EF4-FFF2-40B4-BE49-F238E27FC236}">
                    <a16:creationId xmlns:a16="http://schemas.microsoft.com/office/drawing/2014/main" id="{4DB97653-2059-435C-8A42-8D897CEC7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Line 262">
                <a:extLst>
                  <a:ext uri="{FF2B5EF4-FFF2-40B4-BE49-F238E27FC236}">
                    <a16:creationId xmlns:a16="http://schemas.microsoft.com/office/drawing/2014/main" id="{25B09F68-A2ED-4F8F-8908-AEBBE965D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Line 263">
                <a:extLst>
                  <a:ext uri="{FF2B5EF4-FFF2-40B4-BE49-F238E27FC236}">
                    <a16:creationId xmlns:a16="http://schemas.microsoft.com/office/drawing/2014/main" id="{C96F4728-2559-4B22-9A74-C6A56F24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34" name="Oval 264">
                <a:extLst>
                  <a:ext uri="{FF2B5EF4-FFF2-40B4-BE49-F238E27FC236}">
                    <a16:creationId xmlns:a16="http://schemas.microsoft.com/office/drawing/2014/main" id="{F54195D9-8471-4A22-9B9D-53E1FC471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Oval 265">
                <a:extLst>
                  <a:ext uri="{FF2B5EF4-FFF2-40B4-BE49-F238E27FC236}">
                    <a16:creationId xmlns:a16="http://schemas.microsoft.com/office/drawing/2014/main" id="{4C8F1C5F-69DA-4657-93B0-ED9E5EDAE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Oval 266">
                <a:extLst>
                  <a:ext uri="{FF2B5EF4-FFF2-40B4-BE49-F238E27FC236}">
                    <a16:creationId xmlns:a16="http://schemas.microsoft.com/office/drawing/2014/main" id="{A49CAD83-6FFB-4179-9144-7F2DC9DA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0CC090F-4CFC-4FE4-A21B-903D2B8EF8E8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444F540-FF69-427C-96F5-CB7FE21EF1E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20ECEFAE-3C5D-475F-B051-80B66F8AE70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97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E12CFF-8564-4816-9ED1-1184F29C9417}"/>
              </a:ext>
            </a:extLst>
          </p:cNvPr>
          <p:cNvSpPr/>
          <p:nvPr/>
        </p:nvSpPr>
        <p:spPr>
          <a:xfrm>
            <a:off x="339331" y="4638384"/>
            <a:ext cx="507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https://github.com/jeffleathMSDS/DDS_CaseStudy2</a:t>
            </a:r>
          </a:p>
        </p:txBody>
      </p:sp>
    </p:spTree>
    <p:extLst>
      <p:ext uri="{BB962C8B-B14F-4D97-AF65-F5344CB8AC3E}">
        <p14:creationId xmlns:p14="http://schemas.microsoft.com/office/powerpoint/2010/main" val="324908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192420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8433" y="1984986"/>
            <a:ext cx="4201583" cy="3516260"/>
            <a:chOff x="518433" y="1795220"/>
            <a:chExt cx="4201583" cy="35162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95220"/>
              <a:ext cx="4185433" cy="259198"/>
              <a:chOff x="518433" y="1954297"/>
              <a:chExt cx="4185433" cy="2591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671" y="19542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Business Objectives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05489"/>
              <a:ext cx="4185433" cy="258051"/>
              <a:chOff x="518433" y="2847627"/>
              <a:chExt cx="4185433" cy="2580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7671" y="28594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Data Source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856"/>
              <a:ext cx="4185432" cy="256056"/>
              <a:chOff x="518433" y="3727980"/>
              <a:chExt cx="4185432" cy="25605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70" y="37378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Methodology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65259"/>
              <a:ext cx="4201583" cy="246221"/>
              <a:chOff x="518433" y="4601370"/>
              <a:chExt cx="4201583" cy="2462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0137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Evaluation / Results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ED6EC5-EDC0-46B2-AAFE-BBF926781E4B}"/>
              </a:ext>
            </a:extLst>
          </p:cNvPr>
          <p:cNvSpPr/>
          <p:nvPr/>
        </p:nvSpPr>
        <p:spPr>
          <a:xfrm>
            <a:off x="544810" y="590761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8B50ED-10E5-4F30-BA03-2726FA88783A}"/>
              </a:ext>
            </a:extLst>
          </p:cNvPr>
          <p:cNvSpPr/>
          <p:nvPr/>
        </p:nvSpPr>
        <p:spPr>
          <a:xfrm>
            <a:off x="1210198" y="596080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DDSAnalytics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Business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Understanding Turnover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Our team was tasked to conduct Exploratory Data Analysis [EDA] in order to under significant factors that may contribute to employee turnover.   A secondary task was to identify any other remarkable trends uncovered during the EDA.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e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Free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Free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Free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6" name="Li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7" name="Li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This image is an icon of three people and a globe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e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Free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Free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Lin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0" name="Free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10550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bg1"/>
                  </a:solidFill>
                </a:rPr>
                <a:t>HR</a:t>
              </a:r>
              <a:br>
                <a:rPr lang="id-ID" sz="12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35 </a:t>
              </a:r>
            </a:p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Attributes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1,470</a:t>
              </a:r>
            </a:p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Observations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da-DK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Historic Facts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Understanding Employee Turnover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Sourced Historically Accurate Data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19259"/>
            <a:chOff x="7991679" y="4554108"/>
            <a:chExt cx="3075334" cy="41925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1,470 Employee Observations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35 Attributes of each Employee </a:t>
              </a: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</p:spTree>
    <p:extLst>
      <p:ext uri="{BB962C8B-B14F-4D97-AF65-F5344CB8AC3E}">
        <p14:creationId xmlns:p14="http://schemas.microsoft.com/office/powerpoint/2010/main" val="341008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5664" y="1344337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Understanding Turnover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486010" y="2299440"/>
            <a:ext cx="48926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R</a:t>
            </a:r>
          </a:p>
          <a:p>
            <a:r>
              <a:rPr lang="en-US" i="0" dirty="0"/>
              <a:t>Packages (</a:t>
            </a:r>
            <a:r>
              <a:rPr lang="en-US" i="0" dirty="0" err="1"/>
              <a:t>dplyr</a:t>
            </a:r>
            <a:r>
              <a:rPr lang="en-US" i="0" dirty="0"/>
              <a:t>, </a:t>
            </a:r>
            <a:r>
              <a:rPr lang="en-US" i="0" dirty="0" err="1"/>
              <a:t>tidyr</a:t>
            </a:r>
            <a:r>
              <a:rPr lang="en-US" i="0" dirty="0"/>
              <a:t>, ggplot2, </a:t>
            </a:r>
            <a:r>
              <a:rPr lang="en-US" i="0" dirty="0" err="1"/>
              <a:t>gridextra</a:t>
            </a:r>
            <a:r>
              <a:rPr lang="en-US" i="0" dirty="0"/>
              <a:t>)</a:t>
            </a: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F91A8D-B588-45CE-B0EC-E82B44A1F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8433" y="1984986"/>
            <a:ext cx="4185433" cy="2449692"/>
            <a:chOff x="518433" y="1795220"/>
            <a:chExt cx="4185433" cy="244969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E22E453-4624-47C6-9D4B-E961A4737FFA}"/>
                </a:ext>
              </a:extLst>
            </p:cNvPr>
            <p:cNvGrpSpPr/>
            <p:nvPr/>
          </p:nvGrpSpPr>
          <p:grpSpPr>
            <a:xfrm>
              <a:off x="518433" y="1795220"/>
              <a:ext cx="4185433" cy="259198"/>
              <a:chOff x="518433" y="1954297"/>
              <a:chExt cx="4185433" cy="25919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885F007-8706-4E17-8B26-3B3D47A07445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1E75916-E938-4DFC-A6E7-F09A84242070}"/>
                  </a:ext>
                </a:extLst>
              </p:cNvPr>
              <p:cNvSpPr/>
              <p:nvPr/>
            </p:nvSpPr>
            <p:spPr>
              <a:xfrm>
                <a:off x="1167671" y="19542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Open Source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854B73-F856-4ADD-AD5B-13E3D1DD2471}"/>
                </a:ext>
              </a:extLst>
            </p:cNvPr>
            <p:cNvGrpSpPr/>
            <p:nvPr/>
          </p:nvGrpSpPr>
          <p:grpSpPr>
            <a:xfrm>
              <a:off x="518433" y="2905489"/>
              <a:ext cx="4185433" cy="258051"/>
              <a:chOff x="518433" y="2847627"/>
              <a:chExt cx="4185433" cy="258051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905A114-7366-417D-A03C-ABBEBD7E10D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4D59609-0274-4412-BD84-6C449C3A86BE}"/>
                  </a:ext>
                </a:extLst>
              </p:cNvPr>
              <p:cNvSpPr/>
              <p:nvPr/>
            </p:nvSpPr>
            <p:spPr>
              <a:xfrm>
                <a:off x="1167671" y="285945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Reproducible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2EC6E6F-6AE7-48F6-8787-A2E7BBCA9F45}"/>
                </a:ext>
              </a:extLst>
            </p:cNvPr>
            <p:cNvGrpSpPr/>
            <p:nvPr/>
          </p:nvGrpSpPr>
          <p:grpSpPr>
            <a:xfrm>
              <a:off x="518433" y="3988856"/>
              <a:ext cx="4185432" cy="256056"/>
              <a:chOff x="518433" y="3727980"/>
              <a:chExt cx="4185432" cy="25605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D22D299E-45A4-41D8-9B2F-13064E380D29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98C4833-9C9F-4E9A-AD8B-0CCB96E9AC6E}"/>
                  </a:ext>
                </a:extLst>
              </p:cNvPr>
              <p:cNvSpPr/>
              <p:nvPr/>
            </p:nvSpPr>
            <p:spPr>
              <a:xfrm>
                <a:off x="1167670" y="373781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Steps/Workflow</a:t>
                </a: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0B6D315-6F5E-457B-B302-C8D54DDA2C16}"/>
              </a:ext>
            </a:extLst>
          </p:cNvPr>
          <p:cNvSpPr txBox="1"/>
          <p:nvPr/>
        </p:nvSpPr>
        <p:spPr>
          <a:xfrm>
            <a:off x="1486010" y="3504695"/>
            <a:ext cx="489262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GitHub, Open Repository</a:t>
            </a:r>
          </a:p>
          <a:p>
            <a:r>
              <a:rPr lang="en-US" i="0" dirty="0"/>
              <a:t>https://github.com/jeffleathMSDS/DDS_CaseStudy2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5EC5C1-9894-46FA-BE72-C847876C4F99}"/>
              </a:ext>
            </a:extLst>
          </p:cNvPr>
          <p:cNvSpPr txBox="1"/>
          <p:nvPr/>
        </p:nvSpPr>
        <p:spPr>
          <a:xfrm>
            <a:off x="1486009" y="4749133"/>
            <a:ext cx="489262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Step 1: Understanding the problem</a:t>
            </a:r>
          </a:p>
          <a:p>
            <a:r>
              <a:rPr lang="en-US" i="0" dirty="0"/>
              <a:t>Step 2: Collect the raw data</a:t>
            </a:r>
          </a:p>
          <a:p>
            <a:r>
              <a:rPr lang="en-US" i="0" dirty="0"/>
              <a:t>Step 3: Clean the data</a:t>
            </a:r>
          </a:p>
          <a:p>
            <a:r>
              <a:rPr lang="en-US" i="0" dirty="0"/>
              <a:t>Step 4: Explore the data</a:t>
            </a:r>
          </a:p>
          <a:p>
            <a:r>
              <a:rPr lang="en-US" i="0" dirty="0"/>
              <a:t>Step 5: Perform in-depth analysis</a:t>
            </a:r>
          </a:p>
          <a:p>
            <a:r>
              <a:rPr lang="en-US" i="0" dirty="0"/>
              <a:t>Step 6: Interpret Communicate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259124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Preliminary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339331" y="6310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Let Data Lead The Way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8191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10866" y="5858237"/>
            <a:ext cx="359734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N=1,407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257387" y="1059164"/>
            <a:ext cx="908353" cy="904232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438286" y="3713113"/>
            <a:ext cx="996697" cy="993414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086154" y="5094044"/>
            <a:ext cx="907221" cy="905361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9109894" y="3774790"/>
            <a:ext cx="907221" cy="905361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576400" y="1706710"/>
            <a:ext cx="996697" cy="993414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31525" y="1125758"/>
            <a:ext cx="4977312" cy="363218"/>
            <a:chOff x="9044639" y="4582125"/>
            <a:chExt cx="2380753" cy="738664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044639" y="4582125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% of Most Recent Salary Increase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9403" y="1837627"/>
            <a:ext cx="1598853" cy="508704"/>
            <a:chOff x="9695998" y="4157408"/>
            <a:chExt cx="1734002" cy="1076643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Daily Rate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4470" y="3972719"/>
            <a:ext cx="2263379" cy="397722"/>
            <a:chOff x="758529" y="2376364"/>
            <a:chExt cx="2263379" cy="90383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758529" y="2376364"/>
              <a:ext cx="2259403" cy="55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5862" y="5405016"/>
            <a:ext cx="1908212" cy="283415"/>
            <a:chOff x="9435897" y="4987830"/>
            <a:chExt cx="2069511" cy="28341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435897" y="5025024"/>
              <a:ext cx="20695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7042" y="2776688"/>
            <a:ext cx="4284026" cy="517853"/>
            <a:chOff x="9379627" y="4410753"/>
            <a:chExt cx="2371352" cy="517853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Job Satisfaction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126" name="Group 125" descr="This image is an icon of 1 person interacting with three people. ">
            <a:extLst>
              <a:ext uri="{FF2B5EF4-FFF2-40B4-BE49-F238E27FC236}">
                <a16:creationId xmlns:a16="http://schemas.microsoft.com/office/drawing/2014/main" id="{A3E7D8C3-FF04-438E-91D2-BE14E607B7D2}"/>
              </a:ext>
            </a:extLst>
          </p:cNvPr>
          <p:cNvGrpSpPr/>
          <p:nvPr/>
        </p:nvGrpSpPr>
        <p:grpSpPr>
          <a:xfrm>
            <a:off x="3317120" y="2619565"/>
            <a:ext cx="908353" cy="904232"/>
            <a:chOff x="5459412" y="1395413"/>
            <a:chExt cx="1273175" cy="1271588"/>
          </a:xfrm>
        </p:grpSpPr>
        <p:sp>
          <p:nvSpPr>
            <p:cNvPr id="127" name="Oval 26">
              <a:extLst>
                <a:ext uri="{FF2B5EF4-FFF2-40B4-BE49-F238E27FC236}">
                  <a16:creationId xmlns:a16="http://schemas.microsoft.com/office/drawing/2014/main" id="{CBED9DB1-ACEF-42F3-B8BA-4D7BC75A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9BAA4A2-FA10-4449-B916-76CC818262A7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29" name="Oval 309">
                <a:extLst>
                  <a:ext uri="{FF2B5EF4-FFF2-40B4-BE49-F238E27FC236}">
                    <a16:creationId xmlns:a16="http://schemas.microsoft.com/office/drawing/2014/main" id="{FA9CD6B5-B21A-4163-8A0A-53FEC063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310">
                <a:extLst>
                  <a:ext uri="{FF2B5EF4-FFF2-40B4-BE49-F238E27FC236}">
                    <a16:creationId xmlns:a16="http://schemas.microsoft.com/office/drawing/2014/main" id="{CCDD0CC8-5ACC-4516-AC98-C12B8145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Oval 311">
                <a:extLst>
                  <a:ext uri="{FF2B5EF4-FFF2-40B4-BE49-F238E27FC236}">
                    <a16:creationId xmlns:a16="http://schemas.microsoft.com/office/drawing/2014/main" id="{99867404-8AA3-486A-AFB5-FFE382FC9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Freeform 312">
                <a:extLst>
                  <a:ext uri="{FF2B5EF4-FFF2-40B4-BE49-F238E27FC236}">
                    <a16:creationId xmlns:a16="http://schemas.microsoft.com/office/drawing/2014/main" id="{36462132-C54C-4BC9-81B5-200AD6398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Oval 313">
                <a:extLst>
                  <a:ext uri="{FF2B5EF4-FFF2-40B4-BE49-F238E27FC236}">
                    <a16:creationId xmlns:a16="http://schemas.microsoft.com/office/drawing/2014/main" id="{E263BD01-87BD-4A01-AB52-FCE7A4ABE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314">
                <a:extLst>
                  <a:ext uri="{FF2B5EF4-FFF2-40B4-BE49-F238E27FC236}">
                    <a16:creationId xmlns:a16="http://schemas.microsoft.com/office/drawing/2014/main" id="{96393424-BECF-458B-8356-6F2C82219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Oval 315">
                <a:extLst>
                  <a:ext uri="{FF2B5EF4-FFF2-40B4-BE49-F238E27FC236}">
                    <a16:creationId xmlns:a16="http://schemas.microsoft.com/office/drawing/2014/main" id="{F6D850E6-A214-4AD9-805E-5C2E96078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316">
                <a:extLst>
                  <a:ext uri="{FF2B5EF4-FFF2-40B4-BE49-F238E27FC236}">
                    <a16:creationId xmlns:a16="http://schemas.microsoft.com/office/drawing/2014/main" id="{743906BE-14FA-46AA-B8F5-07666B3D1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Oval 317">
                <a:extLst>
                  <a:ext uri="{FF2B5EF4-FFF2-40B4-BE49-F238E27FC236}">
                    <a16:creationId xmlns:a16="http://schemas.microsoft.com/office/drawing/2014/main" id="{3AAB47D2-437B-403D-A56C-C0C04091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318">
                <a:extLst>
                  <a:ext uri="{FF2B5EF4-FFF2-40B4-BE49-F238E27FC236}">
                    <a16:creationId xmlns:a16="http://schemas.microsoft.com/office/drawing/2014/main" id="{027DAB37-90CA-4B39-9E08-6864CFCE0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319">
                <a:extLst>
                  <a:ext uri="{FF2B5EF4-FFF2-40B4-BE49-F238E27FC236}">
                    <a16:creationId xmlns:a16="http://schemas.microsoft.com/office/drawing/2014/main" id="{B3E70873-830B-4AC0-B5B3-8A652E1C6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Line 320">
                <a:extLst>
                  <a:ext uri="{FF2B5EF4-FFF2-40B4-BE49-F238E27FC236}">
                    <a16:creationId xmlns:a16="http://schemas.microsoft.com/office/drawing/2014/main" id="{DE480400-01ED-4B2A-A563-1C39D87ED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41" name="Group 140" descr="This image is an icon of 1 person interacting with three people. ">
            <a:extLst>
              <a:ext uri="{FF2B5EF4-FFF2-40B4-BE49-F238E27FC236}">
                <a16:creationId xmlns:a16="http://schemas.microsoft.com/office/drawing/2014/main" id="{1AD14445-21B1-4D78-9A1F-1932247173EF}"/>
              </a:ext>
            </a:extLst>
          </p:cNvPr>
          <p:cNvGrpSpPr/>
          <p:nvPr/>
        </p:nvGrpSpPr>
        <p:grpSpPr>
          <a:xfrm>
            <a:off x="4170293" y="1693637"/>
            <a:ext cx="908353" cy="904232"/>
            <a:chOff x="5459412" y="1395413"/>
            <a:chExt cx="1273175" cy="1271588"/>
          </a:xfrm>
        </p:grpSpPr>
        <p:sp>
          <p:nvSpPr>
            <p:cNvPr id="142" name="Oval 26">
              <a:extLst>
                <a:ext uri="{FF2B5EF4-FFF2-40B4-BE49-F238E27FC236}">
                  <a16:creationId xmlns:a16="http://schemas.microsoft.com/office/drawing/2014/main" id="{5AE96384-643C-484B-BB38-FDB1BA21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EDF6B1-191A-4BB6-B46E-398B26653B4F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44" name="Oval 309">
                <a:extLst>
                  <a:ext uri="{FF2B5EF4-FFF2-40B4-BE49-F238E27FC236}">
                    <a16:creationId xmlns:a16="http://schemas.microsoft.com/office/drawing/2014/main" id="{CF107A80-5F79-4919-B163-B2A7C1A4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310">
                <a:extLst>
                  <a:ext uri="{FF2B5EF4-FFF2-40B4-BE49-F238E27FC236}">
                    <a16:creationId xmlns:a16="http://schemas.microsoft.com/office/drawing/2014/main" id="{497C23CF-DBBD-4679-9D07-5FB3E462A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Oval 311">
                <a:extLst>
                  <a:ext uri="{FF2B5EF4-FFF2-40B4-BE49-F238E27FC236}">
                    <a16:creationId xmlns:a16="http://schemas.microsoft.com/office/drawing/2014/main" id="{122F3A7B-CB55-4951-B3E6-FAC6A64B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312">
                <a:extLst>
                  <a:ext uri="{FF2B5EF4-FFF2-40B4-BE49-F238E27FC236}">
                    <a16:creationId xmlns:a16="http://schemas.microsoft.com/office/drawing/2014/main" id="{57A4D366-6041-43B8-B966-349335C0D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Oval 313">
                <a:extLst>
                  <a:ext uri="{FF2B5EF4-FFF2-40B4-BE49-F238E27FC236}">
                    <a16:creationId xmlns:a16="http://schemas.microsoft.com/office/drawing/2014/main" id="{FDBC8796-D346-492C-9A7B-79079E4D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Freeform 314">
                <a:extLst>
                  <a:ext uri="{FF2B5EF4-FFF2-40B4-BE49-F238E27FC236}">
                    <a16:creationId xmlns:a16="http://schemas.microsoft.com/office/drawing/2014/main" id="{C044FAB0-9EA7-4CC4-A6F6-14E2B0DA6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Oval 315">
                <a:extLst>
                  <a:ext uri="{FF2B5EF4-FFF2-40B4-BE49-F238E27FC236}">
                    <a16:creationId xmlns:a16="http://schemas.microsoft.com/office/drawing/2014/main" id="{D4B6613E-FDB7-41F7-A187-81C8E6F1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316">
                <a:extLst>
                  <a:ext uri="{FF2B5EF4-FFF2-40B4-BE49-F238E27FC236}">
                    <a16:creationId xmlns:a16="http://schemas.microsoft.com/office/drawing/2014/main" id="{011A1BCA-78C9-4BE7-8524-1427449F4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8" name="Oval 317">
                <a:extLst>
                  <a:ext uri="{FF2B5EF4-FFF2-40B4-BE49-F238E27FC236}">
                    <a16:creationId xmlns:a16="http://schemas.microsoft.com/office/drawing/2014/main" id="{B1603199-185F-4C2B-8179-D8EE6EA5B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9" name="Freeform 318">
                <a:extLst>
                  <a:ext uri="{FF2B5EF4-FFF2-40B4-BE49-F238E27FC236}">
                    <a16:creationId xmlns:a16="http://schemas.microsoft.com/office/drawing/2014/main" id="{DD9A25B0-3E52-4D68-A5BE-66B57B011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0" name="Freeform 319">
                <a:extLst>
                  <a:ext uri="{FF2B5EF4-FFF2-40B4-BE49-F238E27FC236}">
                    <a16:creationId xmlns:a16="http://schemas.microsoft.com/office/drawing/2014/main" id="{BA273BF9-E450-400D-B53C-C6803141A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1" name="Line 320">
                <a:extLst>
                  <a:ext uri="{FF2B5EF4-FFF2-40B4-BE49-F238E27FC236}">
                    <a16:creationId xmlns:a16="http://schemas.microsoft.com/office/drawing/2014/main" id="{07B32152-545C-4677-B5B2-4A29F554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32" name="Group 231" descr="This image is an icon of three people interacting. ">
            <a:extLst>
              <a:ext uri="{FF2B5EF4-FFF2-40B4-BE49-F238E27FC236}">
                <a16:creationId xmlns:a16="http://schemas.microsoft.com/office/drawing/2014/main" id="{B866F61A-7DA5-4DE6-98CD-90A18E9657DD}"/>
              </a:ext>
            </a:extLst>
          </p:cNvPr>
          <p:cNvGrpSpPr/>
          <p:nvPr/>
        </p:nvGrpSpPr>
        <p:grpSpPr>
          <a:xfrm>
            <a:off x="8268890" y="2592962"/>
            <a:ext cx="996697" cy="993414"/>
            <a:chOff x="7356475" y="2143125"/>
            <a:chExt cx="1397000" cy="1397000"/>
          </a:xfrm>
        </p:grpSpPr>
        <p:sp>
          <p:nvSpPr>
            <p:cNvPr id="233" name="Freeform 27">
              <a:extLst>
                <a:ext uri="{FF2B5EF4-FFF2-40B4-BE49-F238E27FC236}">
                  <a16:creationId xmlns:a16="http://schemas.microsoft.com/office/drawing/2014/main" id="{0F3823FF-2975-4229-BC1C-02FE14B7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279BC3A-FD83-4269-9148-6FE905696C65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35" name="Freeform 49">
                <a:extLst>
                  <a:ext uri="{FF2B5EF4-FFF2-40B4-BE49-F238E27FC236}">
                    <a16:creationId xmlns:a16="http://schemas.microsoft.com/office/drawing/2014/main" id="{53865DF5-015E-4AF6-B3F3-91F177199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AB78C245-F2FC-4A71-BEB6-1BF27B8E6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7" name="Oval 51">
                <a:extLst>
                  <a:ext uri="{FF2B5EF4-FFF2-40B4-BE49-F238E27FC236}">
                    <a16:creationId xmlns:a16="http://schemas.microsoft.com/office/drawing/2014/main" id="{AA704D36-A738-4B45-83D3-4CA88A842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74F1D18D-C0F1-426F-B544-B3486CBFC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BA8809AF-746E-42A1-B0DB-C568A19E8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7F937F8F-F045-4DCD-BA02-762CA49D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1" name="Oval 55">
                <a:extLst>
                  <a:ext uri="{FF2B5EF4-FFF2-40B4-BE49-F238E27FC236}">
                    <a16:creationId xmlns:a16="http://schemas.microsoft.com/office/drawing/2014/main" id="{59253F83-952E-4A4C-8D5E-6FDA707C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273C46B1-97C2-45BB-AFA7-60D151764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E5717F68-FEFE-45A6-AD57-EBE2FBF92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4" name="Freeform 58">
                <a:extLst>
                  <a:ext uri="{FF2B5EF4-FFF2-40B4-BE49-F238E27FC236}">
                    <a16:creationId xmlns:a16="http://schemas.microsoft.com/office/drawing/2014/main" id="{BAA90B69-383B-44E0-99D0-CED4357CB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5" name="Oval 59">
                <a:extLst>
                  <a:ext uri="{FF2B5EF4-FFF2-40B4-BE49-F238E27FC236}">
                    <a16:creationId xmlns:a16="http://schemas.microsoft.com/office/drawing/2014/main" id="{D34D547F-0BAE-496F-B74E-63A81B461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6" name="Freeform 60">
                <a:extLst>
                  <a:ext uri="{FF2B5EF4-FFF2-40B4-BE49-F238E27FC236}">
                    <a16:creationId xmlns:a16="http://schemas.microsoft.com/office/drawing/2014/main" id="{5F7F53B6-393F-4D13-91C4-697ECCC26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7" name="Line 61">
                <a:extLst>
                  <a:ext uri="{FF2B5EF4-FFF2-40B4-BE49-F238E27FC236}">
                    <a16:creationId xmlns:a16="http://schemas.microsoft.com/office/drawing/2014/main" id="{3206069B-20BF-457B-AB06-19152CE39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8" name="Line 62">
                <a:extLst>
                  <a:ext uri="{FF2B5EF4-FFF2-40B4-BE49-F238E27FC236}">
                    <a16:creationId xmlns:a16="http://schemas.microsoft.com/office/drawing/2014/main" id="{54EAA89E-60EB-47FA-B1D8-06018C6B1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49" name="Group 248" descr="This image is an icon of three people interacting. ">
            <a:extLst>
              <a:ext uri="{FF2B5EF4-FFF2-40B4-BE49-F238E27FC236}">
                <a16:creationId xmlns:a16="http://schemas.microsoft.com/office/drawing/2014/main" id="{B71D9593-3B68-401D-86D7-C1505C94598B}"/>
              </a:ext>
            </a:extLst>
          </p:cNvPr>
          <p:cNvGrpSpPr/>
          <p:nvPr/>
        </p:nvGrpSpPr>
        <p:grpSpPr>
          <a:xfrm>
            <a:off x="6510134" y="981059"/>
            <a:ext cx="996697" cy="993414"/>
            <a:chOff x="7356475" y="2143125"/>
            <a:chExt cx="1397000" cy="1397000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46CF944E-7D22-4731-80AF-A8B75DAE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2A2986E-6C27-4F91-B133-5F9C1E32D4A2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8AE42B15-182E-4E7F-BEC9-E7E71B7BE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60FF8163-13C1-49D2-BEF0-1FC537437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4" name="Oval 51">
                <a:extLst>
                  <a:ext uri="{FF2B5EF4-FFF2-40B4-BE49-F238E27FC236}">
                    <a16:creationId xmlns:a16="http://schemas.microsoft.com/office/drawing/2014/main" id="{7BCAB906-20C1-4970-B279-B345175CB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7B219D97-E427-4E49-B11F-EB9235AB7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0B644288-733F-47F1-AA49-AF037AC2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2B8DE362-94D8-42C7-81E9-36B85122F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8" name="Oval 55">
                <a:extLst>
                  <a:ext uri="{FF2B5EF4-FFF2-40B4-BE49-F238E27FC236}">
                    <a16:creationId xmlns:a16="http://schemas.microsoft.com/office/drawing/2014/main" id="{847DCEF4-E671-49C0-9FD1-7485C5EA0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92390404-A919-4F14-8D88-C57709BB5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B6F142F1-A49B-4D73-8FC9-6E71F6A86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EF249866-F6A9-4F38-8EDE-77DBB0246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Oval 59">
                <a:extLst>
                  <a:ext uri="{FF2B5EF4-FFF2-40B4-BE49-F238E27FC236}">
                    <a16:creationId xmlns:a16="http://schemas.microsoft.com/office/drawing/2014/main" id="{41845614-7287-4C44-B65C-0BD9F38BF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28B7AEFF-DD5F-4823-9703-711C14AB6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Line 61">
                <a:extLst>
                  <a:ext uri="{FF2B5EF4-FFF2-40B4-BE49-F238E27FC236}">
                    <a16:creationId xmlns:a16="http://schemas.microsoft.com/office/drawing/2014/main" id="{8CB766D6-AC89-42A3-B960-BD863296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Line 62">
                <a:extLst>
                  <a:ext uri="{FF2B5EF4-FFF2-40B4-BE49-F238E27FC236}">
                    <a16:creationId xmlns:a16="http://schemas.microsoft.com/office/drawing/2014/main" id="{1174E873-379C-4262-8CE4-709954465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9A52F61-6E31-4F63-949F-C0EC9D1FBF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876055" y="1146713"/>
            <a:ext cx="2493009" cy="833892"/>
            <a:chOff x="870418" y="1385154"/>
            <a:chExt cx="2493009" cy="189504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026979F-1D7E-43A7-B3AD-0131DEE5E592}"/>
                </a:ext>
              </a:extLst>
            </p:cNvPr>
            <p:cNvSpPr txBox="1"/>
            <p:nvPr/>
          </p:nvSpPr>
          <p:spPr>
            <a:xfrm>
              <a:off x="870418" y="1385154"/>
              <a:ext cx="2493009" cy="5595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Life Balance: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5C6A94A-E132-44CC-A342-1FE45CE41C71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8E803B2-D728-478D-A8D8-27A735580E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711057" y="1920987"/>
            <a:ext cx="2636990" cy="1071918"/>
            <a:chOff x="8565500" y="4162133"/>
            <a:chExt cx="2859892" cy="1071918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BE85D14-A93A-44DA-B33F-2327A78B4AA6}"/>
                </a:ext>
              </a:extLst>
            </p:cNvPr>
            <p:cNvSpPr txBox="1"/>
            <p:nvPr/>
          </p:nvSpPr>
          <p:spPr>
            <a:xfrm>
              <a:off x="8565500" y="4162133"/>
              <a:ext cx="285989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in Current Role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F1F50FD-64B2-4D77-9021-DB87EAF1AF61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BF2BEFC-A05A-4DFE-A591-BFE40001B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410747" y="2895301"/>
            <a:ext cx="2602597" cy="1433404"/>
            <a:chOff x="8965269" y="3800647"/>
            <a:chExt cx="2822591" cy="1433404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BC412B1-1313-4645-95AB-0A3985C14EF1}"/>
                </a:ext>
              </a:extLst>
            </p:cNvPr>
            <p:cNvSpPr txBox="1"/>
            <p:nvPr/>
          </p:nvSpPr>
          <p:spPr>
            <a:xfrm>
              <a:off x="8965269" y="3800647"/>
              <a:ext cx="28225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last promotion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65F7BEC-6828-42BE-88B5-E395F5E4F164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5F6359-302E-4E88-85D1-A096825025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062159" y="4020961"/>
            <a:ext cx="2495259" cy="492443"/>
            <a:chOff x="9695998" y="4942303"/>
            <a:chExt cx="2197340" cy="492443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49483C0-3BEA-4686-8B19-C36C747BCA52}"/>
                </a:ext>
              </a:extLst>
            </p:cNvPr>
            <p:cNvSpPr txBox="1"/>
            <p:nvPr/>
          </p:nvSpPr>
          <p:spPr>
            <a:xfrm>
              <a:off x="9823827" y="4942303"/>
              <a:ext cx="206951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72FD38F-8DF3-4C20-A3FE-AD8195CD816D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79" name="Group 278" descr="This image is an icon of three people and a globe. ">
            <a:extLst>
              <a:ext uri="{FF2B5EF4-FFF2-40B4-BE49-F238E27FC236}">
                <a16:creationId xmlns:a16="http://schemas.microsoft.com/office/drawing/2014/main" id="{8A721728-F247-4934-AF08-6B5E77D8EE2C}"/>
              </a:ext>
            </a:extLst>
          </p:cNvPr>
          <p:cNvGrpSpPr/>
          <p:nvPr/>
        </p:nvGrpSpPr>
        <p:grpSpPr>
          <a:xfrm>
            <a:off x="9465011" y="4999581"/>
            <a:ext cx="907221" cy="905361"/>
            <a:chOff x="8229600" y="4162425"/>
            <a:chExt cx="1271588" cy="1273175"/>
          </a:xfrm>
        </p:grpSpPr>
        <p:sp>
          <p:nvSpPr>
            <p:cNvPr id="280" name="Oval 28">
              <a:extLst>
                <a:ext uri="{FF2B5EF4-FFF2-40B4-BE49-F238E27FC236}">
                  <a16:creationId xmlns:a16="http://schemas.microsoft.com/office/drawing/2014/main" id="{3081EA88-AB8F-4916-8927-D079083F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565386B-D0F5-432B-A171-F929171843BA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82" name="Freeform 258">
                <a:extLst>
                  <a:ext uri="{FF2B5EF4-FFF2-40B4-BE49-F238E27FC236}">
                    <a16:creationId xmlns:a16="http://schemas.microsoft.com/office/drawing/2014/main" id="{EFD4D5E5-17C7-4216-9F57-92E8F200D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259">
                <a:extLst>
                  <a:ext uri="{FF2B5EF4-FFF2-40B4-BE49-F238E27FC236}">
                    <a16:creationId xmlns:a16="http://schemas.microsoft.com/office/drawing/2014/main" id="{9E0C6BC5-F414-4FA3-A279-B2CFEE6B4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260">
                <a:extLst>
                  <a:ext uri="{FF2B5EF4-FFF2-40B4-BE49-F238E27FC236}">
                    <a16:creationId xmlns:a16="http://schemas.microsoft.com/office/drawing/2014/main" id="{DDC7B98A-98B2-453A-8AB7-5A5804935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Line 261">
                <a:extLst>
                  <a:ext uri="{FF2B5EF4-FFF2-40B4-BE49-F238E27FC236}">
                    <a16:creationId xmlns:a16="http://schemas.microsoft.com/office/drawing/2014/main" id="{CCF8DE79-2259-4C98-AEA0-FCA8C9103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182BDD5F-5AE7-4F48-BEB2-B1222535D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Line 263">
                <a:extLst>
                  <a:ext uri="{FF2B5EF4-FFF2-40B4-BE49-F238E27FC236}">
                    <a16:creationId xmlns:a16="http://schemas.microsoft.com/office/drawing/2014/main" id="{697D24A5-C800-472F-8177-B33A80DB0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88" name="Oval 264">
                <a:extLst>
                  <a:ext uri="{FF2B5EF4-FFF2-40B4-BE49-F238E27FC236}">
                    <a16:creationId xmlns:a16="http://schemas.microsoft.com/office/drawing/2014/main" id="{45D3D9D7-D999-4634-AFB0-01E6AF05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9" name="Oval 265">
                <a:extLst>
                  <a:ext uri="{FF2B5EF4-FFF2-40B4-BE49-F238E27FC236}">
                    <a16:creationId xmlns:a16="http://schemas.microsoft.com/office/drawing/2014/main" id="{29EED506-3258-4714-9762-5CCE53FF3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0" name="Oval 266">
                <a:extLst>
                  <a:ext uri="{FF2B5EF4-FFF2-40B4-BE49-F238E27FC236}">
                    <a16:creationId xmlns:a16="http://schemas.microsoft.com/office/drawing/2014/main" id="{37D56A68-EBD3-49E4-AD40-AF1630616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1" name="Freeform 267">
                <a:extLst>
                  <a:ext uri="{FF2B5EF4-FFF2-40B4-BE49-F238E27FC236}">
                    <a16:creationId xmlns:a16="http://schemas.microsoft.com/office/drawing/2014/main" id="{58791C69-A14F-4F16-87D9-61D577A9E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8054CED-9AC8-40FE-8A37-1541F2AA96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47752" y="5266500"/>
            <a:ext cx="2493727" cy="525644"/>
            <a:chOff x="9695998" y="4708407"/>
            <a:chExt cx="2195991" cy="525644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F712471-80D3-41C9-BA73-A811BF3BD7F8}"/>
                </a:ext>
              </a:extLst>
            </p:cNvPr>
            <p:cNvSpPr txBox="1"/>
            <p:nvPr/>
          </p:nvSpPr>
          <p:spPr>
            <a:xfrm>
              <a:off x="9822478" y="4708407"/>
              <a:ext cx="206951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Relationship</a:t>
              </a:r>
            </a:p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Satisfaction: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B2F40C0-5C56-4630-8B52-BB18003D362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69" name="Table 268">
            <a:extLst>
              <a:ext uri="{FF2B5EF4-FFF2-40B4-BE49-F238E27FC236}">
                <a16:creationId xmlns:a16="http://schemas.microsoft.com/office/drawing/2014/main" id="{1D97348E-20C2-46CE-9CA7-175A5AEEA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18765"/>
              </p:ext>
            </p:extLst>
          </p:nvPr>
        </p:nvGraphicFramePr>
        <p:xfrm>
          <a:off x="3473479" y="3563278"/>
          <a:ext cx="5432670" cy="225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1">
                  <a:extLst>
                    <a:ext uri="{9D8B030D-6E8A-4147-A177-3AD203B41FA5}">
                      <a16:colId xmlns:a16="http://schemas.microsoft.com/office/drawing/2014/main" val="406883316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4353914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318998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5339283"/>
                    </a:ext>
                  </a:extLst>
                </a:gridCol>
                <a:gridCol w="668216">
                  <a:extLst>
                    <a:ext uri="{9D8B030D-6E8A-4147-A177-3AD203B41FA5}">
                      <a16:colId xmlns:a16="http://schemas.microsoft.com/office/drawing/2014/main" val="3267603713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2723676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Std Deviation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33484760"/>
                  </a:ext>
                </a:extLst>
              </a:tr>
              <a:tr h="21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451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Income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6,502.93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4,707.95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19,999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5226387"/>
                  </a:ext>
                </a:extLst>
              </a:tr>
              <a:tr h="214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Satisfaction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8608795"/>
                  </a:ext>
                </a:extLst>
              </a:tr>
              <a:tr h="19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Rate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802.49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39928985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 Hike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2461398"/>
                  </a:ext>
                </a:extLst>
              </a:tr>
              <a:tr h="123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Life Balance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83611617"/>
                  </a:ext>
                </a:extLst>
              </a:tr>
              <a:tr h="17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in Current Role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4047210"/>
                  </a:ext>
                </a:extLst>
              </a:tr>
              <a:tr h="173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Since Last Promotion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6208825"/>
                  </a:ext>
                </a:extLst>
              </a:tr>
              <a:tr h="18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Years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6549007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Satisfaction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2213436"/>
                  </a:ext>
                </a:extLst>
              </a:tr>
            </a:tbl>
          </a:graphicData>
        </a:graphic>
      </p:graphicFrame>
      <p:sp>
        <p:nvSpPr>
          <p:cNvPr id="295" name="Rectangle 294">
            <a:extLst>
              <a:ext uri="{FF2B5EF4-FFF2-40B4-BE49-F238E27FC236}">
                <a16:creationId xmlns:a16="http://schemas.microsoft.com/office/drawing/2014/main" id="{4D6A722D-D1F8-433E-8F54-ECD3E227E902}"/>
              </a:ext>
            </a:extLst>
          </p:cNvPr>
          <p:cNvSpPr/>
          <p:nvPr/>
        </p:nvSpPr>
        <p:spPr>
          <a:xfrm>
            <a:off x="3102835" y="203424"/>
            <a:ext cx="66923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 of Interest: 3.b Top 10 Factors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1CC44-C160-4E7D-9EF1-D2268A3A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42862"/>
            <a:ext cx="96107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583</Words>
  <Application>Microsoft Office PowerPoint</Application>
  <PresentationFormat>Widescreen</PresentationFormat>
  <Paragraphs>181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9</vt:lpstr>
      <vt:lpstr>Human resources slide 2</vt:lpstr>
      <vt:lpstr>Human resources slide 8</vt:lpstr>
      <vt:lpstr>Human resources slide 5</vt:lpstr>
      <vt:lpstr>Human resources slide 8</vt:lpstr>
      <vt:lpstr>Human resources slide 10</vt:lpstr>
      <vt:lpstr>Human resources slide 4</vt:lpstr>
      <vt:lpstr>PowerPoint Presentation</vt:lpstr>
      <vt:lpstr>PowerPoint Presentation</vt:lpstr>
      <vt:lpstr>PowerPoint Presentation</vt:lpstr>
      <vt:lpstr>Human resources slide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10</vt:lpstr>
      <vt:lpstr>PowerPoint Presentation</vt:lpstr>
      <vt:lpstr>PowerPoint Presentation</vt:lpstr>
      <vt:lpstr>Human resources slide 8</vt:lpstr>
      <vt:lpstr>Human resources slide 10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2018-12-01T20:01:08Z</dcterms:created>
  <dcterms:modified xsi:type="dcterms:W3CDTF">2018-12-04T00:31:53Z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