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7" r:id="rId2"/>
    <p:sldId id="268" r:id="rId3"/>
    <p:sldId id="258" r:id="rId4"/>
    <p:sldId id="269" r:id="rId5"/>
    <p:sldId id="270" r:id="rId6"/>
    <p:sldId id="271" r:id="rId7"/>
    <p:sldId id="299" r:id="rId8"/>
    <p:sldId id="290" r:id="rId9"/>
    <p:sldId id="285" r:id="rId10"/>
    <p:sldId id="286" r:id="rId11"/>
    <p:sldId id="300" r:id="rId12"/>
    <p:sldId id="301" r:id="rId13"/>
    <p:sldId id="288" r:id="rId14"/>
    <p:sldId id="289" r:id="rId15"/>
    <p:sldId id="291" r:id="rId16"/>
    <p:sldId id="292" r:id="rId17"/>
    <p:sldId id="293" r:id="rId18"/>
    <p:sldId id="273" r:id="rId19"/>
    <p:sldId id="274" r:id="rId20"/>
    <p:sldId id="298" r:id="rId21"/>
    <p:sldId id="305" r:id="rId22"/>
    <p:sldId id="306" r:id="rId23"/>
    <p:sldId id="311" r:id="rId24"/>
    <p:sldId id="312" r:id="rId25"/>
    <p:sldId id="313" r:id="rId26"/>
    <p:sldId id="314" r:id="rId27"/>
    <p:sldId id="265" r:id="rId28"/>
    <p:sldId id="310"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FEF"/>
    <a:srgbClr val="7BEBD8"/>
    <a:srgbClr val="8335E5"/>
    <a:srgbClr val="6B8DE1"/>
    <a:srgbClr val="6C92E1"/>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4" autoAdjust="0"/>
    <p:restoredTop sz="94652" autoAdjust="0"/>
  </p:normalViewPr>
  <p:slideViewPr>
    <p:cSldViewPr snapToGrid="0" showGuides="1">
      <p:cViewPr varScale="1">
        <p:scale>
          <a:sx n="162" d="100"/>
          <a:sy n="162" d="100"/>
        </p:scale>
        <p:origin x="216" y="440"/>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FD-4675-BA9E-83E553F509EF}"/>
              </c:ext>
            </c:extLst>
          </c:dPt>
          <c:dPt>
            <c:idx val="1"/>
            <c:bubble3D val="0"/>
            <c:spPr>
              <a:solidFill>
                <a:srgbClr val="D82FEF"/>
              </a:solidFill>
              <a:ln w="19050">
                <a:solidFill>
                  <a:schemeClr val="lt1"/>
                </a:solidFill>
              </a:ln>
              <a:effectLst/>
            </c:spPr>
            <c:extLst>
              <c:ext xmlns:c16="http://schemas.microsoft.com/office/drawing/2014/chart" uri="{C3380CC4-5D6E-409C-BE32-E72D297353CC}">
                <c16:uniqueId val="{00000001-3BE9-4A63-8A96-63BB1132DE72}"/>
              </c:ext>
            </c:extLst>
          </c:dPt>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BE9-4A63-8A96-63BB1132DE7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pt idx="0">
                  <c:v>588</c:v>
                </c:pt>
                <c:pt idx="1">
                  <c:v>882</c:v>
                </c:pt>
              </c:numCache>
            </c:numRef>
          </c:val>
          <c:extLst>
            <c:ext xmlns:c16="http://schemas.microsoft.com/office/drawing/2014/chart" uri="{C3380CC4-5D6E-409C-BE32-E72D297353CC}">
              <c16:uniqueId val="{00000000-3BE9-4A63-8A96-63BB1132DE7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Education</c:v>
                </c:pt>
              </c:strCache>
            </c:strRef>
          </c:tx>
          <c:spPr>
            <a:solidFill>
              <a:schemeClr val="accent2">
                <a:lumMod val="75000"/>
              </a:schemeClr>
            </a:solidFill>
            <a:ln w="19050">
              <a:solidFill>
                <a:schemeClr val="lt1"/>
              </a:solidFill>
            </a:ln>
            <a:effectLst/>
          </c:spPr>
          <c:invertIfNegative val="0"/>
          <c:dPt>
            <c:idx val="0"/>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1-067D-4FF4-B9A0-AC2483EABEF4}"/>
              </c:ext>
            </c:extLst>
          </c:dPt>
          <c:dPt>
            <c:idx val="1"/>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3-067D-4FF4-B9A0-AC2483EABEF4}"/>
              </c:ext>
            </c:extLst>
          </c:dPt>
          <c:dPt>
            <c:idx val="2"/>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5-067D-4FF4-B9A0-AC2483EABEF4}"/>
              </c:ext>
            </c:extLst>
          </c:dPt>
          <c:dPt>
            <c:idx val="3"/>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7-067D-4FF4-B9A0-AC2483EABEF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Doctorate</c:v>
                </c:pt>
                <c:pt idx="1">
                  <c:v>Masters</c:v>
                </c:pt>
                <c:pt idx="2">
                  <c:v>Bachelors</c:v>
                </c:pt>
                <c:pt idx="3">
                  <c:v>Some College</c:v>
                </c:pt>
                <c:pt idx="4">
                  <c:v>No College</c:v>
                </c:pt>
              </c:strCache>
            </c:strRef>
          </c:cat>
          <c:val>
            <c:numRef>
              <c:f>Sheet1!$B$2:$B$6</c:f>
              <c:numCache>
                <c:formatCode>General</c:formatCode>
                <c:ptCount val="5"/>
                <c:pt idx="0">
                  <c:v>48</c:v>
                </c:pt>
                <c:pt idx="1">
                  <c:v>398</c:v>
                </c:pt>
                <c:pt idx="2">
                  <c:v>572</c:v>
                </c:pt>
                <c:pt idx="3">
                  <c:v>282</c:v>
                </c:pt>
                <c:pt idx="4">
                  <c:v>170</c:v>
                </c:pt>
              </c:numCache>
            </c:numRef>
          </c:val>
          <c:extLst>
            <c:ext xmlns:c16="http://schemas.microsoft.com/office/drawing/2014/chart" uri="{C3380CC4-5D6E-409C-BE32-E72D297353CC}">
              <c16:uniqueId val="{00000008-067D-4FF4-B9A0-AC2483EABEF4}"/>
            </c:ext>
          </c:extLst>
        </c:ser>
        <c:dLbls>
          <c:showLegendKey val="0"/>
          <c:showVal val="0"/>
          <c:showCatName val="0"/>
          <c:showSerName val="0"/>
          <c:showPercent val="0"/>
          <c:showBubbleSize val="0"/>
        </c:dLbls>
        <c:gapWidth val="25"/>
        <c:axId val="519397944"/>
        <c:axId val="519400896"/>
      </c:barChart>
      <c:catAx>
        <c:axId val="5193979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9400896"/>
        <c:crosses val="autoZero"/>
        <c:auto val="1"/>
        <c:lblAlgn val="ctr"/>
        <c:lblOffset val="100"/>
        <c:noMultiLvlLbl val="0"/>
      </c:catAx>
      <c:valAx>
        <c:axId val="51940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9397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Sheet1!$A$2:$B$10</cx:f>
        <cx:lvl ptCount="9">
          <cx:pt idx="0">Manager</cx:pt>
          <cx:pt idx="1">Mfg Director</cx:pt>
          <cx:pt idx="2">Research Director</cx:pt>
          <cx:pt idx="3">Healthcare Rep</cx:pt>
          <cx:pt idx="4">Human Resources</cx:pt>
          <cx:pt idx="5">Laboratory Tech</cx:pt>
          <cx:pt idx="6">Research Scientist</cx:pt>
          <cx:pt idx="7">Sales Executive</cx:pt>
          <cx:pt idx="8">Sales Rep</cx:pt>
        </cx:lvl>
        <cx:lvl ptCount="9">
          <cx:pt idx="0">Manager</cx:pt>
          <cx:pt idx="1">Manager</cx:pt>
          <cx:pt idx="2">Manager</cx:pt>
          <cx:pt idx="3">Non-Manager</cx:pt>
          <cx:pt idx="4">Non-Manager</cx:pt>
          <cx:pt idx="5">Non-Manager</cx:pt>
          <cx:pt idx="6">Non-Manager</cx:pt>
          <cx:pt idx="7">Non-Manager</cx:pt>
          <cx:pt idx="8">Non-Manager</cx:pt>
        </cx:lvl>
        <cx:lvl ptCount="0"/>
      </cx:strDim>
      <cx:numDim type="size">
        <cx:f>Sheet1!$C$2:$C$10</cx:f>
        <cx:lvl ptCount="9" formatCode="General">
          <cx:pt idx="0">102</cx:pt>
          <cx:pt idx="1">145</cx:pt>
          <cx:pt idx="2">80</cx:pt>
          <cx:pt idx="3">131</cx:pt>
          <cx:pt idx="4">52</cx:pt>
          <cx:pt idx="5">259</cx:pt>
          <cx:pt idx="6">292</cx:pt>
          <cx:pt idx="7">326</cx:pt>
          <cx:pt idx="8">83</cx:pt>
        </cx:lvl>
      </cx:numDim>
    </cx:data>
  </cx:chartData>
  <cx:chart>
    <cx:title pos="t" align="ctr" overlay="0">
      <cx:tx>
        <cx:txData>
          <cx:v>Occupation</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Occupation</a:t>
          </a:r>
        </a:p>
      </cx:txPr>
    </cx:title>
    <cx:plotArea>
      <cx:plotAreaRegion>
        <cx:series layoutId="treemap" uniqueId="{7A8BABC7-C783-487B-A4F6-1F6612F7DE0A}">
          <cx:tx>
            <cx:txData>
              <cx:f>Sheet1!$C$1</cx:f>
              <cx:v>Series1</cx:v>
            </cx:txData>
          </cx:tx>
          <cx:dataLabels pos="inEnd">
            <cx:visibility seriesName="0" categoryName="1" value="1"/>
            <cx:separator>, </cx:separator>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12/4/18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72040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34393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27</a:t>
            </a:fld>
            <a:endParaRPr lang="en-US" dirty="0"/>
          </a:p>
        </p:txBody>
      </p:sp>
    </p:spTree>
    <p:extLst>
      <p:ext uri="{BB962C8B-B14F-4D97-AF65-F5344CB8AC3E}">
        <p14:creationId xmlns:p14="http://schemas.microsoft.com/office/powerpoint/2010/main" val="424943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12/4/18</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12/4/18</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image" Target="../media/image7.png"/><Relationship Id="rId4" Type="http://schemas.microsoft.com/office/2014/relationships/chartEx" Target="../charts/chartEx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DDSAnalytics</a:t>
            </a:r>
          </a:p>
        </p:txBody>
      </p:sp>
      <p:sp>
        <p:nvSpPr>
          <p:cNvPr id="55" name="Rectangle 54">
            <a:extLst>
              <a:ext uri="{FF2B5EF4-FFF2-40B4-BE49-F238E27FC236}">
                <a16:creationId xmlns:a16="http://schemas.microsoft.com/office/drawing/2014/main" id="{6BBBCB2E-F413-4381-8378-02FDC20EA4F6}"/>
              </a:ext>
            </a:extLst>
          </p:cNvPr>
          <p:cNvSpPr/>
          <p:nvPr/>
        </p:nvSpPr>
        <p:spPr>
          <a:xfrm>
            <a:off x="504592" y="629883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Let Data Lead the Way!</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Subtitle 7">
            <a:extLst>
              <a:ext uri="{FF2B5EF4-FFF2-40B4-BE49-F238E27FC236}">
                <a16:creationId xmlns:a16="http://schemas.microsoft.com/office/drawing/2014/main" id="{B8B14E07-4E46-40AE-A56A-76CAE9528AB3}"/>
              </a:ext>
            </a:extLst>
          </p:cNvPr>
          <p:cNvSpPr>
            <a:spLocks noGrp="1"/>
          </p:cNvSpPr>
          <p:nvPr>
            <p:ph type="subTitle" idx="1"/>
          </p:nvPr>
        </p:nvSpPr>
        <p:spPr>
          <a:xfrm>
            <a:off x="-1621332" y="4637948"/>
            <a:ext cx="9144000" cy="1655762"/>
          </a:xfrm>
        </p:spPr>
        <p:txBody>
          <a:bodyPr/>
          <a:lstStyle/>
          <a:p>
            <a:r>
              <a:rPr lang="en-US" dirty="0"/>
              <a:t>Understanding Employee Turnover</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AB2E0A-32EB-47BE-957C-C2EFDE83A9D4}"/>
              </a:ext>
            </a:extLst>
          </p:cNvPr>
          <p:cNvPicPr>
            <a:picLocks noChangeAspect="1"/>
          </p:cNvPicPr>
          <p:nvPr/>
        </p:nvPicPr>
        <p:blipFill>
          <a:blip r:embed="rId2"/>
          <a:stretch>
            <a:fillRect/>
          </a:stretch>
        </p:blipFill>
        <p:spPr>
          <a:xfrm>
            <a:off x="1147762" y="223837"/>
            <a:ext cx="9896475" cy="6410325"/>
          </a:xfrm>
          <a:prstGeom prst="rect">
            <a:avLst/>
          </a:prstGeom>
        </p:spPr>
      </p:pic>
    </p:spTree>
    <p:extLst>
      <p:ext uri="{BB962C8B-B14F-4D97-AF65-F5344CB8AC3E}">
        <p14:creationId xmlns:p14="http://schemas.microsoft.com/office/powerpoint/2010/main" val="354485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65A3AFE-996B-47D0-B5F0-7AE1477A55F7}"/>
              </a:ext>
            </a:extLst>
          </p:cNvPr>
          <p:cNvGraphicFramePr/>
          <p:nvPr/>
        </p:nvGraphicFramePr>
        <p:xfrm>
          <a:off x="310340" y="3866440"/>
          <a:ext cx="2360890" cy="23581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170BEF5-290E-49CA-A60C-77C2B9A42D83}"/>
              </a:ext>
            </a:extLst>
          </p:cNvPr>
          <p:cNvGraphicFramePr/>
          <p:nvPr/>
        </p:nvGraphicFramePr>
        <p:xfrm>
          <a:off x="0" y="1141697"/>
          <a:ext cx="2980592" cy="235818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534B911A-1766-4ACB-80F8-263C333B2EC0}"/>
                  </a:ext>
                </a:extLst>
              </p:cNvPr>
              <p:cNvGraphicFramePr/>
              <p:nvPr/>
            </p:nvGraphicFramePr>
            <p:xfrm>
              <a:off x="3753660" y="790548"/>
              <a:ext cx="8128000" cy="541866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1" name="Chart 10">
                <a:extLst>
                  <a:ext uri="{FF2B5EF4-FFF2-40B4-BE49-F238E27FC236}">
                    <a16:creationId xmlns:a16="http://schemas.microsoft.com/office/drawing/2014/main" id="{534B911A-1766-4ACB-80F8-263C333B2EC0}"/>
                  </a:ext>
                </a:extLst>
              </p:cNvPr>
              <p:cNvPicPr>
                <a:picLocks noGrp="1" noRot="1" noChangeAspect="1" noMove="1" noResize="1" noEditPoints="1" noAdjustHandles="1" noChangeArrowheads="1" noChangeShapeType="1"/>
              </p:cNvPicPr>
              <p:nvPr/>
            </p:nvPicPr>
            <p:blipFill>
              <a:blip r:embed="rId5"/>
              <a:stretch>
                <a:fillRect/>
              </a:stretch>
            </p:blipFill>
            <p:spPr>
              <a:xfrm>
                <a:off x="3753660" y="790548"/>
                <a:ext cx="8128000" cy="5418667"/>
              </a:xfrm>
              <a:prstGeom prst="rect">
                <a:avLst/>
              </a:prstGeom>
            </p:spPr>
          </p:pic>
        </mc:Fallback>
      </mc:AlternateContent>
      <p:sp>
        <p:nvSpPr>
          <p:cNvPr id="6" name="Rectangle 5">
            <a:extLst>
              <a:ext uri="{FF2B5EF4-FFF2-40B4-BE49-F238E27FC236}">
                <a16:creationId xmlns:a16="http://schemas.microsoft.com/office/drawing/2014/main" id="{155A6A54-EA65-4D6A-8808-29AA9A01B1AF}"/>
              </a:ext>
            </a:extLst>
          </p:cNvPr>
          <p:cNvSpPr/>
          <p:nvPr/>
        </p:nvSpPr>
        <p:spPr>
          <a:xfrm>
            <a:off x="5903996" y="6224625"/>
            <a:ext cx="3597344" cy="492443"/>
          </a:xfrm>
          <a:prstGeom prst="rect">
            <a:avLst/>
          </a:prstGeom>
        </p:spPr>
        <p:txBody>
          <a:bodyPr wrap="square" lIns="0" tIns="0" rIns="0" bIns="0">
            <a:spAutoFit/>
          </a:bodyPr>
          <a:lstStyle/>
          <a:p>
            <a:pPr algn="ctr"/>
            <a:r>
              <a:rPr lang="en-US" sz="1600" b="1" dirty="0">
                <a:solidFill>
                  <a:srgbClr val="002060"/>
                </a:solidFill>
                <a:latin typeface="Segoe UI" panose="020B0502040204020203" pitchFamily="34" charset="0"/>
                <a:cs typeface="Segoe UI" panose="020B0502040204020203" pitchFamily="34" charset="0"/>
              </a:rPr>
              <a:t>Non-Manager, n= 1,143</a:t>
            </a:r>
          </a:p>
          <a:p>
            <a:pPr algn="ctr"/>
            <a:r>
              <a:rPr lang="en-US" sz="1600" b="1" dirty="0">
                <a:solidFill>
                  <a:srgbClr val="002060"/>
                </a:solidFill>
                <a:latin typeface="Segoe UI" panose="020B0502040204020203" pitchFamily="34" charset="0"/>
                <a:cs typeface="Segoe UI" panose="020B0502040204020203" pitchFamily="34" charset="0"/>
              </a:rPr>
              <a:t>Manager, n=  327</a:t>
            </a:r>
            <a:endParaRPr lang="en-US" sz="1600" dirty="0">
              <a:solidFill>
                <a:srgbClr val="002060"/>
              </a:solidFill>
            </a:endParaRPr>
          </a:p>
        </p:txBody>
      </p:sp>
      <p:sp>
        <p:nvSpPr>
          <p:cNvPr id="8" name="Rectangle 7">
            <a:extLst>
              <a:ext uri="{FF2B5EF4-FFF2-40B4-BE49-F238E27FC236}">
                <a16:creationId xmlns:a16="http://schemas.microsoft.com/office/drawing/2014/main" id="{35FA5F3E-F230-4BA1-B3C9-2A76076199B0}"/>
              </a:ext>
            </a:extLst>
          </p:cNvPr>
          <p:cNvSpPr/>
          <p:nvPr/>
        </p:nvSpPr>
        <p:spPr>
          <a:xfrm>
            <a:off x="4399938" y="203424"/>
            <a:ext cx="4819476"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Question of Interest: 3.c, d</a:t>
            </a:r>
            <a:endParaRPr lang="en-US" sz="2400" dirty="0">
              <a:solidFill>
                <a:srgbClr val="002060"/>
              </a:solidFill>
            </a:endParaRPr>
          </a:p>
        </p:txBody>
      </p:sp>
    </p:spTree>
    <p:extLst>
      <p:ext uri="{BB962C8B-B14F-4D97-AF65-F5344CB8AC3E}">
        <p14:creationId xmlns:p14="http://schemas.microsoft.com/office/powerpoint/2010/main" val="211932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Deeper Analysis</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300164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6FA67-8982-434B-9C5C-47CD3CBB4592}"/>
              </a:ext>
            </a:extLst>
          </p:cNvPr>
          <p:cNvPicPr>
            <a:picLocks noChangeAspect="1"/>
          </p:cNvPicPr>
          <p:nvPr/>
        </p:nvPicPr>
        <p:blipFill>
          <a:blip r:embed="rId2"/>
          <a:stretch>
            <a:fillRect/>
          </a:stretch>
        </p:blipFill>
        <p:spPr>
          <a:xfrm>
            <a:off x="1004816" y="631256"/>
            <a:ext cx="9355243" cy="6075914"/>
          </a:xfrm>
          <a:prstGeom prst="rect">
            <a:avLst/>
          </a:prstGeom>
        </p:spPr>
      </p:pic>
      <p:sp>
        <p:nvSpPr>
          <p:cNvPr id="3" name="Rectangle 2">
            <a:extLst>
              <a:ext uri="{FF2B5EF4-FFF2-40B4-BE49-F238E27FC236}">
                <a16:creationId xmlns:a16="http://schemas.microsoft.com/office/drawing/2014/main" id="{760BC9CD-FB6D-4AC8-8D66-BF3C55C6B5D3}"/>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188740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8C3E31-BE8B-4133-B5E6-C80ED0407C50}"/>
              </a:ext>
            </a:extLst>
          </p:cNvPr>
          <p:cNvPicPr>
            <a:picLocks noChangeAspect="1"/>
          </p:cNvPicPr>
          <p:nvPr/>
        </p:nvPicPr>
        <p:blipFill>
          <a:blip r:embed="rId2"/>
          <a:stretch>
            <a:fillRect/>
          </a:stretch>
        </p:blipFill>
        <p:spPr>
          <a:xfrm>
            <a:off x="954351" y="546989"/>
            <a:ext cx="9358573" cy="6052645"/>
          </a:xfrm>
          <a:prstGeom prst="rect">
            <a:avLst/>
          </a:prstGeom>
        </p:spPr>
      </p:pic>
      <p:sp>
        <p:nvSpPr>
          <p:cNvPr id="3" name="Rectangle 2">
            <a:extLst>
              <a:ext uri="{FF2B5EF4-FFF2-40B4-BE49-F238E27FC236}">
                <a16:creationId xmlns:a16="http://schemas.microsoft.com/office/drawing/2014/main" id="{AF040A2C-17A2-40D6-9DE9-BCF4FC0690B9}"/>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92309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7C0A30-917F-4B90-B992-B9D6B0EFE786}"/>
              </a:ext>
            </a:extLst>
          </p:cNvPr>
          <p:cNvPicPr>
            <a:picLocks noChangeAspect="1"/>
          </p:cNvPicPr>
          <p:nvPr/>
        </p:nvPicPr>
        <p:blipFill>
          <a:blip r:embed="rId2"/>
          <a:stretch>
            <a:fillRect/>
          </a:stretch>
        </p:blipFill>
        <p:spPr>
          <a:xfrm>
            <a:off x="1005084" y="646892"/>
            <a:ext cx="8817647" cy="5928108"/>
          </a:xfrm>
          <a:prstGeom prst="rect">
            <a:avLst/>
          </a:prstGeom>
        </p:spPr>
      </p:pic>
      <p:sp>
        <p:nvSpPr>
          <p:cNvPr id="4" name="Rectangle 3">
            <a:extLst>
              <a:ext uri="{FF2B5EF4-FFF2-40B4-BE49-F238E27FC236}">
                <a16:creationId xmlns:a16="http://schemas.microsoft.com/office/drawing/2014/main" id="{654AD630-9D31-409B-AD07-CEA864651D0E}"/>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409899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84E243-0C78-4F99-B12C-EB40F53FB474}"/>
              </a:ext>
            </a:extLst>
          </p:cNvPr>
          <p:cNvPicPr>
            <a:picLocks noChangeAspect="1"/>
          </p:cNvPicPr>
          <p:nvPr/>
        </p:nvPicPr>
        <p:blipFill>
          <a:blip r:embed="rId2"/>
          <a:stretch>
            <a:fillRect/>
          </a:stretch>
        </p:blipFill>
        <p:spPr>
          <a:xfrm>
            <a:off x="1325100" y="427692"/>
            <a:ext cx="9541800" cy="6166358"/>
          </a:xfrm>
          <a:prstGeom prst="rect">
            <a:avLst/>
          </a:prstGeom>
        </p:spPr>
      </p:pic>
      <p:sp>
        <p:nvSpPr>
          <p:cNvPr id="3" name="Rectangle 2">
            <a:extLst>
              <a:ext uri="{FF2B5EF4-FFF2-40B4-BE49-F238E27FC236}">
                <a16:creationId xmlns:a16="http://schemas.microsoft.com/office/drawing/2014/main" id="{58CD6FC5-37A7-4027-86E4-F91799E3B246}"/>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86674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A0256-B6A4-4FB8-8BD0-1C2BCF2ADC68}"/>
              </a:ext>
            </a:extLst>
          </p:cNvPr>
          <p:cNvPicPr>
            <a:picLocks noChangeAspect="1"/>
          </p:cNvPicPr>
          <p:nvPr/>
        </p:nvPicPr>
        <p:blipFill>
          <a:blip r:embed="rId2"/>
          <a:stretch>
            <a:fillRect/>
          </a:stretch>
        </p:blipFill>
        <p:spPr>
          <a:xfrm>
            <a:off x="1141973" y="666794"/>
            <a:ext cx="8944707" cy="6191206"/>
          </a:xfrm>
          <a:prstGeom prst="rect">
            <a:avLst/>
          </a:prstGeom>
        </p:spPr>
      </p:pic>
      <p:sp>
        <p:nvSpPr>
          <p:cNvPr id="3" name="Rectangle 2">
            <a:extLst>
              <a:ext uri="{FF2B5EF4-FFF2-40B4-BE49-F238E27FC236}">
                <a16:creationId xmlns:a16="http://schemas.microsoft.com/office/drawing/2014/main" id="{A96CAF01-142F-46D9-BED7-CA829223A9E9}"/>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90431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E362EC-46F8-46CD-8002-F85A99064DF4}"/>
              </a:ext>
            </a:extLst>
          </p:cNvPr>
          <p:cNvPicPr>
            <a:picLocks noChangeAspect="1"/>
          </p:cNvPicPr>
          <p:nvPr/>
        </p:nvPicPr>
        <p:blipFill>
          <a:blip r:embed="rId2"/>
          <a:stretch>
            <a:fillRect/>
          </a:stretch>
        </p:blipFill>
        <p:spPr>
          <a:xfrm>
            <a:off x="1591407" y="975946"/>
            <a:ext cx="8217853" cy="5513149"/>
          </a:xfrm>
          <a:prstGeom prst="rect">
            <a:avLst/>
          </a:prstGeom>
        </p:spPr>
      </p:pic>
      <p:sp>
        <p:nvSpPr>
          <p:cNvPr id="3" name="Rectangle 2">
            <a:extLst>
              <a:ext uri="{FF2B5EF4-FFF2-40B4-BE49-F238E27FC236}">
                <a16:creationId xmlns:a16="http://schemas.microsoft.com/office/drawing/2014/main" id="{01B1F875-E31F-4742-A70C-340FC11A367F}"/>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34026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F4EEF-85D6-4605-A39E-FEAE0850E2EF}"/>
              </a:ext>
            </a:extLst>
          </p:cNvPr>
          <p:cNvPicPr>
            <a:picLocks noChangeAspect="1"/>
          </p:cNvPicPr>
          <p:nvPr/>
        </p:nvPicPr>
        <p:blipFill>
          <a:blip r:embed="rId2"/>
          <a:stretch>
            <a:fillRect/>
          </a:stretch>
        </p:blipFill>
        <p:spPr>
          <a:xfrm>
            <a:off x="7249886" y="1321571"/>
            <a:ext cx="4166918" cy="2806291"/>
          </a:xfrm>
          <a:prstGeom prst="rect">
            <a:avLst/>
          </a:prstGeom>
        </p:spPr>
      </p:pic>
      <p:pic>
        <p:nvPicPr>
          <p:cNvPr id="2" name="Picture 1"/>
          <p:cNvPicPr>
            <a:picLocks noChangeAspect="1"/>
          </p:cNvPicPr>
          <p:nvPr/>
        </p:nvPicPr>
        <p:blipFill>
          <a:blip r:embed="rId3"/>
          <a:stretch>
            <a:fillRect/>
          </a:stretch>
        </p:blipFill>
        <p:spPr>
          <a:xfrm>
            <a:off x="859427" y="833569"/>
            <a:ext cx="6534150" cy="4533900"/>
          </a:xfrm>
          <a:prstGeom prst="rect">
            <a:avLst/>
          </a:prstGeom>
        </p:spPr>
      </p:pic>
      <p:sp>
        <p:nvSpPr>
          <p:cNvPr id="5" name="TextBox 4"/>
          <p:cNvSpPr txBox="1"/>
          <p:nvPr/>
        </p:nvSpPr>
        <p:spPr>
          <a:xfrm>
            <a:off x="587830" y="5460275"/>
            <a:ext cx="11377748" cy="830997"/>
          </a:xfrm>
          <a:prstGeom prst="rect">
            <a:avLst/>
          </a:prstGeom>
          <a:noFill/>
        </p:spPr>
        <p:txBody>
          <a:bodyPr wrap="square" rtlCol="0">
            <a:spAutoFit/>
          </a:bodyPr>
          <a:lstStyle/>
          <a:p>
            <a:r>
              <a:rPr lang="en-US" sz="1600" dirty="0"/>
              <a:t>From scatter plot between Age and Job Satisfaction can’t find any linear correlation between them. But linear regression summary shows relation with employees of Low Job Satisfaction level and attrition. Gender category also have slight significance in the model as summary shows that, Male employees of Medium Job Satisfaction also vulnerable to turn over</a:t>
            </a:r>
          </a:p>
        </p:txBody>
      </p:sp>
    </p:spTree>
    <p:extLst>
      <p:ext uri="{BB962C8B-B14F-4D97-AF65-F5344CB8AC3E}">
        <p14:creationId xmlns:p14="http://schemas.microsoft.com/office/powerpoint/2010/main" val="395551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96703" y="1636513"/>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da-DK" b="1"/>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7214551" y="4479152"/>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146813" y="5112234"/>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826928" y="2743286"/>
            <a:ext cx="429056" cy="145112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Leading Data Scientist who tutored under world renown Data Scientist, Jacquelyn Cheun.</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Ganesh</a:t>
            </a:r>
          </a:p>
        </p:txBody>
      </p:sp>
      <p:sp>
        <p:nvSpPr>
          <p:cNvPr id="73" name="TextBox 72">
            <a:extLst>
              <a:ext uri="{FF2B5EF4-FFF2-40B4-BE49-F238E27FC236}">
                <a16:creationId xmlns:a16="http://schemas.microsoft.com/office/drawing/2014/main" id="{8539F668-991D-4BEA-B3AA-3A269274108D}"/>
              </a:ext>
            </a:extLst>
          </p:cNvPr>
          <p:cNvSpPr txBox="1"/>
          <p:nvPr/>
        </p:nvSpPr>
        <p:spPr>
          <a:xfrm>
            <a:off x="6225609" y="6180983"/>
            <a:ext cx="812521"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Stacey</a:t>
            </a:r>
          </a:p>
        </p:txBody>
      </p:sp>
      <p:sp>
        <p:nvSpPr>
          <p:cNvPr id="74" name="TextBox 73">
            <a:extLst>
              <a:ext uri="{FF2B5EF4-FFF2-40B4-BE49-F238E27FC236}">
                <a16:creationId xmlns:a16="http://schemas.microsoft.com/office/drawing/2014/main" id="{2FCB3924-9B8A-42C3-8967-71424F7BEF3D}"/>
              </a:ext>
            </a:extLst>
          </p:cNvPr>
          <p:cNvSpPr txBox="1"/>
          <p:nvPr/>
        </p:nvSpPr>
        <p:spPr>
          <a:xfrm>
            <a:off x="7255682" y="5547901"/>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Jeff</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p:cNvCxnSpPr>
          <p:nvPr/>
        </p:nvCxnSpPr>
        <p:spPr>
          <a:xfrm flipH="1" flipV="1">
            <a:off x="6284803" y="2976501"/>
            <a:ext cx="100744" cy="2305626"/>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H="1" flipV="1">
            <a:off x="6545248" y="2849691"/>
            <a:ext cx="1270188" cy="195870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290708" y="4582870"/>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pic>
        <p:nvPicPr>
          <p:cNvPr id="81" name="Picture 80">
            <a:extLst>
              <a:ext uri="{FF2B5EF4-FFF2-40B4-BE49-F238E27FC236}">
                <a16:creationId xmlns:a16="http://schemas.microsoft.com/office/drawing/2014/main" id="{27224B11-0E50-4872-A2D1-98ABC3C8B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840" y="5226965"/>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a16="http://schemas.microsoft.com/office/drawing/2014/main" id="{98E46396-D16F-446B-A9AD-53DEF0657574}"/>
              </a:ext>
            </a:extLst>
          </p:cNvPr>
          <p:cNvSpPr txBox="1"/>
          <p:nvPr/>
        </p:nvSpPr>
        <p:spPr>
          <a:xfrm>
            <a:off x="6033685" y="6338959"/>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Smith</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Kodi</a:t>
            </a:r>
          </a:p>
        </p:txBody>
      </p:sp>
      <p:sp>
        <p:nvSpPr>
          <p:cNvPr id="84" name="TextBox 83">
            <a:extLst>
              <a:ext uri="{FF2B5EF4-FFF2-40B4-BE49-F238E27FC236}">
                <a16:creationId xmlns:a16="http://schemas.microsoft.com/office/drawing/2014/main" id="{9E1E9291-AD0F-43F4-8144-EB5D7B638F82}"/>
              </a:ext>
            </a:extLst>
          </p:cNvPr>
          <p:cNvSpPr txBox="1"/>
          <p:nvPr/>
        </p:nvSpPr>
        <p:spPr>
          <a:xfrm>
            <a:off x="7161152" y="5760751"/>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Leath</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71922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Summary</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94996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2AB9BA-BC2E-4065-96F6-96CB291CB632}"/>
              </a:ext>
            </a:extLst>
          </p:cNvPr>
          <p:cNvPicPr>
            <a:picLocks noChangeAspect="1"/>
          </p:cNvPicPr>
          <p:nvPr/>
        </p:nvPicPr>
        <p:blipFill>
          <a:blip r:embed="rId2"/>
          <a:stretch>
            <a:fillRect/>
          </a:stretch>
        </p:blipFill>
        <p:spPr>
          <a:xfrm>
            <a:off x="469345" y="715101"/>
            <a:ext cx="3734204" cy="3464433"/>
          </a:xfrm>
          <a:prstGeom prst="rect">
            <a:avLst/>
          </a:prstGeom>
        </p:spPr>
      </p:pic>
      <p:pic>
        <p:nvPicPr>
          <p:cNvPr id="3" name="Picture 2">
            <a:extLst>
              <a:ext uri="{FF2B5EF4-FFF2-40B4-BE49-F238E27FC236}">
                <a16:creationId xmlns:a16="http://schemas.microsoft.com/office/drawing/2014/main" id="{B649CF7B-76BA-4B78-8C5A-8DA5282B6138}"/>
              </a:ext>
            </a:extLst>
          </p:cNvPr>
          <p:cNvPicPr>
            <a:picLocks noChangeAspect="1"/>
          </p:cNvPicPr>
          <p:nvPr/>
        </p:nvPicPr>
        <p:blipFill>
          <a:blip r:embed="rId3"/>
          <a:stretch>
            <a:fillRect/>
          </a:stretch>
        </p:blipFill>
        <p:spPr>
          <a:xfrm>
            <a:off x="4286259" y="736398"/>
            <a:ext cx="3436035" cy="3421837"/>
          </a:xfrm>
          <a:prstGeom prst="rect">
            <a:avLst/>
          </a:prstGeom>
        </p:spPr>
      </p:pic>
      <p:pic>
        <p:nvPicPr>
          <p:cNvPr id="4" name="Picture 3">
            <a:extLst>
              <a:ext uri="{FF2B5EF4-FFF2-40B4-BE49-F238E27FC236}">
                <a16:creationId xmlns:a16="http://schemas.microsoft.com/office/drawing/2014/main" id="{4B5C05FE-7999-4ADE-B640-9C2B3E0D72DD}"/>
              </a:ext>
            </a:extLst>
          </p:cNvPr>
          <p:cNvPicPr>
            <a:picLocks noChangeAspect="1"/>
          </p:cNvPicPr>
          <p:nvPr/>
        </p:nvPicPr>
        <p:blipFill>
          <a:blip r:embed="rId4"/>
          <a:stretch>
            <a:fillRect/>
          </a:stretch>
        </p:blipFill>
        <p:spPr>
          <a:xfrm>
            <a:off x="8078169" y="715101"/>
            <a:ext cx="3552088" cy="3281166"/>
          </a:xfrm>
          <a:prstGeom prst="rect">
            <a:avLst/>
          </a:prstGeom>
        </p:spPr>
      </p:pic>
      <p:pic>
        <p:nvPicPr>
          <p:cNvPr id="5" name="Picture 4">
            <a:extLst>
              <a:ext uri="{FF2B5EF4-FFF2-40B4-BE49-F238E27FC236}">
                <a16:creationId xmlns:a16="http://schemas.microsoft.com/office/drawing/2014/main" id="{F5041AB7-2892-486D-86A3-78D6419A81FF}"/>
              </a:ext>
            </a:extLst>
          </p:cNvPr>
          <p:cNvPicPr>
            <a:picLocks noChangeAspect="1"/>
          </p:cNvPicPr>
          <p:nvPr/>
        </p:nvPicPr>
        <p:blipFill>
          <a:blip r:embed="rId5"/>
          <a:stretch>
            <a:fillRect/>
          </a:stretch>
        </p:blipFill>
        <p:spPr>
          <a:xfrm>
            <a:off x="4024772" y="4444820"/>
            <a:ext cx="2324100" cy="2181225"/>
          </a:xfrm>
          <a:prstGeom prst="rect">
            <a:avLst/>
          </a:prstGeom>
        </p:spPr>
      </p:pic>
      <p:pic>
        <p:nvPicPr>
          <p:cNvPr id="6" name="Picture 5">
            <a:extLst>
              <a:ext uri="{FF2B5EF4-FFF2-40B4-BE49-F238E27FC236}">
                <a16:creationId xmlns:a16="http://schemas.microsoft.com/office/drawing/2014/main" id="{4C2620BF-65A9-4750-86FE-B009AA193913}"/>
              </a:ext>
            </a:extLst>
          </p:cNvPr>
          <p:cNvPicPr>
            <a:picLocks noChangeAspect="1"/>
          </p:cNvPicPr>
          <p:nvPr/>
        </p:nvPicPr>
        <p:blipFill>
          <a:blip r:embed="rId6"/>
          <a:stretch>
            <a:fillRect/>
          </a:stretch>
        </p:blipFill>
        <p:spPr>
          <a:xfrm>
            <a:off x="6560244" y="4477275"/>
            <a:ext cx="2324100" cy="2314575"/>
          </a:xfrm>
          <a:prstGeom prst="rect">
            <a:avLst/>
          </a:prstGeom>
        </p:spPr>
      </p:pic>
      <p:sp>
        <p:nvSpPr>
          <p:cNvPr id="7" name="Rectangle 6">
            <a:extLst>
              <a:ext uri="{FF2B5EF4-FFF2-40B4-BE49-F238E27FC236}">
                <a16:creationId xmlns:a16="http://schemas.microsoft.com/office/drawing/2014/main" id="{9A6C69B5-24CA-4F4D-AD99-992DC0960FE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Top Contributors to Turnover</a:t>
            </a:r>
            <a:endParaRPr lang="en-US" sz="2400" dirty="0">
              <a:solidFill>
                <a:srgbClr val="002060"/>
              </a:solidFill>
            </a:endParaRPr>
          </a:p>
        </p:txBody>
      </p:sp>
      <p:sp>
        <p:nvSpPr>
          <p:cNvPr id="8" name="Oval 7">
            <a:extLst>
              <a:ext uri="{FF2B5EF4-FFF2-40B4-BE49-F238E27FC236}">
                <a16:creationId xmlns:a16="http://schemas.microsoft.com/office/drawing/2014/main" id="{C8F4D3D6-C9FD-4228-BF5B-3889733C3862}"/>
              </a:ext>
            </a:extLst>
          </p:cNvPr>
          <p:cNvSpPr/>
          <p:nvPr/>
        </p:nvSpPr>
        <p:spPr>
          <a:xfrm>
            <a:off x="1038578" y="927639"/>
            <a:ext cx="914400" cy="2854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FC8239B-BF8F-4158-A81E-A38E322EBC55}"/>
              </a:ext>
            </a:extLst>
          </p:cNvPr>
          <p:cNvSpPr/>
          <p:nvPr/>
        </p:nvSpPr>
        <p:spPr>
          <a:xfrm>
            <a:off x="5273324" y="1022983"/>
            <a:ext cx="914400" cy="2854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FF07547-F54F-47EC-9B09-79F5E8553591}"/>
              </a:ext>
            </a:extLst>
          </p:cNvPr>
          <p:cNvSpPr/>
          <p:nvPr/>
        </p:nvSpPr>
        <p:spPr>
          <a:xfrm>
            <a:off x="9329279" y="1034272"/>
            <a:ext cx="914400" cy="2854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9CB3436-233D-405D-B766-8ADA8AE32609}"/>
              </a:ext>
            </a:extLst>
          </p:cNvPr>
          <p:cNvPicPr>
            <a:picLocks noChangeAspect="1"/>
          </p:cNvPicPr>
          <p:nvPr/>
        </p:nvPicPr>
        <p:blipFill>
          <a:blip r:embed="rId7"/>
          <a:stretch>
            <a:fillRect/>
          </a:stretch>
        </p:blipFill>
        <p:spPr>
          <a:xfrm>
            <a:off x="1193447" y="4524899"/>
            <a:ext cx="2286000" cy="2219325"/>
          </a:xfrm>
          <a:prstGeom prst="rect">
            <a:avLst/>
          </a:prstGeom>
        </p:spPr>
      </p:pic>
      <p:pic>
        <p:nvPicPr>
          <p:cNvPr id="12" name="Picture 11">
            <a:extLst>
              <a:ext uri="{FF2B5EF4-FFF2-40B4-BE49-F238E27FC236}">
                <a16:creationId xmlns:a16="http://schemas.microsoft.com/office/drawing/2014/main" id="{ED0B533F-11BE-45BB-9443-5C23CCF26871}"/>
              </a:ext>
            </a:extLst>
          </p:cNvPr>
          <p:cNvPicPr>
            <a:picLocks noChangeAspect="1"/>
          </p:cNvPicPr>
          <p:nvPr/>
        </p:nvPicPr>
        <p:blipFill>
          <a:blip r:embed="rId8"/>
          <a:stretch>
            <a:fillRect/>
          </a:stretch>
        </p:blipFill>
        <p:spPr>
          <a:xfrm>
            <a:off x="9236328" y="4501093"/>
            <a:ext cx="2014701" cy="2195507"/>
          </a:xfrm>
          <a:prstGeom prst="rect">
            <a:avLst/>
          </a:prstGeom>
        </p:spPr>
      </p:pic>
      <p:cxnSp>
        <p:nvCxnSpPr>
          <p:cNvPr id="14" name="Straight Connector 13">
            <a:extLst>
              <a:ext uri="{FF2B5EF4-FFF2-40B4-BE49-F238E27FC236}">
                <a16:creationId xmlns:a16="http://schemas.microsoft.com/office/drawing/2014/main" id="{C2D4D487-B4C0-40C7-BE77-AE498D814A9E}"/>
              </a:ext>
            </a:extLst>
          </p:cNvPr>
          <p:cNvCxnSpPr/>
          <p:nvPr/>
        </p:nvCxnSpPr>
        <p:spPr>
          <a:xfrm>
            <a:off x="469345" y="4207582"/>
            <a:ext cx="1116091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row: Up 14">
            <a:extLst>
              <a:ext uri="{FF2B5EF4-FFF2-40B4-BE49-F238E27FC236}">
                <a16:creationId xmlns:a16="http://schemas.microsoft.com/office/drawing/2014/main" id="{85E6955F-98C3-427C-9FBB-F9FCC584FEF7}"/>
              </a:ext>
            </a:extLst>
          </p:cNvPr>
          <p:cNvSpPr/>
          <p:nvPr/>
        </p:nvSpPr>
        <p:spPr>
          <a:xfrm>
            <a:off x="2336447" y="4192409"/>
            <a:ext cx="180975" cy="258939"/>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6" name="Arrow: Up 15">
            <a:extLst>
              <a:ext uri="{FF2B5EF4-FFF2-40B4-BE49-F238E27FC236}">
                <a16:creationId xmlns:a16="http://schemas.microsoft.com/office/drawing/2014/main" id="{4E424449-360F-42FF-9C9B-B3B6B6D14AF2}"/>
              </a:ext>
            </a:extLst>
          </p:cNvPr>
          <p:cNvSpPr/>
          <p:nvPr/>
        </p:nvSpPr>
        <p:spPr>
          <a:xfrm rot="18601689">
            <a:off x="4090599" y="3972461"/>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7" name="Arrow: Up 16">
            <a:extLst>
              <a:ext uri="{FF2B5EF4-FFF2-40B4-BE49-F238E27FC236}">
                <a16:creationId xmlns:a16="http://schemas.microsoft.com/office/drawing/2014/main" id="{8AA19368-FF84-4E5B-B7C5-9C6C6E2F1180}"/>
              </a:ext>
            </a:extLst>
          </p:cNvPr>
          <p:cNvSpPr/>
          <p:nvPr/>
        </p:nvSpPr>
        <p:spPr>
          <a:xfrm rot="18601689">
            <a:off x="7550595" y="3908115"/>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8" name="Arrow: Up 17">
            <a:extLst>
              <a:ext uri="{FF2B5EF4-FFF2-40B4-BE49-F238E27FC236}">
                <a16:creationId xmlns:a16="http://schemas.microsoft.com/office/drawing/2014/main" id="{63CC5068-CE7E-4299-89F1-E3C727AFADBA}"/>
              </a:ext>
            </a:extLst>
          </p:cNvPr>
          <p:cNvSpPr/>
          <p:nvPr/>
        </p:nvSpPr>
        <p:spPr>
          <a:xfrm rot="18259515">
            <a:off x="9357553" y="4051121"/>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9" name="Arrow: Up 18">
            <a:extLst>
              <a:ext uri="{FF2B5EF4-FFF2-40B4-BE49-F238E27FC236}">
                <a16:creationId xmlns:a16="http://schemas.microsoft.com/office/drawing/2014/main" id="{95AC60B9-3B38-45F4-AD5E-368D793591B4}"/>
              </a:ext>
            </a:extLst>
          </p:cNvPr>
          <p:cNvSpPr/>
          <p:nvPr/>
        </p:nvSpPr>
        <p:spPr>
          <a:xfrm>
            <a:off x="9683369" y="3948643"/>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20" name="Arrow: Up 19">
            <a:extLst>
              <a:ext uri="{FF2B5EF4-FFF2-40B4-BE49-F238E27FC236}">
                <a16:creationId xmlns:a16="http://schemas.microsoft.com/office/drawing/2014/main" id="{080F5B25-8C6A-474E-8066-5FC5C0C41608}"/>
              </a:ext>
            </a:extLst>
          </p:cNvPr>
          <p:cNvSpPr/>
          <p:nvPr/>
        </p:nvSpPr>
        <p:spPr>
          <a:xfrm rot="2149248">
            <a:off x="7998470" y="3873770"/>
            <a:ext cx="159395"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100428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956BD9-FEFF-4B8E-BA62-24385EEAC762}"/>
              </a:ext>
            </a:extLst>
          </p:cNvPr>
          <p:cNvPicPr>
            <a:picLocks noChangeAspect="1"/>
          </p:cNvPicPr>
          <p:nvPr/>
        </p:nvPicPr>
        <p:blipFill>
          <a:blip r:embed="rId2"/>
          <a:stretch>
            <a:fillRect/>
          </a:stretch>
        </p:blipFill>
        <p:spPr>
          <a:xfrm>
            <a:off x="8359766" y="617847"/>
            <a:ext cx="3333583" cy="3305212"/>
          </a:xfrm>
          <a:prstGeom prst="rect">
            <a:avLst/>
          </a:prstGeom>
        </p:spPr>
      </p:pic>
      <p:pic>
        <p:nvPicPr>
          <p:cNvPr id="4" name="Picture 3">
            <a:extLst>
              <a:ext uri="{FF2B5EF4-FFF2-40B4-BE49-F238E27FC236}">
                <a16:creationId xmlns:a16="http://schemas.microsoft.com/office/drawing/2014/main" id="{663A0FC9-A609-4895-8241-80762CC4D82E}"/>
              </a:ext>
            </a:extLst>
          </p:cNvPr>
          <p:cNvPicPr>
            <a:picLocks noChangeAspect="1"/>
          </p:cNvPicPr>
          <p:nvPr/>
        </p:nvPicPr>
        <p:blipFill>
          <a:blip r:embed="rId3"/>
          <a:stretch>
            <a:fillRect/>
          </a:stretch>
        </p:blipFill>
        <p:spPr>
          <a:xfrm>
            <a:off x="5510651" y="3439304"/>
            <a:ext cx="3432881" cy="3418696"/>
          </a:xfrm>
          <a:prstGeom prst="rect">
            <a:avLst/>
          </a:prstGeom>
        </p:spPr>
      </p:pic>
      <p:pic>
        <p:nvPicPr>
          <p:cNvPr id="5" name="Picture 4">
            <a:extLst>
              <a:ext uri="{FF2B5EF4-FFF2-40B4-BE49-F238E27FC236}">
                <a16:creationId xmlns:a16="http://schemas.microsoft.com/office/drawing/2014/main" id="{5C6C3171-B1B1-48C7-883B-52EA86EEE3B8}"/>
              </a:ext>
            </a:extLst>
          </p:cNvPr>
          <p:cNvPicPr>
            <a:picLocks noChangeAspect="1"/>
          </p:cNvPicPr>
          <p:nvPr/>
        </p:nvPicPr>
        <p:blipFill>
          <a:blip r:embed="rId4"/>
          <a:stretch>
            <a:fillRect/>
          </a:stretch>
        </p:blipFill>
        <p:spPr>
          <a:xfrm>
            <a:off x="0" y="3261076"/>
            <a:ext cx="3248470" cy="3461252"/>
          </a:xfrm>
          <a:prstGeom prst="rect">
            <a:avLst/>
          </a:prstGeom>
        </p:spPr>
      </p:pic>
      <p:pic>
        <p:nvPicPr>
          <p:cNvPr id="6" name="Picture 5">
            <a:extLst>
              <a:ext uri="{FF2B5EF4-FFF2-40B4-BE49-F238E27FC236}">
                <a16:creationId xmlns:a16="http://schemas.microsoft.com/office/drawing/2014/main" id="{917E7E73-2673-4CBF-9026-A5F76647CD48}"/>
              </a:ext>
            </a:extLst>
          </p:cNvPr>
          <p:cNvPicPr>
            <a:picLocks noChangeAspect="1"/>
          </p:cNvPicPr>
          <p:nvPr/>
        </p:nvPicPr>
        <p:blipFill>
          <a:blip r:embed="rId5"/>
          <a:stretch>
            <a:fillRect/>
          </a:stretch>
        </p:blipFill>
        <p:spPr>
          <a:xfrm>
            <a:off x="2975728" y="617847"/>
            <a:ext cx="3305212" cy="3404510"/>
          </a:xfrm>
          <a:prstGeom prst="rect">
            <a:avLst/>
          </a:prstGeom>
        </p:spPr>
      </p:pic>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spTree>
    <p:extLst>
      <p:ext uri="{BB962C8B-B14F-4D97-AF65-F5344CB8AC3E}">
        <p14:creationId xmlns:p14="http://schemas.microsoft.com/office/powerpoint/2010/main" val="187358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9" name="Picture 8">
            <a:extLst>
              <a:ext uri="{FF2B5EF4-FFF2-40B4-BE49-F238E27FC236}">
                <a16:creationId xmlns:a16="http://schemas.microsoft.com/office/drawing/2014/main" id="{3E885CF4-3CB9-BC4B-99DE-4CED2A146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70" y="725947"/>
            <a:ext cx="8444405" cy="6051254"/>
          </a:xfrm>
          <a:prstGeom prst="rect">
            <a:avLst/>
          </a:prstGeom>
        </p:spPr>
      </p:pic>
    </p:spTree>
    <p:extLst>
      <p:ext uri="{BB962C8B-B14F-4D97-AF65-F5344CB8AC3E}">
        <p14:creationId xmlns:p14="http://schemas.microsoft.com/office/powerpoint/2010/main" val="136816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5" name="Picture 4">
            <a:extLst>
              <a:ext uri="{FF2B5EF4-FFF2-40B4-BE49-F238E27FC236}">
                <a16:creationId xmlns:a16="http://schemas.microsoft.com/office/drawing/2014/main" id="{9AD2BEE4-4192-E649-B82B-F91C45B55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110" y="673995"/>
            <a:ext cx="8484038" cy="5825995"/>
          </a:xfrm>
          <a:prstGeom prst="rect">
            <a:avLst/>
          </a:prstGeom>
        </p:spPr>
      </p:pic>
    </p:spTree>
    <p:extLst>
      <p:ext uri="{BB962C8B-B14F-4D97-AF65-F5344CB8AC3E}">
        <p14:creationId xmlns:p14="http://schemas.microsoft.com/office/powerpoint/2010/main" val="165689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3" name="Picture 2">
            <a:extLst>
              <a:ext uri="{FF2B5EF4-FFF2-40B4-BE49-F238E27FC236}">
                <a16:creationId xmlns:a16="http://schemas.microsoft.com/office/drawing/2014/main" id="{6ECC4D8F-5C56-434C-8E6A-1C929DC07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676" y="674528"/>
            <a:ext cx="8490826" cy="5967133"/>
          </a:xfrm>
          <a:prstGeom prst="rect">
            <a:avLst/>
          </a:prstGeom>
        </p:spPr>
      </p:pic>
    </p:spTree>
    <p:extLst>
      <p:ext uri="{BB962C8B-B14F-4D97-AF65-F5344CB8AC3E}">
        <p14:creationId xmlns:p14="http://schemas.microsoft.com/office/powerpoint/2010/main" val="5148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6" name="Picture 5">
            <a:extLst>
              <a:ext uri="{FF2B5EF4-FFF2-40B4-BE49-F238E27FC236}">
                <a16:creationId xmlns:a16="http://schemas.microsoft.com/office/drawing/2014/main" id="{5F99EE1E-55E2-7A44-92FB-2D37BC516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621" y="604268"/>
            <a:ext cx="7038892" cy="6253732"/>
          </a:xfrm>
          <a:prstGeom prst="rect">
            <a:avLst/>
          </a:prstGeom>
        </p:spPr>
      </p:pic>
    </p:spTree>
    <p:extLst>
      <p:ext uri="{BB962C8B-B14F-4D97-AF65-F5344CB8AC3E}">
        <p14:creationId xmlns:p14="http://schemas.microsoft.com/office/powerpoint/2010/main" val="46097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Conclusion</a:t>
            </a:r>
          </a:p>
        </p:txBody>
      </p:sp>
      <p:sp>
        <p:nvSpPr>
          <p:cNvPr id="4" name="TextBox 3">
            <a:extLst>
              <a:ext uri="{FF2B5EF4-FFF2-40B4-BE49-F238E27FC236}">
                <a16:creationId xmlns:a16="http://schemas.microsoft.com/office/drawing/2014/main" id="{171A55DA-183A-4D18-85CD-0F3BC09D5269}"/>
              </a:ext>
            </a:extLst>
          </p:cNvPr>
          <p:cNvSpPr txBox="1"/>
          <p:nvPr/>
        </p:nvSpPr>
        <p:spPr>
          <a:xfrm>
            <a:off x="1091876" y="1178456"/>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Insights (Top Concerns)</a:t>
            </a:r>
          </a:p>
        </p:txBody>
      </p:sp>
      <p:sp>
        <p:nvSpPr>
          <p:cNvPr id="5" name="TextBox 4">
            <a:extLst>
              <a:ext uri="{FF2B5EF4-FFF2-40B4-BE49-F238E27FC236}">
                <a16:creationId xmlns:a16="http://schemas.microsoft.com/office/drawing/2014/main" id="{11FEAF3D-6FC9-46CB-B4A4-9B8CA760AE20}"/>
              </a:ext>
            </a:extLst>
          </p:cNvPr>
          <p:cNvSpPr txBox="1"/>
          <p:nvPr/>
        </p:nvSpPr>
        <p:spPr>
          <a:xfrm>
            <a:off x="1075713" y="1680674"/>
            <a:ext cx="5461558" cy="14773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-Work Life Balance  (High Travel, Overtime) </a:t>
            </a:r>
          </a:p>
          <a:p>
            <a:r>
              <a:rPr lang="en-US" i="0" dirty="0"/>
              <a:t>-Job Satisfaction   (Job Involvement, Relationships)</a:t>
            </a:r>
          </a:p>
          <a:p>
            <a:r>
              <a:rPr lang="en-US" dirty="0"/>
              <a:t>-Environmental Satisfaction (Job Satisfaction, Relationships)</a:t>
            </a:r>
          </a:p>
          <a:p>
            <a:r>
              <a:rPr lang="en-US" dirty="0"/>
              <a:t>-Single Employees and overtime</a:t>
            </a:r>
          </a:p>
          <a:p>
            <a:r>
              <a:rPr lang="en-US" dirty="0"/>
              <a:t>-Income Inequality</a:t>
            </a:r>
          </a:p>
          <a:p>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174639" y="1297318"/>
            <a:ext cx="4788793" cy="2200275"/>
            <a:chOff x="755664" y="3291989"/>
            <a:chExt cx="4788793" cy="2205414"/>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 name="Group 22">
              <a:extLst>
                <a:ext uri="{FF2B5EF4-FFF2-40B4-BE49-F238E27FC236}">
                  <a16:creationId xmlns:a16="http://schemas.microsoft.com/office/drawing/2014/main" id="{80E448E9-8D3E-4E87-8BD9-BB0A5FCE4314}"/>
                </a:ext>
              </a:extLst>
            </p:cNvPr>
            <p:cNvGrpSpPr/>
            <p:nvPr/>
          </p:nvGrpSpPr>
          <p:grpSpPr>
            <a:xfrm>
              <a:off x="900224" y="4324203"/>
              <a:ext cx="286013" cy="314614"/>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0" name="Group 39">
              <a:extLst>
                <a:ext uri="{FF2B5EF4-FFF2-40B4-BE49-F238E27FC236}">
                  <a16:creationId xmlns:a16="http://schemas.microsoft.com/office/drawing/2014/main" id="{D8E4B96B-58FD-4E6A-AF13-C5020615E0FE}"/>
                </a:ext>
              </a:extLst>
            </p:cNvPr>
            <p:cNvGrpSpPr/>
            <p:nvPr/>
          </p:nvGrpSpPr>
          <p:grpSpPr>
            <a:xfrm>
              <a:off x="923939" y="5237630"/>
              <a:ext cx="247965" cy="259773"/>
              <a:chOff x="4864100" y="2895601"/>
              <a:chExt cx="300038" cy="285750"/>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63" name="TextBox 62">
            <a:extLst>
              <a:ext uri="{FF2B5EF4-FFF2-40B4-BE49-F238E27FC236}">
                <a16:creationId xmlns:a16="http://schemas.microsoft.com/office/drawing/2014/main" id="{BA4B11A2-6A74-4A3D-8F8D-97DE1914D9BF}"/>
              </a:ext>
            </a:extLst>
          </p:cNvPr>
          <p:cNvSpPr txBox="1"/>
          <p:nvPr/>
        </p:nvSpPr>
        <p:spPr>
          <a:xfrm>
            <a:off x="1091876" y="2852943"/>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Recommendations</a:t>
            </a:r>
          </a:p>
        </p:txBody>
      </p:sp>
      <p:sp>
        <p:nvSpPr>
          <p:cNvPr id="64" name="TextBox 63">
            <a:extLst>
              <a:ext uri="{FF2B5EF4-FFF2-40B4-BE49-F238E27FC236}">
                <a16:creationId xmlns:a16="http://schemas.microsoft.com/office/drawing/2014/main" id="{FA7D44E9-A0BF-476F-AF93-EC2C90EF0C69}"/>
              </a:ext>
            </a:extLst>
          </p:cNvPr>
          <p:cNvSpPr txBox="1"/>
          <p:nvPr/>
        </p:nvSpPr>
        <p:spPr>
          <a:xfrm>
            <a:off x="1083496" y="3436236"/>
            <a:ext cx="5688418"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-Further Analysis to understand drivers of Overtime and Travel</a:t>
            </a:r>
          </a:p>
          <a:p>
            <a:r>
              <a:rPr lang="en-US" i="0" dirty="0"/>
              <a:t>-Deeper Engagement with the Workforce</a:t>
            </a:r>
          </a:p>
          <a:p>
            <a:r>
              <a:rPr lang="en-US" i="0" dirty="0"/>
              <a:t>-Rewards for overtime, higher pay or time off</a:t>
            </a:r>
          </a:p>
          <a:p>
            <a:r>
              <a:rPr lang="en-US" i="0" dirty="0"/>
              <a:t>-After hours Events for the single employees</a:t>
            </a:r>
          </a:p>
          <a:p>
            <a:r>
              <a:rPr lang="en-US" i="0" dirty="0"/>
              <a:t>-Rewards for overtime should rectify the monthly income inequality</a:t>
            </a:r>
            <a:endParaRPr lang="en-US" dirty="0"/>
          </a:p>
        </p:txBody>
      </p:sp>
      <p:grpSp>
        <p:nvGrpSpPr>
          <p:cNvPr id="65" name="Group 64">
            <a:extLst>
              <a:ext uri="{FF2B5EF4-FFF2-40B4-BE49-F238E27FC236}">
                <a16:creationId xmlns:a16="http://schemas.microsoft.com/office/drawing/2014/main" id="{AA49EF31-111B-4B4B-B45D-2A8EDF42EDCE}"/>
              </a:ext>
              <a:ext uri="{C183D7F6-B498-43B3-948B-1728B52AA6E4}">
                <adec:decorative xmlns:adec="http://schemas.microsoft.com/office/drawing/2017/decorative" val="1"/>
              </a:ext>
            </a:extLst>
          </p:cNvPr>
          <p:cNvGrpSpPr/>
          <p:nvPr/>
        </p:nvGrpSpPr>
        <p:grpSpPr>
          <a:xfrm>
            <a:off x="174639" y="2971805"/>
            <a:ext cx="4788793" cy="2200275"/>
            <a:chOff x="755664" y="3291989"/>
            <a:chExt cx="4788793" cy="2205414"/>
          </a:xfrm>
        </p:grpSpPr>
        <p:grpSp>
          <p:nvGrpSpPr>
            <p:cNvPr id="66" name="Group 65">
              <a:extLst>
                <a:ext uri="{FF2B5EF4-FFF2-40B4-BE49-F238E27FC236}">
                  <a16:creationId xmlns:a16="http://schemas.microsoft.com/office/drawing/2014/main" id="{A97766E8-FC0C-43A4-BA87-0900F3A61C54}"/>
                </a:ext>
              </a:extLst>
            </p:cNvPr>
            <p:cNvGrpSpPr/>
            <p:nvPr/>
          </p:nvGrpSpPr>
          <p:grpSpPr>
            <a:xfrm>
              <a:off x="755664" y="3291989"/>
              <a:ext cx="593945" cy="593205"/>
              <a:chOff x="5459412" y="1395413"/>
              <a:chExt cx="1273175" cy="1271588"/>
            </a:xfrm>
          </p:grpSpPr>
          <p:sp>
            <p:nvSpPr>
              <p:cNvPr id="105" name="Oval 26" descr="This image is an icon of one person interacting with three people.">
                <a:extLst>
                  <a:ext uri="{FF2B5EF4-FFF2-40B4-BE49-F238E27FC236}">
                    <a16:creationId xmlns:a16="http://schemas.microsoft.com/office/drawing/2014/main" id="{67C2BA5D-9D78-4FF3-8CFD-5D348767B23A}"/>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06" name="Group 105">
                <a:extLst>
                  <a:ext uri="{FF2B5EF4-FFF2-40B4-BE49-F238E27FC236}">
                    <a16:creationId xmlns:a16="http://schemas.microsoft.com/office/drawing/2014/main" id="{DBEBBC3F-8474-4FAA-BD8A-6CCDFF7BC9E9}"/>
                  </a:ext>
                </a:extLst>
              </p:cNvPr>
              <p:cNvGrpSpPr/>
              <p:nvPr/>
            </p:nvGrpSpPr>
            <p:grpSpPr>
              <a:xfrm>
                <a:off x="5781290" y="1569642"/>
                <a:ext cx="584970" cy="674403"/>
                <a:chOff x="2686050" y="2895601"/>
                <a:chExt cx="330200" cy="346075"/>
              </a:xfrm>
            </p:grpSpPr>
            <p:sp>
              <p:nvSpPr>
                <p:cNvPr id="107" name="Oval 309">
                  <a:extLst>
                    <a:ext uri="{FF2B5EF4-FFF2-40B4-BE49-F238E27FC236}">
                      <a16:creationId xmlns:a16="http://schemas.microsoft.com/office/drawing/2014/main" id="{6F09BEBF-6D21-48C9-94F2-3FC51C2160C0}"/>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8" name="Freeform 310">
                  <a:extLst>
                    <a:ext uri="{FF2B5EF4-FFF2-40B4-BE49-F238E27FC236}">
                      <a16:creationId xmlns:a16="http://schemas.microsoft.com/office/drawing/2014/main" id="{1F91119E-7A03-46EB-B873-9195034D367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9" name="Oval 311">
                  <a:extLst>
                    <a:ext uri="{FF2B5EF4-FFF2-40B4-BE49-F238E27FC236}">
                      <a16:creationId xmlns:a16="http://schemas.microsoft.com/office/drawing/2014/main" id="{97F4104B-9FF6-4093-81B3-67A40151BF0A}"/>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0" name="Freeform 312">
                  <a:extLst>
                    <a:ext uri="{FF2B5EF4-FFF2-40B4-BE49-F238E27FC236}">
                      <a16:creationId xmlns:a16="http://schemas.microsoft.com/office/drawing/2014/main" id="{BF49880B-A26E-4715-891F-E2AEA0BE8E06}"/>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 name="Oval 313">
                  <a:extLst>
                    <a:ext uri="{FF2B5EF4-FFF2-40B4-BE49-F238E27FC236}">
                      <a16:creationId xmlns:a16="http://schemas.microsoft.com/office/drawing/2014/main" id="{C7D598B9-FA67-4E50-96CA-1573F8FBC7F9}"/>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 name="Freeform 314">
                  <a:extLst>
                    <a:ext uri="{FF2B5EF4-FFF2-40B4-BE49-F238E27FC236}">
                      <a16:creationId xmlns:a16="http://schemas.microsoft.com/office/drawing/2014/main" id="{FD134DB2-C38C-4338-B69C-67E294CEE1C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 name="Oval 315">
                  <a:extLst>
                    <a:ext uri="{FF2B5EF4-FFF2-40B4-BE49-F238E27FC236}">
                      <a16:creationId xmlns:a16="http://schemas.microsoft.com/office/drawing/2014/main" id="{C25FCD71-38A4-4D57-BE0D-5DB6732972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4" name="Freeform 316">
                  <a:extLst>
                    <a:ext uri="{FF2B5EF4-FFF2-40B4-BE49-F238E27FC236}">
                      <a16:creationId xmlns:a16="http://schemas.microsoft.com/office/drawing/2014/main" id="{968CFE39-5369-4EA9-9786-E00676349CB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 name="Oval 317">
                  <a:extLst>
                    <a:ext uri="{FF2B5EF4-FFF2-40B4-BE49-F238E27FC236}">
                      <a16:creationId xmlns:a16="http://schemas.microsoft.com/office/drawing/2014/main" id="{CF1466A2-F7AE-4360-9087-707589F67AB1}"/>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6" name="Freeform 318">
                  <a:extLst>
                    <a:ext uri="{FF2B5EF4-FFF2-40B4-BE49-F238E27FC236}">
                      <a16:creationId xmlns:a16="http://schemas.microsoft.com/office/drawing/2014/main" id="{E9980E85-54F2-46BE-AE4A-2AD4A174975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 name="Freeform 319">
                  <a:extLst>
                    <a:ext uri="{FF2B5EF4-FFF2-40B4-BE49-F238E27FC236}">
                      <a16:creationId xmlns:a16="http://schemas.microsoft.com/office/drawing/2014/main" id="{73EE2285-6B7E-4E8C-9C43-50366991F3E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8" name="Line 320">
                  <a:extLst>
                    <a:ext uri="{FF2B5EF4-FFF2-40B4-BE49-F238E27FC236}">
                      <a16:creationId xmlns:a16="http://schemas.microsoft.com/office/drawing/2014/main" id="{ABC358BA-6D49-49C8-AC2E-9DD69ACBC1C7}"/>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67" name="Group 66">
              <a:extLst>
                <a:ext uri="{FF2B5EF4-FFF2-40B4-BE49-F238E27FC236}">
                  <a16:creationId xmlns:a16="http://schemas.microsoft.com/office/drawing/2014/main" id="{78F2F28A-1787-4120-BA5D-E7DE567E9E5B}"/>
                </a:ext>
              </a:extLst>
            </p:cNvPr>
            <p:cNvGrpSpPr/>
            <p:nvPr/>
          </p:nvGrpSpPr>
          <p:grpSpPr>
            <a:xfrm>
              <a:off x="900224" y="4324203"/>
              <a:ext cx="286013" cy="314614"/>
              <a:chOff x="3398838" y="2895601"/>
              <a:chExt cx="346075" cy="346075"/>
            </a:xfrm>
          </p:grpSpPr>
          <p:sp>
            <p:nvSpPr>
              <p:cNvPr id="81" name="Freeform 49">
                <a:extLst>
                  <a:ext uri="{FF2B5EF4-FFF2-40B4-BE49-F238E27FC236}">
                    <a16:creationId xmlns:a16="http://schemas.microsoft.com/office/drawing/2014/main" id="{E38A0E9A-70AC-47AC-8CEF-61986D7D0060}"/>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0">
                <a:extLst>
                  <a:ext uri="{FF2B5EF4-FFF2-40B4-BE49-F238E27FC236}">
                    <a16:creationId xmlns:a16="http://schemas.microsoft.com/office/drawing/2014/main" id="{4FB24AC1-0B6B-4297-9FFF-62DB1A8A036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Oval 51">
                <a:extLst>
                  <a:ext uri="{FF2B5EF4-FFF2-40B4-BE49-F238E27FC236}">
                    <a16:creationId xmlns:a16="http://schemas.microsoft.com/office/drawing/2014/main" id="{42E7DA49-2D1F-4AF9-981B-31E3D213278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Freeform 52">
                <a:extLst>
                  <a:ext uri="{FF2B5EF4-FFF2-40B4-BE49-F238E27FC236}">
                    <a16:creationId xmlns:a16="http://schemas.microsoft.com/office/drawing/2014/main" id="{E21F6068-F4EB-40ED-BF52-3230A827B598}"/>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53">
                <a:extLst>
                  <a:ext uri="{FF2B5EF4-FFF2-40B4-BE49-F238E27FC236}">
                    <a16:creationId xmlns:a16="http://schemas.microsoft.com/office/drawing/2014/main" id="{33FA195B-8E0F-483D-B6E7-A6BA03F1F88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54">
                <a:extLst>
                  <a:ext uri="{FF2B5EF4-FFF2-40B4-BE49-F238E27FC236}">
                    <a16:creationId xmlns:a16="http://schemas.microsoft.com/office/drawing/2014/main" id="{F490BA9E-CA82-4DCF-8FEB-53447681644E}"/>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55">
                <a:extLst>
                  <a:ext uri="{FF2B5EF4-FFF2-40B4-BE49-F238E27FC236}">
                    <a16:creationId xmlns:a16="http://schemas.microsoft.com/office/drawing/2014/main" id="{1D7F180E-9915-435F-953E-7A30C10CB94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56">
                <a:extLst>
                  <a:ext uri="{FF2B5EF4-FFF2-40B4-BE49-F238E27FC236}">
                    <a16:creationId xmlns:a16="http://schemas.microsoft.com/office/drawing/2014/main" id="{5829B83F-4E00-4555-8204-5B7EC3D3B36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Freeform 57">
                <a:extLst>
                  <a:ext uri="{FF2B5EF4-FFF2-40B4-BE49-F238E27FC236}">
                    <a16:creationId xmlns:a16="http://schemas.microsoft.com/office/drawing/2014/main" id="{9959CDE7-6456-497F-8703-99148745324C}"/>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58">
                <a:extLst>
                  <a:ext uri="{FF2B5EF4-FFF2-40B4-BE49-F238E27FC236}">
                    <a16:creationId xmlns:a16="http://schemas.microsoft.com/office/drawing/2014/main" id="{634B92E7-A6E8-4347-8759-59F5E768D75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Oval 59">
                <a:extLst>
                  <a:ext uri="{FF2B5EF4-FFF2-40B4-BE49-F238E27FC236}">
                    <a16:creationId xmlns:a16="http://schemas.microsoft.com/office/drawing/2014/main" id="{164FA62E-82F3-483C-9126-4E958238198D}"/>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Freeform 60">
                <a:extLst>
                  <a:ext uri="{FF2B5EF4-FFF2-40B4-BE49-F238E27FC236}">
                    <a16:creationId xmlns:a16="http://schemas.microsoft.com/office/drawing/2014/main" id="{F1499A38-CBB8-41EF-B0BA-24F1764C114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61">
                <a:extLst>
                  <a:ext uri="{FF2B5EF4-FFF2-40B4-BE49-F238E27FC236}">
                    <a16:creationId xmlns:a16="http://schemas.microsoft.com/office/drawing/2014/main" id="{1CD642A3-E3EC-4367-94C1-5244CEA5224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62">
                <a:extLst>
                  <a:ext uri="{FF2B5EF4-FFF2-40B4-BE49-F238E27FC236}">
                    <a16:creationId xmlns:a16="http://schemas.microsoft.com/office/drawing/2014/main" id="{D62BF356-F70E-44B0-96E1-EAE3CFE7165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8" name="Group 67">
              <a:extLst>
                <a:ext uri="{FF2B5EF4-FFF2-40B4-BE49-F238E27FC236}">
                  <a16:creationId xmlns:a16="http://schemas.microsoft.com/office/drawing/2014/main" id="{FBB233F1-25D5-40F1-93DA-A1C3BEC87D1E}"/>
                </a:ext>
              </a:extLst>
            </p:cNvPr>
            <p:cNvGrpSpPr/>
            <p:nvPr/>
          </p:nvGrpSpPr>
          <p:grpSpPr>
            <a:xfrm>
              <a:off x="923939" y="5237630"/>
              <a:ext cx="247965" cy="259773"/>
              <a:chOff x="4864100" y="2895601"/>
              <a:chExt cx="300038" cy="285750"/>
            </a:xfrm>
          </p:grpSpPr>
          <p:sp>
            <p:nvSpPr>
              <p:cNvPr id="72" name="Freeform 258">
                <a:extLst>
                  <a:ext uri="{FF2B5EF4-FFF2-40B4-BE49-F238E27FC236}">
                    <a16:creationId xmlns:a16="http://schemas.microsoft.com/office/drawing/2014/main" id="{42C4D173-0A47-4534-977F-E409C41EC0DD}"/>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3" name="Freeform 259">
                <a:extLst>
                  <a:ext uri="{FF2B5EF4-FFF2-40B4-BE49-F238E27FC236}">
                    <a16:creationId xmlns:a16="http://schemas.microsoft.com/office/drawing/2014/main" id="{814C10A3-1946-4228-A42A-6A8EAC1CC643}"/>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4" name="Freeform 260">
                <a:extLst>
                  <a:ext uri="{FF2B5EF4-FFF2-40B4-BE49-F238E27FC236}">
                    <a16:creationId xmlns:a16="http://schemas.microsoft.com/office/drawing/2014/main" id="{35AC5849-700F-4182-8026-E4FB4D937EB8}"/>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5" name="Line 261">
                <a:extLst>
                  <a:ext uri="{FF2B5EF4-FFF2-40B4-BE49-F238E27FC236}">
                    <a16:creationId xmlns:a16="http://schemas.microsoft.com/office/drawing/2014/main" id="{4C13F7D0-7621-4CE5-8658-37CE07B4E2B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Line 262">
                <a:extLst>
                  <a:ext uri="{FF2B5EF4-FFF2-40B4-BE49-F238E27FC236}">
                    <a16:creationId xmlns:a16="http://schemas.microsoft.com/office/drawing/2014/main" id="{1DC1A554-1C5F-47D4-BE31-99273B7C6FFF}"/>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Line 263">
                <a:extLst>
                  <a:ext uri="{FF2B5EF4-FFF2-40B4-BE49-F238E27FC236}">
                    <a16:creationId xmlns:a16="http://schemas.microsoft.com/office/drawing/2014/main" id="{6B5B7C04-2A90-40DC-804D-7444F4EB06B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78" name="Oval 264">
                <a:extLst>
                  <a:ext uri="{FF2B5EF4-FFF2-40B4-BE49-F238E27FC236}">
                    <a16:creationId xmlns:a16="http://schemas.microsoft.com/office/drawing/2014/main" id="{274CAEB8-FDF7-4A57-8B98-6D096DD535D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Oval 265">
                <a:extLst>
                  <a:ext uri="{FF2B5EF4-FFF2-40B4-BE49-F238E27FC236}">
                    <a16:creationId xmlns:a16="http://schemas.microsoft.com/office/drawing/2014/main" id="{81C34EF6-B269-493D-B4DF-2C22D2D6D952}"/>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Oval 266">
                <a:extLst>
                  <a:ext uri="{FF2B5EF4-FFF2-40B4-BE49-F238E27FC236}">
                    <a16:creationId xmlns:a16="http://schemas.microsoft.com/office/drawing/2014/main" id="{2C7B2F1A-7C5E-44FB-B508-8C1EEFFFD5EC}"/>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9" name="Group 68">
              <a:extLst>
                <a:ext uri="{FF2B5EF4-FFF2-40B4-BE49-F238E27FC236}">
                  <a16:creationId xmlns:a16="http://schemas.microsoft.com/office/drawing/2014/main" id="{94F82625-4671-48BF-858A-2F4A57655479}"/>
                </a:ext>
              </a:extLst>
            </p:cNvPr>
            <p:cNvGrpSpPr/>
            <p:nvPr/>
          </p:nvGrpSpPr>
          <p:grpSpPr>
            <a:xfrm>
              <a:off x="1636214" y="3489300"/>
              <a:ext cx="3908243" cy="198582"/>
              <a:chOff x="1636214" y="3195950"/>
              <a:chExt cx="2421165" cy="88596"/>
            </a:xfrm>
          </p:grpSpPr>
          <p:sp>
            <p:nvSpPr>
              <p:cNvPr id="70" name="Rectangle: Rounded Corners 69">
                <a:extLst>
                  <a:ext uri="{FF2B5EF4-FFF2-40B4-BE49-F238E27FC236}">
                    <a16:creationId xmlns:a16="http://schemas.microsoft.com/office/drawing/2014/main" id="{EE59826D-FEB2-43E3-80FB-EAB193F525F5}"/>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71" name="Rectangle: Rounded Corners 70">
                <a:extLst>
                  <a:ext uri="{FF2B5EF4-FFF2-40B4-BE49-F238E27FC236}">
                    <a16:creationId xmlns:a16="http://schemas.microsoft.com/office/drawing/2014/main" id="{B296E4AE-D2D6-4D47-82B2-B97B8F3C3509}"/>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sp>
        <p:nvSpPr>
          <p:cNvPr id="119" name="TextBox 118">
            <a:extLst>
              <a:ext uri="{FF2B5EF4-FFF2-40B4-BE49-F238E27FC236}">
                <a16:creationId xmlns:a16="http://schemas.microsoft.com/office/drawing/2014/main" id="{89DBB251-B00A-4B19-8B35-3E7A2F392E78}"/>
              </a:ext>
            </a:extLst>
          </p:cNvPr>
          <p:cNvSpPr txBox="1"/>
          <p:nvPr/>
        </p:nvSpPr>
        <p:spPr>
          <a:xfrm>
            <a:off x="1068952" y="4585666"/>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Improvements</a:t>
            </a:r>
          </a:p>
        </p:txBody>
      </p:sp>
      <p:sp>
        <p:nvSpPr>
          <p:cNvPr id="120" name="TextBox 119">
            <a:extLst>
              <a:ext uri="{FF2B5EF4-FFF2-40B4-BE49-F238E27FC236}">
                <a16:creationId xmlns:a16="http://schemas.microsoft.com/office/drawing/2014/main" id="{603A43B6-037B-4514-AD5B-760209238306}"/>
              </a:ext>
            </a:extLst>
          </p:cNvPr>
          <p:cNvSpPr txBox="1"/>
          <p:nvPr/>
        </p:nvSpPr>
        <p:spPr>
          <a:xfrm>
            <a:off x="1075713" y="5259964"/>
            <a:ext cx="5369219"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-Predictive Advanced Analytics to proactively mitigate turnover</a:t>
            </a:r>
          </a:p>
          <a:p>
            <a:r>
              <a:rPr lang="en-US" i="0" dirty="0"/>
              <a:t>-More frequent collection of unstructured data (i.e. social media) to provide additional perspective</a:t>
            </a:r>
            <a:endParaRPr lang="en-US" dirty="0"/>
          </a:p>
        </p:txBody>
      </p:sp>
      <p:grpSp>
        <p:nvGrpSpPr>
          <p:cNvPr id="121" name="Group 120">
            <a:extLst>
              <a:ext uri="{FF2B5EF4-FFF2-40B4-BE49-F238E27FC236}">
                <a16:creationId xmlns:a16="http://schemas.microsoft.com/office/drawing/2014/main" id="{4C8420F1-EA56-4FFC-BE83-97EC4F6E3CEE}"/>
              </a:ext>
              <a:ext uri="{C183D7F6-B498-43B3-948B-1728B52AA6E4}">
                <adec:decorative xmlns:adec="http://schemas.microsoft.com/office/drawing/2017/decorative" val="1"/>
              </a:ext>
            </a:extLst>
          </p:cNvPr>
          <p:cNvGrpSpPr/>
          <p:nvPr/>
        </p:nvGrpSpPr>
        <p:grpSpPr>
          <a:xfrm>
            <a:off x="151715" y="4704528"/>
            <a:ext cx="4788793" cy="2200275"/>
            <a:chOff x="755664" y="3291989"/>
            <a:chExt cx="4788793" cy="2205414"/>
          </a:xfrm>
        </p:grpSpPr>
        <p:grpSp>
          <p:nvGrpSpPr>
            <p:cNvPr id="122" name="Group 121">
              <a:extLst>
                <a:ext uri="{FF2B5EF4-FFF2-40B4-BE49-F238E27FC236}">
                  <a16:creationId xmlns:a16="http://schemas.microsoft.com/office/drawing/2014/main" id="{394D1D79-C84F-47C6-A66D-0B2C09CF3D2E}"/>
                </a:ext>
              </a:extLst>
            </p:cNvPr>
            <p:cNvGrpSpPr/>
            <p:nvPr/>
          </p:nvGrpSpPr>
          <p:grpSpPr>
            <a:xfrm>
              <a:off x="755664" y="3291989"/>
              <a:ext cx="593945" cy="593205"/>
              <a:chOff x="5459412" y="1395413"/>
              <a:chExt cx="1273175" cy="1271588"/>
            </a:xfrm>
          </p:grpSpPr>
          <p:sp>
            <p:nvSpPr>
              <p:cNvPr id="151" name="Oval 26" descr="This image is an icon of one person interacting with three people.">
                <a:extLst>
                  <a:ext uri="{FF2B5EF4-FFF2-40B4-BE49-F238E27FC236}">
                    <a16:creationId xmlns:a16="http://schemas.microsoft.com/office/drawing/2014/main" id="{6D2F1A86-D14A-46B2-9711-C3AE035A7D4C}"/>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2" name="Group 151">
                <a:extLst>
                  <a:ext uri="{FF2B5EF4-FFF2-40B4-BE49-F238E27FC236}">
                    <a16:creationId xmlns:a16="http://schemas.microsoft.com/office/drawing/2014/main" id="{BDFA34D3-A93A-4144-8B49-AA205E933364}"/>
                  </a:ext>
                </a:extLst>
              </p:cNvPr>
              <p:cNvGrpSpPr/>
              <p:nvPr/>
            </p:nvGrpSpPr>
            <p:grpSpPr>
              <a:xfrm>
                <a:off x="5781290" y="1569642"/>
                <a:ext cx="584970" cy="674403"/>
                <a:chOff x="2686050" y="2895601"/>
                <a:chExt cx="330200" cy="346075"/>
              </a:xfrm>
            </p:grpSpPr>
            <p:sp>
              <p:nvSpPr>
                <p:cNvPr id="153" name="Oval 309">
                  <a:extLst>
                    <a:ext uri="{FF2B5EF4-FFF2-40B4-BE49-F238E27FC236}">
                      <a16:creationId xmlns:a16="http://schemas.microsoft.com/office/drawing/2014/main" id="{06CC6C9C-6CB3-45EC-B08F-C863EC321D39}"/>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4" name="Freeform 310">
                  <a:extLst>
                    <a:ext uri="{FF2B5EF4-FFF2-40B4-BE49-F238E27FC236}">
                      <a16:creationId xmlns:a16="http://schemas.microsoft.com/office/drawing/2014/main" id="{92DC68E7-3321-4EF2-9A0C-E29082A8C67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Oval 311">
                  <a:extLst>
                    <a:ext uri="{FF2B5EF4-FFF2-40B4-BE49-F238E27FC236}">
                      <a16:creationId xmlns:a16="http://schemas.microsoft.com/office/drawing/2014/main" id="{59D7D579-62C1-4070-BC9B-7E4F445473AA}"/>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Freeform 312">
                  <a:extLst>
                    <a:ext uri="{FF2B5EF4-FFF2-40B4-BE49-F238E27FC236}">
                      <a16:creationId xmlns:a16="http://schemas.microsoft.com/office/drawing/2014/main" id="{59BBEF40-297F-49D5-8FD0-A078550B5BD2}"/>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Oval 313">
                  <a:extLst>
                    <a:ext uri="{FF2B5EF4-FFF2-40B4-BE49-F238E27FC236}">
                      <a16:creationId xmlns:a16="http://schemas.microsoft.com/office/drawing/2014/main" id="{9FA19910-54FA-415C-A1E1-A28B4194335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8" name="Freeform 314">
                  <a:extLst>
                    <a:ext uri="{FF2B5EF4-FFF2-40B4-BE49-F238E27FC236}">
                      <a16:creationId xmlns:a16="http://schemas.microsoft.com/office/drawing/2014/main" id="{B540CD0D-62A1-4AFC-8F82-09B62D3CCD0F}"/>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9" name="Oval 315">
                  <a:extLst>
                    <a:ext uri="{FF2B5EF4-FFF2-40B4-BE49-F238E27FC236}">
                      <a16:creationId xmlns:a16="http://schemas.microsoft.com/office/drawing/2014/main" id="{AD66BED2-2CE1-4C13-A5C3-03245374A2F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0" name="Freeform 316">
                  <a:extLst>
                    <a:ext uri="{FF2B5EF4-FFF2-40B4-BE49-F238E27FC236}">
                      <a16:creationId xmlns:a16="http://schemas.microsoft.com/office/drawing/2014/main" id="{D6F14CF2-F036-4409-9C60-4C8CBA11BB3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Oval 317">
                  <a:extLst>
                    <a:ext uri="{FF2B5EF4-FFF2-40B4-BE49-F238E27FC236}">
                      <a16:creationId xmlns:a16="http://schemas.microsoft.com/office/drawing/2014/main" id="{E5BB56CF-44E3-4F79-973E-49E42C54B2D7}"/>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Freeform 318">
                  <a:extLst>
                    <a:ext uri="{FF2B5EF4-FFF2-40B4-BE49-F238E27FC236}">
                      <a16:creationId xmlns:a16="http://schemas.microsoft.com/office/drawing/2014/main" id="{9D52053E-DD55-44C1-BE4B-D698BAFA4096}"/>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Freeform 319">
                  <a:extLst>
                    <a:ext uri="{FF2B5EF4-FFF2-40B4-BE49-F238E27FC236}">
                      <a16:creationId xmlns:a16="http://schemas.microsoft.com/office/drawing/2014/main" id="{A72A349D-C297-4CA5-9677-37715CF937E6}"/>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320">
                  <a:extLst>
                    <a:ext uri="{FF2B5EF4-FFF2-40B4-BE49-F238E27FC236}">
                      <a16:creationId xmlns:a16="http://schemas.microsoft.com/office/drawing/2014/main" id="{B62C65FF-9A56-4C18-9C68-3C6122A377C6}"/>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23" name="Group 122">
              <a:extLst>
                <a:ext uri="{FF2B5EF4-FFF2-40B4-BE49-F238E27FC236}">
                  <a16:creationId xmlns:a16="http://schemas.microsoft.com/office/drawing/2014/main" id="{932DF79B-A421-4499-B501-EE3263D4768F}"/>
                </a:ext>
              </a:extLst>
            </p:cNvPr>
            <p:cNvGrpSpPr/>
            <p:nvPr/>
          </p:nvGrpSpPr>
          <p:grpSpPr>
            <a:xfrm>
              <a:off x="900224" y="4324203"/>
              <a:ext cx="286013" cy="314614"/>
              <a:chOff x="3398838" y="2895601"/>
              <a:chExt cx="346075" cy="346075"/>
            </a:xfrm>
          </p:grpSpPr>
          <p:sp>
            <p:nvSpPr>
              <p:cNvPr id="137" name="Freeform 49">
                <a:extLst>
                  <a:ext uri="{FF2B5EF4-FFF2-40B4-BE49-F238E27FC236}">
                    <a16:creationId xmlns:a16="http://schemas.microsoft.com/office/drawing/2014/main" id="{C3A24055-59E1-481F-8865-8A3CD82D333A}"/>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8" name="Freeform 50">
                <a:extLst>
                  <a:ext uri="{FF2B5EF4-FFF2-40B4-BE49-F238E27FC236}">
                    <a16:creationId xmlns:a16="http://schemas.microsoft.com/office/drawing/2014/main" id="{23D80358-BEDE-4F4C-876C-526678068DEE}"/>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9" name="Oval 51">
                <a:extLst>
                  <a:ext uri="{FF2B5EF4-FFF2-40B4-BE49-F238E27FC236}">
                    <a16:creationId xmlns:a16="http://schemas.microsoft.com/office/drawing/2014/main" id="{0B6D560B-F217-48F2-A533-9206768CEF91}"/>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0" name="Freeform 52">
                <a:extLst>
                  <a:ext uri="{FF2B5EF4-FFF2-40B4-BE49-F238E27FC236}">
                    <a16:creationId xmlns:a16="http://schemas.microsoft.com/office/drawing/2014/main" id="{23DABA18-53DE-4A86-B9EF-F508B518306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1" name="Freeform 53">
                <a:extLst>
                  <a:ext uri="{FF2B5EF4-FFF2-40B4-BE49-F238E27FC236}">
                    <a16:creationId xmlns:a16="http://schemas.microsoft.com/office/drawing/2014/main" id="{EBE7970C-6C26-4CC5-BDD5-BC88D7F05A53}"/>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2" name="Freeform 54">
                <a:extLst>
                  <a:ext uri="{FF2B5EF4-FFF2-40B4-BE49-F238E27FC236}">
                    <a16:creationId xmlns:a16="http://schemas.microsoft.com/office/drawing/2014/main" id="{A9A29DEF-8699-420C-9F78-C8D91D7411D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3" name="Oval 55">
                <a:extLst>
                  <a:ext uri="{FF2B5EF4-FFF2-40B4-BE49-F238E27FC236}">
                    <a16:creationId xmlns:a16="http://schemas.microsoft.com/office/drawing/2014/main" id="{F33AD62D-F46F-4223-AD31-2FA85582C56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4" name="Freeform 56">
                <a:extLst>
                  <a:ext uri="{FF2B5EF4-FFF2-40B4-BE49-F238E27FC236}">
                    <a16:creationId xmlns:a16="http://schemas.microsoft.com/office/drawing/2014/main" id="{8A46BDBA-1B1F-41EE-8947-63AE0652A338}"/>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5" name="Freeform 57">
                <a:extLst>
                  <a:ext uri="{FF2B5EF4-FFF2-40B4-BE49-F238E27FC236}">
                    <a16:creationId xmlns:a16="http://schemas.microsoft.com/office/drawing/2014/main" id="{B25E31C6-BE94-4CA5-B2DA-0EB33BD0F432}"/>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6" name="Freeform 58">
                <a:extLst>
                  <a:ext uri="{FF2B5EF4-FFF2-40B4-BE49-F238E27FC236}">
                    <a16:creationId xmlns:a16="http://schemas.microsoft.com/office/drawing/2014/main" id="{AB67A623-1AD7-4DA1-9971-DC475221F4F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7" name="Oval 59">
                <a:extLst>
                  <a:ext uri="{FF2B5EF4-FFF2-40B4-BE49-F238E27FC236}">
                    <a16:creationId xmlns:a16="http://schemas.microsoft.com/office/drawing/2014/main" id="{9DA0B450-6779-4D8B-8769-7DF10F46D42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8" name="Freeform 60">
                <a:extLst>
                  <a:ext uri="{FF2B5EF4-FFF2-40B4-BE49-F238E27FC236}">
                    <a16:creationId xmlns:a16="http://schemas.microsoft.com/office/drawing/2014/main" id="{1D263B05-B756-489F-9580-F09727038907}"/>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9" name="Line 61">
                <a:extLst>
                  <a:ext uri="{FF2B5EF4-FFF2-40B4-BE49-F238E27FC236}">
                    <a16:creationId xmlns:a16="http://schemas.microsoft.com/office/drawing/2014/main" id="{9616AB02-53F9-4891-AB43-B06F346A6068}"/>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0" name="Line 62">
                <a:extLst>
                  <a:ext uri="{FF2B5EF4-FFF2-40B4-BE49-F238E27FC236}">
                    <a16:creationId xmlns:a16="http://schemas.microsoft.com/office/drawing/2014/main" id="{546A8E1A-0FE2-4AEC-BD1A-F06182C55E21}"/>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24" name="Group 123">
              <a:extLst>
                <a:ext uri="{FF2B5EF4-FFF2-40B4-BE49-F238E27FC236}">
                  <a16:creationId xmlns:a16="http://schemas.microsoft.com/office/drawing/2014/main" id="{303C2D24-ED4A-485A-B6ED-B19DA9B431E8}"/>
                </a:ext>
              </a:extLst>
            </p:cNvPr>
            <p:cNvGrpSpPr/>
            <p:nvPr/>
          </p:nvGrpSpPr>
          <p:grpSpPr>
            <a:xfrm>
              <a:off x="923939" y="5237630"/>
              <a:ext cx="247965" cy="259773"/>
              <a:chOff x="4864100" y="2895601"/>
              <a:chExt cx="300038" cy="285750"/>
            </a:xfrm>
          </p:grpSpPr>
          <p:sp>
            <p:nvSpPr>
              <p:cNvPr id="128" name="Freeform 258">
                <a:extLst>
                  <a:ext uri="{FF2B5EF4-FFF2-40B4-BE49-F238E27FC236}">
                    <a16:creationId xmlns:a16="http://schemas.microsoft.com/office/drawing/2014/main" id="{36096A8A-CBE5-4C5A-893E-F53C41CAEC1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9" name="Freeform 259">
                <a:extLst>
                  <a:ext uri="{FF2B5EF4-FFF2-40B4-BE49-F238E27FC236}">
                    <a16:creationId xmlns:a16="http://schemas.microsoft.com/office/drawing/2014/main" id="{8D0ED74F-FCC3-41EA-95C5-0CCC69065E1E}"/>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0" name="Freeform 260">
                <a:extLst>
                  <a:ext uri="{FF2B5EF4-FFF2-40B4-BE49-F238E27FC236}">
                    <a16:creationId xmlns:a16="http://schemas.microsoft.com/office/drawing/2014/main" id="{8518FEDF-A740-44B8-95FC-0C975E91B766}"/>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1" name="Line 261">
                <a:extLst>
                  <a:ext uri="{FF2B5EF4-FFF2-40B4-BE49-F238E27FC236}">
                    <a16:creationId xmlns:a16="http://schemas.microsoft.com/office/drawing/2014/main" id="{4DB97653-2059-435C-8A42-8D897CEC73B1}"/>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2" name="Line 262">
                <a:extLst>
                  <a:ext uri="{FF2B5EF4-FFF2-40B4-BE49-F238E27FC236}">
                    <a16:creationId xmlns:a16="http://schemas.microsoft.com/office/drawing/2014/main" id="{25B09F68-A2ED-4F8F-8908-AEBBE965D10D}"/>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3" name="Line 263">
                <a:extLst>
                  <a:ext uri="{FF2B5EF4-FFF2-40B4-BE49-F238E27FC236}">
                    <a16:creationId xmlns:a16="http://schemas.microsoft.com/office/drawing/2014/main" id="{C96F4728-2559-4B22-9A74-C6A56F24EA6E}"/>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34" name="Oval 264">
                <a:extLst>
                  <a:ext uri="{FF2B5EF4-FFF2-40B4-BE49-F238E27FC236}">
                    <a16:creationId xmlns:a16="http://schemas.microsoft.com/office/drawing/2014/main" id="{F54195D9-8471-4A22-9B9D-53E1FC471129}"/>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5" name="Oval 265">
                <a:extLst>
                  <a:ext uri="{FF2B5EF4-FFF2-40B4-BE49-F238E27FC236}">
                    <a16:creationId xmlns:a16="http://schemas.microsoft.com/office/drawing/2014/main" id="{4C8F1C5F-69DA-4657-93B0-ED9E5EDAEAF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6" name="Oval 266">
                <a:extLst>
                  <a:ext uri="{FF2B5EF4-FFF2-40B4-BE49-F238E27FC236}">
                    <a16:creationId xmlns:a16="http://schemas.microsoft.com/office/drawing/2014/main" id="{A49CAD83-6FFB-4179-9144-7F2DC9DA8107}"/>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25" name="Group 124">
              <a:extLst>
                <a:ext uri="{FF2B5EF4-FFF2-40B4-BE49-F238E27FC236}">
                  <a16:creationId xmlns:a16="http://schemas.microsoft.com/office/drawing/2014/main" id="{80CC090F-4CFC-4FE4-A21B-903D2B8EF8E8}"/>
                </a:ext>
              </a:extLst>
            </p:cNvPr>
            <p:cNvGrpSpPr/>
            <p:nvPr/>
          </p:nvGrpSpPr>
          <p:grpSpPr>
            <a:xfrm>
              <a:off x="1636214" y="3489300"/>
              <a:ext cx="3908243" cy="198582"/>
              <a:chOff x="1636214" y="3195950"/>
              <a:chExt cx="2421165" cy="88596"/>
            </a:xfrm>
          </p:grpSpPr>
          <p:sp>
            <p:nvSpPr>
              <p:cNvPr id="126" name="Rectangle: Rounded Corners 125">
                <a:extLst>
                  <a:ext uri="{FF2B5EF4-FFF2-40B4-BE49-F238E27FC236}">
                    <a16:creationId xmlns:a16="http://schemas.microsoft.com/office/drawing/2014/main" id="{C444F540-FF69-427C-96F5-CB7FE21EF1E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27" name="Rectangle: Rounded Corners 126">
                <a:extLst>
                  <a:ext uri="{FF2B5EF4-FFF2-40B4-BE49-F238E27FC236}">
                    <a16:creationId xmlns:a16="http://schemas.microsoft.com/office/drawing/2014/main" id="{20ECEFAE-3C5D-475F-B051-80B66F8AE70F}"/>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spTree>
    <p:extLst>
      <p:ext uri="{BB962C8B-B14F-4D97-AF65-F5344CB8AC3E}">
        <p14:creationId xmlns:p14="http://schemas.microsoft.com/office/powerpoint/2010/main" val="4261977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Questions??</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2" name="Rectangle 1">
            <a:extLst>
              <a:ext uri="{FF2B5EF4-FFF2-40B4-BE49-F238E27FC236}">
                <a16:creationId xmlns:a16="http://schemas.microsoft.com/office/drawing/2014/main" id="{F7E12CFF-8564-4816-9ED1-1184F29C9417}"/>
              </a:ext>
            </a:extLst>
          </p:cNvPr>
          <p:cNvSpPr/>
          <p:nvPr/>
        </p:nvSpPr>
        <p:spPr>
          <a:xfrm>
            <a:off x="339331" y="4638384"/>
            <a:ext cx="5074210" cy="369332"/>
          </a:xfrm>
          <a:prstGeom prst="rect">
            <a:avLst/>
          </a:prstGeom>
        </p:spPr>
        <p:txBody>
          <a:bodyPr wrap="none">
            <a:spAutoFit/>
          </a:bodyPr>
          <a:lstStyle/>
          <a:p>
            <a:r>
              <a:rPr lang="en-US" dirty="0"/>
              <a:t>https://github.com/jeffleathMSDS/DDS_CaseStudy2</a:t>
            </a:r>
          </a:p>
        </p:txBody>
      </p:sp>
    </p:spTree>
    <p:extLst>
      <p:ext uri="{BB962C8B-B14F-4D97-AF65-F5344CB8AC3E}">
        <p14:creationId xmlns:p14="http://schemas.microsoft.com/office/powerpoint/2010/main" val="324908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Thank You</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192420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id-ID" sz="3200" b="1" dirty="0">
                <a:solidFill>
                  <a:srgbClr val="002060"/>
                </a:solidFill>
                <a:latin typeface="Segoe UI" panose="020B0502040204020203" pitchFamily="34" charset="0"/>
                <a:cs typeface="Segoe UI" panose="020B0502040204020203" pitchFamily="34" charset="0"/>
              </a:rPr>
              <a:t>AGENDA</a:t>
            </a:r>
            <a:endParaRPr lang="en-US" sz="3200" b="1" dirty="0">
              <a:solidFill>
                <a:srgbClr val="002060"/>
              </a:solidFill>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984986"/>
            <a:ext cx="4201583" cy="3516260"/>
            <a:chOff x="518433" y="1795220"/>
            <a:chExt cx="4201583" cy="3516260"/>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795220"/>
              <a:ext cx="4185433" cy="259198"/>
              <a:chOff x="518433" y="1954297"/>
              <a:chExt cx="4185433" cy="259198"/>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67671" y="195429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Business Objectives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905489"/>
              <a:ext cx="4185433" cy="258051"/>
              <a:chOff x="518433" y="2847627"/>
              <a:chExt cx="4185433" cy="258051"/>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67671" y="285945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Data Source</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988856"/>
              <a:ext cx="4185432" cy="256056"/>
              <a:chOff x="518433" y="3727980"/>
              <a:chExt cx="4185432" cy="256056"/>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67670" y="373781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Methodology</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5065259"/>
              <a:ext cx="4201583" cy="246221"/>
              <a:chOff x="518433" y="4601370"/>
              <a:chExt cx="4201583" cy="246221"/>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601370"/>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Evaluation / Results</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7" name="Rectangle: Rounded Corners 36">
            <a:extLst>
              <a:ext uri="{FF2B5EF4-FFF2-40B4-BE49-F238E27FC236}">
                <a16:creationId xmlns:a16="http://schemas.microsoft.com/office/drawing/2014/main" id="{89ED6EC5-EDC0-46B2-AAFE-BBF926781E4B}"/>
              </a:ext>
            </a:extLst>
          </p:cNvPr>
          <p:cNvSpPr/>
          <p:nvPr/>
        </p:nvSpPr>
        <p:spPr>
          <a:xfrm>
            <a:off x="544810" y="590761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B8B50ED-10E5-4F30-BA03-2726FA88783A}"/>
              </a:ext>
            </a:extLst>
          </p:cNvPr>
          <p:cNvSpPr/>
          <p:nvPr/>
        </p:nvSpPr>
        <p:spPr>
          <a:xfrm>
            <a:off x="1210198" y="596080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Summary</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DDSAnalytics</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Business Objectives</a:t>
            </a:r>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Understanding Turnover</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Our team was tasked to conduct Exploratory Data Analysis [EDA] in order to under significant factors that may contribute to employee turnover.   A secondary task was to identify any other remarkable trends uncovered during the EDA.</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105505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id-ID" sz="1200" dirty="0">
                  <a:solidFill>
                    <a:schemeClr val="bg1"/>
                  </a:solidFill>
                </a:rPr>
                <a:t>HR</a:t>
              </a:r>
              <a:br>
                <a:rPr lang="id-ID" sz="1200" dirty="0">
                  <a:solidFill>
                    <a:schemeClr val="bg1"/>
                  </a:solidFill>
                </a:rPr>
              </a:br>
              <a:r>
                <a:rPr lang="en-US" sz="900" dirty="0">
                  <a:solidFill>
                    <a:schemeClr val="bg1"/>
                  </a:solidFill>
                </a:rPr>
                <a:t>Data</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35 </a:t>
              </a:r>
            </a:p>
            <a:p>
              <a:pPr algn="ctr"/>
              <a:r>
                <a:rPr lang="da-DK" sz="1600" i="1" dirty="0">
                  <a:solidFill>
                    <a:schemeClr val="bg1"/>
                  </a:solidFill>
                  <a:latin typeface="+mj-lt"/>
                  <a:cs typeface="Segoe UI" panose="020B0502040204020203" pitchFamily="34" charset="0"/>
                </a:rPr>
                <a:t>Attributes</a:t>
              </a:r>
              <a:endParaRPr lang="en-US" sz="1600" i="1" dirty="0">
                <a:solidFill>
                  <a:schemeClr val="bg1"/>
                </a:solidFill>
                <a:latin typeface="+mj-lt"/>
                <a:cs typeface="Segoe UI" panose="020B0502040204020203" pitchFamily="34" charset="0"/>
              </a:endParaRP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1,470</a:t>
              </a:r>
            </a:p>
            <a:p>
              <a:pPr algn="ctr"/>
              <a:r>
                <a:rPr lang="da-DK" sz="1600" i="1" dirty="0">
                  <a:solidFill>
                    <a:schemeClr val="bg1"/>
                  </a:solidFill>
                  <a:latin typeface="+mj-lt"/>
                  <a:cs typeface="Segoe UI" panose="020B0502040204020203" pitchFamily="34" charset="0"/>
                </a:rPr>
                <a:t>Observations</a:t>
              </a:r>
              <a:endParaRPr lang="en-US" sz="1600" i="1" dirty="0">
                <a:solidFill>
                  <a:schemeClr val="bg1"/>
                </a:solidFill>
                <a:latin typeface="+mj-lt"/>
                <a:cs typeface="Segoe UI" panose="020B0502040204020203" pitchFamily="34" charset="0"/>
              </a:endParaRP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246221"/>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Historic Facts</a:t>
              </a:r>
              <a:endParaRPr lang="en-US" sz="1600" i="1" dirty="0">
                <a:solidFill>
                  <a:schemeClr val="bg1"/>
                </a:solidFill>
                <a:latin typeface="+mj-lt"/>
                <a:cs typeface="Segoe UI" panose="020B0502040204020203" pitchFamily="34" charset="0"/>
              </a:endParaRP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Data Source</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Understanding Employee Turnover</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Sourced Historically Accurate Data</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19259"/>
            <a:chOff x="7991679" y="4554108"/>
            <a:chExt cx="3075334" cy="419259"/>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1,470 Employee Observations</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35 Attributes of each Employee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41008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Methodology</a:t>
            </a:r>
          </a:p>
        </p:txBody>
      </p:sp>
      <p:sp>
        <p:nvSpPr>
          <p:cNvPr id="4" name="TextBox 3">
            <a:extLst>
              <a:ext uri="{FF2B5EF4-FFF2-40B4-BE49-F238E27FC236}">
                <a16:creationId xmlns:a16="http://schemas.microsoft.com/office/drawing/2014/main" id="{171A55DA-183A-4D18-85CD-0F3BC09D5269}"/>
              </a:ext>
            </a:extLst>
          </p:cNvPr>
          <p:cNvSpPr txBox="1"/>
          <p:nvPr/>
        </p:nvSpPr>
        <p:spPr>
          <a:xfrm>
            <a:off x="755664" y="1344337"/>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Understanding Turnover</a:t>
            </a:r>
          </a:p>
        </p:txBody>
      </p:sp>
      <p:sp>
        <p:nvSpPr>
          <p:cNvPr id="5" name="TextBox 4">
            <a:extLst>
              <a:ext uri="{FF2B5EF4-FFF2-40B4-BE49-F238E27FC236}">
                <a16:creationId xmlns:a16="http://schemas.microsoft.com/office/drawing/2014/main" id="{11FEAF3D-6FC9-46CB-B4A4-9B8CA760AE20}"/>
              </a:ext>
            </a:extLst>
          </p:cNvPr>
          <p:cNvSpPr txBox="1"/>
          <p:nvPr/>
        </p:nvSpPr>
        <p:spPr>
          <a:xfrm>
            <a:off x="1486010" y="2299440"/>
            <a:ext cx="4892623"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R</a:t>
            </a:r>
          </a:p>
          <a:p>
            <a:r>
              <a:rPr lang="en-US" i="0" dirty="0"/>
              <a:t>Packages (</a:t>
            </a:r>
            <a:r>
              <a:rPr lang="en-US" i="0" dirty="0" err="1"/>
              <a:t>dplyr</a:t>
            </a:r>
            <a:r>
              <a:rPr lang="en-US" i="0" dirty="0"/>
              <a:t>, </a:t>
            </a:r>
            <a:r>
              <a:rPr lang="en-US" i="0" dirty="0" err="1"/>
              <a:t>tidyr</a:t>
            </a:r>
            <a:r>
              <a:rPr lang="en-US" i="0" dirty="0"/>
              <a:t>, ggplot2, </a:t>
            </a:r>
            <a:r>
              <a:rPr lang="en-US" i="0" dirty="0" err="1"/>
              <a:t>gridextra,sqldf,pander</a:t>
            </a:r>
            <a:r>
              <a:rPr lang="en-US" i="0" dirty="0"/>
              <a:t>, </a:t>
            </a:r>
            <a:r>
              <a:rPr lang="en-US" i="0" dirty="0" err="1"/>
              <a:t>dataMaid</a:t>
            </a:r>
            <a:r>
              <a:rPr lang="en-US" i="0" dirty="0"/>
              <a:t>)</a:t>
            </a:r>
            <a:endParaRPr lang="en-US" dirty="0"/>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grpSp>
        <p:nvGrpSpPr>
          <p:cNvPr id="63" name="Group 62">
            <a:extLst>
              <a:ext uri="{FF2B5EF4-FFF2-40B4-BE49-F238E27FC236}">
                <a16:creationId xmlns:a16="http://schemas.microsoft.com/office/drawing/2014/main" id="{EDF91A8D-B588-45CE-B0EC-E82B44A1F040}"/>
              </a:ext>
              <a:ext uri="{C183D7F6-B498-43B3-948B-1728B52AA6E4}">
                <adec:decorative xmlns:adec="http://schemas.microsoft.com/office/drawing/2017/decorative" val="1"/>
              </a:ext>
            </a:extLst>
          </p:cNvPr>
          <p:cNvGrpSpPr/>
          <p:nvPr/>
        </p:nvGrpSpPr>
        <p:grpSpPr>
          <a:xfrm>
            <a:off x="518433" y="1984986"/>
            <a:ext cx="4185433" cy="2449692"/>
            <a:chOff x="518433" y="1795220"/>
            <a:chExt cx="4185433" cy="2449692"/>
          </a:xfrm>
        </p:grpSpPr>
        <p:grpSp>
          <p:nvGrpSpPr>
            <p:cNvPr id="64" name="Group 63">
              <a:extLst>
                <a:ext uri="{FF2B5EF4-FFF2-40B4-BE49-F238E27FC236}">
                  <a16:creationId xmlns:a16="http://schemas.microsoft.com/office/drawing/2014/main" id="{6E22E453-4624-47C6-9D4B-E961A4737FFA}"/>
                </a:ext>
              </a:extLst>
            </p:cNvPr>
            <p:cNvGrpSpPr/>
            <p:nvPr/>
          </p:nvGrpSpPr>
          <p:grpSpPr>
            <a:xfrm>
              <a:off x="518433" y="1795220"/>
              <a:ext cx="4185433" cy="259198"/>
              <a:chOff x="518433" y="1954297"/>
              <a:chExt cx="4185433" cy="259198"/>
            </a:xfrm>
          </p:grpSpPr>
          <p:sp>
            <p:nvSpPr>
              <p:cNvPr id="74" name="Rectangle: Rounded Corners 73">
                <a:extLst>
                  <a:ext uri="{FF2B5EF4-FFF2-40B4-BE49-F238E27FC236}">
                    <a16:creationId xmlns:a16="http://schemas.microsoft.com/office/drawing/2014/main" id="{C885F007-8706-4E17-8B26-3B3D47A07445}"/>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71E75916-E938-4DFC-A6E7-F09A84242070}"/>
                  </a:ext>
                </a:extLst>
              </p:cNvPr>
              <p:cNvSpPr/>
              <p:nvPr/>
            </p:nvSpPr>
            <p:spPr>
              <a:xfrm>
                <a:off x="1167671" y="195429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Open Source</a:t>
                </a:r>
              </a:p>
            </p:txBody>
          </p:sp>
        </p:grpSp>
        <p:grpSp>
          <p:nvGrpSpPr>
            <p:cNvPr id="65" name="Group 64">
              <a:extLst>
                <a:ext uri="{FF2B5EF4-FFF2-40B4-BE49-F238E27FC236}">
                  <a16:creationId xmlns:a16="http://schemas.microsoft.com/office/drawing/2014/main" id="{71854B73-F856-4ADD-AD5B-13E3D1DD2471}"/>
                </a:ext>
              </a:extLst>
            </p:cNvPr>
            <p:cNvGrpSpPr/>
            <p:nvPr/>
          </p:nvGrpSpPr>
          <p:grpSpPr>
            <a:xfrm>
              <a:off x="518433" y="2905489"/>
              <a:ext cx="4185433" cy="258051"/>
              <a:chOff x="518433" y="2847627"/>
              <a:chExt cx="4185433" cy="258051"/>
            </a:xfrm>
          </p:grpSpPr>
          <p:sp>
            <p:nvSpPr>
              <p:cNvPr id="72" name="Rectangle: Rounded Corners 71">
                <a:extLst>
                  <a:ext uri="{FF2B5EF4-FFF2-40B4-BE49-F238E27FC236}">
                    <a16:creationId xmlns:a16="http://schemas.microsoft.com/office/drawing/2014/main" id="{B905A114-7366-417D-A03C-ABBEBD7E10D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74D59609-0274-4412-BD84-6C449C3A86BE}"/>
                  </a:ext>
                </a:extLst>
              </p:cNvPr>
              <p:cNvSpPr/>
              <p:nvPr/>
            </p:nvSpPr>
            <p:spPr>
              <a:xfrm>
                <a:off x="1167671" y="285945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Reproducible</a:t>
                </a:r>
              </a:p>
            </p:txBody>
          </p:sp>
        </p:grpSp>
        <p:grpSp>
          <p:nvGrpSpPr>
            <p:cNvPr id="66" name="Group 65">
              <a:extLst>
                <a:ext uri="{FF2B5EF4-FFF2-40B4-BE49-F238E27FC236}">
                  <a16:creationId xmlns:a16="http://schemas.microsoft.com/office/drawing/2014/main" id="{F2EC6E6F-6AE7-48F6-8787-A2E7BBCA9F45}"/>
                </a:ext>
              </a:extLst>
            </p:cNvPr>
            <p:cNvGrpSpPr/>
            <p:nvPr/>
          </p:nvGrpSpPr>
          <p:grpSpPr>
            <a:xfrm>
              <a:off x="518433" y="3988856"/>
              <a:ext cx="4185432" cy="256056"/>
              <a:chOff x="518433" y="3727980"/>
              <a:chExt cx="4185432" cy="256056"/>
            </a:xfrm>
          </p:grpSpPr>
          <p:sp>
            <p:nvSpPr>
              <p:cNvPr id="70" name="Rectangle: Rounded Corners 69">
                <a:extLst>
                  <a:ext uri="{FF2B5EF4-FFF2-40B4-BE49-F238E27FC236}">
                    <a16:creationId xmlns:a16="http://schemas.microsoft.com/office/drawing/2014/main" id="{D22D299E-45A4-41D8-9B2F-13064E380D29}"/>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98C4833-9C9F-4E9A-AD8B-0CCB96E9AC6E}"/>
                  </a:ext>
                </a:extLst>
              </p:cNvPr>
              <p:cNvSpPr/>
              <p:nvPr/>
            </p:nvSpPr>
            <p:spPr>
              <a:xfrm>
                <a:off x="1167670" y="373781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Steps/Workflow</a:t>
                </a:r>
              </a:p>
            </p:txBody>
          </p:sp>
        </p:grpSp>
      </p:grpSp>
      <p:sp>
        <p:nvSpPr>
          <p:cNvPr id="76" name="TextBox 75">
            <a:extLst>
              <a:ext uri="{FF2B5EF4-FFF2-40B4-BE49-F238E27FC236}">
                <a16:creationId xmlns:a16="http://schemas.microsoft.com/office/drawing/2014/main" id="{80B6D315-6F5E-457B-B302-C8D54DDA2C16}"/>
              </a:ext>
            </a:extLst>
          </p:cNvPr>
          <p:cNvSpPr txBox="1"/>
          <p:nvPr/>
        </p:nvSpPr>
        <p:spPr>
          <a:xfrm>
            <a:off x="1486010" y="3504695"/>
            <a:ext cx="4892623"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GitHub, Open Repository</a:t>
            </a:r>
          </a:p>
          <a:p>
            <a:r>
              <a:rPr lang="en-US" i="0" dirty="0"/>
              <a:t>https://github.com/jeffleathMSDS/DDS_CaseStudy2</a:t>
            </a:r>
            <a:endParaRPr lang="en-US" dirty="0"/>
          </a:p>
        </p:txBody>
      </p:sp>
      <p:sp>
        <p:nvSpPr>
          <p:cNvPr id="77" name="TextBox 76">
            <a:extLst>
              <a:ext uri="{FF2B5EF4-FFF2-40B4-BE49-F238E27FC236}">
                <a16:creationId xmlns:a16="http://schemas.microsoft.com/office/drawing/2014/main" id="{275EC5C1-9894-46FA-BE72-C847876C4F99}"/>
              </a:ext>
            </a:extLst>
          </p:cNvPr>
          <p:cNvSpPr txBox="1"/>
          <p:nvPr/>
        </p:nvSpPr>
        <p:spPr>
          <a:xfrm>
            <a:off x="1486009" y="4749133"/>
            <a:ext cx="4892623" cy="14773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Step 1: Understanding the problem</a:t>
            </a:r>
          </a:p>
          <a:p>
            <a:r>
              <a:rPr lang="en-US" i="0" dirty="0"/>
              <a:t>Step 2: Collect the raw data</a:t>
            </a:r>
          </a:p>
          <a:p>
            <a:r>
              <a:rPr lang="en-US" i="0" dirty="0"/>
              <a:t>Step 3: Clean the data</a:t>
            </a:r>
          </a:p>
          <a:p>
            <a:r>
              <a:rPr lang="en-US" i="0" dirty="0"/>
              <a:t>Step 4: Explore the data</a:t>
            </a:r>
          </a:p>
          <a:p>
            <a:r>
              <a:rPr lang="en-US" i="0" dirty="0"/>
              <a:t>Step 5: Perform in-depth analysis</a:t>
            </a:r>
          </a:p>
          <a:p>
            <a:r>
              <a:rPr lang="en-US" i="0" dirty="0"/>
              <a:t>Step 6: Interpret Communicate results</a:t>
            </a:r>
            <a:endParaRPr lang="en-US" dirty="0"/>
          </a:p>
        </p:txBody>
      </p:sp>
    </p:spTree>
    <p:extLst>
      <p:ext uri="{BB962C8B-B14F-4D97-AF65-F5344CB8AC3E}">
        <p14:creationId xmlns:p14="http://schemas.microsoft.com/office/powerpoint/2010/main" val="213906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Preliminary Analysis</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8191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310866" y="5858237"/>
            <a:ext cx="3597344" cy="246221"/>
          </a:xfrm>
          <a:prstGeom prst="rect">
            <a:avLst/>
          </a:prstGeom>
        </p:spPr>
        <p:txBody>
          <a:bodyPr wrap="square" lIns="0" tIns="0" rIns="0" bIns="0">
            <a:spAutoFit/>
          </a:bodyPr>
          <a:lstStyle/>
          <a:p>
            <a:pPr algn="ctr"/>
            <a:r>
              <a:rPr lang="en-US" sz="1600" b="1" dirty="0">
                <a:solidFill>
                  <a:srgbClr val="002060"/>
                </a:solidFill>
                <a:latin typeface="Segoe UI" panose="020B0502040204020203" pitchFamily="34" charset="0"/>
                <a:cs typeface="Segoe UI" panose="020B0502040204020203" pitchFamily="34" charset="0"/>
              </a:rPr>
              <a:t>N=1,407</a:t>
            </a:r>
            <a:endParaRPr lang="en-US" sz="1600" dirty="0">
              <a:solidFill>
                <a:srgbClr val="002060"/>
              </a:solidFill>
            </a:endParaRP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257387" y="1059164"/>
            <a:ext cx="908353" cy="904232"/>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2438286" y="3713113"/>
            <a:ext cx="996697" cy="993414"/>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086154" y="5094044"/>
            <a:ext cx="907221" cy="905361"/>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9109894" y="3774790"/>
            <a:ext cx="907221" cy="905361"/>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576400" y="1706710"/>
            <a:ext cx="996697" cy="993414"/>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1831525" y="1125758"/>
            <a:ext cx="4977312" cy="363218"/>
            <a:chOff x="9044639" y="4582125"/>
            <a:chExt cx="2380753" cy="738664"/>
          </a:xfrm>
        </p:grpSpPr>
        <p:sp>
          <p:nvSpPr>
            <p:cNvPr id="331" name="TextBox 330">
              <a:extLst>
                <a:ext uri="{FF2B5EF4-FFF2-40B4-BE49-F238E27FC236}">
                  <a16:creationId xmlns:a16="http://schemas.microsoft.com/office/drawing/2014/main" id="{62109C55-9EBC-4778-80D4-D55D22307915}"/>
                </a:ext>
              </a:extLst>
            </p:cNvPr>
            <p:cNvSpPr txBox="1"/>
            <p:nvPr/>
          </p:nvSpPr>
          <p:spPr>
            <a:xfrm>
              <a:off x="9044639" y="4582125"/>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 of Most Recent Salary Increase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2899403" y="1837627"/>
            <a:ext cx="1598853" cy="508704"/>
            <a:chOff x="9695998" y="4157408"/>
            <a:chExt cx="1734002" cy="1076643"/>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Daily Rate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54470" y="3972719"/>
            <a:ext cx="2263379" cy="397722"/>
            <a:chOff x="758529" y="2376364"/>
            <a:chExt cx="2263379" cy="903835"/>
          </a:xfrm>
        </p:grpSpPr>
        <p:sp>
          <p:nvSpPr>
            <p:cNvPr id="340" name="TextBox 339">
              <a:extLst>
                <a:ext uri="{FF2B5EF4-FFF2-40B4-BE49-F238E27FC236}">
                  <a16:creationId xmlns:a16="http://schemas.microsoft.com/office/drawing/2014/main" id="{246A1BD9-59BD-467C-9A84-D6A5E4382773}"/>
                </a:ext>
              </a:extLst>
            </p:cNvPr>
            <p:cNvSpPr txBox="1"/>
            <p:nvPr/>
          </p:nvSpPr>
          <p:spPr>
            <a:xfrm>
              <a:off x="758529" y="2376364"/>
              <a:ext cx="2259403" cy="559545"/>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Monthly Income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246221"/>
            </a:xfrm>
            <a:prstGeom prst="rect">
              <a:avLst/>
            </a:prstGeom>
          </p:spPr>
          <p:txBody>
            <a:bodyPr wrap="square" lIns="0" tIns="0" rIns="0" bIns="0">
              <a:spAutoFit/>
            </a:bodyPr>
            <a:lstStyle/>
            <a:p>
              <a:pPr algn="r"/>
              <a:endParaRPr lang="en-US" sz="1600" i="1" dirty="0">
                <a:solidFill>
                  <a:srgbClr val="002060"/>
                </a:solidFill>
                <a:latin typeface="+mj-lt"/>
                <a:cs typeface="Segoe UI" panose="020B0502040204020203" pitchFamily="34" charset="0"/>
              </a:endParaRP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125862" y="5405016"/>
            <a:ext cx="1908212" cy="283415"/>
            <a:chOff x="9435897" y="4987830"/>
            <a:chExt cx="2069511" cy="283415"/>
          </a:xfrm>
        </p:grpSpPr>
        <p:sp>
          <p:nvSpPr>
            <p:cNvPr id="343" name="TextBox 342">
              <a:extLst>
                <a:ext uri="{FF2B5EF4-FFF2-40B4-BE49-F238E27FC236}">
                  <a16:creationId xmlns:a16="http://schemas.microsoft.com/office/drawing/2014/main" id="{36571B2F-0463-48D1-8CC7-EA6BC8F3FB67}"/>
                </a:ext>
              </a:extLst>
            </p:cNvPr>
            <p:cNvSpPr txBox="1"/>
            <p:nvPr/>
          </p:nvSpPr>
          <p:spPr>
            <a:xfrm>
              <a:off x="9435897" y="5025024"/>
              <a:ext cx="2069511" cy="246221"/>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Age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246221"/>
            </a:xfrm>
            <a:prstGeom prst="rect">
              <a:avLst/>
            </a:prstGeom>
          </p:spPr>
          <p:txBody>
            <a:bodyPr wrap="square" lIns="0" tIns="0" rIns="0" bIns="0">
              <a:spAutoFit/>
            </a:bodyPr>
            <a:lstStyle/>
            <a:p>
              <a:pPr algn="r"/>
              <a:endParaRPr lang="en-US" sz="1600" i="1" dirty="0">
                <a:solidFill>
                  <a:srgbClr val="002060"/>
                </a:solidFill>
                <a:latin typeface="+mj-lt"/>
                <a:cs typeface="Segoe UI" panose="020B0502040204020203" pitchFamily="34" charset="0"/>
              </a:endParaRP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287042" y="2776688"/>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Job Satisfaction</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endParaRPr lang="en-US" sz="1600" i="1" dirty="0">
                <a:solidFill>
                  <a:srgbClr val="002060"/>
                </a:solidFill>
                <a:latin typeface="+mj-lt"/>
                <a:cs typeface="Segoe UI" panose="020B0502040204020203" pitchFamily="34" charset="0"/>
              </a:endParaRP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126" name="Group 125" descr="This image is an icon of 1 person interacting with three people. ">
            <a:extLst>
              <a:ext uri="{FF2B5EF4-FFF2-40B4-BE49-F238E27FC236}">
                <a16:creationId xmlns:a16="http://schemas.microsoft.com/office/drawing/2014/main" id="{A3E7D8C3-FF04-438E-91D2-BE14E607B7D2}"/>
              </a:ext>
            </a:extLst>
          </p:cNvPr>
          <p:cNvGrpSpPr/>
          <p:nvPr/>
        </p:nvGrpSpPr>
        <p:grpSpPr>
          <a:xfrm>
            <a:off x="3317120" y="2619565"/>
            <a:ext cx="908353" cy="904232"/>
            <a:chOff x="5459412" y="1395413"/>
            <a:chExt cx="1273175" cy="1271588"/>
          </a:xfrm>
        </p:grpSpPr>
        <p:sp>
          <p:nvSpPr>
            <p:cNvPr id="127" name="Oval 26">
              <a:extLst>
                <a:ext uri="{FF2B5EF4-FFF2-40B4-BE49-F238E27FC236}">
                  <a16:creationId xmlns:a16="http://schemas.microsoft.com/office/drawing/2014/main" id="{CBED9DB1-ACEF-42F3-B8BA-4D7BC75AD286}"/>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28" name="Group 127">
              <a:extLst>
                <a:ext uri="{FF2B5EF4-FFF2-40B4-BE49-F238E27FC236}">
                  <a16:creationId xmlns:a16="http://schemas.microsoft.com/office/drawing/2014/main" id="{19BAA4A2-FA10-4449-B916-76CC818262A7}"/>
                </a:ext>
              </a:extLst>
            </p:cNvPr>
            <p:cNvGrpSpPr/>
            <p:nvPr/>
          </p:nvGrpSpPr>
          <p:grpSpPr>
            <a:xfrm>
              <a:off x="5781290" y="1569642"/>
              <a:ext cx="584970" cy="674403"/>
              <a:chOff x="2686050" y="2895601"/>
              <a:chExt cx="330200" cy="346075"/>
            </a:xfrm>
          </p:grpSpPr>
          <p:sp>
            <p:nvSpPr>
              <p:cNvPr id="129" name="Oval 309">
                <a:extLst>
                  <a:ext uri="{FF2B5EF4-FFF2-40B4-BE49-F238E27FC236}">
                    <a16:creationId xmlns:a16="http://schemas.microsoft.com/office/drawing/2014/main" id="{FA9CD6B5-B21A-4163-8A0A-53FEC0631D69}"/>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0" name="Freeform 310">
                <a:extLst>
                  <a:ext uri="{FF2B5EF4-FFF2-40B4-BE49-F238E27FC236}">
                    <a16:creationId xmlns:a16="http://schemas.microsoft.com/office/drawing/2014/main" id="{CCDD0CC8-5ACC-4516-AC98-C12B814573EF}"/>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1" name="Oval 311">
                <a:extLst>
                  <a:ext uri="{FF2B5EF4-FFF2-40B4-BE49-F238E27FC236}">
                    <a16:creationId xmlns:a16="http://schemas.microsoft.com/office/drawing/2014/main" id="{99867404-8AA3-486A-AFB5-FFE382FC9E0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2" name="Freeform 312">
                <a:extLst>
                  <a:ext uri="{FF2B5EF4-FFF2-40B4-BE49-F238E27FC236}">
                    <a16:creationId xmlns:a16="http://schemas.microsoft.com/office/drawing/2014/main" id="{36462132-C54C-4BC9-81B5-200AD63988A6}"/>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3" name="Oval 313">
                <a:extLst>
                  <a:ext uri="{FF2B5EF4-FFF2-40B4-BE49-F238E27FC236}">
                    <a16:creationId xmlns:a16="http://schemas.microsoft.com/office/drawing/2014/main" id="{E263BD01-87BD-4A01-AB52-FCE7A4ABE22D}"/>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4" name="Freeform 314">
                <a:extLst>
                  <a:ext uri="{FF2B5EF4-FFF2-40B4-BE49-F238E27FC236}">
                    <a16:creationId xmlns:a16="http://schemas.microsoft.com/office/drawing/2014/main" id="{96393424-BECF-458B-8356-6F2C8221929D}"/>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5" name="Oval 315">
                <a:extLst>
                  <a:ext uri="{FF2B5EF4-FFF2-40B4-BE49-F238E27FC236}">
                    <a16:creationId xmlns:a16="http://schemas.microsoft.com/office/drawing/2014/main" id="{F6D850E6-A214-4AD9-805E-5C2E96078B4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6" name="Freeform 316">
                <a:extLst>
                  <a:ext uri="{FF2B5EF4-FFF2-40B4-BE49-F238E27FC236}">
                    <a16:creationId xmlns:a16="http://schemas.microsoft.com/office/drawing/2014/main" id="{743906BE-14FA-46AA-B8F5-07666B3D11B2}"/>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7" name="Oval 317">
                <a:extLst>
                  <a:ext uri="{FF2B5EF4-FFF2-40B4-BE49-F238E27FC236}">
                    <a16:creationId xmlns:a16="http://schemas.microsoft.com/office/drawing/2014/main" id="{3AAB47D2-437B-403D-A56C-C0C04091061E}"/>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8" name="Freeform 318">
                <a:extLst>
                  <a:ext uri="{FF2B5EF4-FFF2-40B4-BE49-F238E27FC236}">
                    <a16:creationId xmlns:a16="http://schemas.microsoft.com/office/drawing/2014/main" id="{027DAB37-90CA-4B39-9E08-6864CFCE0CB9}"/>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9" name="Freeform 319">
                <a:extLst>
                  <a:ext uri="{FF2B5EF4-FFF2-40B4-BE49-F238E27FC236}">
                    <a16:creationId xmlns:a16="http://schemas.microsoft.com/office/drawing/2014/main" id="{B3E70873-830B-4AC0-B5B3-8A652E1C623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0" name="Line 320">
                <a:extLst>
                  <a:ext uri="{FF2B5EF4-FFF2-40B4-BE49-F238E27FC236}">
                    <a16:creationId xmlns:a16="http://schemas.microsoft.com/office/drawing/2014/main" id="{DE480400-01ED-4B2A-A563-1C39D87ED64E}"/>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41" name="Group 140" descr="This image is an icon of 1 person interacting with three people. ">
            <a:extLst>
              <a:ext uri="{FF2B5EF4-FFF2-40B4-BE49-F238E27FC236}">
                <a16:creationId xmlns:a16="http://schemas.microsoft.com/office/drawing/2014/main" id="{1AD14445-21B1-4D78-9A1F-1932247173EF}"/>
              </a:ext>
            </a:extLst>
          </p:cNvPr>
          <p:cNvGrpSpPr/>
          <p:nvPr/>
        </p:nvGrpSpPr>
        <p:grpSpPr>
          <a:xfrm>
            <a:off x="4170293" y="1693637"/>
            <a:ext cx="908353" cy="904232"/>
            <a:chOff x="5459412" y="1395413"/>
            <a:chExt cx="1273175" cy="1271588"/>
          </a:xfrm>
        </p:grpSpPr>
        <p:sp>
          <p:nvSpPr>
            <p:cNvPr id="142" name="Oval 26">
              <a:extLst>
                <a:ext uri="{FF2B5EF4-FFF2-40B4-BE49-F238E27FC236}">
                  <a16:creationId xmlns:a16="http://schemas.microsoft.com/office/drawing/2014/main" id="{5AE96384-643C-484B-BB38-FDB1BA213B50}"/>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43" name="Group 142">
              <a:extLst>
                <a:ext uri="{FF2B5EF4-FFF2-40B4-BE49-F238E27FC236}">
                  <a16:creationId xmlns:a16="http://schemas.microsoft.com/office/drawing/2014/main" id="{D0EDF6B1-191A-4BB6-B46E-398B26653B4F}"/>
                </a:ext>
              </a:extLst>
            </p:cNvPr>
            <p:cNvGrpSpPr/>
            <p:nvPr/>
          </p:nvGrpSpPr>
          <p:grpSpPr>
            <a:xfrm>
              <a:off x="5781290" y="1569642"/>
              <a:ext cx="584970" cy="674403"/>
              <a:chOff x="2686050" y="2895601"/>
              <a:chExt cx="330200" cy="346075"/>
            </a:xfrm>
          </p:grpSpPr>
          <p:sp>
            <p:nvSpPr>
              <p:cNvPr id="144" name="Oval 309">
                <a:extLst>
                  <a:ext uri="{FF2B5EF4-FFF2-40B4-BE49-F238E27FC236}">
                    <a16:creationId xmlns:a16="http://schemas.microsoft.com/office/drawing/2014/main" id="{CF107A80-5F79-4919-B163-B2A7C1A4555C}"/>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5" name="Freeform 310">
                <a:extLst>
                  <a:ext uri="{FF2B5EF4-FFF2-40B4-BE49-F238E27FC236}">
                    <a16:creationId xmlns:a16="http://schemas.microsoft.com/office/drawing/2014/main" id="{497C23CF-DBBD-4679-9D07-5FB3E462A807}"/>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6" name="Oval 311">
                <a:extLst>
                  <a:ext uri="{FF2B5EF4-FFF2-40B4-BE49-F238E27FC236}">
                    <a16:creationId xmlns:a16="http://schemas.microsoft.com/office/drawing/2014/main" id="{122F3A7B-CB55-4951-B3E6-FAC6A64B9225}"/>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7" name="Freeform 312">
                <a:extLst>
                  <a:ext uri="{FF2B5EF4-FFF2-40B4-BE49-F238E27FC236}">
                    <a16:creationId xmlns:a16="http://schemas.microsoft.com/office/drawing/2014/main" id="{57A4D366-6041-43B8-B966-349335C0DF5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8" name="Oval 313">
                <a:extLst>
                  <a:ext uri="{FF2B5EF4-FFF2-40B4-BE49-F238E27FC236}">
                    <a16:creationId xmlns:a16="http://schemas.microsoft.com/office/drawing/2014/main" id="{FDBC8796-D346-492C-9A7B-79079E4D5BDD}"/>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9" name="Freeform 314">
                <a:extLst>
                  <a:ext uri="{FF2B5EF4-FFF2-40B4-BE49-F238E27FC236}">
                    <a16:creationId xmlns:a16="http://schemas.microsoft.com/office/drawing/2014/main" id="{C044FAB0-9EA7-4CC4-A6F6-14E2B0DA6E81}"/>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1" name="Oval 315">
                <a:extLst>
                  <a:ext uri="{FF2B5EF4-FFF2-40B4-BE49-F238E27FC236}">
                    <a16:creationId xmlns:a16="http://schemas.microsoft.com/office/drawing/2014/main" id="{D4B6613E-FDB7-41F7-A187-81C8E6F14B7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2" name="Freeform 316">
                <a:extLst>
                  <a:ext uri="{FF2B5EF4-FFF2-40B4-BE49-F238E27FC236}">
                    <a16:creationId xmlns:a16="http://schemas.microsoft.com/office/drawing/2014/main" id="{011A1BCA-78C9-4BE7-8524-1427449F458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8" name="Oval 317">
                <a:extLst>
                  <a:ext uri="{FF2B5EF4-FFF2-40B4-BE49-F238E27FC236}">
                    <a16:creationId xmlns:a16="http://schemas.microsoft.com/office/drawing/2014/main" id="{B1603199-185F-4C2B-8179-D8EE6EA5BCBC}"/>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9" name="Freeform 318">
                <a:extLst>
                  <a:ext uri="{FF2B5EF4-FFF2-40B4-BE49-F238E27FC236}">
                    <a16:creationId xmlns:a16="http://schemas.microsoft.com/office/drawing/2014/main" id="{DD9A25B0-3E52-4D68-A5BE-66B57B011D47}"/>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0" name="Freeform 319">
                <a:extLst>
                  <a:ext uri="{FF2B5EF4-FFF2-40B4-BE49-F238E27FC236}">
                    <a16:creationId xmlns:a16="http://schemas.microsoft.com/office/drawing/2014/main" id="{BA273BF9-E450-400D-B53C-C6803141A84C}"/>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1" name="Line 320">
                <a:extLst>
                  <a:ext uri="{FF2B5EF4-FFF2-40B4-BE49-F238E27FC236}">
                    <a16:creationId xmlns:a16="http://schemas.microsoft.com/office/drawing/2014/main" id="{07B32152-545C-4677-B5B2-4A29F554A9DA}"/>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2" name="Group 231" descr="This image is an icon of three people interacting. ">
            <a:extLst>
              <a:ext uri="{FF2B5EF4-FFF2-40B4-BE49-F238E27FC236}">
                <a16:creationId xmlns:a16="http://schemas.microsoft.com/office/drawing/2014/main" id="{B866F61A-7DA5-4DE6-98CD-90A18E9657DD}"/>
              </a:ext>
            </a:extLst>
          </p:cNvPr>
          <p:cNvGrpSpPr/>
          <p:nvPr/>
        </p:nvGrpSpPr>
        <p:grpSpPr>
          <a:xfrm>
            <a:off x="8268890" y="2592962"/>
            <a:ext cx="996697" cy="993414"/>
            <a:chOff x="7356475" y="2143125"/>
            <a:chExt cx="1397000" cy="1397000"/>
          </a:xfrm>
        </p:grpSpPr>
        <p:sp>
          <p:nvSpPr>
            <p:cNvPr id="233" name="Freeform 27">
              <a:extLst>
                <a:ext uri="{FF2B5EF4-FFF2-40B4-BE49-F238E27FC236}">
                  <a16:creationId xmlns:a16="http://schemas.microsoft.com/office/drawing/2014/main" id="{0F3823FF-2975-4229-BC1C-02FE14B7B3DC}"/>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4" name="Group 233">
              <a:extLst>
                <a:ext uri="{FF2B5EF4-FFF2-40B4-BE49-F238E27FC236}">
                  <a16:creationId xmlns:a16="http://schemas.microsoft.com/office/drawing/2014/main" id="{6279BC3A-FD83-4269-9148-6FE905696C65}"/>
                </a:ext>
              </a:extLst>
            </p:cNvPr>
            <p:cNvGrpSpPr/>
            <p:nvPr/>
          </p:nvGrpSpPr>
          <p:grpSpPr>
            <a:xfrm>
              <a:off x="7748428" y="2465099"/>
              <a:ext cx="613094" cy="674403"/>
              <a:chOff x="3398838" y="2895601"/>
              <a:chExt cx="346075" cy="346075"/>
            </a:xfrm>
          </p:grpSpPr>
          <p:sp>
            <p:nvSpPr>
              <p:cNvPr id="235" name="Freeform 49">
                <a:extLst>
                  <a:ext uri="{FF2B5EF4-FFF2-40B4-BE49-F238E27FC236}">
                    <a16:creationId xmlns:a16="http://schemas.microsoft.com/office/drawing/2014/main" id="{53865DF5-015E-4AF6-B3F3-91F17719985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6" name="Freeform 50">
                <a:extLst>
                  <a:ext uri="{FF2B5EF4-FFF2-40B4-BE49-F238E27FC236}">
                    <a16:creationId xmlns:a16="http://schemas.microsoft.com/office/drawing/2014/main" id="{AB78C245-F2FC-4A71-BEB6-1BF27B8E69A8}"/>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7" name="Oval 51">
                <a:extLst>
                  <a:ext uri="{FF2B5EF4-FFF2-40B4-BE49-F238E27FC236}">
                    <a16:creationId xmlns:a16="http://schemas.microsoft.com/office/drawing/2014/main" id="{AA704D36-A738-4B45-83D3-4CA88A8423F1}"/>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8" name="Freeform 52">
                <a:extLst>
                  <a:ext uri="{FF2B5EF4-FFF2-40B4-BE49-F238E27FC236}">
                    <a16:creationId xmlns:a16="http://schemas.microsoft.com/office/drawing/2014/main" id="{74F1D18D-C0F1-426F-B544-B3486CBFC9C8}"/>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9" name="Freeform 53">
                <a:extLst>
                  <a:ext uri="{FF2B5EF4-FFF2-40B4-BE49-F238E27FC236}">
                    <a16:creationId xmlns:a16="http://schemas.microsoft.com/office/drawing/2014/main" id="{BA8809AF-746E-42A1-B0DB-C568A19E81D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0" name="Freeform 54">
                <a:extLst>
                  <a:ext uri="{FF2B5EF4-FFF2-40B4-BE49-F238E27FC236}">
                    <a16:creationId xmlns:a16="http://schemas.microsoft.com/office/drawing/2014/main" id="{7F937F8F-F045-4DCD-BA02-762CA49D0F3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1" name="Oval 55">
                <a:extLst>
                  <a:ext uri="{FF2B5EF4-FFF2-40B4-BE49-F238E27FC236}">
                    <a16:creationId xmlns:a16="http://schemas.microsoft.com/office/drawing/2014/main" id="{59253F83-952E-4A4C-8D5E-6FDA707C0DB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2" name="Freeform 56">
                <a:extLst>
                  <a:ext uri="{FF2B5EF4-FFF2-40B4-BE49-F238E27FC236}">
                    <a16:creationId xmlns:a16="http://schemas.microsoft.com/office/drawing/2014/main" id="{273C46B1-97C2-45BB-AFA7-60D1517640AC}"/>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3" name="Freeform 57">
                <a:extLst>
                  <a:ext uri="{FF2B5EF4-FFF2-40B4-BE49-F238E27FC236}">
                    <a16:creationId xmlns:a16="http://schemas.microsoft.com/office/drawing/2014/main" id="{E5717F68-FEFE-45A6-AD57-EBE2FBF9240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4" name="Freeform 58">
                <a:extLst>
                  <a:ext uri="{FF2B5EF4-FFF2-40B4-BE49-F238E27FC236}">
                    <a16:creationId xmlns:a16="http://schemas.microsoft.com/office/drawing/2014/main" id="{BAA90B69-383B-44E0-99D0-CED4357CBDA8}"/>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5" name="Oval 59">
                <a:extLst>
                  <a:ext uri="{FF2B5EF4-FFF2-40B4-BE49-F238E27FC236}">
                    <a16:creationId xmlns:a16="http://schemas.microsoft.com/office/drawing/2014/main" id="{D34D547F-0BAE-496F-B74E-63A81B461CD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6" name="Freeform 60">
                <a:extLst>
                  <a:ext uri="{FF2B5EF4-FFF2-40B4-BE49-F238E27FC236}">
                    <a16:creationId xmlns:a16="http://schemas.microsoft.com/office/drawing/2014/main" id="{5F7F53B6-393F-4D13-91C4-697ECCC26D7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7" name="Line 61">
                <a:extLst>
                  <a:ext uri="{FF2B5EF4-FFF2-40B4-BE49-F238E27FC236}">
                    <a16:creationId xmlns:a16="http://schemas.microsoft.com/office/drawing/2014/main" id="{3206069B-20BF-457B-AB06-19152CE396D6}"/>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8" name="Line 62">
                <a:extLst>
                  <a:ext uri="{FF2B5EF4-FFF2-40B4-BE49-F238E27FC236}">
                    <a16:creationId xmlns:a16="http://schemas.microsoft.com/office/drawing/2014/main" id="{54EAA89E-60EB-47FA-B1D8-06018C6B1F19}"/>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49" name="Group 248" descr="This image is an icon of three people interacting. ">
            <a:extLst>
              <a:ext uri="{FF2B5EF4-FFF2-40B4-BE49-F238E27FC236}">
                <a16:creationId xmlns:a16="http://schemas.microsoft.com/office/drawing/2014/main" id="{B71D9593-3B68-401D-86D7-C1505C94598B}"/>
              </a:ext>
            </a:extLst>
          </p:cNvPr>
          <p:cNvGrpSpPr/>
          <p:nvPr/>
        </p:nvGrpSpPr>
        <p:grpSpPr>
          <a:xfrm>
            <a:off x="6510134" y="981059"/>
            <a:ext cx="996697" cy="993414"/>
            <a:chOff x="7356475" y="2143125"/>
            <a:chExt cx="1397000" cy="1397000"/>
          </a:xfrm>
        </p:grpSpPr>
        <p:sp>
          <p:nvSpPr>
            <p:cNvPr id="250" name="Freeform 27">
              <a:extLst>
                <a:ext uri="{FF2B5EF4-FFF2-40B4-BE49-F238E27FC236}">
                  <a16:creationId xmlns:a16="http://schemas.microsoft.com/office/drawing/2014/main" id="{46CF944E-7D22-4731-80AF-A8B75DAEB681}"/>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51" name="Group 250">
              <a:extLst>
                <a:ext uri="{FF2B5EF4-FFF2-40B4-BE49-F238E27FC236}">
                  <a16:creationId xmlns:a16="http://schemas.microsoft.com/office/drawing/2014/main" id="{32A2986E-6C27-4F91-B133-5F9C1E32D4A2}"/>
                </a:ext>
              </a:extLst>
            </p:cNvPr>
            <p:cNvGrpSpPr/>
            <p:nvPr/>
          </p:nvGrpSpPr>
          <p:grpSpPr>
            <a:xfrm>
              <a:off x="7748428" y="2465099"/>
              <a:ext cx="613094" cy="674403"/>
              <a:chOff x="3398838" y="2895601"/>
              <a:chExt cx="346075" cy="346075"/>
            </a:xfrm>
          </p:grpSpPr>
          <p:sp>
            <p:nvSpPr>
              <p:cNvPr id="252" name="Freeform 49">
                <a:extLst>
                  <a:ext uri="{FF2B5EF4-FFF2-40B4-BE49-F238E27FC236}">
                    <a16:creationId xmlns:a16="http://schemas.microsoft.com/office/drawing/2014/main" id="{8AE42B15-182E-4E7F-BEC9-E7E71B7BE1B4}"/>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3" name="Freeform 50">
                <a:extLst>
                  <a:ext uri="{FF2B5EF4-FFF2-40B4-BE49-F238E27FC236}">
                    <a16:creationId xmlns:a16="http://schemas.microsoft.com/office/drawing/2014/main" id="{60FF8163-13C1-49D2-BEF0-1FC5374379F8}"/>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4" name="Oval 51">
                <a:extLst>
                  <a:ext uri="{FF2B5EF4-FFF2-40B4-BE49-F238E27FC236}">
                    <a16:creationId xmlns:a16="http://schemas.microsoft.com/office/drawing/2014/main" id="{7BCAB906-20C1-4970-B279-B345175CB0CF}"/>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5" name="Freeform 52">
                <a:extLst>
                  <a:ext uri="{FF2B5EF4-FFF2-40B4-BE49-F238E27FC236}">
                    <a16:creationId xmlns:a16="http://schemas.microsoft.com/office/drawing/2014/main" id="{7B219D97-E427-4E49-B11F-EB9235AB75D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6" name="Freeform 53">
                <a:extLst>
                  <a:ext uri="{FF2B5EF4-FFF2-40B4-BE49-F238E27FC236}">
                    <a16:creationId xmlns:a16="http://schemas.microsoft.com/office/drawing/2014/main" id="{0B644288-733F-47F1-AA49-AF037AC26C0C}"/>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7" name="Freeform 54">
                <a:extLst>
                  <a:ext uri="{FF2B5EF4-FFF2-40B4-BE49-F238E27FC236}">
                    <a16:creationId xmlns:a16="http://schemas.microsoft.com/office/drawing/2014/main" id="{2B8DE362-94D8-42C7-81E9-36B85122F34F}"/>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8" name="Oval 55">
                <a:extLst>
                  <a:ext uri="{FF2B5EF4-FFF2-40B4-BE49-F238E27FC236}">
                    <a16:creationId xmlns:a16="http://schemas.microsoft.com/office/drawing/2014/main" id="{847DCEF4-E671-49C0-9FD1-7485C5EA003F}"/>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9" name="Freeform 56">
                <a:extLst>
                  <a:ext uri="{FF2B5EF4-FFF2-40B4-BE49-F238E27FC236}">
                    <a16:creationId xmlns:a16="http://schemas.microsoft.com/office/drawing/2014/main" id="{92390404-A919-4F14-8D88-C57709BB5356}"/>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0" name="Freeform 57">
                <a:extLst>
                  <a:ext uri="{FF2B5EF4-FFF2-40B4-BE49-F238E27FC236}">
                    <a16:creationId xmlns:a16="http://schemas.microsoft.com/office/drawing/2014/main" id="{B6F142F1-A49B-4D73-8FC9-6E71F6A86099}"/>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1" name="Freeform 58">
                <a:extLst>
                  <a:ext uri="{FF2B5EF4-FFF2-40B4-BE49-F238E27FC236}">
                    <a16:creationId xmlns:a16="http://schemas.microsoft.com/office/drawing/2014/main" id="{EF249866-F6A9-4F38-8EDE-77DBB02465D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2" name="Oval 59">
                <a:extLst>
                  <a:ext uri="{FF2B5EF4-FFF2-40B4-BE49-F238E27FC236}">
                    <a16:creationId xmlns:a16="http://schemas.microsoft.com/office/drawing/2014/main" id="{41845614-7287-4C44-B65C-0BD9F38BF51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3" name="Freeform 60">
                <a:extLst>
                  <a:ext uri="{FF2B5EF4-FFF2-40B4-BE49-F238E27FC236}">
                    <a16:creationId xmlns:a16="http://schemas.microsoft.com/office/drawing/2014/main" id="{28B7AEFF-DD5F-4823-9703-711C14AB666B}"/>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4" name="Line 61">
                <a:extLst>
                  <a:ext uri="{FF2B5EF4-FFF2-40B4-BE49-F238E27FC236}">
                    <a16:creationId xmlns:a16="http://schemas.microsoft.com/office/drawing/2014/main" id="{8CB766D6-AC89-42A3-B960-BD86329672A0}"/>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5" name="Line 62">
                <a:extLst>
                  <a:ext uri="{FF2B5EF4-FFF2-40B4-BE49-F238E27FC236}">
                    <a16:creationId xmlns:a16="http://schemas.microsoft.com/office/drawing/2014/main" id="{1174E873-379C-4262-8CE4-70995446573D}"/>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66" name="Group 265">
            <a:extLst>
              <a:ext uri="{FF2B5EF4-FFF2-40B4-BE49-F238E27FC236}">
                <a16:creationId xmlns:a16="http://schemas.microsoft.com/office/drawing/2014/main" id="{A9A52F61-6E31-4F63-949F-C0EC9D1FBF73}"/>
              </a:ext>
              <a:ext uri="{C183D7F6-B498-43B3-948B-1728B52AA6E4}">
                <adec:decorative xmlns:adec="http://schemas.microsoft.com/office/drawing/2017/decorative" val="1"/>
              </a:ext>
            </a:extLst>
          </p:cNvPr>
          <p:cNvGrpSpPr/>
          <p:nvPr/>
        </p:nvGrpSpPr>
        <p:grpSpPr>
          <a:xfrm>
            <a:off x="6876055" y="1146713"/>
            <a:ext cx="2493009" cy="833892"/>
            <a:chOff x="870418" y="1385154"/>
            <a:chExt cx="2493009" cy="1895045"/>
          </a:xfrm>
        </p:grpSpPr>
        <p:sp>
          <p:nvSpPr>
            <p:cNvPr id="267" name="TextBox 266">
              <a:extLst>
                <a:ext uri="{FF2B5EF4-FFF2-40B4-BE49-F238E27FC236}">
                  <a16:creationId xmlns:a16="http://schemas.microsoft.com/office/drawing/2014/main" id="{B026979F-1D7E-43A7-B3AD-0131DEE5E592}"/>
                </a:ext>
              </a:extLst>
            </p:cNvPr>
            <p:cNvSpPr txBox="1"/>
            <p:nvPr/>
          </p:nvSpPr>
          <p:spPr>
            <a:xfrm>
              <a:off x="870418" y="1385154"/>
              <a:ext cx="2493009" cy="559545"/>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Work Life Balance:</a:t>
              </a:r>
            </a:p>
          </p:txBody>
        </p:sp>
        <p:sp>
          <p:nvSpPr>
            <p:cNvPr id="268" name="Rectangle 267">
              <a:extLst>
                <a:ext uri="{FF2B5EF4-FFF2-40B4-BE49-F238E27FC236}">
                  <a16:creationId xmlns:a16="http://schemas.microsoft.com/office/drawing/2014/main" id="{A5C6A94A-E132-44CC-A342-1FE45CE41C71}"/>
                </a:ext>
              </a:extLst>
            </p:cNvPr>
            <p:cNvSpPr/>
            <p:nvPr/>
          </p:nvSpPr>
          <p:spPr>
            <a:xfrm>
              <a:off x="1427304" y="3033978"/>
              <a:ext cx="1594604" cy="246221"/>
            </a:xfrm>
            <a:prstGeom prst="rect">
              <a:avLst/>
            </a:prstGeom>
          </p:spPr>
          <p:txBody>
            <a:bodyPr wrap="square" lIns="0" tIns="0" rIns="0" bIns="0">
              <a:spAutoFit/>
            </a:bodyPr>
            <a:lstStyle/>
            <a:p>
              <a:pPr algn="r"/>
              <a:endParaRPr lang="en-US" sz="1600" i="1" dirty="0">
                <a:solidFill>
                  <a:srgbClr val="002060"/>
                </a:solidFill>
                <a:latin typeface="+mj-lt"/>
                <a:cs typeface="Segoe UI" panose="020B0502040204020203" pitchFamily="34" charset="0"/>
              </a:endParaRPr>
            </a:p>
          </p:txBody>
        </p:sp>
      </p:grpSp>
      <p:grpSp>
        <p:nvGrpSpPr>
          <p:cNvPr id="270" name="Group 269">
            <a:extLst>
              <a:ext uri="{FF2B5EF4-FFF2-40B4-BE49-F238E27FC236}">
                <a16:creationId xmlns:a16="http://schemas.microsoft.com/office/drawing/2014/main" id="{68E803B2-D728-478D-A8D8-27A735580E24}"/>
              </a:ext>
              <a:ext uri="{C183D7F6-B498-43B3-948B-1728B52AA6E4}">
                <adec:decorative xmlns:adec="http://schemas.microsoft.com/office/drawing/2017/decorative" val="1"/>
              </a:ext>
            </a:extLst>
          </p:cNvPr>
          <p:cNvGrpSpPr/>
          <p:nvPr/>
        </p:nvGrpSpPr>
        <p:grpSpPr>
          <a:xfrm>
            <a:off x="8711057" y="1920987"/>
            <a:ext cx="2636990" cy="1071918"/>
            <a:chOff x="8565500" y="4162133"/>
            <a:chExt cx="2859892" cy="1071918"/>
          </a:xfrm>
        </p:grpSpPr>
        <p:sp>
          <p:nvSpPr>
            <p:cNvPr id="271" name="TextBox 270">
              <a:extLst>
                <a:ext uri="{FF2B5EF4-FFF2-40B4-BE49-F238E27FC236}">
                  <a16:creationId xmlns:a16="http://schemas.microsoft.com/office/drawing/2014/main" id="{7BE85D14-A93A-44DA-B33F-2327A78B4AA6}"/>
                </a:ext>
              </a:extLst>
            </p:cNvPr>
            <p:cNvSpPr txBox="1"/>
            <p:nvPr/>
          </p:nvSpPr>
          <p:spPr>
            <a:xfrm>
              <a:off x="8565500" y="4162133"/>
              <a:ext cx="2859892"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Years in Current Role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72" name="Rectangle 271">
              <a:extLst>
                <a:ext uri="{FF2B5EF4-FFF2-40B4-BE49-F238E27FC236}">
                  <a16:creationId xmlns:a16="http://schemas.microsoft.com/office/drawing/2014/main" id="{DF1F50FD-64B2-4D77-9021-DB87EAF1AF61}"/>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273" name="Group 272">
            <a:extLst>
              <a:ext uri="{FF2B5EF4-FFF2-40B4-BE49-F238E27FC236}">
                <a16:creationId xmlns:a16="http://schemas.microsoft.com/office/drawing/2014/main" id="{0BF2BEFC-A05A-4DFE-A591-BFE40001B209}"/>
              </a:ext>
              <a:ext uri="{C183D7F6-B498-43B3-948B-1728B52AA6E4}">
                <adec:decorative xmlns:adec="http://schemas.microsoft.com/office/drawing/2017/decorative" val="1"/>
              </a:ext>
            </a:extLst>
          </p:cNvPr>
          <p:cNvGrpSpPr/>
          <p:nvPr/>
        </p:nvGrpSpPr>
        <p:grpSpPr>
          <a:xfrm>
            <a:off x="9410747" y="2895301"/>
            <a:ext cx="2602597" cy="1433404"/>
            <a:chOff x="8965269" y="3800647"/>
            <a:chExt cx="2822591" cy="1433404"/>
          </a:xfrm>
        </p:grpSpPr>
        <p:sp>
          <p:nvSpPr>
            <p:cNvPr id="274" name="TextBox 273">
              <a:extLst>
                <a:ext uri="{FF2B5EF4-FFF2-40B4-BE49-F238E27FC236}">
                  <a16:creationId xmlns:a16="http://schemas.microsoft.com/office/drawing/2014/main" id="{4BC412B1-1313-4645-95AB-0A3985C14EF1}"/>
                </a:ext>
              </a:extLst>
            </p:cNvPr>
            <p:cNvSpPr txBox="1"/>
            <p:nvPr/>
          </p:nvSpPr>
          <p:spPr>
            <a:xfrm>
              <a:off x="8965269" y="3800647"/>
              <a:ext cx="2822591"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Years last promotion</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75" name="Rectangle 274">
              <a:extLst>
                <a:ext uri="{FF2B5EF4-FFF2-40B4-BE49-F238E27FC236}">
                  <a16:creationId xmlns:a16="http://schemas.microsoft.com/office/drawing/2014/main" id="{365F7BEC-6828-42BE-88B5-E395F5E4F164}"/>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276" name="Group 275">
            <a:extLst>
              <a:ext uri="{FF2B5EF4-FFF2-40B4-BE49-F238E27FC236}">
                <a16:creationId xmlns:a16="http://schemas.microsoft.com/office/drawing/2014/main" id="{0E5F6359-302E-4E88-85D1-A0968250250F}"/>
              </a:ext>
              <a:ext uri="{C183D7F6-B498-43B3-948B-1728B52AA6E4}">
                <adec:decorative xmlns:adec="http://schemas.microsoft.com/office/drawing/2017/decorative" val="1"/>
              </a:ext>
            </a:extLst>
          </p:cNvPr>
          <p:cNvGrpSpPr/>
          <p:nvPr/>
        </p:nvGrpSpPr>
        <p:grpSpPr>
          <a:xfrm>
            <a:off x="10062159" y="4020961"/>
            <a:ext cx="2495259" cy="492443"/>
            <a:chOff x="9695998" y="4942303"/>
            <a:chExt cx="2197340" cy="492443"/>
          </a:xfrm>
        </p:grpSpPr>
        <p:sp>
          <p:nvSpPr>
            <p:cNvPr id="277" name="TextBox 276">
              <a:extLst>
                <a:ext uri="{FF2B5EF4-FFF2-40B4-BE49-F238E27FC236}">
                  <a16:creationId xmlns:a16="http://schemas.microsoft.com/office/drawing/2014/main" id="{D49483C0-3BEA-4686-8B19-C36C747BCA52}"/>
                </a:ext>
              </a:extLst>
            </p:cNvPr>
            <p:cNvSpPr txBox="1"/>
            <p:nvPr/>
          </p:nvSpPr>
          <p:spPr>
            <a:xfrm>
              <a:off x="9823827" y="4942303"/>
              <a:ext cx="2069511"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Total Working Years</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78" name="Rectangle 277">
              <a:extLst>
                <a:ext uri="{FF2B5EF4-FFF2-40B4-BE49-F238E27FC236}">
                  <a16:creationId xmlns:a16="http://schemas.microsoft.com/office/drawing/2014/main" id="{D72FD38F-8DF3-4C20-A3FE-AD8195CD816D}"/>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279" name="Group 278" descr="This image is an icon of three people and a globe. ">
            <a:extLst>
              <a:ext uri="{FF2B5EF4-FFF2-40B4-BE49-F238E27FC236}">
                <a16:creationId xmlns:a16="http://schemas.microsoft.com/office/drawing/2014/main" id="{8A721728-F247-4934-AF08-6B5E77D8EE2C}"/>
              </a:ext>
            </a:extLst>
          </p:cNvPr>
          <p:cNvGrpSpPr/>
          <p:nvPr/>
        </p:nvGrpSpPr>
        <p:grpSpPr>
          <a:xfrm>
            <a:off x="9465011" y="4999581"/>
            <a:ext cx="907221" cy="905361"/>
            <a:chOff x="8229600" y="4162425"/>
            <a:chExt cx="1271588" cy="1273175"/>
          </a:xfrm>
        </p:grpSpPr>
        <p:sp>
          <p:nvSpPr>
            <p:cNvPr id="280" name="Oval 28">
              <a:extLst>
                <a:ext uri="{FF2B5EF4-FFF2-40B4-BE49-F238E27FC236}">
                  <a16:creationId xmlns:a16="http://schemas.microsoft.com/office/drawing/2014/main" id="{3081EA88-AB8F-4916-8927-D079083F0145}"/>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81" name="Group 280">
              <a:extLst>
                <a:ext uri="{FF2B5EF4-FFF2-40B4-BE49-F238E27FC236}">
                  <a16:creationId xmlns:a16="http://schemas.microsoft.com/office/drawing/2014/main" id="{4565386B-D0F5-432B-A171-F929171843BA}"/>
                </a:ext>
              </a:extLst>
            </p:cNvPr>
            <p:cNvGrpSpPr/>
            <p:nvPr/>
          </p:nvGrpSpPr>
          <p:grpSpPr>
            <a:xfrm>
              <a:off x="8560253" y="4426329"/>
              <a:ext cx="610282" cy="674403"/>
              <a:chOff x="4841875" y="2895601"/>
              <a:chExt cx="344488" cy="346075"/>
            </a:xfrm>
          </p:grpSpPr>
          <p:sp>
            <p:nvSpPr>
              <p:cNvPr id="282" name="Freeform 258">
                <a:extLst>
                  <a:ext uri="{FF2B5EF4-FFF2-40B4-BE49-F238E27FC236}">
                    <a16:creationId xmlns:a16="http://schemas.microsoft.com/office/drawing/2014/main" id="{EFD4D5E5-17C7-4216-9F57-92E8F200DCA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3" name="Freeform 259">
                <a:extLst>
                  <a:ext uri="{FF2B5EF4-FFF2-40B4-BE49-F238E27FC236}">
                    <a16:creationId xmlns:a16="http://schemas.microsoft.com/office/drawing/2014/main" id="{9E0C6BC5-F414-4FA3-A279-B2CFEE6B44DB}"/>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4" name="Freeform 260">
                <a:extLst>
                  <a:ext uri="{FF2B5EF4-FFF2-40B4-BE49-F238E27FC236}">
                    <a16:creationId xmlns:a16="http://schemas.microsoft.com/office/drawing/2014/main" id="{DDC7B98A-98B2-453A-8AB7-5A5804935437}"/>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5" name="Line 261">
                <a:extLst>
                  <a:ext uri="{FF2B5EF4-FFF2-40B4-BE49-F238E27FC236}">
                    <a16:creationId xmlns:a16="http://schemas.microsoft.com/office/drawing/2014/main" id="{CCF8DE79-2259-4C98-AEA0-FCA8C910302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6" name="Line 262">
                <a:extLst>
                  <a:ext uri="{FF2B5EF4-FFF2-40B4-BE49-F238E27FC236}">
                    <a16:creationId xmlns:a16="http://schemas.microsoft.com/office/drawing/2014/main" id="{182BDD5F-5AE7-4F48-BEB2-B1222535DBAF}"/>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7" name="Line 263">
                <a:extLst>
                  <a:ext uri="{FF2B5EF4-FFF2-40B4-BE49-F238E27FC236}">
                    <a16:creationId xmlns:a16="http://schemas.microsoft.com/office/drawing/2014/main" id="{697D24A5-C800-472F-8177-B33A80DB0A3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88" name="Oval 264">
                <a:extLst>
                  <a:ext uri="{FF2B5EF4-FFF2-40B4-BE49-F238E27FC236}">
                    <a16:creationId xmlns:a16="http://schemas.microsoft.com/office/drawing/2014/main" id="{45D3D9D7-D999-4634-AFB0-01E6AF05E1D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9" name="Oval 265">
                <a:extLst>
                  <a:ext uri="{FF2B5EF4-FFF2-40B4-BE49-F238E27FC236}">
                    <a16:creationId xmlns:a16="http://schemas.microsoft.com/office/drawing/2014/main" id="{29EED506-3258-4714-9762-5CCE53FF344A}"/>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0" name="Oval 266">
                <a:extLst>
                  <a:ext uri="{FF2B5EF4-FFF2-40B4-BE49-F238E27FC236}">
                    <a16:creationId xmlns:a16="http://schemas.microsoft.com/office/drawing/2014/main" id="{37D56A68-EBD3-49E4-AD40-AF163061662C}"/>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1" name="Freeform 267">
                <a:extLst>
                  <a:ext uri="{FF2B5EF4-FFF2-40B4-BE49-F238E27FC236}">
                    <a16:creationId xmlns:a16="http://schemas.microsoft.com/office/drawing/2014/main" id="{58791C69-A14F-4F16-87D9-61D577A9EA3C}"/>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92" name="Group 291">
            <a:extLst>
              <a:ext uri="{FF2B5EF4-FFF2-40B4-BE49-F238E27FC236}">
                <a16:creationId xmlns:a16="http://schemas.microsoft.com/office/drawing/2014/main" id="{B8054CED-9AC8-40FE-8A37-1541F2AA9626}"/>
              </a:ext>
              <a:ext uri="{C183D7F6-B498-43B3-948B-1728B52AA6E4}">
                <adec:decorative xmlns:adec="http://schemas.microsoft.com/office/drawing/2017/decorative" val="1"/>
              </a:ext>
            </a:extLst>
          </p:cNvPr>
          <p:cNvGrpSpPr/>
          <p:nvPr/>
        </p:nvGrpSpPr>
        <p:grpSpPr>
          <a:xfrm>
            <a:off x="10347752" y="5266500"/>
            <a:ext cx="2493727" cy="525644"/>
            <a:chOff x="9695998" y="4708407"/>
            <a:chExt cx="2195991" cy="525644"/>
          </a:xfrm>
        </p:grpSpPr>
        <p:sp>
          <p:nvSpPr>
            <p:cNvPr id="293" name="TextBox 292">
              <a:extLst>
                <a:ext uri="{FF2B5EF4-FFF2-40B4-BE49-F238E27FC236}">
                  <a16:creationId xmlns:a16="http://schemas.microsoft.com/office/drawing/2014/main" id="{9F712471-80D3-41C9-BA73-A811BF3BD7F8}"/>
                </a:ext>
              </a:extLst>
            </p:cNvPr>
            <p:cNvSpPr txBox="1"/>
            <p:nvPr/>
          </p:nvSpPr>
          <p:spPr>
            <a:xfrm>
              <a:off x="9822478" y="4708407"/>
              <a:ext cx="2069511"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Relationship</a:t>
              </a:r>
            </a:p>
            <a:p>
              <a:r>
                <a:rPr lang="en-US" sz="1600" b="1" dirty="0">
                  <a:solidFill>
                    <a:srgbClr val="002060"/>
                  </a:solidFill>
                  <a:latin typeface="Segoe UI" panose="020B0502040204020203" pitchFamily="34" charset="0"/>
                  <a:cs typeface="Segoe UI" panose="020B0502040204020203" pitchFamily="34" charset="0"/>
                </a:rPr>
                <a:t>Satisfaction:</a:t>
              </a:r>
            </a:p>
          </p:txBody>
        </p:sp>
        <p:sp>
          <p:nvSpPr>
            <p:cNvPr id="294" name="Rectangle 293">
              <a:extLst>
                <a:ext uri="{FF2B5EF4-FFF2-40B4-BE49-F238E27FC236}">
                  <a16:creationId xmlns:a16="http://schemas.microsoft.com/office/drawing/2014/main" id="{6B2F40C0-5C56-4630-8B52-BB18003D3628}"/>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aphicFrame>
        <p:nvGraphicFramePr>
          <p:cNvPr id="269" name="Table 268">
            <a:extLst>
              <a:ext uri="{FF2B5EF4-FFF2-40B4-BE49-F238E27FC236}">
                <a16:creationId xmlns:a16="http://schemas.microsoft.com/office/drawing/2014/main" id="{1D97348E-20C2-46CE-9CA7-175A5AEEA7E3}"/>
              </a:ext>
            </a:extLst>
          </p:cNvPr>
          <p:cNvGraphicFramePr>
            <a:graphicFrameLocks noGrp="1"/>
          </p:cNvGraphicFramePr>
          <p:nvPr>
            <p:extLst>
              <p:ext uri="{D42A27DB-BD31-4B8C-83A1-F6EECF244321}">
                <p14:modId xmlns:p14="http://schemas.microsoft.com/office/powerpoint/2010/main" val="858218765"/>
              </p:ext>
            </p:extLst>
          </p:nvPr>
        </p:nvGraphicFramePr>
        <p:xfrm>
          <a:off x="3473479" y="3563278"/>
          <a:ext cx="5432670" cy="2255478"/>
        </p:xfrm>
        <a:graphic>
          <a:graphicData uri="http://schemas.openxmlformats.org/drawingml/2006/table">
            <a:tbl>
              <a:tblPr firstRow="1" bandRow="1">
                <a:tableStyleId>{5C22544A-7EE6-4342-B048-85BDC9FD1C3A}</a:tableStyleId>
              </a:tblPr>
              <a:tblGrid>
                <a:gridCol w="1739901">
                  <a:extLst>
                    <a:ext uri="{9D8B030D-6E8A-4147-A177-3AD203B41FA5}">
                      <a16:colId xmlns:a16="http://schemas.microsoft.com/office/drawing/2014/main" val="4068833161"/>
                    </a:ext>
                  </a:extLst>
                </a:gridCol>
                <a:gridCol w="659423">
                  <a:extLst>
                    <a:ext uri="{9D8B030D-6E8A-4147-A177-3AD203B41FA5}">
                      <a16:colId xmlns:a16="http://schemas.microsoft.com/office/drawing/2014/main" val="435391414"/>
                    </a:ext>
                  </a:extLst>
                </a:gridCol>
                <a:gridCol w="800100">
                  <a:extLst>
                    <a:ext uri="{9D8B030D-6E8A-4147-A177-3AD203B41FA5}">
                      <a16:colId xmlns:a16="http://schemas.microsoft.com/office/drawing/2014/main" val="731899824"/>
                    </a:ext>
                  </a:extLst>
                </a:gridCol>
                <a:gridCol w="808892">
                  <a:extLst>
                    <a:ext uri="{9D8B030D-6E8A-4147-A177-3AD203B41FA5}">
                      <a16:colId xmlns:a16="http://schemas.microsoft.com/office/drawing/2014/main" val="3065339283"/>
                    </a:ext>
                  </a:extLst>
                </a:gridCol>
                <a:gridCol w="668216">
                  <a:extLst>
                    <a:ext uri="{9D8B030D-6E8A-4147-A177-3AD203B41FA5}">
                      <a16:colId xmlns:a16="http://schemas.microsoft.com/office/drawing/2014/main" val="3267603713"/>
                    </a:ext>
                  </a:extLst>
                </a:gridCol>
                <a:gridCol w="756138">
                  <a:extLst>
                    <a:ext uri="{9D8B030D-6E8A-4147-A177-3AD203B41FA5}">
                      <a16:colId xmlns:a16="http://schemas.microsoft.com/office/drawing/2014/main" val="2723676382"/>
                    </a:ext>
                  </a:extLst>
                </a:gridCol>
              </a:tblGrid>
              <a:tr h="0">
                <a:tc>
                  <a:txBody>
                    <a:bodyPr/>
                    <a:lstStyle/>
                    <a:p>
                      <a:pPr algn="ctr" fontAlgn="b"/>
                      <a:endParaRPr lang="en-US" sz="1100" b="0" i="0" u="none" strike="noStrike" dirty="0">
                        <a:solidFill>
                          <a:schemeClr val="bg1">
                            <a:lumMod val="95000"/>
                          </a:schemeClr>
                        </a:solidFill>
                        <a:effectLst/>
                        <a:latin typeface="Calibri" panose="020F0502020204030204" pitchFamily="34" charset="0"/>
                      </a:endParaRP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Mean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Std Deviation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Median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Min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Max</a:t>
                      </a:r>
                    </a:p>
                  </a:txBody>
                  <a:tcPr marL="4763" marR="4763" marT="4763" marB="0" anchor="b"/>
                </a:tc>
                <a:extLst>
                  <a:ext uri="{0D108BD9-81ED-4DB2-BD59-A6C34878D82A}">
                    <a16:rowId xmlns:a16="http://schemas.microsoft.com/office/drawing/2014/main" val="3533484760"/>
                  </a:ext>
                </a:extLst>
              </a:tr>
              <a:tr h="217226">
                <a:tc>
                  <a:txBody>
                    <a:bodyPr/>
                    <a:lstStyle/>
                    <a:p>
                      <a:pPr algn="l" fontAlgn="b"/>
                      <a:r>
                        <a:rPr lang="en-US" sz="1100" b="0" i="0" u="none" strike="noStrike" dirty="0">
                          <a:solidFill>
                            <a:srgbClr val="000000"/>
                          </a:solidFill>
                          <a:effectLst/>
                          <a:latin typeface="Calibri" panose="020F0502020204030204" pitchFamily="34" charset="0"/>
                        </a:rPr>
                        <a:t>Age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36.92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9.13</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36</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18</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4763" marR="4763" marT="4763" marB="0" anchor="b"/>
                </a:tc>
                <a:extLst>
                  <a:ext uri="{0D108BD9-81ED-4DB2-BD59-A6C34878D82A}">
                    <a16:rowId xmlns:a16="http://schemas.microsoft.com/office/drawing/2014/main" val="2344515880"/>
                  </a:ext>
                </a:extLst>
              </a:tr>
              <a:tr h="370840">
                <a:tc>
                  <a:txBody>
                    <a:bodyPr/>
                    <a:lstStyle/>
                    <a:p>
                      <a:pPr algn="l" fontAlgn="b"/>
                      <a:r>
                        <a:rPr lang="en-US" sz="1100" b="0" i="0" u="none" strike="noStrike" dirty="0">
                          <a:solidFill>
                            <a:srgbClr val="000000"/>
                          </a:solidFill>
                          <a:effectLst/>
                          <a:latin typeface="Calibri" panose="020F0502020204030204" pitchFamily="34" charset="0"/>
                        </a:rPr>
                        <a:t>Monthly Income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6,502.93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4,707.95</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4,919</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1,009</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19,999</a:t>
                      </a:r>
                    </a:p>
                  </a:txBody>
                  <a:tcPr marL="4763" marR="4763" marT="4763" marB="0" anchor="b"/>
                </a:tc>
                <a:extLst>
                  <a:ext uri="{0D108BD9-81ED-4DB2-BD59-A6C34878D82A}">
                    <a16:rowId xmlns:a16="http://schemas.microsoft.com/office/drawing/2014/main" val="225226387"/>
                  </a:ext>
                </a:extLst>
              </a:tr>
              <a:tr h="214100">
                <a:tc>
                  <a:txBody>
                    <a:bodyPr/>
                    <a:lstStyle/>
                    <a:p>
                      <a:pPr algn="l" fontAlgn="b"/>
                      <a:r>
                        <a:rPr lang="en-US" sz="1100" b="0" i="0" u="none" strike="noStrike" dirty="0">
                          <a:solidFill>
                            <a:srgbClr val="000000"/>
                          </a:solidFill>
                          <a:effectLst/>
                          <a:latin typeface="Calibri" panose="020F0502020204030204" pitchFamily="34" charset="0"/>
                        </a:rPr>
                        <a:t>Job Satisfaction</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2.73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tc>
                <a:extLst>
                  <a:ext uri="{0D108BD9-81ED-4DB2-BD59-A6C34878D82A}">
                    <a16:rowId xmlns:a16="http://schemas.microsoft.com/office/drawing/2014/main" val="3858608795"/>
                  </a:ext>
                </a:extLst>
              </a:tr>
              <a:tr h="197575">
                <a:tc>
                  <a:txBody>
                    <a:bodyPr/>
                    <a:lstStyle/>
                    <a:p>
                      <a:pPr algn="l" fontAlgn="b"/>
                      <a:r>
                        <a:rPr lang="en-US" sz="1100" b="0" i="0" u="none" strike="noStrike" dirty="0">
                          <a:solidFill>
                            <a:srgbClr val="000000"/>
                          </a:solidFill>
                          <a:effectLst/>
                          <a:latin typeface="Calibri" panose="020F0502020204030204" pitchFamily="34" charset="0"/>
                        </a:rPr>
                        <a:t>Daily Rate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802.49</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403.50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802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102</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1,499</a:t>
                      </a:r>
                    </a:p>
                  </a:txBody>
                  <a:tcPr marL="4763" marR="4763" marT="4763" marB="0" anchor="b"/>
                </a:tc>
                <a:extLst>
                  <a:ext uri="{0D108BD9-81ED-4DB2-BD59-A6C34878D82A}">
                    <a16:rowId xmlns:a16="http://schemas.microsoft.com/office/drawing/2014/main" val="2839928985"/>
                  </a:ext>
                </a:extLst>
              </a:tr>
              <a:tr h="211016">
                <a:tc>
                  <a:txBody>
                    <a:bodyPr/>
                    <a:lstStyle/>
                    <a:p>
                      <a:pPr algn="l" fontAlgn="b"/>
                      <a:r>
                        <a:rPr lang="en-US" sz="1100" b="0" i="0" u="none" strike="noStrike" dirty="0">
                          <a:solidFill>
                            <a:srgbClr val="000000"/>
                          </a:solidFill>
                          <a:effectLst/>
                          <a:latin typeface="Calibri" panose="020F0502020204030204" pitchFamily="34" charset="0"/>
                        </a:rPr>
                        <a:t>Salary Hike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12.21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3.60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25</a:t>
                      </a:r>
                    </a:p>
                  </a:txBody>
                  <a:tcPr marL="4763" marR="4763" marT="4763" marB="0" anchor="b"/>
                </a:tc>
                <a:extLst>
                  <a:ext uri="{0D108BD9-81ED-4DB2-BD59-A6C34878D82A}">
                    <a16:rowId xmlns:a16="http://schemas.microsoft.com/office/drawing/2014/main" val="1702461398"/>
                  </a:ext>
                </a:extLst>
              </a:tr>
              <a:tr h="123092">
                <a:tc>
                  <a:txBody>
                    <a:bodyPr/>
                    <a:lstStyle/>
                    <a:p>
                      <a:pPr algn="l" fontAlgn="b"/>
                      <a:r>
                        <a:rPr lang="en-US" sz="1100" b="0" i="0" u="none" strike="noStrike" dirty="0">
                          <a:solidFill>
                            <a:srgbClr val="000000"/>
                          </a:solidFill>
                          <a:effectLst/>
                          <a:latin typeface="Calibri" panose="020F0502020204030204" pitchFamily="34" charset="0"/>
                        </a:rPr>
                        <a:t>Work Life Balance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2.76</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0.70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tc>
                <a:extLst>
                  <a:ext uri="{0D108BD9-81ED-4DB2-BD59-A6C34878D82A}">
                    <a16:rowId xmlns:a16="http://schemas.microsoft.com/office/drawing/2014/main" val="3283611617"/>
                  </a:ext>
                </a:extLst>
              </a:tr>
              <a:tr h="170497">
                <a:tc>
                  <a:txBody>
                    <a:bodyPr/>
                    <a:lstStyle/>
                    <a:p>
                      <a:pPr algn="l" fontAlgn="b"/>
                      <a:r>
                        <a:rPr lang="en-US" sz="1100" b="0" i="0" u="none" strike="noStrike" dirty="0">
                          <a:solidFill>
                            <a:srgbClr val="000000"/>
                          </a:solidFill>
                          <a:effectLst/>
                          <a:latin typeface="Calibri" panose="020F0502020204030204" pitchFamily="34" charset="0"/>
                        </a:rPr>
                        <a:t>Years in Current Role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4.23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3.62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18</a:t>
                      </a:r>
                    </a:p>
                  </a:txBody>
                  <a:tcPr marL="4763" marR="4763" marT="4763" marB="0" anchor="b"/>
                </a:tc>
                <a:extLst>
                  <a:ext uri="{0D108BD9-81ED-4DB2-BD59-A6C34878D82A}">
                    <a16:rowId xmlns:a16="http://schemas.microsoft.com/office/drawing/2014/main" val="2774047210"/>
                  </a:ext>
                </a:extLst>
              </a:tr>
              <a:tr h="173940">
                <a:tc>
                  <a:txBody>
                    <a:bodyPr/>
                    <a:lstStyle/>
                    <a:p>
                      <a:pPr algn="l" fontAlgn="b"/>
                      <a:r>
                        <a:rPr lang="en-US" sz="1100" b="0" i="0" u="none" strike="noStrike" dirty="0">
                          <a:solidFill>
                            <a:srgbClr val="000000"/>
                          </a:solidFill>
                          <a:effectLst/>
                          <a:latin typeface="Calibri" panose="020F0502020204030204" pitchFamily="34" charset="0"/>
                        </a:rPr>
                        <a:t>Years Since Last Promotion</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2.18</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3.22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15</a:t>
                      </a:r>
                    </a:p>
                  </a:txBody>
                  <a:tcPr marL="4763" marR="4763" marT="4763" marB="0" anchor="b"/>
                </a:tc>
                <a:extLst>
                  <a:ext uri="{0D108BD9-81ED-4DB2-BD59-A6C34878D82A}">
                    <a16:rowId xmlns:a16="http://schemas.microsoft.com/office/drawing/2014/main" val="1516208825"/>
                  </a:ext>
                </a:extLst>
              </a:tr>
              <a:tr h="181169">
                <a:tc>
                  <a:txBody>
                    <a:bodyPr/>
                    <a:lstStyle/>
                    <a:p>
                      <a:pPr algn="l" fontAlgn="b"/>
                      <a:r>
                        <a:rPr lang="en-US" sz="1100" b="0" i="0" u="none" strike="noStrike" dirty="0">
                          <a:solidFill>
                            <a:srgbClr val="000000"/>
                          </a:solidFill>
                          <a:effectLst/>
                          <a:latin typeface="Calibri" panose="020F0502020204030204" pitchFamily="34" charset="0"/>
                        </a:rPr>
                        <a:t>Working Years</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11.28</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7.78</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40</a:t>
                      </a:r>
                    </a:p>
                  </a:txBody>
                  <a:tcPr marL="4763" marR="4763" marT="4763" marB="0" anchor="b"/>
                </a:tc>
                <a:extLst>
                  <a:ext uri="{0D108BD9-81ED-4DB2-BD59-A6C34878D82A}">
                    <a16:rowId xmlns:a16="http://schemas.microsoft.com/office/drawing/2014/main" val="446549007"/>
                  </a:ext>
                </a:extLst>
              </a:tr>
              <a:tr h="124655">
                <a:tc>
                  <a:txBody>
                    <a:bodyPr/>
                    <a:lstStyle/>
                    <a:p>
                      <a:pPr algn="l" fontAlgn="b"/>
                      <a:r>
                        <a:rPr lang="en-US" sz="1100" b="0" i="0" u="none" strike="noStrike" dirty="0">
                          <a:solidFill>
                            <a:srgbClr val="000000"/>
                          </a:solidFill>
                          <a:effectLst/>
                          <a:latin typeface="Calibri" panose="020F0502020204030204" pitchFamily="34" charset="0"/>
                        </a:rPr>
                        <a:t>Relative Satisfaction</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2.71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1.08</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763" marR="4763" marT="4763" marB="0" anchor="b"/>
                </a:tc>
                <a:extLst>
                  <a:ext uri="{0D108BD9-81ED-4DB2-BD59-A6C34878D82A}">
                    <a16:rowId xmlns:a16="http://schemas.microsoft.com/office/drawing/2014/main" val="4082213436"/>
                  </a:ext>
                </a:extLst>
              </a:tr>
            </a:tbl>
          </a:graphicData>
        </a:graphic>
      </p:graphicFrame>
      <p:sp>
        <p:nvSpPr>
          <p:cNvPr id="295" name="Rectangle 294">
            <a:extLst>
              <a:ext uri="{FF2B5EF4-FFF2-40B4-BE49-F238E27FC236}">
                <a16:creationId xmlns:a16="http://schemas.microsoft.com/office/drawing/2014/main" id="{4D6A722D-D1F8-433E-8F54-ECD3E227E902}"/>
              </a:ext>
            </a:extLst>
          </p:cNvPr>
          <p:cNvSpPr/>
          <p:nvPr/>
        </p:nvSpPr>
        <p:spPr>
          <a:xfrm>
            <a:off x="3102835" y="203424"/>
            <a:ext cx="6692388"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Question of Interest: 3.b Top 10 Factors</a:t>
            </a:r>
            <a:endParaRPr lang="en-US" sz="2400" dirty="0">
              <a:solidFill>
                <a:srgbClr val="002060"/>
              </a:solidFill>
            </a:endParaRPr>
          </a:p>
        </p:txBody>
      </p:sp>
    </p:spTree>
    <p:extLst>
      <p:ext uri="{BB962C8B-B14F-4D97-AF65-F5344CB8AC3E}">
        <p14:creationId xmlns:p14="http://schemas.microsoft.com/office/powerpoint/2010/main" val="220939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A1CC44-C160-4E7D-9EF1-D2268A3A12A5}"/>
              </a:ext>
            </a:extLst>
          </p:cNvPr>
          <p:cNvPicPr>
            <a:picLocks noChangeAspect="1"/>
          </p:cNvPicPr>
          <p:nvPr/>
        </p:nvPicPr>
        <p:blipFill>
          <a:blip r:embed="rId2"/>
          <a:stretch>
            <a:fillRect/>
          </a:stretch>
        </p:blipFill>
        <p:spPr>
          <a:xfrm>
            <a:off x="1290637" y="42862"/>
            <a:ext cx="9610725" cy="6772275"/>
          </a:xfrm>
          <a:prstGeom prst="rect">
            <a:avLst/>
          </a:prstGeom>
        </p:spPr>
      </p:pic>
    </p:spTree>
    <p:extLst>
      <p:ext uri="{BB962C8B-B14F-4D97-AF65-F5344CB8AC3E}">
        <p14:creationId xmlns:p14="http://schemas.microsoft.com/office/powerpoint/2010/main" val="28076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Human resources, from 24Slides</Template>
  <TotalTime>0</TotalTime>
  <Words>660</Words>
  <Application>Microsoft Macintosh PowerPoint</Application>
  <PresentationFormat>Widescreen</PresentationFormat>
  <Paragraphs>191</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Segoe UI</vt:lpstr>
      <vt:lpstr>Office Theme</vt:lpstr>
      <vt:lpstr>Human resources slide 1</vt:lpstr>
      <vt:lpstr>Human resources slide 9</vt:lpstr>
      <vt:lpstr>Human resources slide 2</vt:lpstr>
      <vt:lpstr>Human resources slide 8</vt:lpstr>
      <vt:lpstr>Human resources slide 5</vt:lpstr>
      <vt:lpstr>Human resources slide 8</vt:lpstr>
      <vt:lpstr>Human resources slide 10</vt:lpstr>
      <vt:lpstr>Human resources slide 4</vt:lpstr>
      <vt:lpstr>PowerPoint Presentation</vt:lpstr>
      <vt:lpstr>PowerPoint Presentation</vt:lpstr>
      <vt:lpstr>PowerPoint Presentation</vt:lpstr>
      <vt:lpstr>Human resources slide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10</vt:lpstr>
      <vt:lpstr>PowerPoint Presentation</vt:lpstr>
      <vt:lpstr>PowerPoint Presentation</vt:lpstr>
      <vt:lpstr>PowerPoint Presentation</vt:lpstr>
      <vt:lpstr>PowerPoint Presentation</vt:lpstr>
      <vt:lpstr>PowerPoint Presentation</vt:lpstr>
      <vt:lpstr>PowerPoint Presentation</vt:lpstr>
      <vt:lpstr>Human resources slide 8</vt:lpstr>
      <vt:lpstr>Human resources slide 10</vt:lpstr>
      <vt:lpstr>Human resources slide 10</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2018-12-01T20:01:08Z</dcterms:created>
  <dcterms:modified xsi:type="dcterms:W3CDTF">2018-12-04T22:05:56Z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