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85" r:id="rId4"/>
    <p:sldId id="258" r:id="rId5"/>
    <p:sldId id="273" r:id="rId6"/>
    <p:sldId id="267" r:id="rId7"/>
    <p:sldId id="288" r:id="rId8"/>
    <p:sldId id="269" r:id="rId9"/>
    <p:sldId id="268" r:id="rId10"/>
    <p:sldId id="294" r:id="rId11"/>
    <p:sldId id="292" r:id="rId12"/>
    <p:sldId id="270" r:id="rId13"/>
    <p:sldId id="290" r:id="rId14"/>
    <p:sldId id="293" r:id="rId15"/>
    <p:sldId id="291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EE95-061C-4C48-B2D5-95B4E22BDE80}" v="31" dt="2019-04-13T19:10:08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79"/>
  </p:normalViewPr>
  <p:slideViewPr>
    <p:cSldViewPr snapToGrid="0" snapToObjects="1">
      <p:cViewPr varScale="1">
        <p:scale>
          <a:sx n="135" d="100"/>
          <a:sy n="135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rgbClr val="0257A1"/>
                </a:solidFill>
              </a:rPr>
              <a:t>DataScience</a:t>
            </a:r>
            <a:r>
              <a:rPr lang="en-US" sz="1600" b="1" kern="0" dirty="0">
                <a:solidFill>
                  <a:srgbClr val="C00000"/>
                </a:solidFill>
              </a:rPr>
              <a:t>@</a:t>
            </a:r>
            <a:r>
              <a:rPr lang="en-US" sz="1600" b="1" kern="0" dirty="0">
                <a:solidFill>
                  <a:srgbClr val="0257A1"/>
                </a:solidFill>
              </a:rPr>
              <a:t>SMU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657040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Post-Market surveillance of Illumina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2699"/>
            <a:ext cx="6858000" cy="1655762"/>
          </a:xfrm>
        </p:spPr>
        <p:txBody>
          <a:bodyPr/>
          <a:lstStyle/>
          <a:p>
            <a:pPr algn="l"/>
            <a:r>
              <a:rPr lang="en-US" dirty="0"/>
              <a:t>Ivan Charkin, Jeff Leath, Alec Neff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7212C-0B0E-4A85-A32E-83417544CE96}"/>
              </a:ext>
            </a:extLst>
          </p:cNvPr>
          <p:cNvSpPr txBox="1"/>
          <p:nvPr/>
        </p:nvSpPr>
        <p:spPr>
          <a:xfrm>
            <a:off x="685800" y="4569697"/>
            <a:ext cx="430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MSDS 7330 project</a:t>
            </a:r>
          </a:p>
          <a:p>
            <a:endParaRPr lang="en-US" dirty="0"/>
          </a:p>
          <a:p>
            <a:r>
              <a:rPr lang="en-US" dirty="0"/>
              <a:t>April 16, 2019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56381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Based on new learnings, time available for the project and availability of JSON output - MongoDB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8" y="2751993"/>
            <a:ext cx="5384877" cy="3035112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E6C2E9B-C522-4CD0-B7A8-AC3043C52F40}"/>
              </a:ext>
            </a:extLst>
          </p:cNvPr>
          <p:cNvSpPr/>
          <p:nvPr/>
        </p:nvSpPr>
        <p:spPr>
          <a:xfrm>
            <a:off x="1670538" y="1682873"/>
            <a:ext cx="6730512" cy="45544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90823" y="5548248"/>
            <a:ext cx="5943600" cy="4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3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Queried MongoDB with Python</a:t>
            </a:r>
          </a:p>
          <a:p>
            <a:r>
              <a:rPr lang="en-US" sz="2400" dirty="0"/>
              <a:t>Established connection with MongoDB using “</a:t>
            </a:r>
            <a:r>
              <a:rPr lang="en-US" sz="2400" dirty="0" err="1"/>
              <a:t>pymongo</a:t>
            </a:r>
            <a:r>
              <a:rPr lang="en-US" sz="2400" dirty="0"/>
              <a:t>” library and query the data</a:t>
            </a:r>
          </a:p>
          <a:p>
            <a:r>
              <a:rPr lang="en-US" sz="2400" dirty="0"/>
              <a:t>Used “</a:t>
            </a:r>
            <a:r>
              <a:rPr lang="en-US" sz="2400" dirty="0" err="1"/>
              <a:t>textblob</a:t>
            </a:r>
            <a:r>
              <a:rPr lang="en-US" sz="2400" dirty="0"/>
              <a:t>” library for rudimentary Natural Language Processing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allows to detect language and translate into English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Although not perfect – allows to analyze tweets in other languages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was used to run a sentiment polarity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47" y="365126"/>
            <a:ext cx="892463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Natural language processing </a:t>
            </a:r>
            <a:r>
              <a:rPr lang="en-US" sz="3200"/>
              <a:t>Sentiment Polarity </a:t>
            </a:r>
            <a:r>
              <a:rPr lang="en-US" sz="3200" dirty="0"/>
              <a:t>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9EEC-C7EB-4AB3-9C5B-82F2615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2" y="1690689"/>
            <a:ext cx="5304047" cy="4130877"/>
          </a:xfrm>
          <a:prstGeom prst="rect">
            <a:avLst/>
          </a:prstGeom>
        </p:spPr>
      </p:pic>
      <p:pic>
        <p:nvPicPr>
          <p:cNvPr id="1026" name="Picture 2" descr="Image result for happy face">
            <a:extLst>
              <a:ext uri="{FF2B5EF4-FFF2-40B4-BE49-F238E27FC236}">
                <a16:creationId xmlns:a16="http://schemas.microsoft.com/office/drawing/2014/main" id="{2D4D2CBD-5306-451D-BFE9-B485442B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9" y="48203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d face">
            <a:extLst>
              <a:ext uri="{FF2B5EF4-FFF2-40B4-BE49-F238E27FC236}">
                <a16:creationId xmlns:a16="http://schemas.microsoft.com/office/drawing/2014/main" id="{E6451D3D-E43D-4A76-9411-4A979C10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4820342"/>
            <a:ext cx="1138889" cy="11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Sentiment Analysis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2458007"/>
            <a:ext cx="2602633" cy="1340325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BF3643-32CD-4D82-846F-37F861F0DA97}"/>
              </a:ext>
            </a:extLst>
          </p:cNvPr>
          <p:cNvSpPr/>
          <p:nvPr/>
        </p:nvSpPr>
        <p:spPr>
          <a:xfrm>
            <a:off x="483577" y="4066373"/>
            <a:ext cx="8546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”</a:t>
            </a:r>
            <a:r>
              <a:rPr lang="en-US" dirty="0">
                <a:latin typeface="NimbusRomNo9L-ReguItal"/>
              </a:rPr>
              <a:t>Just shy of 4 </a:t>
            </a:r>
            <a:r>
              <a:rPr lang="en-US" dirty="0" err="1">
                <a:latin typeface="NimbusRomNo9L-ReguItal"/>
              </a:rPr>
              <a:t>TeraBases</a:t>
            </a:r>
            <a:r>
              <a:rPr lang="en-US" dirty="0">
                <a:latin typeface="NimbusRomNo9L-ReguItal"/>
              </a:rPr>
              <a:t> for our S4 </a:t>
            </a:r>
            <a:r>
              <a:rPr lang="en-US" dirty="0" err="1">
                <a:latin typeface="NimbusRomNo9L-ReguItal"/>
              </a:rPr>
              <a:t>NovaSeq</a:t>
            </a:r>
            <a:r>
              <a:rPr lang="en-US" dirty="0">
                <a:latin typeface="NimbusRomNo9L-ReguItal"/>
              </a:rPr>
              <a:t> run. That is seriously mad!</a:t>
            </a:r>
            <a:r>
              <a:rPr lang="en-US" dirty="0">
                <a:latin typeface="NimbusRomNo9L-Regu"/>
              </a:rPr>
              <a:t>”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	-Score very low</a:t>
            </a:r>
          </a:p>
          <a:p>
            <a:r>
              <a:rPr lang="en-US" dirty="0">
                <a:latin typeface="NimbusRomNo9L-Regu"/>
              </a:rPr>
              <a:t>	-Reality very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Unstructured data scrapped from internet</a:t>
            </a:r>
          </a:p>
          <a:p>
            <a:r>
              <a:rPr lang="en-US" sz="2800" dirty="0"/>
              <a:t>Created scalable database</a:t>
            </a:r>
          </a:p>
          <a:p>
            <a:r>
              <a:rPr lang="en-US" sz="2800" dirty="0"/>
              <a:t>Utilized DB for value added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7645195" cy="39943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 this project we collected the post-market data on the performance of products made by Illumina </a:t>
            </a:r>
          </a:p>
          <a:p>
            <a:r>
              <a:rPr lang="en-US" sz="2800" dirty="0"/>
              <a:t>The data were obtained by collecting tweets related to the company products from Twitter using a custom Python script</a:t>
            </a:r>
          </a:p>
          <a:p>
            <a:r>
              <a:rPr lang="en-US" sz="2800" dirty="0"/>
              <a:t>The tweets were organized in a MongoDB database for further analysis and custom summaries</a:t>
            </a:r>
          </a:p>
          <a:p>
            <a:r>
              <a:rPr lang="en-US" sz="2800" dirty="0"/>
              <a:t>Simple Natural Language Processing analysis of the tweets collected in the database was demonstrated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/>
          </a:bodyPr>
          <a:lstStyle/>
          <a:p>
            <a:r>
              <a:rPr lang="en-US" sz="2400" dirty="0"/>
              <a:t>Illumina is a leading company in the DNA sequencing market </a:t>
            </a:r>
          </a:p>
          <a:p>
            <a:r>
              <a:rPr lang="en-US" sz="2400" dirty="0"/>
              <a:t>It produces multiple platforms of DNA sequencers for various applications and consumables used for sequencing runs </a:t>
            </a:r>
          </a:p>
          <a:p>
            <a:r>
              <a:rPr lang="en-US" sz="24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</p:spTree>
    <p:extLst>
      <p:ext uri="{BB962C8B-B14F-4D97-AF65-F5344CB8AC3E}">
        <p14:creationId xmlns:p14="http://schemas.microsoft.com/office/powerpoint/2010/main" val="2555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604645"/>
            <a:ext cx="80886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400" dirty="0"/>
              <a:t>For medical devices proactive collection of data is </a:t>
            </a:r>
            <a:r>
              <a:rPr lang="en-US" sz="2400" u="sng" dirty="0"/>
              <a:t>required</a:t>
            </a:r>
            <a:r>
              <a:rPr lang="en-US" sz="2400" dirty="0"/>
              <a:t> per Federal Regulations as part of post-market surveillance to identify any problems with the product </a:t>
            </a:r>
          </a:p>
          <a:p>
            <a:r>
              <a:rPr lang="en-US" sz="24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963" y="7048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DF2A0-A33C-4824-9536-37B9920E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891" y="4632146"/>
            <a:ext cx="2849819" cy="18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056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Customer complaints </a:t>
            </a:r>
          </a:p>
          <a:p>
            <a:r>
              <a:rPr lang="en-US" sz="2800" dirty="0"/>
              <a:t>Customer polls and questionnaires</a:t>
            </a:r>
          </a:p>
          <a:p>
            <a:r>
              <a:rPr lang="en-US" sz="2800" dirty="0"/>
              <a:t>Parts replacement data</a:t>
            </a:r>
          </a:p>
          <a:p>
            <a:r>
              <a:rPr lang="en-US" sz="2800" dirty="0"/>
              <a:t>Returns data</a:t>
            </a:r>
          </a:p>
          <a:p>
            <a:r>
              <a:rPr lang="en-US" sz="2800" dirty="0"/>
              <a:t>Clinical studies</a:t>
            </a:r>
          </a:p>
          <a:p>
            <a:r>
              <a:rPr lang="en-US" sz="2800" b="1" dirty="0"/>
              <a:t>Social media discussions </a:t>
            </a:r>
            <a:r>
              <a:rPr lang="en-US" sz="2800" dirty="0"/>
              <a:t>– focus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3041" y="2935175"/>
            <a:ext cx="1998617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 from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</a:t>
            </a:r>
          </a:p>
          <a:p>
            <a:r>
              <a:rPr lang="en-US" sz="2000" dirty="0"/>
              <a:t>For this project we chose Twitter </a:t>
            </a:r>
          </a:p>
          <a:p>
            <a:r>
              <a:rPr lang="en-US" sz="2000" dirty="0"/>
              <a:t>The length of each message is limited (280 characters)</a:t>
            </a:r>
          </a:p>
          <a:p>
            <a:r>
              <a:rPr lang="en-US" sz="2000" dirty="0"/>
              <a:t>There are already libraries available to make data gathering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5" y="4526643"/>
            <a:ext cx="1042662" cy="946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E9F2C-EE27-4864-A051-0793D63D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73" y="4121784"/>
            <a:ext cx="1676400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B8C48-8C28-407F-8E02-30AE90B4F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883" y="4254499"/>
            <a:ext cx="1952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</p:spTree>
    <p:extLst>
      <p:ext uri="{BB962C8B-B14F-4D97-AF65-F5344CB8AC3E}">
        <p14:creationId xmlns:p14="http://schemas.microsoft.com/office/powerpoint/2010/main" val="11638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['__class__', '__</a:t>
            </a:r>
            <a:r>
              <a:rPr lang="en-US" sz="1400" dirty="0" err="1"/>
              <a:t>delattr</a:t>
            </a:r>
            <a:r>
              <a:rPr lang="en-US" sz="1400" dirty="0"/>
              <a:t>__', '__</a:t>
            </a:r>
            <a:r>
              <a:rPr lang="en-US" sz="1400" dirty="0" err="1"/>
              <a:t>dict</a:t>
            </a:r>
            <a:r>
              <a:rPr lang="en-US" sz="1400" dirty="0"/>
              <a:t>__', '__</a:t>
            </a:r>
            <a:r>
              <a:rPr lang="en-US" sz="1400" dirty="0" err="1"/>
              <a:t>dir</a:t>
            </a:r>
            <a:r>
              <a:rPr lang="en-US" sz="1400" dirty="0"/>
              <a:t>__', '__doc__', '__eq__', '__format__', '__</a:t>
            </a:r>
            <a:r>
              <a:rPr lang="en-US" sz="1400" dirty="0" err="1"/>
              <a:t>ge</a:t>
            </a:r>
            <a:r>
              <a:rPr lang="en-US" sz="1400" dirty="0"/>
              <a:t>__', '__</a:t>
            </a:r>
            <a:r>
              <a:rPr lang="en-US" sz="1400" dirty="0" err="1"/>
              <a:t>getattribute</a:t>
            </a:r>
            <a:r>
              <a:rPr lang="en-US" sz="1400" dirty="0"/>
              <a:t>__', '__</a:t>
            </a:r>
            <a:r>
              <a:rPr lang="en-US" sz="1400" dirty="0" err="1"/>
              <a:t>getstate</a:t>
            </a:r>
            <a:r>
              <a:rPr lang="en-US" sz="1400" dirty="0"/>
              <a:t>__', '__</a:t>
            </a:r>
            <a:r>
              <a:rPr lang="en-US" sz="1400" dirty="0" err="1"/>
              <a:t>gt</a:t>
            </a:r>
            <a:r>
              <a:rPr lang="en-US" sz="1400" dirty="0"/>
              <a:t>__', '__hash__', '__</a:t>
            </a:r>
            <a:r>
              <a:rPr lang="en-US" sz="1400" dirty="0" err="1"/>
              <a:t>init</a:t>
            </a:r>
            <a:r>
              <a:rPr lang="en-US" sz="1400" dirty="0"/>
              <a:t>__', '__</a:t>
            </a:r>
            <a:r>
              <a:rPr lang="en-US" sz="1400" dirty="0" err="1"/>
              <a:t>init_subclass</a:t>
            </a:r>
            <a:r>
              <a:rPr lang="en-US" sz="1400" dirty="0"/>
              <a:t>__', '__le__', '__</a:t>
            </a:r>
            <a:r>
              <a:rPr lang="en-US" sz="1400" dirty="0" err="1"/>
              <a:t>lt</a:t>
            </a:r>
            <a:r>
              <a:rPr lang="en-US" sz="1400" dirty="0"/>
              <a:t>__', '__module__', '__ne__', '__new__', '__reduce__', '__</a:t>
            </a:r>
            <a:r>
              <a:rPr lang="en-US" sz="1400" dirty="0" err="1"/>
              <a:t>reduce_ex</a:t>
            </a:r>
            <a:r>
              <a:rPr lang="en-US" sz="1400" dirty="0"/>
              <a:t>__', '__</a:t>
            </a:r>
            <a:r>
              <a:rPr lang="en-US" sz="1400" dirty="0" err="1"/>
              <a:t>repr</a:t>
            </a:r>
            <a:r>
              <a:rPr lang="en-US" sz="1400" dirty="0"/>
              <a:t>__', '__</a:t>
            </a:r>
            <a:r>
              <a:rPr lang="en-US" sz="1400" dirty="0" err="1"/>
              <a:t>setattr</a:t>
            </a:r>
            <a:r>
              <a:rPr lang="en-US" sz="1400" dirty="0"/>
              <a:t>__', '__</a:t>
            </a:r>
            <a:r>
              <a:rPr lang="en-US" sz="1400" dirty="0" err="1"/>
              <a:t>sizeof</a:t>
            </a:r>
            <a:r>
              <a:rPr lang="en-US" sz="1400" dirty="0"/>
              <a:t>__', '__str__', '__</a:t>
            </a:r>
            <a:r>
              <a:rPr lang="en-US" sz="1400" dirty="0" err="1"/>
              <a:t>subclasshook</a:t>
            </a:r>
            <a:r>
              <a:rPr lang="en-US" sz="1400" dirty="0"/>
              <a:t>__', '__</a:t>
            </a:r>
            <a:r>
              <a:rPr lang="en-US" sz="1400" dirty="0" err="1"/>
              <a:t>weakref</a:t>
            </a:r>
            <a:r>
              <a:rPr lang="en-US" sz="1400" dirty="0"/>
              <a:t>__', '_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0070C0"/>
                </a:solidFill>
              </a:rPr>
              <a:t>'_json'</a:t>
            </a:r>
            <a:r>
              <a:rPr lang="en-US" sz="1400" dirty="0"/>
              <a:t>,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'author', 'contributors', 'coordinates', '</a:t>
            </a:r>
            <a:r>
              <a:rPr lang="en-US" sz="1400" dirty="0" err="1"/>
              <a:t>created_at</a:t>
            </a:r>
            <a:r>
              <a:rPr lang="en-US" sz="1400" dirty="0"/>
              <a:t>', 'destroy', 'entities', 'favorite', '</a:t>
            </a:r>
            <a:r>
              <a:rPr lang="en-US" sz="1400" dirty="0" err="1"/>
              <a:t>favorite_count</a:t>
            </a:r>
            <a:r>
              <a:rPr lang="en-US" sz="1400" dirty="0"/>
              <a:t>', 'favorited', 'geo', 'id', '</a:t>
            </a:r>
            <a:r>
              <a:rPr lang="en-US" sz="1400" dirty="0" err="1"/>
              <a:t>id_str</a:t>
            </a:r>
            <a:r>
              <a:rPr lang="en-US" sz="1400" dirty="0"/>
              <a:t>', '</a:t>
            </a:r>
            <a:r>
              <a:rPr lang="en-US" sz="1400" dirty="0" err="1"/>
              <a:t>in_reply_to_screen_name</a:t>
            </a:r>
            <a:r>
              <a:rPr lang="en-US" sz="1400" dirty="0"/>
              <a:t>', '</a:t>
            </a:r>
            <a:r>
              <a:rPr lang="en-US" sz="1400" dirty="0" err="1"/>
              <a:t>in_reply_to_status_id</a:t>
            </a:r>
            <a:r>
              <a:rPr lang="en-US" sz="1400" dirty="0"/>
              <a:t>', '</a:t>
            </a:r>
            <a:r>
              <a:rPr lang="en-US" sz="1400" dirty="0" err="1"/>
              <a:t>in_reply_to_status_id_str</a:t>
            </a:r>
            <a:r>
              <a:rPr lang="en-US" sz="1400" dirty="0"/>
              <a:t>', '</a:t>
            </a:r>
            <a:r>
              <a:rPr lang="en-US" sz="1400" dirty="0" err="1"/>
              <a:t>in_reply_to_user_id</a:t>
            </a:r>
            <a:r>
              <a:rPr lang="en-US" sz="1400" dirty="0"/>
              <a:t>', '</a:t>
            </a:r>
            <a:r>
              <a:rPr lang="en-US" sz="1400" dirty="0" err="1"/>
              <a:t>in_reply_to_user_id_str</a:t>
            </a:r>
            <a:r>
              <a:rPr lang="en-US" sz="1400" dirty="0"/>
              <a:t>', '</a:t>
            </a:r>
            <a:r>
              <a:rPr lang="en-US" sz="1400" dirty="0" err="1"/>
              <a:t>is_quote_status</a:t>
            </a:r>
            <a:r>
              <a:rPr lang="en-US" sz="1400" dirty="0"/>
              <a:t>', '</a:t>
            </a:r>
            <a:r>
              <a:rPr lang="en-US" sz="1400" dirty="0" err="1"/>
              <a:t>lang</a:t>
            </a:r>
            <a:r>
              <a:rPr lang="en-US" sz="1400" dirty="0"/>
              <a:t>', 'parse', '</a:t>
            </a:r>
            <a:r>
              <a:rPr lang="en-US" sz="1400" dirty="0" err="1"/>
              <a:t>parse_list</a:t>
            </a:r>
            <a:r>
              <a:rPr lang="en-US" sz="1400" dirty="0"/>
              <a:t>', 'place', '</a:t>
            </a:r>
            <a:r>
              <a:rPr lang="en-US" sz="1400" dirty="0" err="1"/>
              <a:t>possibly_sensitive</a:t>
            </a:r>
            <a:r>
              <a:rPr lang="en-US" sz="1400" dirty="0"/>
              <a:t>', 'retweet', '</a:t>
            </a:r>
            <a:r>
              <a:rPr lang="en-US" sz="1400" dirty="0" err="1"/>
              <a:t>retweet_count</a:t>
            </a:r>
            <a:r>
              <a:rPr lang="en-US" sz="1400" dirty="0"/>
              <a:t>', 'retweeted', 'retweets', 'source', '</a:t>
            </a:r>
            <a:r>
              <a:rPr lang="en-US" sz="1400" dirty="0" err="1"/>
              <a:t>source_url</a:t>
            </a:r>
            <a:r>
              <a:rPr lang="en-US" sz="1400" dirty="0"/>
              <a:t>', ‘</a:t>
            </a:r>
            <a:r>
              <a:rPr lang="en-US" sz="1400" b="1" dirty="0" err="1"/>
              <a:t>full_text</a:t>
            </a:r>
            <a:r>
              <a:rPr lang="en-US" sz="1400" dirty="0"/>
              <a:t>', 'truncated', 'user']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22D7-A34A-463D-B9D4-71B96C5E0D76}"/>
              </a:ext>
            </a:extLst>
          </p:cNvPr>
          <p:cNvSpPr txBox="1"/>
          <p:nvPr/>
        </p:nvSpPr>
        <p:spPr>
          <a:xfrm>
            <a:off x="316522" y="3866098"/>
            <a:ext cx="769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_json - </a:t>
            </a:r>
            <a:r>
              <a:rPr lang="en-US" sz="2000" dirty="0"/>
              <a:t>JSON serializable response data as a dictionary</a:t>
            </a:r>
          </a:p>
          <a:p>
            <a:r>
              <a:rPr lang="en-US" sz="2000" dirty="0" err="1"/>
              <a:t>json.dumps</a:t>
            </a:r>
            <a:r>
              <a:rPr lang="en-US" sz="2000" dirty="0"/>
              <a:t> extracts the data in JSON format</a:t>
            </a:r>
          </a:p>
          <a:p>
            <a:endParaRPr lang="en-US" sz="2000" dirty="0"/>
          </a:p>
          <a:p>
            <a:r>
              <a:rPr lang="en-US" sz="2000" dirty="0"/>
              <a:t>Only unique non-retweeted entries were collected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C592A-F720-49C1-AFAA-4529C3FB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8" y="5287926"/>
            <a:ext cx="57721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0" y="135172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Initial Plan – Relational database in MySQL</a:t>
            </a:r>
          </a:p>
          <a:p>
            <a:pPr marL="0" indent="0">
              <a:buNone/>
            </a:pPr>
            <a:r>
              <a:rPr lang="en-US" sz="2800" dirty="0"/>
              <a:t>This schema would cover needs of collecting data from multiple sources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60" y="2997269"/>
            <a:ext cx="6201880" cy="34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1773</TotalTime>
  <Words>838</Words>
  <Application>Microsoft Office PowerPoint</Application>
  <PresentationFormat>On-screen Show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NimbusRomNo9L-Regu</vt:lpstr>
      <vt:lpstr>NimbusRomNo9L-ReguItal</vt:lpstr>
      <vt:lpstr>Office Theme</vt:lpstr>
      <vt:lpstr>Post-Market surveillance of Illumina products</vt:lpstr>
      <vt:lpstr>Summary</vt:lpstr>
      <vt:lpstr>Illumina </vt:lpstr>
      <vt:lpstr>Post-market surveillance</vt:lpstr>
      <vt:lpstr>Examples of post-market data sources</vt:lpstr>
      <vt:lpstr>Data collection from social media</vt:lpstr>
      <vt:lpstr>Twitter data collection</vt:lpstr>
      <vt:lpstr>“Tweepy” return</vt:lpstr>
      <vt:lpstr>Database plan</vt:lpstr>
      <vt:lpstr>Database plan</vt:lpstr>
      <vt:lpstr>Database plan</vt:lpstr>
      <vt:lpstr>Natural language processing </vt:lpstr>
      <vt:lpstr>Natural language processing Sentiment Polarity Analysis </vt:lpstr>
      <vt:lpstr>Natural Language Processing Sentiment Analysis  “Pitfalls”!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Ivan Charkin</cp:lastModifiedBy>
  <cp:revision>33</cp:revision>
  <dcterms:created xsi:type="dcterms:W3CDTF">2017-03-18T16:30:52Z</dcterms:created>
  <dcterms:modified xsi:type="dcterms:W3CDTF">2019-04-13T19:14:48Z</dcterms:modified>
</cp:coreProperties>
</file>