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72" r:id="rId3"/>
    <p:sldId id="257" r:id="rId4"/>
    <p:sldId id="285" r:id="rId5"/>
    <p:sldId id="258" r:id="rId6"/>
    <p:sldId id="286" r:id="rId7"/>
    <p:sldId id="273" r:id="rId8"/>
    <p:sldId id="287" r:id="rId9"/>
    <p:sldId id="267" r:id="rId10"/>
    <p:sldId id="288" r:id="rId11"/>
    <p:sldId id="271" r:id="rId12"/>
    <p:sldId id="268" r:id="rId13"/>
    <p:sldId id="289" r:id="rId14"/>
    <p:sldId id="269" r:id="rId15"/>
    <p:sldId id="282" r:id="rId16"/>
    <p:sldId id="270" r:id="rId17"/>
    <p:sldId id="290" r:id="rId18"/>
    <p:sldId id="274" r:id="rId19"/>
    <p:sldId id="291" r:id="rId20"/>
    <p:sldId id="261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79"/>
  </p:normalViewPr>
  <p:slideViewPr>
    <p:cSldViewPr snapToGrid="0" snapToObjects="1">
      <p:cViewPr>
        <p:scale>
          <a:sx n="100" d="100"/>
          <a:sy n="100" d="100"/>
        </p:scale>
        <p:origin x="749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>
                <a:solidFill>
                  <a:srgbClr val="0257A1"/>
                </a:solidFill>
              </a:rPr>
              <a:t>DataScience</a:t>
            </a:r>
            <a:r>
              <a:rPr lang="en-US" sz="1600" b="1" kern="0" dirty="0">
                <a:solidFill>
                  <a:srgbClr val="C00000"/>
                </a:solidFill>
              </a:rPr>
              <a:t>@</a:t>
            </a:r>
            <a:r>
              <a:rPr lang="en-US" sz="1600" b="1" kern="0" dirty="0">
                <a:solidFill>
                  <a:srgbClr val="0257A1"/>
                </a:solidFill>
              </a:rPr>
              <a:t>SMU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toniovalls.com/7-formas-de-aumentar-tu-autoestima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toniovalls.com/7-formas-de-aumentar-tu-autoestima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Post-Market surveillance of Illumina products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Ivan Charkin, Jeff Leath, Alec Neff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7212C-0B0E-4A85-A32E-83417544CE96}"/>
              </a:ext>
            </a:extLst>
          </p:cNvPr>
          <p:cNvSpPr txBox="1"/>
          <p:nvPr/>
        </p:nvSpPr>
        <p:spPr>
          <a:xfrm>
            <a:off x="685800" y="4640580"/>
            <a:ext cx="430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MSDS 7330 project</a:t>
            </a:r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70" y="1612265"/>
            <a:ext cx="7886700" cy="4351338"/>
          </a:xfrm>
        </p:spPr>
        <p:txBody>
          <a:bodyPr>
            <a:noAutofit/>
          </a:bodyPr>
          <a:lstStyle/>
          <a:p>
            <a:r>
              <a:rPr lang="en-US" sz="2000" dirty="0"/>
              <a:t>There are several specialized websites hosting discussion forums for specific applications of Illumina products, but the data access is limited</a:t>
            </a:r>
          </a:p>
          <a:p>
            <a:r>
              <a:rPr lang="en-US" sz="2000" dirty="0"/>
              <a:t>We chose Twitter since there are already scraping libraries available </a:t>
            </a:r>
          </a:p>
          <a:p>
            <a:r>
              <a:rPr lang="en-US" sz="2000" dirty="0"/>
              <a:t>The following keywords were used in preliminary runs:</a:t>
            </a:r>
          </a:p>
          <a:p>
            <a:pPr lvl="1"/>
            <a:r>
              <a:rPr lang="en-US" sz="2000" dirty="0"/>
              <a:t>Illumina</a:t>
            </a:r>
          </a:p>
          <a:p>
            <a:pPr lvl="1"/>
            <a:r>
              <a:rPr lang="en-US" sz="2000" dirty="0"/>
              <a:t>MiSeq</a:t>
            </a:r>
          </a:p>
          <a:p>
            <a:pPr lvl="1"/>
            <a:r>
              <a:rPr lang="en-US" sz="2000" dirty="0"/>
              <a:t>MiniSeq</a:t>
            </a:r>
          </a:p>
          <a:p>
            <a:pPr lvl="1"/>
            <a:r>
              <a:rPr lang="en-US" sz="2000" dirty="0"/>
              <a:t>NextSeq</a:t>
            </a:r>
          </a:p>
          <a:p>
            <a:pPr lvl="1"/>
            <a:r>
              <a:rPr lang="en-US" sz="2000" dirty="0"/>
              <a:t>NovaSeq</a:t>
            </a:r>
          </a:p>
          <a:p>
            <a:pPr lvl="1"/>
            <a:r>
              <a:rPr lang="en-US" sz="2000" dirty="0"/>
              <a:t>iSeq</a:t>
            </a:r>
          </a:p>
          <a:p>
            <a:pPr lvl="1"/>
            <a:r>
              <a:rPr lang="en-US" sz="2000" dirty="0"/>
              <a:t>HiSeq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96FD6-D77F-4FBF-9D65-3EEF907AF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4154964"/>
            <a:ext cx="15430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6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scraping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Library("twitteR") is used to scrape data from Twitter</a:t>
            </a:r>
          </a:p>
          <a:p>
            <a:r>
              <a:rPr lang="en-US" dirty="0"/>
              <a:t>Results are imported into a CSV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attributes will need to be extracted and recorded in the database:</a:t>
            </a:r>
          </a:p>
          <a:p>
            <a:pPr lvl="1"/>
            <a:r>
              <a:rPr lang="en-US" dirty="0"/>
              <a:t>Product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Author of the post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Other relevant attributes…</a:t>
            </a:r>
          </a:p>
          <a:p>
            <a:r>
              <a:rPr lang="en-US" dirty="0"/>
              <a:t>Natural language processing will be needed to extract some of the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attributes will need to be extracted and recorded in the database:</a:t>
            </a:r>
          </a:p>
          <a:p>
            <a:pPr lvl="1"/>
            <a:r>
              <a:rPr lang="en-US" dirty="0"/>
              <a:t>Product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Author of the post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Other relevant attributes…</a:t>
            </a:r>
          </a:p>
          <a:p>
            <a:r>
              <a:rPr lang="en-US" dirty="0"/>
              <a:t>Natural language processing will be needed to extract some of the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preliminary Schema based on available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5D707-46C6-4854-9CB6-E3D26BB2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42" y="1600200"/>
            <a:ext cx="7115175" cy="4343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85DCE8-27DA-4825-89B2-3B67744F78FD}"/>
              </a:ext>
            </a:extLst>
          </p:cNvPr>
          <p:cNvSpPr txBox="1"/>
          <p:nvPr/>
        </p:nvSpPr>
        <p:spPr>
          <a:xfrm>
            <a:off x="914400" y="4634101"/>
            <a:ext cx="3246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schema will be expanded and optimized – bulk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preliminary Schema based on available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5D707-46C6-4854-9CB6-E3D26BB2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42" y="1600200"/>
            <a:ext cx="7115175" cy="4343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85DCE8-27DA-4825-89B2-3B67744F78FD}"/>
              </a:ext>
            </a:extLst>
          </p:cNvPr>
          <p:cNvSpPr txBox="1"/>
          <p:nvPr/>
        </p:nvSpPr>
        <p:spPr>
          <a:xfrm>
            <a:off x="914400" y="4634101"/>
            <a:ext cx="3246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schema will be expanded and optimized – bulk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10762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" y="1794194"/>
            <a:ext cx="78867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To convert the text from scraped customer comments to the database attributes we plan to use R</a:t>
            </a:r>
          </a:p>
          <a:p>
            <a:r>
              <a:rPr lang="en-US" sz="2800" dirty="0"/>
              <a:t>Package library(tm) can be used for simple analysis</a:t>
            </a:r>
          </a:p>
          <a:p>
            <a:pPr lvl="1"/>
            <a:r>
              <a:rPr lang="en-US" sz="2400" dirty="0"/>
              <a:t>Remove punctuation</a:t>
            </a:r>
          </a:p>
          <a:p>
            <a:pPr lvl="1"/>
            <a:r>
              <a:rPr lang="en-US" sz="2400" dirty="0"/>
              <a:t>Convert to lower case</a:t>
            </a:r>
          </a:p>
          <a:p>
            <a:pPr lvl="1"/>
            <a:r>
              <a:rPr lang="en-US" sz="2400" dirty="0"/>
              <a:t>Ability to remove the numbers – may not use since numbers can relevant to the discussion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" y="1794194"/>
            <a:ext cx="78867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To convert the text from scraped customer comments to the database attributes we plan to use R</a:t>
            </a:r>
          </a:p>
          <a:p>
            <a:r>
              <a:rPr lang="en-US" sz="2800" dirty="0"/>
              <a:t>Package library(tm) can be used for simple analysis</a:t>
            </a:r>
          </a:p>
          <a:p>
            <a:pPr lvl="1"/>
            <a:r>
              <a:rPr lang="en-US" sz="2400" dirty="0"/>
              <a:t>Remove punctuation</a:t>
            </a:r>
          </a:p>
          <a:p>
            <a:pPr lvl="1"/>
            <a:r>
              <a:rPr lang="en-US" sz="2400" dirty="0"/>
              <a:t>Convert to lower case</a:t>
            </a:r>
          </a:p>
          <a:p>
            <a:pPr lvl="1"/>
            <a:r>
              <a:rPr lang="en-US" sz="2400" dirty="0"/>
              <a:t>Ability to remove the numbers – may not use since numbers can relevant to the discussion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3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on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Package tm is also capable of more advanced functions such as to</a:t>
            </a:r>
          </a:p>
          <a:p>
            <a:pPr lvl="1"/>
            <a:r>
              <a:rPr lang="en-US" sz="2400" dirty="0"/>
              <a:t>filter documents for certain criteria </a:t>
            </a:r>
          </a:p>
          <a:p>
            <a:pPr lvl="1"/>
            <a:r>
              <a:rPr lang="en-US" sz="2400" dirty="0"/>
              <a:t>perform full text search. </a:t>
            </a:r>
          </a:p>
          <a:p>
            <a:r>
              <a:rPr lang="en-US" sz="2800" dirty="0"/>
              <a:t>The package also supports the export from document collections to term-document matrices</a:t>
            </a:r>
          </a:p>
          <a:p>
            <a:r>
              <a:rPr lang="en-US" sz="2800" dirty="0"/>
              <a:t>We may use another package based on feedback for this presentation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on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Package tm is also capable of more advanced functions such as to</a:t>
            </a:r>
          </a:p>
          <a:p>
            <a:pPr lvl="1"/>
            <a:r>
              <a:rPr lang="en-US" sz="2400" dirty="0"/>
              <a:t>filter documents for certain criteria </a:t>
            </a:r>
          </a:p>
          <a:p>
            <a:pPr lvl="1"/>
            <a:r>
              <a:rPr lang="en-US" sz="2400" dirty="0"/>
              <a:t>perform full text search. </a:t>
            </a:r>
          </a:p>
          <a:p>
            <a:r>
              <a:rPr lang="en-US" sz="2800" dirty="0"/>
              <a:t>The package also supports the export from document collections to term-document matrices</a:t>
            </a:r>
          </a:p>
          <a:p>
            <a:r>
              <a:rPr lang="en-US" sz="2800" dirty="0"/>
              <a:t>We may use another package based on feedback for this presentation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5929"/>
            <a:ext cx="8141970" cy="4584383"/>
          </a:xfrm>
        </p:spPr>
        <p:txBody>
          <a:bodyPr>
            <a:normAutofit/>
          </a:bodyPr>
          <a:lstStyle/>
          <a:p>
            <a:r>
              <a:rPr lang="en-US" dirty="0"/>
              <a:t>The goal of this project is to collect the post-market data on the performance of products made by Illumina and organize the information into a database</a:t>
            </a:r>
          </a:p>
          <a:p>
            <a:r>
              <a:rPr lang="en-US" dirty="0"/>
              <a:t>The data are obtained from Twitter by scraping with a custom R script</a:t>
            </a:r>
          </a:p>
          <a:p>
            <a:r>
              <a:rPr lang="en-US" dirty="0"/>
              <a:t>The data are organized using a schema created using MySQL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more Twitter data</a:t>
            </a:r>
          </a:p>
          <a:p>
            <a:r>
              <a:rPr lang="en-US" dirty="0"/>
              <a:t>Choose NLP package</a:t>
            </a:r>
          </a:p>
          <a:p>
            <a:r>
              <a:rPr lang="en-US" dirty="0"/>
              <a:t>Design Database Schema based on the NLP package capabilities</a:t>
            </a:r>
          </a:p>
          <a:p>
            <a:r>
              <a:rPr lang="en-US" dirty="0"/>
              <a:t>Perform basic analysis using the database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more Twitter data</a:t>
            </a:r>
          </a:p>
          <a:p>
            <a:r>
              <a:rPr lang="en-US" dirty="0"/>
              <a:t>Choose NLP package</a:t>
            </a:r>
          </a:p>
          <a:p>
            <a:r>
              <a:rPr lang="en-US" dirty="0"/>
              <a:t>Design Database Schema based on the NLP package capabilities</a:t>
            </a:r>
          </a:p>
          <a:p>
            <a:r>
              <a:rPr lang="en-US" dirty="0"/>
              <a:t>Perform basic analysis using the database output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522621"/>
            <a:ext cx="8755380" cy="27141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Illumina is a leading company in the DNA sequencing market </a:t>
            </a:r>
          </a:p>
          <a:p>
            <a:r>
              <a:rPr lang="en-US" sz="2800" dirty="0"/>
              <a:t>It produces multiple platforms of DNA sequencers for various applications and consumables used for sequencing runs </a:t>
            </a:r>
          </a:p>
          <a:p>
            <a:r>
              <a:rPr lang="en-US" sz="2800" dirty="0"/>
              <a:t>The products are used for both research and medical diagnostics purposes (e.g. in-vitro diagnostics, cancer research)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80A4E-87A3-425A-95F6-360DA97B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6875"/>
            <a:ext cx="9144000" cy="2197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DBF1BA-4335-48A0-8FB7-5AA5E99D6403}"/>
              </a:ext>
            </a:extLst>
          </p:cNvPr>
          <p:cNvSpPr txBox="1"/>
          <p:nvPr/>
        </p:nvSpPr>
        <p:spPr>
          <a:xfrm>
            <a:off x="6970955" y="4005649"/>
            <a:ext cx="194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www.illumina.com</a:t>
            </a:r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522621"/>
            <a:ext cx="8755380" cy="27141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Illumina is a leading company in the DNA sequencing market </a:t>
            </a:r>
          </a:p>
          <a:p>
            <a:r>
              <a:rPr lang="en-US" sz="2800" dirty="0"/>
              <a:t>It produces multiple platforms of DNA sequencers for various applications and consumables used for sequencing runs </a:t>
            </a:r>
          </a:p>
          <a:p>
            <a:r>
              <a:rPr lang="en-US" sz="2800" dirty="0"/>
              <a:t>The products are used for both research and medical diagnostics purposes (e.g. in-vitro diagnostics, cancer research)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80A4E-87A3-425A-95F6-360DA97B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6875"/>
            <a:ext cx="9144000" cy="2197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DBF1BA-4335-48A0-8FB7-5AA5E99D6403}"/>
              </a:ext>
            </a:extLst>
          </p:cNvPr>
          <p:cNvSpPr txBox="1"/>
          <p:nvPr/>
        </p:nvSpPr>
        <p:spPr>
          <a:xfrm>
            <a:off x="6970955" y="4005649"/>
            <a:ext cx="194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www.illumina.com</a:t>
            </a:r>
          </a:p>
        </p:txBody>
      </p:sp>
    </p:spTree>
    <p:extLst>
      <p:ext uri="{BB962C8B-B14F-4D97-AF65-F5344CB8AC3E}">
        <p14:creationId xmlns:p14="http://schemas.microsoft.com/office/powerpoint/2010/main" val="25557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Post-market surveillance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5" y="1604645"/>
            <a:ext cx="808863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For on-market products it is generally a good practice to proactively seek customer feedback on the product performance instead of relying on complaints only</a:t>
            </a:r>
          </a:p>
          <a:p>
            <a:r>
              <a:rPr lang="en-US" sz="2800" dirty="0"/>
              <a:t>For medical devices proactive collection of data is </a:t>
            </a:r>
            <a:r>
              <a:rPr lang="en-US" sz="2800" u="sng" dirty="0"/>
              <a:t>required</a:t>
            </a:r>
            <a:r>
              <a:rPr lang="en-US" sz="2800" dirty="0"/>
              <a:t> per Federal Regulations as part of post-market surveillance to identify any problems with the product </a:t>
            </a:r>
          </a:p>
          <a:p>
            <a:r>
              <a:rPr lang="en-US" sz="2800" dirty="0"/>
              <a:t>The data are supposed to be collected during the whole time the product is on the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53C0F4E9-82D5-4766-A839-E4B739F89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58094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Post-market surveillance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5" y="1604645"/>
            <a:ext cx="808863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For on-market products it is generally a good practice to proactively seek customer feedback on the product performance instead of relying on complaints only</a:t>
            </a:r>
          </a:p>
          <a:p>
            <a:r>
              <a:rPr lang="en-US" sz="2800" dirty="0"/>
              <a:t>For medical devices proactive collection of data is </a:t>
            </a:r>
            <a:r>
              <a:rPr lang="en-US" sz="2800" u="sng" dirty="0"/>
              <a:t>required</a:t>
            </a:r>
            <a:r>
              <a:rPr lang="en-US" sz="2800" dirty="0"/>
              <a:t> per Federal Regulations as part of post-market surveillance to identify any problems with the product </a:t>
            </a:r>
          </a:p>
          <a:p>
            <a:r>
              <a:rPr lang="en-US" sz="2800" dirty="0"/>
              <a:t>The data are supposed to be collected during the whole time the product is on the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53C0F4E9-82D5-4766-A839-E4B739F89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58094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3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post-market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468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Customer complaints – mostly reactive</a:t>
            </a:r>
          </a:p>
          <a:p>
            <a:r>
              <a:rPr lang="en-US" dirty="0"/>
              <a:t>Customer polls and questionnaires</a:t>
            </a:r>
          </a:p>
          <a:p>
            <a:r>
              <a:rPr lang="en-US" dirty="0"/>
              <a:t>Parts replacement data</a:t>
            </a:r>
          </a:p>
          <a:p>
            <a:r>
              <a:rPr lang="en-US" dirty="0"/>
              <a:t>Returns data</a:t>
            </a:r>
          </a:p>
          <a:p>
            <a:r>
              <a:rPr lang="en-US" dirty="0"/>
              <a:t>Clinical studies</a:t>
            </a:r>
          </a:p>
          <a:p>
            <a:r>
              <a:rPr lang="en-US" dirty="0"/>
              <a:t>Social media discussions and – focus of this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0953F0B-8BA6-4B56-B94D-C93731E26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5228" y="3208020"/>
            <a:ext cx="1998617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post-market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468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Customer complaints – mostly reactive</a:t>
            </a:r>
          </a:p>
          <a:p>
            <a:r>
              <a:rPr lang="en-US" dirty="0"/>
              <a:t>Customer polls and questionnaires</a:t>
            </a:r>
          </a:p>
          <a:p>
            <a:r>
              <a:rPr lang="en-US" dirty="0"/>
              <a:t>Parts replacement data</a:t>
            </a:r>
          </a:p>
          <a:p>
            <a:r>
              <a:rPr lang="en-US" dirty="0"/>
              <a:t>Returns data</a:t>
            </a:r>
          </a:p>
          <a:p>
            <a:r>
              <a:rPr lang="en-US" dirty="0"/>
              <a:t>Clinical studies</a:t>
            </a:r>
          </a:p>
          <a:p>
            <a:r>
              <a:rPr lang="en-US" dirty="0"/>
              <a:t>Social media discussions and – focus of this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0953F0B-8BA6-4B56-B94D-C93731E26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5228" y="3208020"/>
            <a:ext cx="1998617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3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70" y="1612265"/>
            <a:ext cx="7886700" cy="4351338"/>
          </a:xfrm>
        </p:spPr>
        <p:txBody>
          <a:bodyPr>
            <a:noAutofit/>
          </a:bodyPr>
          <a:lstStyle/>
          <a:p>
            <a:r>
              <a:rPr lang="en-US" sz="2000" dirty="0"/>
              <a:t>There are several specialized websites hosting discussion forums for specific applications of Illumina products, but the data access is limited</a:t>
            </a:r>
          </a:p>
          <a:p>
            <a:r>
              <a:rPr lang="en-US" sz="2000" dirty="0"/>
              <a:t>We chose Twitter since there are already scraping libraries available </a:t>
            </a:r>
          </a:p>
          <a:p>
            <a:r>
              <a:rPr lang="en-US" sz="2000" dirty="0"/>
              <a:t>The following keywords were used in preliminary runs:</a:t>
            </a:r>
          </a:p>
          <a:p>
            <a:pPr lvl="1"/>
            <a:r>
              <a:rPr lang="en-US" sz="2000" dirty="0"/>
              <a:t>Illumina</a:t>
            </a:r>
          </a:p>
          <a:p>
            <a:pPr lvl="1"/>
            <a:r>
              <a:rPr lang="en-US" sz="2000" dirty="0"/>
              <a:t>MiSeq</a:t>
            </a:r>
          </a:p>
          <a:p>
            <a:pPr lvl="1"/>
            <a:r>
              <a:rPr lang="en-US" sz="2000" dirty="0"/>
              <a:t>MiniSeq</a:t>
            </a:r>
          </a:p>
          <a:p>
            <a:pPr lvl="1"/>
            <a:r>
              <a:rPr lang="en-US" sz="2000" dirty="0"/>
              <a:t>NextSeq</a:t>
            </a:r>
          </a:p>
          <a:p>
            <a:pPr lvl="1"/>
            <a:r>
              <a:rPr lang="en-US" sz="2000" dirty="0"/>
              <a:t>NovaSeq</a:t>
            </a:r>
          </a:p>
          <a:p>
            <a:pPr lvl="1"/>
            <a:r>
              <a:rPr lang="en-US" sz="2000" dirty="0"/>
              <a:t>iSeq</a:t>
            </a:r>
          </a:p>
          <a:p>
            <a:pPr lvl="1"/>
            <a:r>
              <a:rPr lang="en-US" sz="2000" dirty="0"/>
              <a:t>HiSeq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96FD6-D77F-4FBF-9D65-3EEF907AF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4154964"/>
            <a:ext cx="15430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1613</TotalTime>
  <Words>882</Words>
  <Application>Microsoft Office PowerPoint</Application>
  <PresentationFormat>On-screen Show (4:3)</PresentationFormat>
  <Paragraphs>142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Post-Market surveillance of Illumina products</vt:lpstr>
      <vt:lpstr>Summary</vt:lpstr>
      <vt:lpstr>Illumina </vt:lpstr>
      <vt:lpstr>Illumina </vt:lpstr>
      <vt:lpstr>Post-market surveillance</vt:lpstr>
      <vt:lpstr>Post-market surveillance</vt:lpstr>
      <vt:lpstr>Examples of post-market data sources</vt:lpstr>
      <vt:lpstr>Examples of post-market data sources</vt:lpstr>
      <vt:lpstr>Data scraping</vt:lpstr>
      <vt:lpstr>Data scraping</vt:lpstr>
      <vt:lpstr>Data scraping cont.</vt:lpstr>
      <vt:lpstr>Database plan</vt:lpstr>
      <vt:lpstr>Database plan</vt:lpstr>
      <vt:lpstr>Very preliminary Schema based on available data</vt:lpstr>
      <vt:lpstr>Very preliminary Schema based on available data</vt:lpstr>
      <vt:lpstr>Natural language processing </vt:lpstr>
      <vt:lpstr>Natural language processing </vt:lpstr>
      <vt:lpstr>More details on NLP</vt:lpstr>
      <vt:lpstr>More details on NLP</vt:lpstr>
      <vt:lpstr>Next steps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Charkin, Ivan</cp:lastModifiedBy>
  <cp:revision>23</cp:revision>
  <dcterms:created xsi:type="dcterms:W3CDTF">2017-03-18T16:30:52Z</dcterms:created>
  <dcterms:modified xsi:type="dcterms:W3CDTF">2019-02-26T01:53:13Z</dcterms:modified>
</cp:coreProperties>
</file>