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72" r:id="rId3"/>
    <p:sldId id="257" r:id="rId4"/>
    <p:sldId id="285" r:id="rId5"/>
    <p:sldId id="258" r:id="rId6"/>
    <p:sldId id="286" r:id="rId7"/>
    <p:sldId id="273" r:id="rId8"/>
    <p:sldId id="287" r:id="rId9"/>
    <p:sldId id="267" r:id="rId10"/>
    <p:sldId id="288" r:id="rId11"/>
    <p:sldId id="271" r:id="rId12"/>
    <p:sldId id="269" r:id="rId13"/>
    <p:sldId id="268" r:id="rId14"/>
    <p:sldId id="294" r:id="rId15"/>
    <p:sldId id="292" r:id="rId16"/>
    <p:sldId id="270" r:id="rId17"/>
    <p:sldId id="290" r:id="rId18"/>
    <p:sldId id="293" r:id="rId19"/>
    <p:sldId id="291" r:id="rId20"/>
    <p:sldId id="26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79"/>
  </p:normalViewPr>
  <p:slideViewPr>
    <p:cSldViewPr snapToGrid="0" snapToObjects="1">
      <p:cViewPr varScale="1">
        <p:scale>
          <a:sx n="109" d="100"/>
          <a:sy n="109" d="100"/>
        </p:scale>
        <p:origin x="14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>
                <a:solidFill>
                  <a:srgbClr val="0257A1"/>
                </a:solidFill>
              </a:rPr>
              <a:t>DataScience</a:t>
            </a:r>
            <a:r>
              <a:rPr lang="en-US" sz="1600" b="1" kern="0" dirty="0">
                <a:solidFill>
                  <a:srgbClr val="C00000"/>
                </a:solidFill>
              </a:rPr>
              <a:t>@</a:t>
            </a:r>
            <a:r>
              <a:rPr lang="en-US" sz="1600" b="1" kern="0" dirty="0">
                <a:solidFill>
                  <a:srgbClr val="0257A1"/>
                </a:solidFill>
              </a:rPr>
              <a:t>SMU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toniovalls.com/7-formas-de-aumentar-tu-autoestima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toniovalls.com/7-formas-de-aumentar-tu-autoestima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Post-Market surveillance of Illumina products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Ivan Charkin, Jeff Leath, Alec Neff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7212C-0B0E-4A85-A32E-83417544CE96}"/>
              </a:ext>
            </a:extLst>
          </p:cNvPr>
          <p:cNvSpPr txBox="1"/>
          <p:nvPr/>
        </p:nvSpPr>
        <p:spPr>
          <a:xfrm>
            <a:off x="685800" y="4640580"/>
            <a:ext cx="430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MSDS 7330 project</a:t>
            </a:r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70" y="1612265"/>
            <a:ext cx="7886700" cy="4351338"/>
          </a:xfrm>
        </p:spPr>
        <p:txBody>
          <a:bodyPr>
            <a:noAutofit/>
          </a:bodyPr>
          <a:lstStyle/>
          <a:p>
            <a:r>
              <a:rPr lang="en-US" sz="2000" dirty="0"/>
              <a:t>There are several specialized websites hosting discussion forums for specific applications of Illumina products, but the data access is limited</a:t>
            </a:r>
          </a:p>
          <a:p>
            <a:r>
              <a:rPr lang="en-US" sz="2000" dirty="0"/>
              <a:t>We chose Twitter since there are already scraping libraries available </a:t>
            </a:r>
          </a:p>
          <a:p>
            <a:r>
              <a:rPr lang="en-US" sz="2000" dirty="0"/>
              <a:t>The following keywords were used in preliminary runs:</a:t>
            </a:r>
          </a:p>
          <a:p>
            <a:pPr lvl="1"/>
            <a:r>
              <a:rPr lang="en-US" sz="2000" dirty="0"/>
              <a:t>Illumina</a:t>
            </a:r>
          </a:p>
          <a:p>
            <a:pPr lvl="1"/>
            <a:r>
              <a:rPr lang="en-US" sz="2000" dirty="0"/>
              <a:t>MiSeq</a:t>
            </a:r>
          </a:p>
          <a:p>
            <a:pPr lvl="1"/>
            <a:r>
              <a:rPr lang="en-US" sz="2000" dirty="0"/>
              <a:t>MiniSeq</a:t>
            </a:r>
          </a:p>
          <a:p>
            <a:pPr lvl="1"/>
            <a:r>
              <a:rPr lang="en-US" sz="2000" dirty="0"/>
              <a:t>NextSeq</a:t>
            </a:r>
          </a:p>
          <a:p>
            <a:pPr lvl="1"/>
            <a:r>
              <a:rPr lang="en-US" sz="2000" dirty="0"/>
              <a:t>NovaSeq</a:t>
            </a:r>
          </a:p>
          <a:p>
            <a:pPr lvl="1"/>
            <a:r>
              <a:rPr lang="en-US" sz="2000" dirty="0"/>
              <a:t>iSeq</a:t>
            </a:r>
          </a:p>
          <a:p>
            <a:pPr lvl="1"/>
            <a:r>
              <a:rPr lang="en-US" sz="2000" dirty="0"/>
              <a:t>HiSeq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96FD6-D77F-4FBF-9D65-3EEF907AF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4154964"/>
            <a:ext cx="15430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6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scraping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Library("twitteR") is used to scrape data from Twitter</a:t>
            </a:r>
          </a:p>
          <a:p>
            <a:pPr lvl="1"/>
            <a:r>
              <a:rPr lang="en-US" dirty="0"/>
              <a:t>Limited success</a:t>
            </a:r>
          </a:p>
          <a:p>
            <a:endParaRPr lang="en-US" dirty="0"/>
          </a:p>
          <a:p>
            <a:r>
              <a:rPr lang="en-US" dirty="0"/>
              <a:t>Python (“</a:t>
            </a:r>
            <a:r>
              <a:rPr lang="en-US" dirty="0" err="1"/>
              <a:t>Tweepy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tweet mode=’extended’</a:t>
            </a:r>
          </a:p>
          <a:p>
            <a:pPr lvl="2"/>
            <a:r>
              <a:rPr lang="en-US" dirty="0"/>
              <a:t>(full text)</a:t>
            </a:r>
          </a:p>
          <a:p>
            <a:pPr lvl="1"/>
            <a:r>
              <a:rPr lang="en-US" dirty="0" err="1"/>
              <a:t>json.dumps</a:t>
            </a:r>
            <a:r>
              <a:rPr lang="en-US" dirty="0"/>
              <a:t>(tweet. json) command</a:t>
            </a:r>
          </a:p>
          <a:p>
            <a:pPr lvl="2"/>
            <a:r>
              <a:rPr lang="en-US" dirty="0"/>
              <a:t>JSON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Tweepy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5DCE8-27DA-4825-89B2-3B67744F78FD}"/>
              </a:ext>
            </a:extLst>
          </p:cNvPr>
          <p:cNvSpPr txBox="1"/>
          <p:nvPr/>
        </p:nvSpPr>
        <p:spPr>
          <a:xfrm>
            <a:off x="316523" y="1690688"/>
            <a:ext cx="76932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author, contributors, coordinates, created at, destroy,</a:t>
            </a:r>
          </a:p>
          <a:p>
            <a:pPr algn="ctr"/>
            <a:r>
              <a:rPr lang="en-US" sz="2400" dirty="0"/>
              <a:t>display text range, entities, favorite, favorite count,</a:t>
            </a:r>
          </a:p>
          <a:p>
            <a:pPr algn="ctr"/>
            <a:r>
              <a:rPr lang="en-US" sz="2400" dirty="0"/>
              <a:t>favorited, </a:t>
            </a:r>
            <a:r>
              <a:rPr lang="en-US" sz="2400" dirty="0">
                <a:highlight>
                  <a:srgbClr val="FFFF00"/>
                </a:highlight>
              </a:rPr>
              <a:t>full text</a:t>
            </a:r>
            <a:r>
              <a:rPr lang="en-US" sz="2400" dirty="0"/>
              <a:t>, geo, id, id str, in reply to screen name,</a:t>
            </a:r>
          </a:p>
          <a:p>
            <a:pPr algn="ctr"/>
            <a:r>
              <a:rPr lang="en-US" sz="2400" dirty="0"/>
              <a:t>in reply to status id, in reply to status id str,</a:t>
            </a:r>
          </a:p>
          <a:p>
            <a:pPr algn="ctr"/>
            <a:r>
              <a:rPr lang="en-US" sz="2400" dirty="0"/>
              <a:t>in reply to user id, in reply to user id str, is quote status,</a:t>
            </a:r>
          </a:p>
          <a:p>
            <a:pPr algn="ctr"/>
            <a:r>
              <a:rPr lang="en-US" sz="2400" dirty="0" err="1"/>
              <a:t>lang</a:t>
            </a:r>
            <a:r>
              <a:rPr lang="en-US" sz="2400" dirty="0"/>
              <a:t>, metadata, parse, parse list, place, retweet</a:t>
            </a:r>
          </a:p>
        </p:txBody>
      </p:sp>
    </p:spTree>
    <p:extLst>
      <p:ext uri="{BB962C8B-B14F-4D97-AF65-F5344CB8AC3E}">
        <p14:creationId xmlns:p14="http://schemas.microsoft.com/office/powerpoint/2010/main" val="303443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 Plan</a:t>
            </a:r>
          </a:p>
          <a:p>
            <a:pPr lvl="1"/>
            <a:r>
              <a:rPr lang="en-US" dirty="0"/>
              <a:t>SQL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E3C7D-771D-46C5-B0CB-711B75326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208" y="2751993"/>
            <a:ext cx="5384877" cy="30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 Plan</a:t>
            </a:r>
          </a:p>
          <a:p>
            <a:pPr lvl="1"/>
            <a:r>
              <a:rPr lang="en-US" dirty="0"/>
              <a:t>SQL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E3C7D-771D-46C5-B0CB-711B75326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208" y="2751993"/>
            <a:ext cx="5384877" cy="3035112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0E6C2E9B-C522-4CD0-B7A8-AC3043C52F40}"/>
              </a:ext>
            </a:extLst>
          </p:cNvPr>
          <p:cNvSpPr/>
          <p:nvPr/>
        </p:nvSpPr>
        <p:spPr>
          <a:xfrm>
            <a:off x="1670538" y="1682873"/>
            <a:ext cx="6730512" cy="455441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7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Plan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Collection = “Illumina”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“</a:t>
            </a:r>
            <a:r>
              <a:rPr lang="en-US" dirty="0" err="1"/>
              <a:t>mongoexport</a:t>
            </a:r>
            <a:r>
              <a:rPr lang="en-US" dirty="0"/>
              <a:t>”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“</a:t>
            </a:r>
            <a:r>
              <a:rPr lang="en-US" dirty="0" err="1"/>
              <a:t>upsert</a:t>
            </a:r>
            <a:r>
              <a:rPr lang="en-US" dirty="0"/>
              <a:t>” function to append new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3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" y="1794194"/>
            <a:ext cx="78867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Queried MongoDB with Python</a:t>
            </a:r>
          </a:p>
          <a:p>
            <a:endParaRPr lang="en-US" sz="2800" dirty="0"/>
          </a:p>
          <a:p>
            <a:pPr lvl="1"/>
            <a:r>
              <a:rPr lang="en-US" dirty="0"/>
              <a:t>”full text” field for specific keywords</a:t>
            </a:r>
          </a:p>
          <a:p>
            <a:pPr lvl="1"/>
            <a:endParaRPr lang="en-US" sz="2400" dirty="0"/>
          </a:p>
          <a:p>
            <a:pPr lvl="1"/>
            <a:r>
              <a:rPr lang="en-US" dirty="0" err="1"/>
              <a:t>TextBlob</a:t>
            </a:r>
            <a:r>
              <a:rPr lang="en-US" dirty="0"/>
              <a:t> ”translate” function</a:t>
            </a:r>
          </a:p>
          <a:p>
            <a:pPr lvl="2"/>
            <a:r>
              <a:rPr lang="en-US" sz="1200" dirty="0"/>
              <a:t>automatically detects the source language and translates</a:t>
            </a:r>
          </a:p>
          <a:p>
            <a:pPr lvl="2"/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  <a:br>
              <a:rPr lang="en-US" dirty="0"/>
            </a:br>
            <a:r>
              <a:rPr lang="en-US" dirty="0"/>
              <a:t>Sentiment Analysis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B89EEC-C7EB-4AB3-9C5B-82F26152F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842" y="1690689"/>
            <a:ext cx="5304047" cy="4130877"/>
          </a:xfrm>
          <a:prstGeom prst="rect">
            <a:avLst/>
          </a:prstGeom>
        </p:spPr>
      </p:pic>
      <p:pic>
        <p:nvPicPr>
          <p:cNvPr id="1026" name="Picture 2" descr="Image result for happy face">
            <a:extLst>
              <a:ext uri="{FF2B5EF4-FFF2-40B4-BE49-F238E27FC236}">
                <a16:creationId xmlns:a16="http://schemas.microsoft.com/office/drawing/2014/main" id="{2D4D2CBD-5306-451D-BFE9-B485442B2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99" y="4820342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ad face">
            <a:extLst>
              <a:ext uri="{FF2B5EF4-FFF2-40B4-BE49-F238E27FC236}">
                <a16:creationId xmlns:a16="http://schemas.microsoft.com/office/drawing/2014/main" id="{E6451D3D-E43D-4A76-9411-4A979C106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48" y="4820342"/>
            <a:ext cx="1138889" cy="113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73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Natural Language Processing</a:t>
            </a:r>
            <a:br>
              <a:rPr lang="en-US" dirty="0"/>
            </a:br>
            <a:r>
              <a:rPr lang="en-US" dirty="0"/>
              <a:t>Sentiment Analysis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“Pitfalls”!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2535E2-0CF8-47E0-9F0A-40CAA82E1803}"/>
              </a:ext>
            </a:extLst>
          </p:cNvPr>
          <p:cNvGrpSpPr/>
          <p:nvPr/>
        </p:nvGrpSpPr>
        <p:grpSpPr>
          <a:xfrm>
            <a:off x="114245" y="2458007"/>
            <a:ext cx="2602633" cy="1340325"/>
            <a:chOff x="114245" y="2458007"/>
            <a:chExt cx="2602633" cy="1340325"/>
          </a:xfrm>
        </p:grpSpPr>
        <p:pic>
          <p:nvPicPr>
            <p:cNvPr id="1026" name="Picture 2" descr="Image result for happy face">
              <a:extLst>
                <a:ext uri="{FF2B5EF4-FFF2-40B4-BE49-F238E27FC236}">
                  <a16:creationId xmlns:a16="http://schemas.microsoft.com/office/drawing/2014/main" id="{2D4D2CBD-5306-451D-BFE9-B485442B2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7546" y="3429000"/>
              <a:ext cx="369332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sad face">
              <a:extLst>
                <a:ext uri="{FF2B5EF4-FFF2-40B4-BE49-F238E27FC236}">
                  <a16:creationId xmlns:a16="http://schemas.microsoft.com/office/drawing/2014/main" id="{E6451D3D-E43D-4A76-9411-4A979C106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5" y="3429000"/>
              <a:ext cx="369332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B9E70B-0B4F-45EF-AF01-97B4299545CF}"/>
                </a:ext>
              </a:extLst>
            </p:cNvPr>
            <p:cNvGrpSpPr/>
            <p:nvPr/>
          </p:nvGrpSpPr>
          <p:grpSpPr>
            <a:xfrm>
              <a:off x="564550" y="2458007"/>
              <a:ext cx="1702023" cy="1325563"/>
              <a:chOff x="863757" y="1690689"/>
              <a:chExt cx="1702023" cy="1325563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EB89EEC-C7EB-4AB3-9C5B-82F26152F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3757" y="1690689"/>
                <a:ext cx="1702023" cy="1325563"/>
              </a:xfrm>
              <a:prstGeom prst="rect">
                <a:avLst/>
              </a:prstGeom>
            </p:spPr>
          </p:pic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A3FDDA53-447A-4BA9-B56C-6A767BDA9C6C}"/>
                  </a:ext>
                </a:extLst>
              </p:cNvPr>
              <p:cNvSpPr/>
              <p:nvPr/>
            </p:nvSpPr>
            <p:spPr>
              <a:xfrm>
                <a:off x="863757" y="2602523"/>
                <a:ext cx="551805" cy="41372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1BF3643-32CD-4D82-846F-37F861F0DA97}"/>
              </a:ext>
            </a:extLst>
          </p:cNvPr>
          <p:cNvSpPr/>
          <p:nvPr/>
        </p:nvSpPr>
        <p:spPr>
          <a:xfrm>
            <a:off x="483577" y="4066373"/>
            <a:ext cx="85461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imbusRomNo9L-Regu"/>
              </a:rPr>
              <a:t>”</a:t>
            </a:r>
            <a:r>
              <a:rPr lang="en-US" dirty="0">
                <a:latin typeface="NimbusRomNo9L-ReguItal"/>
              </a:rPr>
              <a:t>Just shy of 4 </a:t>
            </a:r>
            <a:r>
              <a:rPr lang="en-US" dirty="0" err="1">
                <a:latin typeface="NimbusRomNo9L-ReguItal"/>
              </a:rPr>
              <a:t>TeraBases</a:t>
            </a:r>
            <a:r>
              <a:rPr lang="en-US" dirty="0">
                <a:latin typeface="NimbusRomNo9L-ReguItal"/>
              </a:rPr>
              <a:t> for our S4 </a:t>
            </a:r>
            <a:r>
              <a:rPr lang="en-US" dirty="0" err="1">
                <a:latin typeface="NimbusRomNo9L-ReguItal"/>
              </a:rPr>
              <a:t>NovaSeq</a:t>
            </a:r>
            <a:r>
              <a:rPr lang="en-US" dirty="0">
                <a:latin typeface="NimbusRomNo9L-ReguItal"/>
              </a:rPr>
              <a:t> run. That is seriously mad!</a:t>
            </a:r>
            <a:r>
              <a:rPr lang="en-US" dirty="0">
                <a:latin typeface="NimbusRomNo9L-Regu"/>
              </a:rPr>
              <a:t>”</a:t>
            </a:r>
          </a:p>
          <a:p>
            <a:endParaRPr lang="en-US" dirty="0">
              <a:latin typeface="NimbusRomNo9L-Regu"/>
            </a:endParaRPr>
          </a:p>
          <a:p>
            <a:r>
              <a:rPr lang="en-US" dirty="0">
                <a:latin typeface="NimbusRomNo9L-Regu"/>
              </a:rPr>
              <a:t>	-Score very low</a:t>
            </a:r>
          </a:p>
          <a:p>
            <a:r>
              <a:rPr lang="en-US" dirty="0">
                <a:latin typeface="NimbusRomNo9L-Regu"/>
              </a:rPr>
              <a:t>	-Reality very positive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4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Unstructured data scrapped from internet</a:t>
            </a:r>
          </a:p>
          <a:p>
            <a:r>
              <a:rPr lang="en-US" sz="2800" dirty="0"/>
              <a:t>Created scalable database</a:t>
            </a:r>
          </a:p>
          <a:p>
            <a:r>
              <a:rPr lang="en-US" sz="2800" dirty="0"/>
              <a:t>Utilized DB for value added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0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5929"/>
            <a:ext cx="8141970" cy="4584383"/>
          </a:xfrm>
        </p:spPr>
        <p:txBody>
          <a:bodyPr>
            <a:normAutofit/>
          </a:bodyPr>
          <a:lstStyle/>
          <a:p>
            <a:r>
              <a:rPr lang="en-US" dirty="0"/>
              <a:t>The goal of this project is to collect the post-market data on the performance of products made by Illumina and organize the information into a database</a:t>
            </a:r>
          </a:p>
          <a:p>
            <a:r>
              <a:rPr lang="en-US" dirty="0"/>
              <a:t>The data are obtained from Twitter by scraping with a custom script</a:t>
            </a:r>
          </a:p>
          <a:p>
            <a:r>
              <a:rPr lang="en-US" dirty="0"/>
              <a:t>The data is collected and organized allowing additional value added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more Twitter data</a:t>
            </a:r>
          </a:p>
          <a:p>
            <a:r>
              <a:rPr lang="en-US" dirty="0"/>
              <a:t>Include additional data sources</a:t>
            </a:r>
          </a:p>
          <a:p>
            <a:r>
              <a:rPr lang="en-US" dirty="0"/>
              <a:t>Enhance Database Schema based on the additional NLP package capabilities</a:t>
            </a:r>
          </a:p>
          <a:p>
            <a:r>
              <a:rPr lang="en-US" dirty="0"/>
              <a:t>Perform additional analysis using the database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1522621"/>
            <a:ext cx="8755380" cy="27141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Illumina is a leading company in the DNA sequencing market </a:t>
            </a:r>
          </a:p>
          <a:p>
            <a:r>
              <a:rPr lang="en-US" sz="2800" dirty="0"/>
              <a:t>It produces multiple platforms of DNA sequencers for various applications and consumables used for sequencing runs </a:t>
            </a:r>
          </a:p>
          <a:p>
            <a:r>
              <a:rPr lang="en-US" sz="2800" dirty="0"/>
              <a:t>The products are used for both research and medical diagnostics purposes (e.g. in-vitro diagnostics, cancer research)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80A4E-87A3-425A-95F6-360DA97B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6875"/>
            <a:ext cx="9144000" cy="2197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DBF1BA-4335-48A0-8FB7-5AA5E99D6403}"/>
              </a:ext>
            </a:extLst>
          </p:cNvPr>
          <p:cNvSpPr txBox="1"/>
          <p:nvPr/>
        </p:nvSpPr>
        <p:spPr>
          <a:xfrm>
            <a:off x="6970955" y="4005649"/>
            <a:ext cx="194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www.illumina.com</a:t>
            </a:r>
          </a:p>
        </p:txBody>
      </p:sp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1522621"/>
            <a:ext cx="8755380" cy="27141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Illumina is a leading company in the DNA sequencing market </a:t>
            </a:r>
          </a:p>
          <a:p>
            <a:r>
              <a:rPr lang="en-US" sz="2800" dirty="0"/>
              <a:t>It produces multiple platforms of DNA sequencers for various applications and consumables used for sequencing runs </a:t>
            </a:r>
          </a:p>
          <a:p>
            <a:r>
              <a:rPr lang="en-US" sz="2800" dirty="0"/>
              <a:t>The products are used for both research and medical diagnostics purposes (e.g. in-vitro diagnostics, cancer research)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80A4E-87A3-425A-95F6-360DA97B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6875"/>
            <a:ext cx="9144000" cy="2197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DBF1BA-4335-48A0-8FB7-5AA5E99D6403}"/>
              </a:ext>
            </a:extLst>
          </p:cNvPr>
          <p:cNvSpPr txBox="1"/>
          <p:nvPr/>
        </p:nvSpPr>
        <p:spPr>
          <a:xfrm>
            <a:off x="6970955" y="4005649"/>
            <a:ext cx="194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www.illumina.com</a:t>
            </a:r>
          </a:p>
        </p:txBody>
      </p:sp>
    </p:spTree>
    <p:extLst>
      <p:ext uri="{BB962C8B-B14F-4D97-AF65-F5344CB8AC3E}">
        <p14:creationId xmlns:p14="http://schemas.microsoft.com/office/powerpoint/2010/main" val="25557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Post-market surveillance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5" y="1604645"/>
            <a:ext cx="808863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For on-market products it is generally a good practice to proactively seek customer feedback on the product performance instead of relying on complaints only</a:t>
            </a:r>
          </a:p>
          <a:p>
            <a:r>
              <a:rPr lang="en-US" sz="2800" dirty="0"/>
              <a:t>For medical devices proactive collection of data is </a:t>
            </a:r>
            <a:r>
              <a:rPr lang="en-US" sz="2800" u="sng" dirty="0"/>
              <a:t>required</a:t>
            </a:r>
            <a:r>
              <a:rPr lang="en-US" sz="2800" dirty="0"/>
              <a:t> per Federal Regulations as part of post-market surveillance to identify any problems with the product </a:t>
            </a:r>
          </a:p>
          <a:p>
            <a:r>
              <a:rPr lang="en-US" sz="2800" dirty="0"/>
              <a:t>The data are supposed to be collected during the whole time the product is on the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53C0F4E9-82D5-4766-A839-E4B739F89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58094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Post-market surveillance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5" y="1604645"/>
            <a:ext cx="808863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For on-market products it is generally a good practice to proactively seek customer feedback on the product performance instead of relying on complaints only</a:t>
            </a:r>
          </a:p>
          <a:p>
            <a:r>
              <a:rPr lang="en-US" sz="2800" dirty="0"/>
              <a:t>For medical devices proactive collection of data is </a:t>
            </a:r>
            <a:r>
              <a:rPr lang="en-US" sz="2800" u="sng" dirty="0"/>
              <a:t>required</a:t>
            </a:r>
            <a:r>
              <a:rPr lang="en-US" sz="2800" dirty="0"/>
              <a:t> per Federal Regulations as part of post-market surveillance to identify any problems with the product </a:t>
            </a:r>
          </a:p>
          <a:p>
            <a:r>
              <a:rPr lang="en-US" sz="2800" dirty="0"/>
              <a:t>The data are supposed to be collected during the whole time the product is on the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53C0F4E9-82D5-4766-A839-E4B739F89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58094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3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post-market 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468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Customer complaints – mostly reactive</a:t>
            </a:r>
          </a:p>
          <a:p>
            <a:r>
              <a:rPr lang="en-US" dirty="0"/>
              <a:t>Customer polls and questionnaires</a:t>
            </a:r>
          </a:p>
          <a:p>
            <a:r>
              <a:rPr lang="en-US" dirty="0"/>
              <a:t>Parts replacement data</a:t>
            </a:r>
          </a:p>
          <a:p>
            <a:r>
              <a:rPr lang="en-US" dirty="0"/>
              <a:t>Returns data</a:t>
            </a:r>
          </a:p>
          <a:p>
            <a:r>
              <a:rPr lang="en-US" dirty="0"/>
              <a:t>Clinical studies</a:t>
            </a:r>
          </a:p>
          <a:p>
            <a:r>
              <a:rPr lang="en-US" dirty="0"/>
              <a:t>Social media discussions and – focus of this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0953F0B-8BA6-4B56-B94D-C93731E26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5228" y="3208020"/>
            <a:ext cx="1998617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post-market 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468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Customer complaints – mostly reactive</a:t>
            </a:r>
          </a:p>
          <a:p>
            <a:r>
              <a:rPr lang="en-US" dirty="0"/>
              <a:t>Customer polls and questionnaires</a:t>
            </a:r>
          </a:p>
          <a:p>
            <a:r>
              <a:rPr lang="en-US" dirty="0"/>
              <a:t>Parts replacement data</a:t>
            </a:r>
          </a:p>
          <a:p>
            <a:r>
              <a:rPr lang="en-US" dirty="0"/>
              <a:t>Returns data</a:t>
            </a:r>
          </a:p>
          <a:p>
            <a:r>
              <a:rPr lang="en-US" dirty="0"/>
              <a:t>Clinical studies</a:t>
            </a:r>
          </a:p>
          <a:p>
            <a:r>
              <a:rPr lang="en-US" dirty="0"/>
              <a:t>Social media discussions and – focus of this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0953F0B-8BA6-4B56-B94D-C93731E26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5228" y="3208020"/>
            <a:ext cx="1998617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3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70" y="1612265"/>
            <a:ext cx="7886700" cy="4351338"/>
          </a:xfrm>
        </p:spPr>
        <p:txBody>
          <a:bodyPr>
            <a:noAutofit/>
          </a:bodyPr>
          <a:lstStyle/>
          <a:p>
            <a:r>
              <a:rPr lang="en-US" sz="2000" dirty="0"/>
              <a:t>There are several specialized websites hosting discussion forums for specific applications of Illumina products, but the data access is limited</a:t>
            </a:r>
          </a:p>
          <a:p>
            <a:r>
              <a:rPr lang="en-US" sz="2000" dirty="0"/>
              <a:t>We chose Twitter since there are already scraping libraries available </a:t>
            </a:r>
          </a:p>
          <a:p>
            <a:r>
              <a:rPr lang="en-US" sz="2000" dirty="0"/>
              <a:t>The following keywords were used in preliminary runs:</a:t>
            </a:r>
          </a:p>
          <a:p>
            <a:pPr lvl="1"/>
            <a:r>
              <a:rPr lang="en-US" sz="2000" dirty="0"/>
              <a:t>Illumina</a:t>
            </a:r>
          </a:p>
          <a:p>
            <a:pPr lvl="1"/>
            <a:r>
              <a:rPr lang="en-US" sz="2000" dirty="0"/>
              <a:t>MiSeq</a:t>
            </a:r>
          </a:p>
          <a:p>
            <a:pPr lvl="1"/>
            <a:r>
              <a:rPr lang="en-US" sz="2000" dirty="0"/>
              <a:t>MiniSeq</a:t>
            </a:r>
          </a:p>
          <a:p>
            <a:pPr lvl="1"/>
            <a:r>
              <a:rPr lang="en-US" sz="2000" dirty="0"/>
              <a:t>NextSeq</a:t>
            </a:r>
          </a:p>
          <a:p>
            <a:pPr lvl="1"/>
            <a:r>
              <a:rPr lang="en-US" sz="2000" dirty="0"/>
              <a:t>NovaSeq</a:t>
            </a:r>
          </a:p>
          <a:p>
            <a:pPr lvl="1"/>
            <a:r>
              <a:rPr lang="en-US" sz="2000" dirty="0"/>
              <a:t>iSeq</a:t>
            </a:r>
          </a:p>
          <a:p>
            <a:pPr lvl="1"/>
            <a:r>
              <a:rPr lang="en-US" sz="2000" dirty="0"/>
              <a:t>HiSeq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96FD6-D77F-4FBF-9D65-3EEF907AF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4154964"/>
            <a:ext cx="15430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1645</TotalTime>
  <Words>736</Words>
  <Application>Microsoft Office PowerPoint</Application>
  <PresentationFormat>On-screen Show (4:3)</PresentationFormat>
  <Paragraphs>135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NimbusRomNo9L-Regu</vt:lpstr>
      <vt:lpstr>NimbusRomNo9L-ReguItal</vt:lpstr>
      <vt:lpstr>Office Theme</vt:lpstr>
      <vt:lpstr>Post-Market surveillance of Illumina products</vt:lpstr>
      <vt:lpstr>Summary</vt:lpstr>
      <vt:lpstr>Illumina </vt:lpstr>
      <vt:lpstr>Illumina </vt:lpstr>
      <vt:lpstr>Post-market surveillance</vt:lpstr>
      <vt:lpstr>Post-market surveillance</vt:lpstr>
      <vt:lpstr>Examples of post-market data sources</vt:lpstr>
      <vt:lpstr>Examples of post-market data sources</vt:lpstr>
      <vt:lpstr>Data scraping</vt:lpstr>
      <vt:lpstr>Data scraping</vt:lpstr>
      <vt:lpstr>Data scraping cont.</vt:lpstr>
      <vt:lpstr>“Tweepy”</vt:lpstr>
      <vt:lpstr>Database plan</vt:lpstr>
      <vt:lpstr>Database plan</vt:lpstr>
      <vt:lpstr>Database plan</vt:lpstr>
      <vt:lpstr>Natural language processing </vt:lpstr>
      <vt:lpstr>Natural language processing Sentiment Analysis </vt:lpstr>
      <vt:lpstr>Natural Language Processing Sentiment Analysis  “Pitfalls”!</vt:lpstr>
      <vt:lpstr>Conclussion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Jeff Leath</cp:lastModifiedBy>
  <cp:revision>31</cp:revision>
  <dcterms:created xsi:type="dcterms:W3CDTF">2017-03-18T16:30:52Z</dcterms:created>
  <dcterms:modified xsi:type="dcterms:W3CDTF">2019-04-09T23:58:28Z</dcterms:modified>
</cp:coreProperties>
</file>