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85" r:id="rId4"/>
    <p:sldId id="258" r:id="rId5"/>
    <p:sldId id="273" r:id="rId6"/>
    <p:sldId id="267" r:id="rId7"/>
    <p:sldId id="288" r:id="rId8"/>
    <p:sldId id="269" r:id="rId9"/>
    <p:sldId id="268" r:id="rId10"/>
    <p:sldId id="294" r:id="rId11"/>
    <p:sldId id="292" r:id="rId12"/>
    <p:sldId id="270" r:id="rId13"/>
    <p:sldId id="290" r:id="rId14"/>
    <p:sldId id="293" r:id="rId15"/>
    <p:sldId id="291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EE95-061C-4C48-B2D5-95B4E22BDE80}" v="8" dt="2019-04-13T07:01:53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Charkin" userId="0ef420fafa8507d7" providerId="LiveId" clId="{54ACEE95-061C-4C48-B2D5-95B4E22BDE80}"/>
    <pc:docChg chg="modSld">
      <pc:chgData name="Ivan Charkin" userId="0ef420fafa8507d7" providerId="LiveId" clId="{54ACEE95-061C-4C48-B2D5-95B4E22BDE80}" dt="2019-04-13T07:02:02.829" v="133" actId="403"/>
      <pc:docMkLst>
        <pc:docMk/>
      </pc:docMkLst>
      <pc:sldChg chg="modSp">
        <pc:chgData name="Ivan Charkin" userId="0ef420fafa8507d7" providerId="LiveId" clId="{54ACEE95-061C-4C48-B2D5-95B4E22BDE80}" dt="2019-04-13T06:16:32.755" v="31" actId="20577"/>
        <pc:sldMkLst>
          <pc:docMk/>
          <pc:sldMk cId="1419529924" sldId="261"/>
        </pc:sldMkLst>
        <pc:spChg chg="mod">
          <ac:chgData name="Ivan Charkin" userId="0ef420fafa8507d7" providerId="LiveId" clId="{54ACEE95-061C-4C48-B2D5-95B4E22BDE80}" dt="2019-04-13T06:16:32.755" v="31" actId="20577"/>
          <ac:spMkLst>
            <pc:docMk/>
            <pc:sldMk cId="1419529924" sldId="261"/>
            <ac:spMk id="2" creationId="{00000000-0000-0000-0000-000000000000}"/>
          </ac:spMkLst>
        </pc:spChg>
        <pc:spChg chg="mod">
          <ac:chgData name="Ivan Charkin" userId="0ef420fafa8507d7" providerId="LiveId" clId="{54ACEE95-061C-4C48-B2D5-95B4E22BDE80}" dt="2019-04-13T06:16:26.249" v="21" actId="20577"/>
          <ac:spMkLst>
            <pc:docMk/>
            <pc:sldMk cId="1419529924" sldId="261"/>
            <ac:spMk id="3" creationId="{00000000-0000-0000-0000-000000000000}"/>
          </ac:spMkLst>
        </pc:spChg>
      </pc:sldChg>
      <pc:sldChg chg="addSp modSp">
        <pc:chgData name="Ivan Charkin" userId="0ef420fafa8507d7" providerId="LiveId" clId="{54ACEE95-061C-4C48-B2D5-95B4E22BDE80}" dt="2019-04-13T07:02:02.829" v="133" actId="403"/>
        <pc:sldMkLst>
          <pc:docMk/>
          <pc:sldMk cId="3034439973" sldId="269"/>
        </pc:sldMkLst>
        <pc:spChg chg="mod">
          <ac:chgData name="Ivan Charkin" userId="0ef420fafa8507d7" providerId="LiveId" clId="{54ACEE95-061C-4C48-B2D5-95B4E22BDE80}" dt="2019-04-13T06:15:49.464" v="18" actId="20577"/>
          <ac:spMkLst>
            <pc:docMk/>
            <pc:sldMk cId="3034439973" sldId="269"/>
            <ac:spMk id="2" creationId="{00000000-0000-0000-0000-000000000000}"/>
          </ac:spMkLst>
        </pc:spChg>
        <pc:spChg chg="mod">
          <ac:chgData name="Ivan Charkin" userId="0ef420fafa8507d7" providerId="LiveId" clId="{54ACEE95-061C-4C48-B2D5-95B4E22BDE80}" dt="2019-04-13T06:47:55.593" v="38" actId="207"/>
          <ac:spMkLst>
            <pc:docMk/>
            <pc:sldMk cId="3034439973" sldId="269"/>
            <ac:spMk id="3" creationId="{7E85DCE8-27DA-4825-89B2-3B67744F78FD}"/>
          </ac:spMkLst>
        </pc:spChg>
        <pc:spChg chg="add mod">
          <ac:chgData name="Ivan Charkin" userId="0ef420fafa8507d7" providerId="LiveId" clId="{54ACEE95-061C-4C48-B2D5-95B4E22BDE80}" dt="2019-04-13T07:02:02.829" v="133" actId="403"/>
          <ac:spMkLst>
            <pc:docMk/>
            <pc:sldMk cId="3034439973" sldId="269"/>
            <ac:spMk id="5" creationId="{55AD22D7-A34A-463D-B9D4-71B96C5E0D76}"/>
          </ac:spMkLst>
        </pc:spChg>
      </pc:sldChg>
      <pc:sldChg chg="modSp">
        <pc:chgData name="Ivan Charkin" userId="0ef420fafa8507d7" providerId="LiveId" clId="{54ACEE95-061C-4C48-B2D5-95B4E22BDE80}" dt="2019-04-13T06:16:15.993" v="20" actId="20577"/>
        <pc:sldMkLst>
          <pc:docMk/>
          <pc:sldMk cId="4065505206" sldId="291"/>
        </pc:sldMkLst>
        <pc:spChg chg="mod">
          <ac:chgData name="Ivan Charkin" userId="0ef420fafa8507d7" providerId="LiveId" clId="{54ACEE95-061C-4C48-B2D5-95B4E22BDE80}" dt="2019-04-13T06:16:15.993" v="20" actId="20577"/>
          <ac:spMkLst>
            <pc:docMk/>
            <pc:sldMk cId="4065505206" sldId="29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rgbClr val="0257A1"/>
                </a:solidFill>
              </a:rPr>
              <a:t>DataScience</a:t>
            </a:r>
            <a:r>
              <a:rPr lang="en-US" sz="1600" b="1" kern="0" dirty="0">
                <a:solidFill>
                  <a:srgbClr val="C00000"/>
                </a:solidFill>
              </a:rPr>
              <a:t>@</a:t>
            </a:r>
            <a:r>
              <a:rPr lang="en-US" sz="1600" b="1" kern="0" dirty="0">
                <a:solidFill>
                  <a:srgbClr val="0257A1"/>
                </a:solidFill>
              </a:rPr>
              <a:t>SMU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Post-Market surveillance of Illumina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Charkin, Jeff Leath, Alec Neff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7212C-0B0E-4A85-A32E-83417544CE96}"/>
              </a:ext>
            </a:extLst>
          </p:cNvPr>
          <p:cNvSpPr txBox="1"/>
          <p:nvPr/>
        </p:nvSpPr>
        <p:spPr>
          <a:xfrm>
            <a:off x="685800" y="464058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MSDS 7330 project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Plan</a:t>
            </a:r>
          </a:p>
          <a:p>
            <a:pPr lvl="1"/>
            <a:r>
              <a:rPr lang="en-US" dirty="0"/>
              <a:t>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8" y="2751993"/>
            <a:ext cx="5384877" cy="3035112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E6C2E9B-C522-4CD0-B7A8-AC3043C52F40}"/>
              </a:ext>
            </a:extLst>
          </p:cNvPr>
          <p:cNvSpPr/>
          <p:nvPr/>
        </p:nvSpPr>
        <p:spPr>
          <a:xfrm>
            <a:off x="1670538" y="1682873"/>
            <a:ext cx="6730512" cy="45544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Plan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Collection = “Illumina”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</a:t>
            </a:r>
            <a:r>
              <a:rPr lang="en-US" dirty="0" err="1"/>
              <a:t>mongoexport</a:t>
            </a:r>
            <a:r>
              <a:rPr lang="en-US" dirty="0"/>
              <a:t>”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</a:t>
            </a:r>
            <a:r>
              <a:rPr lang="en-US" dirty="0" err="1"/>
              <a:t>upsert</a:t>
            </a:r>
            <a:r>
              <a:rPr lang="en-US" dirty="0"/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Queried MongoDB with Python</a:t>
            </a:r>
          </a:p>
          <a:p>
            <a:endParaRPr lang="en-US" sz="2800" dirty="0"/>
          </a:p>
          <a:p>
            <a:pPr lvl="1"/>
            <a:r>
              <a:rPr lang="en-US" dirty="0"/>
              <a:t>”full text” field for specific keywords</a:t>
            </a:r>
          </a:p>
          <a:p>
            <a:pPr lvl="1"/>
            <a:endParaRPr lang="en-US" sz="2400" dirty="0"/>
          </a:p>
          <a:p>
            <a:pPr lvl="1"/>
            <a:r>
              <a:rPr lang="en-US" dirty="0" err="1"/>
              <a:t>TextBlob</a:t>
            </a:r>
            <a:r>
              <a:rPr lang="en-US" dirty="0"/>
              <a:t> ”translate” function</a:t>
            </a:r>
          </a:p>
          <a:p>
            <a:pPr lvl="2"/>
            <a:r>
              <a:rPr lang="en-US" sz="1200" dirty="0"/>
              <a:t>automatically detects the source language and translates</a:t>
            </a:r>
          </a:p>
          <a:p>
            <a:pPr lvl="2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Sentiment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9EEC-C7EB-4AB3-9C5B-82F2615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2" y="1690689"/>
            <a:ext cx="5304047" cy="4130877"/>
          </a:xfrm>
          <a:prstGeom prst="rect">
            <a:avLst/>
          </a:prstGeom>
        </p:spPr>
      </p:pic>
      <p:pic>
        <p:nvPicPr>
          <p:cNvPr id="1026" name="Picture 2" descr="Image result for happy face">
            <a:extLst>
              <a:ext uri="{FF2B5EF4-FFF2-40B4-BE49-F238E27FC236}">
                <a16:creationId xmlns:a16="http://schemas.microsoft.com/office/drawing/2014/main" id="{2D4D2CBD-5306-451D-BFE9-B485442B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9" y="48203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d face">
            <a:extLst>
              <a:ext uri="{FF2B5EF4-FFF2-40B4-BE49-F238E27FC236}">
                <a16:creationId xmlns:a16="http://schemas.microsoft.com/office/drawing/2014/main" id="{E6451D3D-E43D-4A76-9411-4A979C10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4820342"/>
            <a:ext cx="1138889" cy="11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Sentiment Analysis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2458007"/>
            <a:ext cx="2602633" cy="1340325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BF3643-32CD-4D82-846F-37F861F0DA97}"/>
              </a:ext>
            </a:extLst>
          </p:cNvPr>
          <p:cNvSpPr/>
          <p:nvPr/>
        </p:nvSpPr>
        <p:spPr>
          <a:xfrm>
            <a:off x="483577" y="4066373"/>
            <a:ext cx="8546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”</a:t>
            </a:r>
            <a:r>
              <a:rPr lang="en-US" dirty="0">
                <a:latin typeface="NimbusRomNo9L-ReguItal"/>
              </a:rPr>
              <a:t>Just shy of 4 </a:t>
            </a:r>
            <a:r>
              <a:rPr lang="en-US" dirty="0" err="1">
                <a:latin typeface="NimbusRomNo9L-ReguItal"/>
              </a:rPr>
              <a:t>TeraBases</a:t>
            </a:r>
            <a:r>
              <a:rPr lang="en-US" dirty="0">
                <a:latin typeface="NimbusRomNo9L-ReguItal"/>
              </a:rPr>
              <a:t> for our S4 </a:t>
            </a:r>
            <a:r>
              <a:rPr lang="en-US" dirty="0" err="1">
                <a:latin typeface="NimbusRomNo9L-ReguItal"/>
              </a:rPr>
              <a:t>NovaSeq</a:t>
            </a:r>
            <a:r>
              <a:rPr lang="en-US" dirty="0">
                <a:latin typeface="NimbusRomNo9L-ReguItal"/>
              </a:rPr>
              <a:t> run. That is seriously mad!</a:t>
            </a:r>
            <a:r>
              <a:rPr lang="en-US" dirty="0">
                <a:latin typeface="NimbusRomNo9L-Regu"/>
              </a:rPr>
              <a:t>”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	-Score very low</a:t>
            </a:r>
          </a:p>
          <a:p>
            <a:r>
              <a:rPr lang="en-US" dirty="0">
                <a:latin typeface="NimbusRomNo9L-Regu"/>
              </a:rPr>
              <a:t>	-Reality very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Unstructured data scrapped from internet</a:t>
            </a:r>
          </a:p>
          <a:p>
            <a:r>
              <a:rPr lang="en-US" sz="2800" dirty="0"/>
              <a:t>Created scalable database</a:t>
            </a:r>
          </a:p>
          <a:p>
            <a:r>
              <a:rPr lang="en-US" sz="2800" dirty="0"/>
              <a:t>Utilized DB for value added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8141970" cy="4584383"/>
          </a:xfrm>
        </p:spPr>
        <p:txBody>
          <a:bodyPr>
            <a:normAutofit/>
          </a:bodyPr>
          <a:lstStyle/>
          <a:p>
            <a:r>
              <a:rPr lang="en-US" dirty="0"/>
              <a:t>In this project we collected the post-market data on the performance of products made by Illumina </a:t>
            </a:r>
          </a:p>
          <a:p>
            <a:r>
              <a:rPr lang="en-US" dirty="0"/>
              <a:t>The data were obtained from Twitter by custom Python script</a:t>
            </a:r>
          </a:p>
          <a:p>
            <a:r>
              <a:rPr lang="en-US" dirty="0"/>
              <a:t>The tweets were organized in a MongoDB database</a:t>
            </a:r>
          </a:p>
          <a:p>
            <a:r>
              <a:rPr lang="en-US" dirty="0"/>
              <a:t>NLP analysis of the data collected in the database was demonstrated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Illumina is a leading company in the DNA sequencing market </a:t>
            </a:r>
          </a:p>
          <a:p>
            <a:r>
              <a:rPr lang="en-US" sz="2800" dirty="0"/>
              <a:t>It produces multiple platforms of DNA sequencers for various applications and consumables used for sequencing runs </a:t>
            </a:r>
          </a:p>
          <a:p>
            <a:r>
              <a:rPr lang="en-US" sz="28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</p:spTree>
    <p:extLst>
      <p:ext uri="{BB962C8B-B14F-4D97-AF65-F5344CB8AC3E}">
        <p14:creationId xmlns:p14="http://schemas.microsoft.com/office/powerpoint/2010/main" val="2555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604645"/>
            <a:ext cx="808863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800" dirty="0"/>
              <a:t>For medical devices proactive collection of data is </a:t>
            </a:r>
            <a:r>
              <a:rPr lang="en-US" sz="2800" u="sng" dirty="0"/>
              <a:t>required</a:t>
            </a:r>
            <a:r>
              <a:rPr lang="en-US" sz="2800" dirty="0"/>
              <a:t> per Federal Regulations as part of post-market surveillance to identify any problems with the product </a:t>
            </a:r>
          </a:p>
          <a:p>
            <a:r>
              <a:rPr lang="en-US" sz="28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5809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Customer complaints – mostly reactive</a:t>
            </a:r>
          </a:p>
          <a:p>
            <a:r>
              <a:rPr lang="en-US" dirty="0"/>
              <a:t>Customer polls and questionnaires</a:t>
            </a:r>
          </a:p>
          <a:p>
            <a:r>
              <a:rPr lang="en-US" dirty="0"/>
              <a:t>Parts replacement data</a:t>
            </a:r>
          </a:p>
          <a:p>
            <a:r>
              <a:rPr lang="en-US" dirty="0"/>
              <a:t>Returns data</a:t>
            </a:r>
          </a:p>
          <a:p>
            <a:r>
              <a:rPr lang="en-US" dirty="0"/>
              <a:t>Clinical studies</a:t>
            </a:r>
          </a:p>
          <a:p>
            <a:r>
              <a:rPr lang="en-US" b="1" dirty="0"/>
              <a:t>Social media discussions </a:t>
            </a:r>
            <a:r>
              <a:rPr lang="en-US" dirty="0"/>
              <a:t>– focus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5228" y="3208020"/>
            <a:ext cx="1998617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from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</a:t>
            </a:r>
          </a:p>
          <a:p>
            <a:r>
              <a:rPr lang="en-US" sz="2000" dirty="0"/>
              <a:t>For this project we chose Twitter since there are already scraping libraries available</a:t>
            </a:r>
          </a:p>
          <a:p>
            <a:r>
              <a:rPr lang="en-US" sz="2000" dirty="0"/>
              <a:t>The length of each message is limited</a:t>
            </a:r>
          </a:p>
          <a:p>
            <a:r>
              <a:rPr lang="en-US" sz="2000" dirty="0"/>
              <a:t>There are already libraries available to make data gathering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4154964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/>
              <a:t>Python (“</a:t>
            </a:r>
            <a:r>
              <a:rPr lang="en-US" sz="2400" dirty="0" err="1"/>
              <a:t>Tweepy</a:t>
            </a:r>
            <a:r>
              <a:rPr lang="en-US" sz="2400" dirty="0"/>
              <a:t>”)</a:t>
            </a:r>
          </a:p>
          <a:p>
            <a:pPr lvl="1"/>
            <a:r>
              <a:rPr lang="en-US" sz="2000" dirty="0"/>
              <a:t>tweet mode=’extended’</a:t>
            </a:r>
          </a:p>
          <a:p>
            <a:pPr lvl="2"/>
            <a:r>
              <a:rPr lang="en-US" sz="1800" dirty="0"/>
              <a:t>(full text)</a:t>
            </a:r>
          </a:p>
          <a:p>
            <a:pPr lvl="1"/>
            <a:r>
              <a:rPr lang="en-US" sz="2000" dirty="0" err="1"/>
              <a:t>json.dumps</a:t>
            </a:r>
            <a:r>
              <a:rPr lang="en-US" sz="2000" dirty="0"/>
              <a:t>(tweet. json) command</a:t>
            </a:r>
          </a:p>
          <a:p>
            <a:pPr lvl="2"/>
            <a:r>
              <a:rPr lang="en-US" sz="1800" dirty="0"/>
              <a:t>JSON Format</a:t>
            </a:r>
          </a:p>
          <a:p>
            <a:r>
              <a:rPr lang="en-US" sz="2000" dirty="0"/>
              <a:t>The following keywords were used in preliminary runs:</a:t>
            </a:r>
          </a:p>
          <a:p>
            <a:pPr lvl="1"/>
            <a:r>
              <a:rPr lang="en-US" sz="2000" dirty="0"/>
              <a:t>Illumina</a:t>
            </a:r>
          </a:p>
          <a:p>
            <a:pPr lvl="1"/>
            <a:r>
              <a:rPr lang="en-US" sz="2000" dirty="0"/>
              <a:t>MiSeq</a:t>
            </a:r>
          </a:p>
          <a:p>
            <a:pPr lvl="1"/>
            <a:r>
              <a:rPr lang="en-US" sz="2000" dirty="0"/>
              <a:t>MiniSeq</a:t>
            </a:r>
          </a:p>
          <a:p>
            <a:pPr lvl="1"/>
            <a:r>
              <a:rPr lang="en-US" sz="2000" dirty="0"/>
              <a:t>NextSeq</a:t>
            </a:r>
          </a:p>
          <a:p>
            <a:pPr lvl="1"/>
            <a:r>
              <a:rPr lang="en-US" sz="2000" dirty="0"/>
              <a:t>NovaSeq</a:t>
            </a:r>
          </a:p>
          <a:p>
            <a:pPr lvl="1"/>
            <a:r>
              <a:rPr lang="en-US" sz="2000" dirty="0"/>
              <a:t>iSeq</a:t>
            </a:r>
          </a:p>
          <a:p>
            <a:pPr lvl="1"/>
            <a:r>
              <a:rPr lang="en-US" sz="2000" dirty="0"/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4154964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['__class__', '__</a:t>
            </a:r>
            <a:r>
              <a:rPr lang="en-US" dirty="0" err="1"/>
              <a:t>delattr</a:t>
            </a:r>
            <a:r>
              <a:rPr lang="en-US" dirty="0"/>
              <a:t>__', '__</a:t>
            </a:r>
            <a:r>
              <a:rPr lang="en-US" dirty="0" err="1"/>
              <a:t>dict</a:t>
            </a:r>
            <a:r>
              <a:rPr lang="en-US" dirty="0"/>
              <a:t>__', '__</a:t>
            </a:r>
            <a:r>
              <a:rPr lang="en-US" dirty="0" err="1"/>
              <a:t>dir</a:t>
            </a:r>
            <a:r>
              <a:rPr lang="en-US" dirty="0"/>
              <a:t>__', '__doc__', '__eq__', '__format__', '__</a:t>
            </a:r>
            <a:r>
              <a:rPr lang="en-US" dirty="0" err="1"/>
              <a:t>ge</a:t>
            </a:r>
            <a:r>
              <a:rPr lang="en-US" dirty="0"/>
              <a:t>__', '__</a:t>
            </a:r>
            <a:r>
              <a:rPr lang="en-US" dirty="0" err="1"/>
              <a:t>getattribute</a:t>
            </a:r>
            <a:r>
              <a:rPr lang="en-US" dirty="0"/>
              <a:t>__', '__</a:t>
            </a:r>
            <a:r>
              <a:rPr lang="en-US" dirty="0" err="1"/>
              <a:t>getstate</a:t>
            </a:r>
            <a:r>
              <a:rPr lang="en-US" dirty="0"/>
              <a:t>__', '__</a:t>
            </a:r>
            <a:r>
              <a:rPr lang="en-US" dirty="0" err="1"/>
              <a:t>gt</a:t>
            </a:r>
            <a:r>
              <a:rPr lang="en-US" dirty="0"/>
              <a:t>__', '__hash__', '__</a:t>
            </a:r>
            <a:r>
              <a:rPr lang="en-US" dirty="0" err="1"/>
              <a:t>init</a:t>
            </a:r>
            <a:r>
              <a:rPr lang="en-US" dirty="0"/>
              <a:t>__', '__</a:t>
            </a:r>
            <a:r>
              <a:rPr lang="en-US" dirty="0" err="1"/>
              <a:t>init_subclass</a:t>
            </a:r>
            <a:r>
              <a:rPr lang="en-US" dirty="0"/>
              <a:t>__', '__le__', '__</a:t>
            </a:r>
            <a:r>
              <a:rPr lang="en-US" dirty="0" err="1"/>
              <a:t>lt</a:t>
            </a:r>
            <a:r>
              <a:rPr lang="en-US" dirty="0"/>
              <a:t>__', '__module__', '__ne__', '__new__', '__reduce__', '__</a:t>
            </a:r>
            <a:r>
              <a:rPr lang="en-US" dirty="0" err="1"/>
              <a:t>reduce_ex</a:t>
            </a:r>
            <a:r>
              <a:rPr lang="en-US" dirty="0"/>
              <a:t>__', '__</a:t>
            </a:r>
            <a:r>
              <a:rPr lang="en-US" dirty="0" err="1"/>
              <a:t>repr</a:t>
            </a:r>
            <a:r>
              <a:rPr lang="en-US" dirty="0"/>
              <a:t>__', '__</a:t>
            </a:r>
            <a:r>
              <a:rPr lang="en-US" dirty="0" err="1"/>
              <a:t>setattr</a:t>
            </a:r>
            <a:r>
              <a:rPr lang="en-US" dirty="0"/>
              <a:t>__', '__</a:t>
            </a:r>
            <a:r>
              <a:rPr lang="en-US" dirty="0" err="1"/>
              <a:t>sizeof</a:t>
            </a:r>
            <a:r>
              <a:rPr lang="en-US" dirty="0"/>
              <a:t>__', '__str__', '__</a:t>
            </a:r>
            <a:r>
              <a:rPr lang="en-US" dirty="0" err="1"/>
              <a:t>subclasshook</a:t>
            </a:r>
            <a:r>
              <a:rPr lang="en-US" dirty="0"/>
              <a:t>__', '__</a:t>
            </a:r>
            <a:r>
              <a:rPr lang="en-US" dirty="0" err="1"/>
              <a:t>weakref</a:t>
            </a:r>
            <a:r>
              <a:rPr lang="en-US" dirty="0"/>
              <a:t>__', '_</a:t>
            </a:r>
            <a:r>
              <a:rPr lang="en-US" dirty="0" err="1"/>
              <a:t>api</a:t>
            </a:r>
            <a:r>
              <a:rPr lang="en-US" dirty="0"/>
              <a:t>', </a:t>
            </a:r>
            <a:r>
              <a:rPr lang="en-US" b="1" dirty="0">
                <a:solidFill>
                  <a:srgbClr val="0070C0"/>
                </a:solidFill>
              </a:rPr>
              <a:t>'_json'</a:t>
            </a:r>
            <a:r>
              <a:rPr lang="en-US" dirty="0"/>
              <a:t>,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'author', 'contributors', 'coordinates', '</a:t>
            </a:r>
            <a:r>
              <a:rPr lang="en-US" dirty="0" err="1"/>
              <a:t>created_at</a:t>
            </a:r>
            <a:r>
              <a:rPr lang="en-US" dirty="0"/>
              <a:t>', 'destroy', 'entities', 'favorite', '</a:t>
            </a:r>
            <a:r>
              <a:rPr lang="en-US" dirty="0" err="1"/>
              <a:t>favorite_count</a:t>
            </a:r>
            <a:r>
              <a:rPr lang="en-US" dirty="0"/>
              <a:t>', 'favorited', 'geo', 'id', '</a:t>
            </a:r>
            <a:r>
              <a:rPr lang="en-US" dirty="0" err="1"/>
              <a:t>id_str</a:t>
            </a:r>
            <a:r>
              <a:rPr lang="en-US" dirty="0"/>
              <a:t>', '</a:t>
            </a:r>
            <a:r>
              <a:rPr lang="en-US" dirty="0" err="1"/>
              <a:t>in_reply_to_screen_name</a:t>
            </a:r>
            <a:r>
              <a:rPr lang="en-US" dirty="0"/>
              <a:t>', '</a:t>
            </a:r>
            <a:r>
              <a:rPr lang="en-US" dirty="0" err="1"/>
              <a:t>in_reply_to_status_id</a:t>
            </a:r>
            <a:r>
              <a:rPr lang="en-US" dirty="0"/>
              <a:t>', '</a:t>
            </a:r>
            <a:r>
              <a:rPr lang="en-US" dirty="0" err="1"/>
              <a:t>in_reply_to_status_id_str</a:t>
            </a:r>
            <a:r>
              <a:rPr lang="en-US" dirty="0"/>
              <a:t>', '</a:t>
            </a:r>
            <a:r>
              <a:rPr lang="en-US" dirty="0" err="1"/>
              <a:t>in_reply_to_user_id</a:t>
            </a:r>
            <a:r>
              <a:rPr lang="en-US" dirty="0"/>
              <a:t>', '</a:t>
            </a:r>
            <a:r>
              <a:rPr lang="en-US" dirty="0" err="1"/>
              <a:t>in_reply_to_user_id_str</a:t>
            </a:r>
            <a:r>
              <a:rPr lang="en-US" dirty="0"/>
              <a:t>', '</a:t>
            </a:r>
            <a:r>
              <a:rPr lang="en-US" dirty="0" err="1"/>
              <a:t>is_quote_status</a:t>
            </a:r>
            <a:r>
              <a:rPr lang="en-US" dirty="0"/>
              <a:t>', '</a:t>
            </a:r>
            <a:r>
              <a:rPr lang="en-US" dirty="0" err="1"/>
              <a:t>lang</a:t>
            </a:r>
            <a:r>
              <a:rPr lang="en-US" dirty="0"/>
              <a:t>', 'parse', '</a:t>
            </a:r>
            <a:r>
              <a:rPr lang="en-US" dirty="0" err="1"/>
              <a:t>parse_list</a:t>
            </a:r>
            <a:r>
              <a:rPr lang="en-US" dirty="0"/>
              <a:t>', 'place', '</a:t>
            </a:r>
            <a:r>
              <a:rPr lang="en-US" dirty="0" err="1"/>
              <a:t>possibly_sensitive</a:t>
            </a:r>
            <a:r>
              <a:rPr lang="en-US" dirty="0"/>
              <a:t>', 'retweet', '</a:t>
            </a:r>
            <a:r>
              <a:rPr lang="en-US" dirty="0" err="1"/>
              <a:t>retweet_count</a:t>
            </a:r>
            <a:r>
              <a:rPr lang="en-US" dirty="0"/>
              <a:t>', 'retweeted', 'retweets', 'source', '</a:t>
            </a:r>
            <a:r>
              <a:rPr lang="en-US" dirty="0" err="1"/>
              <a:t>source_url</a:t>
            </a:r>
            <a:r>
              <a:rPr lang="en-US" dirty="0"/>
              <a:t>', 'text', 'truncated', 'user']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22D7-A34A-463D-B9D4-71B96C5E0D76}"/>
              </a:ext>
            </a:extLst>
          </p:cNvPr>
          <p:cNvSpPr txBox="1"/>
          <p:nvPr/>
        </p:nvSpPr>
        <p:spPr>
          <a:xfrm>
            <a:off x="316523" y="5153891"/>
            <a:ext cx="769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_json - </a:t>
            </a:r>
            <a:r>
              <a:rPr lang="en-US" sz="2400" dirty="0"/>
              <a:t>JSON serializable response data as a dictionary</a:t>
            </a:r>
          </a:p>
          <a:p>
            <a:r>
              <a:rPr lang="en-US" sz="2400" dirty="0" err="1"/>
              <a:t>json.dumps</a:t>
            </a:r>
            <a:r>
              <a:rPr lang="en-US" sz="2400" dirty="0"/>
              <a:t> extracts the data in JSON format</a:t>
            </a:r>
          </a:p>
        </p:txBody>
      </p:sp>
    </p:spTree>
    <p:extLst>
      <p:ext uri="{BB962C8B-B14F-4D97-AF65-F5344CB8AC3E}">
        <p14:creationId xmlns:p14="http://schemas.microsoft.com/office/powerpoint/2010/main" val="30344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Plan</a:t>
            </a:r>
          </a:p>
          <a:p>
            <a:pPr lvl="1"/>
            <a:r>
              <a:rPr lang="en-US" dirty="0"/>
              <a:t>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8" y="2751993"/>
            <a:ext cx="5384877" cy="30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1708</TotalTime>
  <Words>666</Words>
  <Application>Microsoft Office PowerPoint</Application>
  <PresentationFormat>On-screen Show (4:3)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NimbusRomNo9L-Regu</vt:lpstr>
      <vt:lpstr>NimbusRomNo9L-ReguItal</vt:lpstr>
      <vt:lpstr>Office Theme</vt:lpstr>
      <vt:lpstr>Post-Market surveillance of Illumina products</vt:lpstr>
      <vt:lpstr>Summary</vt:lpstr>
      <vt:lpstr>Illumina </vt:lpstr>
      <vt:lpstr>Post-market surveillance</vt:lpstr>
      <vt:lpstr>Examples of post-market data sources</vt:lpstr>
      <vt:lpstr>Data collection from social media</vt:lpstr>
      <vt:lpstr>Twitter data collection</vt:lpstr>
      <vt:lpstr>“Tweepy” return</vt:lpstr>
      <vt:lpstr>Database plan</vt:lpstr>
      <vt:lpstr>Database plan</vt:lpstr>
      <vt:lpstr>Database plan</vt:lpstr>
      <vt:lpstr>Natural language processing </vt:lpstr>
      <vt:lpstr>Natural language processing Sentiment Analysis </vt:lpstr>
      <vt:lpstr>Natural Language Processing Sentiment Analysis  “Pitfalls”!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Ivan Charkin</cp:lastModifiedBy>
  <cp:revision>33</cp:revision>
  <dcterms:created xsi:type="dcterms:W3CDTF">2017-03-18T16:30:52Z</dcterms:created>
  <dcterms:modified xsi:type="dcterms:W3CDTF">2019-04-13T07:02:12Z</dcterms:modified>
</cp:coreProperties>
</file>