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85"/>
  </p:notesMasterIdLst>
  <p:sldIdLst>
    <p:sldId id="256" r:id="rId2"/>
    <p:sldId id="272" r:id="rId3"/>
    <p:sldId id="295" r:id="rId4"/>
    <p:sldId id="296" r:id="rId5"/>
    <p:sldId id="297" r:id="rId6"/>
    <p:sldId id="351" r:id="rId7"/>
    <p:sldId id="352" r:id="rId8"/>
    <p:sldId id="285" r:id="rId9"/>
    <p:sldId id="298" r:id="rId10"/>
    <p:sldId id="299" r:id="rId11"/>
    <p:sldId id="336" r:id="rId12"/>
    <p:sldId id="353" r:id="rId13"/>
    <p:sldId id="354" r:id="rId14"/>
    <p:sldId id="258" r:id="rId15"/>
    <p:sldId id="300" r:id="rId16"/>
    <p:sldId id="301" r:id="rId17"/>
    <p:sldId id="337" r:id="rId18"/>
    <p:sldId id="273" r:id="rId19"/>
    <p:sldId id="302" r:id="rId20"/>
    <p:sldId id="303" r:id="rId21"/>
    <p:sldId id="304" r:id="rId22"/>
    <p:sldId id="267" r:id="rId23"/>
    <p:sldId id="305" r:id="rId24"/>
    <p:sldId id="306" r:id="rId25"/>
    <p:sldId id="338" r:id="rId26"/>
    <p:sldId id="288" r:id="rId27"/>
    <p:sldId id="307" r:id="rId28"/>
    <p:sldId id="308" r:id="rId29"/>
    <p:sldId id="309" r:id="rId30"/>
    <p:sldId id="310" r:id="rId31"/>
    <p:sldId id="311" r:id="rId32"/>
    <p:sldId id="361" r:id="rId33"/>
    <p:sldId id="362" r:id="rId34"/>
    <p:sldId id="269" r:id="rId35"/>
    <p:sldId id="339" r:id="rId36"/>
    <p:sldId id="340" r:id="rId37"/>
    <p:sldId id="341" r:id="rId38"/>
    <p:sldId id="363" r:id="rId39"/>
    <p:sldId id="364" r:id="rId40"/>
    <p:sldId id="268" r:id="rId41"/>
    <p:sldId id="312" r:id="rId42"/>
    <p:sldId id="313" r:id="rId43"/>
    <p:sldId id="365" r:id="rId44"/>
    <p:sldId id="366" r:id="rId45"/>
    <p:sldId id="367" r:id="rId46"/>
    <p:sldId id="294" r:id="rId47"/>
    <p:sldId id="314" r:id="rId48"/>
    <p:sldId id="292" r:id="rId49"/>
    <p:sldId id="315" r:id="rId50"/>
    <p:sldId id="316" r:id="rId51"/>
    <p:sldId id="317" r:id="rId52"/>
    <p:sldId id="318" r:id="rId53"/>
    <p:sldId id="319" r:id="rId54"/>
    <p:sldId id="342" r:id="rId55"/>
    <p:sldId id="343" r:id="rId56"/>
    <p:sldId id="344" r:id="rId57"/>
    <p:sldId id="345" r:id="rId58"/>
    <p:sldId id="346" r:id="rId59"/>
    <p:sldId id="347" r:id="rId60"/>
    <p:sldId id="348" r:id="rId61"/>
    <p:sldId id="349" r:id="rId62"/>
    <p:sldId id="350" r:id="rId63"/>
    <p:sldId id="270" r:id="rId64"/>
    <p:sldId id="320" r:id="rId65"/>
    <p:sldId id="321" r:id="rId66"/>
    <p:sldId id="322" r:id="rId67"/>
    <p:sldId id="323" r:id="rId68"/>
    <p:sldId id="324" r:id="rId69"/>
    <p:sldId id="290" r:id="rId70"/>
    <p:sldId id="325" r:id="rId71"/>
    <p:sldId id="326" r:id="rId72"/>
    <p:sldId id="327" r:id="rId73"/>
    <p:sldId id="293" r:id="rId74"/>
    <p:sldId id="328" r:id="rId75"/>
    <p:sldId id="329" r:id="rId76"/>
    <p:sldId id="330" r:id="rId77"/>
    <p:sldId id="331" r:id="rId78"/>
    <p:sldId id="332" r:id="rId79"/>
    <p:sldId id="291" r:id="rId80"/>
    <p:sldId id="333" r:id="rId81"/>
    <p:sldId id="334" r:id="rId82"/>
    <p:sldId id="335" r:id="rId83"/>
    <p:sldId id="261" r:id="rId8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709221D-2D54-4317-B986-2E1C731C5E2F}" v="77" dt="2019-04-16T05:34:06.4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4" autoAdjust="0"/>
    <p:restoredTop sz="94679"/>
  </p:normalViewPr>
  <p:slideViewPr>
    <p:cSldViewPr snapToGrid="0" snapToObjects="1">
      <p:cViewPr varScale="1">
        <p:scale>
          <a:sx n="115" d="100"/>
          <a:sy n="115" d="100"/>
        </p:scale>
        <p:origin x="66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microsoft.com/office/2016/11/relationships/changesInfo" Target="changesInfos/changesInfo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heme" Target="theme/theme1.xml"/><Relationship Id="rId9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van Charkin" userId="0ef420fafa8507d7" providerId="LiveId" clId="{63F49EDC-779E-4249-98E5-548C6DC0FA52}"/>
    <pc:docChg chg="custSel addSld delSld modSld">
      <pc:chgData name="Ivan Charkin" userId="0ef420fafa8507d7" providerId="LiveId" clId="{63F49EDC-779E-4249-98E5-548C6DC0FA52}" dt="2019-04-16T05:35:28.331" v="173" actId="2696"/>
      <pc:docMkLst>
        <pc:docMk/>
      </pc:docMkLst>
      <pc:sldChg chg="modSp">
        <pc:chgData name="Ivan Charkin" userId="0ef420fafa8507d7" providerId="LiveId" clId="{63F49EDC-779E-4249-98E5-548C6DC0FA52}" dt="2019-04-16T05:30:25.608" v="122" actId="14100"/>
        <pc:sldMkLst>
          <pc:docMk/>
          <pc:sldMk cId="753163827" sldId="270"/>
        </pc:sldMkLst>
        <pc:spChg chg="mod">
          <ac:chgData name="Ivan Charkin" userId="0ef420fafa8507d7" providerId="LiveId" clId="{63F49EDC-779E-4249-98E5-548C6DC0FA52}" dt="2019-04-16T05:30:25.608" v="122" actId="14100"/>
          <ac:spMkLst>
            <pc:docMk/>
            <pc:sldMk cId="753163827" sldId="270"/>
            <ac:spMk id="2" creationId="{00000000-0000-0000-0000-000000000000}"/>
          </ac:spMkLst>
        </pc:spChg>
      </pc:sldChg>
      <pc:sldChg chg="modSp">
        <pc:chgData name="Ivan Charkin" userId="0ef420fafa8507d7" providerId="LiveId" clId="{63F49EDC-779E-4249-98E5-548C6DC0FA52}" dt="2019-04-16T05:17:59.641" v="11" actId="6549"/>
        <pc:sldMkLst>
          <pc:docMk/>
          <pc:sldMk cId="356437759" sldId="273"/>
        </pc:sldMkLst>
        <pc:spChg chg="mod">
          <ac:chgData name="Ivan Charkin" userId="0ef420fafa8507d7" providerId="LiveId" clId="{63F49EDC-779E-4249-98E5-548C6DC0FA52}" dt="2019-04-16T05:17:59.641" v="11" actId="6549"/>
          <ac:spMkLst>
            <pc:docMk/>
            <pc:sldMk cId="356437759" sldId="273"/>
            <ac:spMk id="3" creationId="{00000000-0000-0000-0000-000000000000}"/>
          </ac:spMkLst>
        </pc:spChg>
      </pc:sldChg>
      <pc:sldChg chg="delSp">
        <pc:chgData name="Ivan Charkin" userId="0ef420fafa8507d7" providerId="LiveId" clId="{63F49EDC-779E-4249-98E5-548C6DC0FA52}" dt="2019-04-16T05:21:23.640" v="50" actId="478"/>
        <pc:sldMkLst>
          <pc:docMk/>
          <pc:sldMk cId="3029048628" sldId="293"/>
        </pc:sldMkLst>
        <pc:spChg chg="del">
          <ac:chgData name="Ivan Charkin" userId="0ef420fafa8507d7" providerId="LiveId" clId="{63F49EDC-779E-4249-98E5-548C6DC0FA52}" dt="2019-04-16T05:21:23.640" v="50" actId="478"/>
          <ac:spMkLst>
            <pc:docMk/>
            <pc:sldMk cId="3029048628" sldId="293"/>
            <ac:spMk id="5" creationId="{41BF3643-32CD-4D82-846F-37F861F0DA97}"/>
          </ac:spMkLst>
        </pc:spChg>
        <pc:picChg chg="del">
          <ac:chgData name="Ivan Charkin" userId="0ef420fafa8507d7" providerId="LiveId" clId="{63F49EDC-779E-4249-98E5-548C6DC0FA52}" dt="2019-04-16T05:21:11.787" v="49" actId="478"/>
          <ac:picMkLst>
            <pc:docMk/>
            <pc:sldMk cId="3029048628" sldId="293"/>
            <ac:picMk id="13" creationId="{089AB538-D496-454B-A9EE-F0C824455DE3}"/>
          </ac:picMkLst>
        </pc:picChg>
        <pc:cxnChg chg="del">
          <ac:chgData name="Ivan Charkin" userId="0ef420fafa8507d7" providerId="LiveId" clId="{63F49EDC-779E-4249-98E5-548C6DC0FA52}" dt="2019-04-16T05:21:09.847" v="48" actId="478"/>
          <ac:cxnSpMkLst>
            <pc:docMk/>
            <pc:sldMk cId="3029048628" sldId="293"/>
            <ac:cxnSpMk id="10" creationId="{DEEEBBB7-D5D2-4F34-8AC1-747E9DE7A39E}"/>
          </ac:cxnSpMkLst>
        </pc:cxnChg>
      </pc:sldChg>
      <pc:sldChg chg="modSp">
        <pc:chgData name="Ivan Charkin" userId="0ef420fafa8507d7" providerId="LiveId" clId="{63F49EDC-779E-4249-98E5-548C6DC0FA52}" dt="2019-04-16T05:20:10.848" v="30" actId="20577"/>
        <pc:sldMkLst>
          <pc:docMk/>
          <pc:sldMk cId="3735870966" sldId="294"/>
        </pc:sldMkLst>
        <pc:spChg chg="mod">
          <ac:chgData name="Ivan Charkin" userId="0ef420fafa8507d7" providerId="LiveId" clId="{63F49EDC-779E-4249-98E5-548C6DC0FA52}" dt="2019-04-16T05:20:10.848" v="30" actId="20577"/>
          <ac:spMkLst>
            <pc:docMk/>
            <pc:sldMk cId="3735870966" sldId="294"/>
            <ac:spMk id="2" creationId="{00000000-0000-0000-0000-000000000000}"/>
          </ac:spMkLst>
        </pc:spChg>
      </pc:sldChg>
      <pc:sldChg chg="add">
        <pc:chgData name="Ivan Charkin" userId="0ef420fafa8507d7" providerId="LiveId" clId="{63F49EDC-779E-4249-98E5-548C6DC0FA52}" dt="2019-04-16T05:16:49.882" v="0"/>
        <pc:sldMkLst>
          <pc:docMk/>
          <pc:sldMk cId="3933282352" sldId="295"/>
        </pc:sldMkLst>
      </pc:sldChg>
      <pc:sldChg chg="add">
        <pc:chgData name="Ivan Charkin" userId="0ef420fafa8507d7" providerId="LiveId" clId="{63F49EDC-779E-4249-98E5-548C6DC0FA52}" dt="2019-04-16T05:16:52.536" v="1"/>
        <pc:sldMkLst>
          <pc:docMk/>
          <pc:sldMk cId="2544677683" sldId="296"/>
        </pc:sldMkLst>
      </pc:sldChg>
      <pc:sldChg chg="add">
        <pc:chgData name="Ivan Charkin" userId="0ef420fafa8507d7" providerId="LiveId" clId="{63F49EDC-779E-4249-98E5-548C6DC0FA52}" dt="2019-04-16T05:17:01.957" v="2"/>
        <pc:sldMkLst>
          <pc:docMk/>
          <pc:sldMk cId="2927121486" sldId="297"/>
        </pc:sldMkLst>
      </pc:sldChg>
      <pc:sldChg chg="add">
        <pc:chgData name="Ivan Charkin" userId="0ef420fafa8507d7" providerId="LiveId" clId="{63F49EDC-779E-4249-98E5-548C6DC0FA52}" dt="2019-04-16T05:17:17.465" v="3"/>
        <pc:sldMkLst>
          <pc:docMk/>
          <pc:sldMk cId="3081560502" sldId="298"/>
        </pc:sldMkLst>
      </pc:sldChg>
      <pc:sldChg chg="add">
        <pc:chgData name="Ivan Charkin" userId="0ef420fafa8507d7" providerId="LiveId" clId="{63F49EDC-779E-4249-98E5-548C6DC0FA52}" dt="2019-04-16T05:17:19.977" v="4"/>
        <pc:sldMkLst>
          <pc:docMk/>
          <pc:sldMk cId="3958164683" sldId="299"/>
        </pc:sldMkLst>
      </pc:sldChg>
      <pc:sldChg chg="add">
        <pc:chgData name="Ivan Charkin" userId="0ef420fafa8507d7" providerId="LiveId" clId="{63F49EDC-779E-4249-98E5-548C6DC0FA52}" dt="2019-04-16T05:17:28.711" v="5"/>
        <pc:sldMkLst>
          <pc:docMk/>
          <pc:sldMk cId="2120794965" sldId="300"/>
        </pc:sldMkLst>
      </pc:sldChg>
      <pc:sldChg chg="add">
        <pc:chgData name="Ivan Charkin" userId="0ef420fafa8507d7" providerId="LiveId" clId="{63F49EDC-779E-4249-98E5-548C6DC0FA52}" dt="2019-04-16T05:17:30.929" v="6"/>
        <pc:sldMkLst>
          <pc:docMk/>
          <pc:sldMk cId="1691707452" sldId="301"/>
        </pc:sldMkLst>
      </pc:sldChg>
      <pc:sldChg chg="modSp add">
        <pc:chgData name="Ivan Charkin" userId="0ef420fafa8507d7" providerId="LiveId" clId="{63F49EDC-779E-4249-98E5-548C6DC0FA52}" dt="2019-04-16T05:18:13.908" v="13" actId="6549"/>
        <pc:sldMkLst>
          <pc:docMk/>
          <pc:sldMk cId="2304718418" sldId="302"/>
        </pc:sldMkLst>
        <pc:spChg chg="mod">
          <ac:chgData name="Ivan Charkin" userId="0ef420fafa8507d7" providerId="LiveId" clId="{63F49EDC-779E-4249-98E5-548C6DC0FA52}" dt="2019-04-16T05:18:13.908" v="13" actId="6549"/>
          <ac:spMkLst>
            <pc:docMk/>
            <pc:sldMk cId="2304718418" sldId="302"/>
            <ac:spMk id="3" creationId="{00000000-0000-0000-0000-000000000000}"/>
          </ac:spMkLst>
        </pc:spChg>
      </pc:sldChg>
      <pc:sldChg chg="add">
        <pc:chgData name="Ivan Charkin" userId="0ef420fafa8507d7" providerId="LiveId" clId="{63F49EDC-779E-4249-98E5-548C6DC0FA52}" dt="2019-04-16T05:17:40.507" v="8"/>
        <pc:sldMkLst>
          <pc:docMk/>
          <pc:sldMk cId="2592325105" sldId="303"/>
        </pc:sldMkLst>
      </pc:sldChg>
      <pc:sldChg chg="add">
        <pc:chgData name="Ivan Charkin" userId="0ef420fafa8507d7" providerId="LiveId" clId="{63F49EDC-779E-4249-98E5-548C6DC0FA52}" dt="2019-04-16T05:17:44.404" v="9"/>
        <pc:sldMkLst>
          <pc:docMk/>
          <pc:sldMk cId="1190303635" sldId="304"/>
        </pc:sldMkLst>
      </pc:sldChg>
      <pc:sldChg chg="add">
        <pc:chgData name="Ivan Charkin" userId="0ef420fafa8507d7" providerId="LiveId" clId="{63F49EDC-779E-4249-98E5-548C6DC0FA52}" dt="2019-04-16T05:18:30.431" v="14"/>
        <pc:sldMkLst>
          <pc:docMk/>
          <pc:sldMk cId="3020493048" sldId="305"/>
        </pc:sldMkLst>
      </pc:sldChg>
      <pc:sldChg chg="add">
        <pc:chgData name="Ivan Charkin" userId="0ef420fafa8507d7" providerId="LiveId" clId="{63F49EDC-779E-4249-98E5-548C6DC0FA52}" dt="2019-04-16T05:18:32.828" v="15"/>
        <pc:sldMkLst>
          <pc:docMk/>
          <pc:sldMk cId="942607654" sldId="306"/>
        </pc:sldMkLst>
      </pc:sldChg>
      <pc:sldChg chg="add">
        <pc:chgData name="Ivan Charkin" userId="0ef420fafa8507d7" providerId="LiveId" clId="{63F49EDC-779E-4249-98E5-548C6DC0FA52}" dt="2019-04-16T05:18:42.987" v="16"/>
        <pc:sldMkLst>
          <pc:docMk/>
          <pc:sldMk cId="2318282583" sldId="307"/>
        </pc:sldMkLst>
      </pc:sldChg>
      <pc:sldChg chg="add">
        <pc:chgData name="Ivan Charkin" userId="0ef420fafa8507d7" providerId="LiveId" clId="{63F49EDC-779E-4249-98E5-548C6DC0FA52}" dt="2019-04-16T05:18:44.896" v="17"/>
        <pc:sldMkLst>
          <pc:docMk/>
          <pc:sldMk cId="3963773586" sldId="308"/>
        </pc:sldMkLst>
      </pc:sldChg>
      <pc:sldChg chg="add">
        <pc:chgData name="Ivan Charkin" userId="0ef420fafa8507d7" providerId="LiveId" clId="{63F49EDC-779E-4249-98E5-548C6DC0FA52}" dt="2019-04-16T05:18:47.952" v="18"/>
        <pc:sldMkLst>
          <pc:docMk/>
          <pc:sldMk cId="2583482810" sldId="309"/>
        </pc:sldMkLst>
      </pc:sldChg>
      <pc:sldChg chg="add">
        <pc:chgData name="Ivan Charkin" userId="0ef420fafa8507d7" providerId="LiveId" clId="{63F49EDC-779E-4249-98E5-548C6DC0FA52}" dt="2019-04-16T05:18:50.376" v="19"/>
        <pc:sldMkLst>
          <pc:docMk/>
          <pc:sldMk cId="1448292649" sldId="310"/>
        </pc:sldMkLst>
      </pc:sldChg>
      <pc:sldChg chg="add">
        <pc:chgData name="Ivan Charkin" userId="0ef420fafa8507d7" providerId="LiveId" clId="{63F49EDC-779E-4249-98E5-548C6DC0FA52}" dt="2019-04-16T05:18:52.565" v="20"/>
        <pc:sldMkLst>
          <pc:docMk/>
          <pc:sldMk cId="298697189" sldId="311"/>
        </pc:sldMkLst>
      </pc:sldChg>
      <pc:sldChg chg="add">
        <pc:chgData name="Ivan Charkin" userId="0ef420fafa8507d7" providerId="LiveId" clId="{63F49EDC-779E-4249-98E5-548C6DC0FA52}" dt="2019-04-16T05:19:58.605" v="21"/>
        <pc:sldMkLst>
          <pc:docMk/>
          <pc:sldMk cId="2575134446" sldId="312"/>
        </pc:sldMkLst>
      </pc:sldChg>
      <pc:sldChg chg="add">
        <pc:chgData name="Ivan Charkin" userId="0ef420fafa8507d7" providerId="LiveId" clId="{63F49EDC-779E-4249-98E5-548C6DC0FA52}" dt="2019-04-16T05:20:00.178" v="22"/>
        <pc:sldMkLst>
          <pc:docMk/>
          <pc:sldMk cId="12491609" sldId="313"/>
        </pc:sldMkLst>
      </pc:sldChg>
      <pc:sldChg chg="add">
        <pc:chgData name="Ivan Charkin" userId="0ef420fafa8507d7" providerId="LiveId" clId="{63F49EDC-779E-4249-98E5-548C6DC0FA52}" dt="2019-04-16T05:20:17.791" v="31"/>
        <pc:sldMkLst>
          <pc:docMk/>
          <pc:sldMk cId="3926098801" sldId="314"/>
        </pc:sldMkLst>
      </pc:sldChg>
      <pc:sldChg chg="add">
        <pc:chgData name="Ivan Charkin" userId="0ef420fafa8507d7" providerId="LiveId" clId="{63F49EDC-779E-4249-98E5-548C6DC0FA52}" dt="2019-04-16T05:20:23.004" v="32"/>
        <pc:sldMkLst>
          <pc:docMk/>
          <pc:sldMk cId="3772113211" sldId="315"/>
        </pc:sldMkLst>
      </pc:sldChg>
      <pc:sldChg chg="add">
        <pc:chgData name="Ivan Charkin" userId="0ef420fafa8507d7" providerId="LiveId" clId="{63F49EDC-779E-4249-98E5-548C6DC0FA52}" dt="2019-04-16T05:20:24.814" v="33"/>
        <pc:sldMkLst>
          <pc:docMk/>
          <pc:sldMk cId="804927917" sldId="316"/>
        </pc:sldMkLst>
      </pc:sldChg>
      <pc:sldChg chg="add">
        <pc:chgData name="Ivan Charkin" userId="0ef420fafa8507d7" providerId="LiveId" clId="{63F49EDC-779E-4249-98E5-548C6DC0FA52}" dt="2019-04-16T05:20:26.904" v="34"/>
        <pc:sldMkLst>
          <pc:docMk/>
          <pc:sldMk cId="4225167191" sldId="317"/>
        </pc:sldMkLst>
      </pc:sldChg>
      <pc:sldChg chg="add">
        <pc:chgData name="Ivan Charkin" userId="0ef420fafa8507d7" providerId="LiveId" clId="{63F49EDC-779E-4249-98E5-548C6DC0FA52}" dt="2019-04-16T05:20:29.659" v="35"/>
        <pc:sldMkLst>
          <pc:docMk/>
          <pc:sldMk cId="3400764292" sldId="318"/>
        </pc:sldMkLst>
      </pc:sldChg>
      <pc:sldChg chg="add">
        <pc:chgData name="Ivan Charkin" userId="0ef420fafa8507d7" providerId="LiveId" clId="{63F49EDC-779E-4249-98E5-548C6DC0FA52}" dt="2019-04-16T05:20:32.041" v="36"/>
        <pc:sldMkLst>
          <pc:docMk/>
          <pc:sldMk cId="2091863502" sldId="319"/>
        </pc:sldMkLst>
      </pc:sldChg>
      <pc:sldChg chg="add">
        <pc:chgData name="Ivan Charkin" userId="0ef420fafa8507d7" providerId="LiveId" clId="{63F49EDC-779E-4249-98E5-548C6DC0FA52}" dt="2019-04-16T05:20:36.521" v="37"/>
        <pc:sldMkLst>
          <pc:docMk/>
          <pc:sldMk cId="1600362058" sldId="320"/>
        </pc:sldMkLst>
      </pc:sldChg>
      <pc:sldChg chg="add">
        <pc:chgData name="Ivan Charkin" userId="0ef420fafa8507d7" providerId="LiveId" clId="{63F49EDC-779E-4249-98E5-548C6DC0FA52}" dt="2019-04-16T05:20:37.372" v="38"/>
        <pc:sldMkLst>
          <pc:docMk/>
          <pc:sldMk cId="1851385484" sldId="321"/>
        </pc:sldMkLst>
      </pc:sldChg>
      <pc:sldChg chg="add">
        <pc:chgData name="Ivan Charkin" userId="0ef420fafa8507d7" providerId="LiveId" clId="{63F49EDC-779E-4249-98E5-548C6DC0FA52}" dt="2019-04-16T05:20:37.772" v="39"/>
        <pc:sldMkLst>
          <pc:docMk/>
          <pc:sldMk cId="3536478872" sldId="322"/>
        </pc:sldMkLst>
      </pc:sldChg>
      <pc:sldChg chg="add">
        <pc:chgData name="Ivan Charkin" userId="0ef420fafa8507d7" providerId="LiveId" clId="{63F49EDC-779E-4249-98E5-548C6DC0FA52}" dt="2019-04-16T05:20:38.566" v="40"/>
        <pc:sldMkLst>
          <pc:docMk/>
          <pc:sldMk cId="2739473589" sldId="323"/>
        </pc:sldMkLst>
      </pc:sldChg>
      <pc:sldChg chg="add">
        <pc:chgData name="Ivan Charkin" userId="0ef420fafa8507d7" providerId="LiveId" clId="{63F49EDC-779E-4249-98E5-548C6DC0FA52}" dt="2019-04-16T05:20:44.427" v="41"/>
        <pc:sldMkLst>
          <pc:docMk/>
          <pc:sldMk cId="3040655711" sldId="324"/>
        </pc:sldMkLst>
      </pc:sldChg>
      <pc:sldChg chg="add">
        <pc:chgData name="Ivan Charkin" userId="0ef420fafa8507d7" providerId="LiveId" clId="{63F49EDC-779E-4249-98E5-548C6DC0FA52}" dt="2019-04-16T05:20:49.780" v="42"/>
        <pc:sldMkLst>
          <pc:docMk/>
          <pc:sldMk cId="3923018814" sldId="325"/>
        </pc:sldMkLst>
      </pc:sldChg>
      <pc:sldChg chg="add">
        <pc:chgData name="Ivan Charkin" userId="0ef420fafa8507d7" providerId="LiveId" clId="{63F49EDC-779E-4249-98E5-548C6DC0FA52}" dt="2019-04-16T05:20:50.512" v="43"/>
        <pc:sldMkLst>
          <pc:docMk/>
          <pc:sldMk cId="2465273922" sldId="326"/>
        </pc:sldMkLst>
      </pc:sldChg>
      <pc:sldChg chg="add">
        <pc:chgData name="Ivan Charkin" userId="0ef420fafa8507d7" providerId="LiveId" clId="{63F49EDC-779E-4249-98E5-548C6DC0FA52}" dt="2019-04-16T05:20:50.974" v="44"/>
        <pc:sldMkLst>
          <pc:docMk/>
          <pc:sldMk cId="2875463472" sldId="327"/>
        </pc:sldMkLst>
      </pc:sldChg>
      <pc:sldChg chg="delSp modSp add">
        <pc:chgData name="Ivan Charkin" userId="0ef420fafa8507d7" providerId="LiveId" clId="{63F49EDC-779E-4249-98E5-548C6DC0FA52}" dt="2019-04-16T05:21:50.495" v="53" actId="6549"/>
        <pc:sldMkLst>
          <pc:docMk/>
          <pc:sldMk cId="2186486444" sldId="328"/>
        </pc:sldMkLst>
        <pc:spChg chg="mod">
          <ac:chgData name="Ivan Charkin" userId="0ef420fafa8507d7" providerId="LiveId" clId="{63F49EDC-779E-4249-98E5-548C6DC0FA52}" dt="2019-04-16T05:21:50.495" v="53" actId="6549"/>
          <ac:spMkLst>
            <pc:docMk/>
            <pc:sldMk cId="2186486444" sldId="328"/>
            <ac:spMk id="5" creationId="{41BF3643-32CD-4D82-846F-37F861F0DA97}"/>
          </ac:spMkLst>
        </pc:spChg>
        <pc:picChg chg="del">
          <ac:chgData name="Ivan Charkin" userId="0ef420fafa8507d7" providerId="LiveId" clId="{63F49EDC-779E-4249-98E5-548C6DC0FA52}" dt="2019-04-16T05:21:34.260" v="52" actId="478"/>
          <ac:picMkLst>
            <pc:docMk/>
            <pc:sldMk cId="2186486444" sldId="328"/>
            <ac:picMk id="13" creationId="{089AB538-D496-454B-A9EE-F0C824455DE3}"/>
          </ac:picMkLst>
        </pc:picChg>
        <pc:cxnChg chg="del">
          <ac:chgData name="Ivan Charkin" userId="0ef420fafa8507d7" providerId="LiveId" clId="{63F49EDC-779E-4249-98E5-548C6DC0FA52}" dt="2019-04-16T05:21:32.090" v="51" actId="478"/>
          <ac:cxnSpMkLst>
            <pc:docMk/>
            <pc:sldMk cId="2186486444" sldId="328"/>
            <ac:cxnSpMk id="10" creationId="{DEEEBBB7-D5D2-4F34-8AC1-747E9DE7A39E}"/>
          </ac:cxnSpMkLst>
        </pc:cxnChg>
      </pc:sldChg>
      <pc:sldChg chg="add">
        <pc:chgData name="Ivan Charkin" userId="0ef420fafa8507d7" providerId="LiveId" clId="{63F49EDC-779E-4249-98E5-548C6DC0FA52}" dt="2019-04-16T05:20:57.126" v="46"/>
        <pc:sldMkLst>
          <pc:docMk/>
          <pc:sldMk cId="534764569" sldId="329"/>
        </pc:sldMkLst>
      </pc:sldChg>
      <pc:sldChg chg="add">
        <pc:chgData name="Ivan Charkin" userId="0ef420fafa8507d7" providerId="LiveId" clId="{63F49EDC-779E-4249-98E5-548C6DC0FA52}" dt="2019-04-16T05:20:58.202" v="47"/>
        <pc:sldMkLst>
          <pc:docMk/>
          <pc:sldMk cId="2122203734" sldId="330"/>
        </pc:sldMkLst>
      </pc:sldChg>
      <pc:sldChg chg="add">
        <pc:chgData name="Ivan Charkin" userId="0ef420fafa8507d7" providerId="LiveId" clId="{63F49EDC-779E-4249-98E5-548C6DC0FA52}" dt="2019-04-16T05:22:07.811" v="54"/>
        <pc:sldMkLst>
          <pc:docMk/>
          <pc:sldMk cId="2947635837" sldId="331"/>
        </pc:sldMkLst>
      </pc:sldChg>
      <pc:sldChg chg="add">
        <pc:chgData name="Ivan Charkin" userId="0ef420fafa8507d7" providerId="LiveId" clId="{63F49EDC-779E-4249-98E5-548C6DC0FA52}" dt="2019-04-16T05:22:08.693" v="55"/>
        <pc:sldMkLst>
          <pc:docMk/>
          <pc:sldMk cId="1827133345" sldId="332"/>
        </pc:sldMkLst>
      </pc:sldChg>
      <pc:sldChg chg="add">
        <pc:chgData name="Ivan Charkin" userId="0ef420fafa8507d7" providerId="LiveId" clId="{63F49EDC-779E-4249-98E5-548C6DC0FA52}" dt="2019-04-16T05:22:13.789" v="56"/>
        <pc:sldMkLst>
          <pc:docMk/>
          <pc:sldMk cId="695955532" sldId="333"/>
        </pc:sldMkLst>
      </pc:sldChg>
      <pc:sldChg chg="add">
        <pc:chgData name="Ivan Charkin" userId="0ef420fafa8507d7" providerId="LiveId" clId="{63F49EDC-779E-4249-98E5-548C6DC0FA52}" dt="2019-04-16T05:22:14.068" v="57"/>
        <pc:sldMkLst>
          <pc:docMk/>
          <pc:sldMk cId="1120189899" sldId="334"/>
        </pc:sldMkLst>
      </pc:sldChg>
      <pc:sldChg chg="add">
        <pc:chgData name="Ivan Charkin" userId="0ef420fafa8507d7" providerId="LiveId" clId="{63F49EDC-779E-4249-98E5-548C6DC0FA52}" dt="2019-04-16T05:22:14.393" v="58"/>
        <pc:sldMkLst>
          <pc:docMk/>
          <pc:sldMk cId="3841627019" sldId="335"/>
        </pc:sldMkLst>
      </pc:sldChg>
      <pc:sldChg chg="add">
        <pc:chgData name="Ivan Charkin" userId="0ef420fafa8507d7" providerId="LiveId" clId="{63F49EDC-779E-4249-98E5-548C6DC0FA52}" dt="2019-04-16T05:22:50.253" v="59"/>
        <pc:sldMkLst>
          <pc:docMk/>
          <pc:sldMk cId="143339498" sldId="336"/>
        </pc:sldMkLst>
      </pc:sldChg>
      <pc:sldChg chg="add">
        <pc:chgData name="Ivan Charkin" userId="0ef420fafa8507d7" providerId="LiveId" clId="{63F49EDC-779E-4249-98E5-548C6DC0FA52}" dt="2019-04-16T05:22:55.474" v="60"/>
        <pc:sldMkLst>
          <pc:docMk/>
          <pc:sldMk cId="1971546734" sldId="337"/>
        </pc:sldMkLst>
      </pc:sldChg>
      <pc:sldChg chg="add">
        <pc:chgData name="Ivan Charkin" userId="0ef420fafa8507d7" providerId="LiveId" clId="{63F49EDC-779E-4249-98E5-548C6DC0FA52}" dt="2019-04-16T05:23:30.258" v="61"/>
        <pc:sldMkLst>
          <pc:docMk/>
          <pc:sldMk cId="3367068680" sldId="338"/>
        </pc:sldMkLst>
      </pc:sldChg>
      <pc:sldChg chg="add">
        <pc:chgData name="Ivan Charkin" userId="0ef420fafa8507d7" providerId="LiveId" clId="{63F49EDC-779E-4249-98E5-548C6DC0FA52}" dt="2019-04-16T05:23:44.807" v="62"/>
        <pc:sldMkLst>
          <pc:docMk/>
          <pc:sldMk cId="1908087477" sldId="339"/>
        </pc:sldMkLst>
      </pc:sldChg>
      <pc:sldChg chg="add">
        <pc:chgData name="Ivan Charkin" userId="0ef420fafa8507d7" providerId="LiveId" clId="{63F49EDC-779E-4249-98E5-548C6DC0FA52}" dt="2019-04-16T05:23:46.752" v="63"/>
        <pc:sldMkLst>
          <pc:docMk/>
          <pc:sldMk cId="184928977" sldId="340"/>
        </pc:sldMkLst>
      </pc:sldChg>
      <pc:sldChg chg="add">
        <pc:chgData name="Ivan Charkin" userId="0ef420fafa8507d7" providerId="LiveId" clId="{63F49EDC-779E-4249-98E5-548C6DC0FA52}" dt="2019-04-16T05:23:49.263" v="64"/>
        <pc:sldMkLst>
          <pc:docMk/>
          <pc:sldMk cId="2604189907" sldId="341"/>
        </pc:sldMkLst>
      </pc:sldChg>
      <pc:sldChg chg="add">
        <pc:chgData name="Ivan Charkin" userId="0ef420fafa8507d7" providerId="LiveId" clId="{63F49EDC-779E-4249-98E5-548C6DC0FA52}" dt="2019-04-16T05:24:15.179" v="65"/>
        <pc:sldMkLst>
          <pc:docMk/>
          <pc:sldMk cId="3698928764" sldId="342"/>
        </pc:sldMkLst>
      </pc:sldChg>
      <pc:sldChg chg="add">
        <pc:chgData name="Ivan Charkin" userId="0ef420fafa8507d7" providerId="LiveId" clId="{63F49EDC-779E-4249-98E5-548C6DC0FA52}" dt="2019-04-16T05:24:17.120" v="66"/>
        <pc:sldMkLst>
          <pc:docMk/>
          <pc:sldMk cId="1243127213" sldId="343"/>
        </pc:sldMkLst>
      </pc:sldChg>
      <pc:sldChg chg="addSp modSp add">
        <pc:chgData name="Ivan Charkin" userId="0ef420fafa8507d7" providerId="LiveId" clId="{63F49EDC-779E-4249-98E5-548C6DC0FA52}" dt="2019-04-16T05:31:44.510" v="140"/>
        <pc:sldMkLst>
          <pc:docMk/>
          <pc:sldMk cId="523326508" sldId="344"/>
        </pc:sldMkLst>
        <pc:spChg chg="mod">
          <ac:chgData name="Ivan Charkin" userId="0ef420fafa8507d7" providerId="LiveId" clId="{63F49EDC-779E-4249-98E5-548C6DC0FA52}" dt="2019-04-16T05:29:55.040" v="107" actId="1076"/>
          <ac:spMkLst>
            <pc:docMk/>
            <pc:sldMk cId="523326508" sldId="344"/>
            <ac:spMk id="2" creationId="{3BB6E48B-D34D-4C38-BE0A-89CEDB2F8AEE}"/>
          </ac:spMkLst>
        </pc:spChg>
        <pc:spChg chg="mod">
          <ac:chgData name="Ivan Charkin" userId="0ef420fafa8507d7" providerId="LiveId" clId="{63F49EDC-779E-4249-98E5-548C6DC0FA52}" dt="2019-04-16T05:31:30.506" v="139" actId="20577"/>
          <ac:spMkLst>
            <pc:docMk/>
            <pc:sldMk cId="523326508" sldId="344"/>
            <ac:spMk id="3" creationId="{A180C7C1-2679-4AE1-A743-93A27B6AA273}"/>
          </ac:spMkLst>
        </pc:spChg>
        <pc:spChg chg="add">
          <ac:chgData name="Ivan Charkin" userId="0ef420fafa8507d7" providerId="LiveId" clId="{63F49EDC-779E-4249-98E5-548C6DC0FA52}" dt="2019-04-16T05:31:44.510" v="140"/>
          <ac:spMkLst>
            <pc:docMk/>
            <pc:sldMk cId="523326508" sldId="344"/>
            <ac:spMk id="5" creationId="{6BE9564F-606C-4395-AF44-308A2850E0D5}"/>
          </ac:spMkLst>
        </pc:spChg>
      </pc:sldChg>
      <pc:sldChg chg="add">
        <pc:chgData name="Ivan Charkin" userId="0ef420fafa8507d7" providerId="LiveId" clId="{63F49EDC-779E-4249-98E5-548C6DC0FA52}" dt="2019-04-16T05:32:16.547" v="141"/>
        <pc:sldMkLst>
          <pc:docMk/>
          <pc:sldMk cId="1145989851" sldId="345"/>
        </pc:sldMkLst>
      </pc:sldChg>
      <pc:sldChg chg="add">
        <pc:chgData name="Ivan Charkin" userId="0ef420fafa8507d7" providerId="LiveId" clId="{63F49EDC-779E-4249-98E5-548C6DC0FA52}" dt="2019-04-16T05:32:17.042" v="142"/>
        <pc:sldMkLst>
          <pc:docMk/>
          <pc:sldMk cId="3413893893" sldId="346"/>
        </pc:sldMkLst>
      </pc:sldChg>
      <pc:sldChg chg="add">
        <pc:chgData name="Ivan Charkin" userId="0ef420fafa8507d7" providerId="LiveId" clId="{63F49EDC-779E-4249-98E5-548C6DC0FA52}" dt="2019-04-16T05:32:17.602" v="143"/>
        <pc:sldMkLst>
          <pc:docMk/>
          <pc:sldMk cId="1193592287" sldId="347"/>
        </pc:sldMkLst>
      </pc:sldChg>
      <pc:sldChg chg="add">
        <pc:chgData name="Ivan Charkin" userId="0ef420fafa8507d7" providerId="LiveId" clId="{63F49EDC-779E-4249-98E5-548C6DC0FA52}" dt="2019-04-16T05:32:18.314" v="144"/>
        <pc:sldMkLst>
          <pc:docMk/>
          <pc:sldMk cId="3229848248" sldId="348"/>
        </pc:sldMkLst>
      </pc:sldChg>
      <pc:sldChg chg="add">
        <pc:chgData name="Ivan Charkin" userId="0ef420fafa8507d7" providerId="LiveId" clId="{63F49EDC-779E-4249-98E5-548C6DC0FA52}" dt="2019-04-16T05:32:19.683" v="145"/>
        <pc:sldMkLst>
          <pc:docMk/>
          <pc:sldMk cId="2436310041" sldId="349"/>
        </pc:sldMkLst>
      </pc:sldChg>
      <pc:sldChg chg="add">
        <pc:chgData name="Ivan Charkin" userId="0ef420fafa8507d7" providerId="LiveId" clId="{63F49EDC-779E-4249-98E5-548C6DC0FA52}" dt="2019-04-16T05:32:20.321" v="146"/>
        <pc:sldMkLst>
          <pc:docMk/>
          <pc:sldMk cId="3992226053" sldId="350"/>
        </pc:sldMkLst>
      </pc:sldChg>
      <pc:sldChg chg="add">
        <pc:chgData name="Ivan Charkin" userId="0ef420fafa8507d7" providerId="LiveId" clId="{63F49EDC-779E-4249-98E5-548C6DC0FA52}" dt="2019-04-16T05:33:05.722" v="147"/>
        <pc:sldMkLst>
          <pc:docMk/>
          <pc:sldMk cId="2822462599" sldId="351"/>
        </pc:sldMkLst>
      </pc:sldChg>
      <pc:sldChg chg="add">
        <pc:chgData name="Ivan Charkin" userId="0ef420fafa8507d7" providerId="LiveId" clId="{63F49EDC-779E-4249-98E5-548C6DC0FA52}" dt="2019-04-16T05:33:06.511" v="148"/>
        <pc:sldMkLst>
          <pc:docMk/>
          <pc:sldMk cId="3952979100" sldId="352"/>
        </pc:sldMkLst>
      </pc:sldChg>
      <pc:sldChg chg="add">
        <pc:chgData name="Ivan Charkin" userId="0ef420fafa8507d7" providerId="LiveId" clId="{63F49EDC-779E-4249-98E5-548C6DC0FA52}" dt="2019-04-16T05:33:11.737" v="149"/>
        <pc:sldMkLst>
          <pc:docMk/>
          <pc:sldMk cId="1399632898" sldId="353"/>
        </pc:sldMkLst>
      </pc:sldChg>
      <pc:sldChg chg="add">
        <pc:chgData name="Ivan Charkin" userId="0ef420fafa8507d7" providerId="LiveId" clId="{63F49EDC-779E-4249-98E5-548C6DC0FA52}" dt="2019-04-16T05:33:11.941" v="150"/>
        <pc:sldMkLst>
          <pc:docMk/>
          <pc:sldMk cId="989431562" sldId="354"/>
        </pc:sldMkLst>
      </pc:sldChg>
      <pc:sldChg chg="add del">
        <pc:chgData name="Ivan Charkin" userId="0ef420fafa8507d7" providerId="LiveId" clId="{63F49EDC-779E-4249-98E5-548C6DC0FA52}" dt="2019-04-16T05:35:28.331" v="173" actId="2696"/>
        <pc:sldMkLst>
          <pc:docMk/>
          <pc:sldMk cId="138937002" sldId="355"/>
        </pc:sldMkLst>
      </pc:sldChg>
      <pc:sldChg chg="add del">
        <pc:chgData name="Ivan Charkin" userId="0ef420fafa8507d7" providerId="LiveId" clId="{63F49EDC-779E-4249-98E5-548C6DC0FA52}" dt="2019-04-16T05:35:23.983" v="172" actId="2696"/>
        <pc:sldMkLst>
          <pc:docMk/>
          <pc:sldMk cId="2531053464" sldId="356"/>
        </pc:sldMkLst>
      </pc:sldChg>
      <pc:sldChg chg="add del">
        <pc:chgData name="Ivan Charkin" userId="0ef420fafa8507d7" providerId="LiveId" clId="{63F49EDC-779E-4249-98E5-548C6DC0FA52}" dt="2019-04-16T05:35:17.083" v="171" actId="2696"/>
        <pc:sldMkLst>
          <pc:docMk/>
          <pc:sldMk cId="101302011" sldId="357"/>
        </pc:sldMkLst>
      </pc:sldChg>
      <pc:sldChg chg="add del">
        <pc:chgData name="Ivan Charkin" userId="0ef420fafa8507d7" providerId="LiveId" clId="{63F49EDC-779E-4249-98E5-548C6DC0FA52}" dt="2019-04-16T05:35:13.863" v="170" actId="2696"/>
        <pc:sldMkLst>
          <pc:docMk/>
          <pc:sldMk cId="486702075" sldId="358"/>
        </pc:sldMkLst>
      </pc:sldChg>
      <pc:sldChg chg="add del">
        <pc:chgData name="Ivan Charkin" userId="0ef420fafa8507d7" providerId="LiveId" clId="{63F49EDC-779E-4249-98E5-548C6DC0FA52}" dt="2019-04-16T05:35:01.293" v="169" actId="2696"/>
        <pc:sldMkLst>
          <pc:docMk/>
          <pc:sldMk cId="3940343500" sldId="359"/>
        </pc:sldMkLst>
      </pc:sldChg>
      <pc:sldChg chg="add del">
        <pc:chgData name="Ivan Charkin" userId="0ef420fafa8507d7" providerId="LiveId" clId="{63F49EDC-779E-4249-98E5-548C6DC0FA52}" dt="2019-04-16T05:34:59.351" v="168" actId="2696"/>
        <pc:sldMkLst>
          <pc:docMk/>
          <pc:sldMk cId="2833918683" sldId="360"/>
        </pc:sldMkLst>
      </pc:sldChg>
      <pc:sldChg chg="add">
        <pc:chgData name="Ivan Charkin" userId="0ef420fafa8507d7" providerId="LiveId" clId="{63F49EDC-779E-4249-98E5-548C6DC0FA52}" dt="2019-04-16T05:33:42.976" v="157"/>
        <pc:sldMkLst>
          <pc:docMk/>
          <pc:sldMk cId="2177633609" sldId="361"/>
        </pc:sldMkLst>
      </pc:sldChg>
      <pc:sldChg chg="add">
        <pc:chgData name="Ivan Charkin" userId="0ef420fafa8507d7" providerId="LiveId" clId="{63F49EDC-779E-4249-98E5-548C6DC0FA52}" dt="2019-04-16T05:33:43.147" v="158"/>
        <pc:sldMkLst>
          <pc:docMk/>
          <pc:sldMk cId="406080936" sldId="362"/>
        </pc:sldMkLst>
      </pc:sldChg>
      <pc:sldChg chg="add">
        <pc:chgData name="Ivan Charkin" userId="0ef420fafa8507d7" providerId="LiveId" clId="{63F49EDC-779E-4249-98E5-548C6DC0FA52}" dt="2019-04-16T05:33:49.415" v="159"/>
        <pc:sldMkLst>
          <pc:docMk/>
          <pc:sldMk cId="1183006366" sldId="363"/>
        </pc:sldMkLst>
      </pc:sldChg>
      <pc:sldChg chg="add">
        <pc:chgData name="Ivan Charkin" userId="0ef420fafa8507d7" providerId="LiveId" clId="{63F49EDC-779E-4249-98E5-548C6DC0FA52}" dt="2019-04-16T05:33:49.559" v="160"/>
        <pc:sldMkLst>
          <pc:docMk/>
          <pc:sldMk cId="3010907820" sldId="364"/>
        </pc:sldMkLst>
      </pc:sldChg>
      <pc:sldChg chg="add">
        <pc:chgData name="Ivan Charkin" userId="0ef420fafa8507d7" providerId="LiveId" clId="{63F49EDC-779E-4249-98E5-548C6DC0FA52}" dt="2019-04-16T05:33:59.797" v="161"/>
        <pc:sldMkLst>
          <pc:docMk/>
          <pc:sldMk cId="155242035" sldId="365"/>
        </pc:sldMkLst>
      </pc:sldChg>
      <pc:sldChg chg="add">
        <pc:chgData name="Ivan Charkin" userId="0ef420fafa8507d7" providerId="LiveId" clId="{63F49EDC-779E-4249-98E5-548C6DC0FA52}" dt="2019-04-16T05:34:00.768" v="162"/>
        <pc:sldMkLst>
          <pc:docMk/>
          <pc:sldMk cId="3066421907" sldId="366"/>
        </pc:sldMkLst>
      </pc:sldChg>
      <pc:sldChg chg="add">
        <pc:chgData name="Ivan Charkin" userId="0ef420fafa8507d7" providerId="LiveId" clId="{63F49EDC-779E-4249-98E5-548C6DC0FA52}" dt="2019-04-16T05:34:00.989" v="163"/>
        <pc:sldMkLst>
          <pc:docMk/>
          <pc:sldMk cId="2813706113" sldId="367"/>
        </pc:sldMkLst>
      </pc:sldChg>
      <pc:sldChg chg="add del">
        <pc:chgData name="Ivan Charkin" userId="0ef420fafa8507d7" providerId="LiveId" clId="{63F49EDC-779E-4249-98E5-548C6DC0FA52}" dt="2019-04-16T05:34:38.786" v="166" actId="2696"/>
        <pc:sldMkLst>
          <pc:docMk/>
          <pc:sldMk cId="2244787907" sldId="368"/>
        </pc:sldMkLst>
      </pc:sldChg>
      <pc:sldChg chg="add del">
        <pc:chgData name="Ivan Charkin" userId="0ef420fafa8507d7" providerId="LiveId" clId="{63F49EDC-779E-4249-98E5-548C6DC0FA52}" dt="2019-04-16T05:34:39.468" v="167" actId="2696"/>
        <pc:sldMkLst>
          <pc:docMk/>
          <pc:sldMk cId="4129370551" sldId="36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5336F5-A68D-9A4A-83AB-B8CD6FA5C732}" type="datetimeFigureOut">
              <a:rPr lang="en-US" smtClean="0"/>
              <a:t>4/15/2019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A9633A-392A-4347-9D1C-FF5FFE9476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1277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9633A-392A-4347-9D1C-FF5FFE9476B1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92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fld id="{38327683-8978-6B4B-9130-4A6A841F054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D8AC05B1-2526-7C44-8A74-66C916069F4A}" type="datetime1">
              <a:rPr lang="en-US" smtClean="0"/>
              <a:t>4/15/2019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C0E5C021-D243-504D-84B8-D45D829E8B6B}" type="datetime1">
              <a:rPr lang="en-US" smtClean="0"/>
              <a:t>4/15/2019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B6F93F85-28A1-8344-9763-EF19E19F9128}" type="datetime1">
              <a:rPr lang="en-US" smtClean="0"/>
              <a:t>4/15/2019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fld id="{38327683-8978-6B4B-9130-4A6A841F054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A2B5E9FB-9AD4-754B-A772-6D3733DD5BAC}" type="datetime1">
              <a:rPr lang="en-US" smtClean="0"/>
              <a:t>4/15/2019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3140DF9E-9222-EE48-A64D-28DE5FAE4784}" type="datetime1">
              <a:rPr lang="en-US" smtClean="0"/>
              <a:t>4/15/2019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A61490FA-57A5-0041-9FDC-ACD83A9AA0E7}" type="datetime1">
              <a:rPr lang="en-US" smtClean="0"/>
              <a:t>4/15/2019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7E8290BC-2F66-E549-BF33-0BE20A5801B5}" type="datetime1">
              <a:rPr lang="en-US" smtClean="0"/>
              <a:t>4/15/2019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3BC728CC-7587-8545-9431-C9A8BB34EC62}" type="datetime1">
              <a:rPr lang="en-US" smtClean="0"/>
              <a:t>4/15/2019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9A66CD15-5422-0542-9CE8-BC312846333A}" type="datetime1">
              <a:rPr lang="en-US" smtClean="0"/>
              <a:t>4/15/2019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2A2384D1-AE54-4D4A-B83F-6EAD03BEB987}" type="datetime1">
              <a:rPr lang="en-US" smtClean="0"/>
              <a:t>4/15/2019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tif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2060"/>
                </a:solidFill>
              </a:defRPr>
            </a:lvl1pPr>
          </a:lstStyle>
          <a:p>
            <a:fld id="{38327683-8978-6B4B-9130-4A6A841F05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628650" y="6356350"/>
            <a:ext cx="1892128" cy="4889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2641600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+mj-lt"/>
                <a:ea typeface="ＭＳ Ｐゴシック" charset="-128"/>
                <a:cs typeface="+mj-cs"/>
              </a:defRPr>
            </a:lvl1pPr>
            <a:lvl2pPr algn="ctr" defTabSz="2641600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  <a:ea typeface="ＭＳ Ｐゴシック" charset="-128"/>
              </a:defRPr>
            </a:lvl2pPr>
            <a:lvl3pPr algn="ctr" defTabSz="2641600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  <a:ea typeface="ＭＳ Ｐゴシック" charset="-128"/>
              </a:defRPr>
            </a:lvl3pPr>
            <a:lvl4pPr algn="ctr" defTabSz="2641600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  <a:ea typeface="ＭＳ Ｐゴシック" charset="-128"/>
              </a:defRPr>
            </a:lvl4pPr>
            <a:lvl5pPr algn="ctr" defTabSz="2641600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  <a:ea typeface="ＭＳ Ｐゴシック" charset="-128"/>
              </a:defRPr>
            </a:lvl5pPr>
            <a:lvl6pPr marL="457200" algn="ctr" defTabSz="2641600" rtl="0" fontAlgn="base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</a:defRPr>
            </a:lvl6pPr>
            <a:lvl7pPr marL="914400" algn="ctr" defTabSz="2641600" rtl="0" fontAlgn="base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</a:defRPr>
            </a:lvl7pPr>
            <a:lvl8pPr marL="1371600" algn="ctr" defTabSz="2641600" rtl="0" fontAlgn="base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</a:defRPr>
            </a:lvl8pPr>
            <a:lvl9pPr marL="1828800" algn="ctr" defTabSz="2641600" rtl="0" fontAlgn="base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</a:defRPr>
            </a:lvl9pPr>
          </a:lstStyle>
          <a:p>
            <a:pPr>
              <a:defRPr/>
            </a:pPr>
            <a:r>
              <a:rPr lang="en-US" sz="1600" b="1" kern="0" dirty="0">
                <a:solidFill>
                  <a:srgbClr val="0257A1"/>
                </a:solidFill>
              </a:rPr>
              <a:t>DataScience</a:t>
            </a:r>
            <a:r>
              <a:rPr lang="en-US" sz="1600" b="1" kern="0" dirty="0">
                <a:solidFill>
                  <a:srgbClr val="C00000"/>
                </a:solidFill>
              </a:rPr>
              <a:t>@</a:t>
            </a:r>
            <a:r>
              <a:rPr lang="en-US" sz="1600" b="1" kern="0" dirty="0">
                <a:solidFill>
                  <a:srgbClr val="0257A1"/>
                </a:solidFill>
              </a:rPr>
              <a:t>SMU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017093" y="6295132"/>
            <a:ext cx="939114" cy="487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07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rgbClr val="FF0000"/>
          </a:solidFill>
          <a:latin typeface="Arial" charset="0"/>
          <a:ea typeface="Arial" charset="0"/>
          <a:cs typeface="Arial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02060"/>
          </a:solidFill>
          <a:latin typeface="Arial" charset="0"/>
          <a:ea typeface="Arial" charset="0"/>
          <a:cs typeface="Arial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FF0000"/>
          </a:solidFill>
          <a:latin typeface="Arial" charset="0"/>
          <a:ea typeface="Arial" charset="0"/>
          <a:cs typeface="Arial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02060"/>
          </a:solidFill>
          <a:latin typeface="Arial" charset="0"/>
          <a:ea typeface="Arial" charset="0"/>
          <a:cs typeface="Arial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ntoniovalls.com/7-formas-de-aumentar-tu-autoestima/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ntoniovalls.com/7-formas-de-aumentar-tu-autoestima/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ntoniovalls.com/7-formas-de-aumentar-tu-autoestima/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ntoniovalls.com/7-formas-de-aumentar-tu-autoestima/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3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3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3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3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3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3.png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6570406" cy="23876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Post-Market surveillance of Illumina products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12699"/>
            <a:ext cx="6858000" cy="1655762"/>
          </a:xfrm>
        </p:spPr>
        <p:txBody>
          <a:bodyPr/>
          <a:lstStyle/>
          <a:p>
            <a:pPr algn="l"/>
            <a:r>
              <a:rPr lang="en-US" dirty="0"/>
              <a:t>Ivan Charkin, Jeff Leath, Alec Neff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87212C-0B0E-4A85-A32E-83417544CE96}"/>
              </a:ext>
            </a:extLst>
          </p:cNvPr>
          <p:cNvSpPr txBox="1"/>
          <p:nvPr/>
        </p:nvSpPr>
        <p:spPr>
          <a:xfrm>
            <a:off x="685800" y="4569697"/>
            <a:ext cx="4305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MSDS 7330 project</a:t>
            </a:r>
          </a:p>
          <a:p>
            <a:endParaRPr lang="en-US" dirty="0"/>
          </a:p>
          <a:p>
            <a:r>
              <a:rPr lang="en-US" dirty="0"/>
              <a:t>April 16, 2019</a:t>
            </a:r>
          </a:p>
        </p:txBody>
      </p:sp>
    </p:spTree>
    <p:extLst>
      <p:ext uri="{BB962C8B-B14F-4D97-AF65-F5344CB8AC3E}">
        <p14:creationId xmlns:p14="http://schemas.microsoft.com/office/powerpoint/2010/main" val="1677321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Illumina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" y="1522621"/>
            <a:ext cx="8755380" cy="2714100"/>
          </a:xfrm>
        </p:spPr>
        <p:txBody>
          <a:bodyPr>
            <a:normAutofit/>
          </a:bodyPr>
          <a:lstStyle/>
          <a:p>
            <a:r>
              <a:rPr lang="en-US" sz="2400" dirty="0"/>
              <a:t>Illumina is a leading company in the DNA sequencing market </a:t>
            </a:r>
          </a:p>
          <a:p>
            <a:r>
              <a:rPr lang="en-US" sz="2400" dirty="0"/>
              <a:t>It produces multiple platforms of DNA sequencers for various applications and consumables used for sequencing runs </a:t>
            </a:r>
          </a:p>
          <a:p>
            <a:r>
              <a:rPr lang="en-US" sz="2400" dirty="0"/>
              <a:t>The products are used for both research and medical diagnostics purposes (e.g. in-vitro diagnostics, cancer research)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10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980A4E-87A3-425A-95F6-360DA97BEB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56875"/>
            <a:ext cx="9144000" cy="219702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1DBF1BA-4335-48A0-8FB7-5AA5E99D6403}"/>
              </a:ext>
            </a:extLst>
          </p:cNvPr>
          <p:cNvSpPr txBox="1"/>
          <p:nvPr/>
        </p:nvSpPr>
        <p:spPr>
          <a:xfrm>
            <a:off x="6970955" y="4005649"/>
            <a:ext cx="1947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www.illumina.com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9CE228D-C2B7-4FD1-ACF7-D7013F31ED45}"/>
              </a:ext>
            </a:extLst>
          </p:cNvPr>
          <p:cNvSpPr/>
          <p:nvPr/>
        </p:nvSpPr>
        <p:spPr>
          <a:xfrm>
            <a:off x="182880" y="212141"/>
            <a:ext cx="336499" cy="3364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3958164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Illumina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" y="1522621"/>
            <a:ext cx="8755380" cy="2714100"/>
          </a:xfrm>
        </p:spPr>
        <p:txBody>
          <a:bodyPr>
            <a:normAutofit/>
          </a:bodyPr>
          <a:lstStyle/>
          <a:p>
            <a:r>
              <a:rPr lang="en-US" sz="2400" dirty="0"/>
              <a:t>Illumina is a leading company in the DNA sequencing market </a:t>
            </a:r>
          </a:p>
          <a:p>
            <a:r>
              <a:rPr lang="en-US" sz="2400" dirty="0"/>
              <a:t>It produces multiple platforms of DNA sequencers for various applications and consumables used for sequencing runs </a:t>
            </a:r>
          </a:p>
          <a:p>
            <a:r>
              <a:rPr lang="en-US" sz="2400" dirty="0"/>
              <a:t>The products are used for both research and medical diagnostics purposes (e.g. in-vitro diagnostics, cancer research)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11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980A4E-87A3-425A-95F6-360DA97BEB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56875"/>
            <a:ext cx="9144000" cy="219702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1DBF1BA-4335-48A0-8FB7-5AA5E99D6403}"/>
              </a:ext>
            </a:extLst>
          </p:cNvPr>
          <p:cNvSpPr txBox="1"/>
          <p:nvPr/>
        </p:nvSpPr>
        <p:spPr>
          <a:xfrm>
            <a:off x="6970955" y="4005649"/>
            <a:ext cx="1947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www.illumina.com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9CE228D-C2B7-4FD1-ACF7-D7013F31ED45}"/>
              </a:ext>
            </a:extLst>
          </p:cNvPr>
          <p:cNvSpPr/>
          <p:nvPr/>
        </p:nvSpPr>
        <p:spPr>
          <a:xfrm>
            <a:off x="182880" y="212141"/>
            <a:ext cx="336499" cy="3364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143339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Illumina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" y="1522621"/>
            <a:ext cx="8755380" cy="2714100"/>
          </a:xfrm>
        </p:spPr>
        <p:txBody>
          <a:bodyPr>
            <a:normAutofit/>
          </a:bodyPr>
          <a:lstStyle/>
          <a:p>
            <a:r>
              <a:rPr lang="en-US" sz="2400" dirty="0"/>
              <a:t>Illumina is a leading company in the DNA sequencing market </a:t>
            </a:r>
          </a:p>
          <a:p>
            <a:r>
              <a:rPr lang="en-US" sz="2400" dirty="0"/>
              <a:t>It produces multiple platforms of DNA sequencers for various applications and consumables used for sequencing runs </a:t>
            </a:r>
          </a:p>
          <a:p>
            <a:r>
              <a:rPr lang="en-US" sz="2400" dirty="0"/>
              <a:t>The products are used for both research and medical diagnostics purposes (e.g. in-vitro diagnostics, cancer research)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12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980A4E-87A3-425A-95F6-360DA97BEB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56875"/>
            <a:ext cx="9144000" cy="219702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1DBF1BA-4335-48A0-8FB7-5AA5E99D6403}"/>
              </a:ext>
            </a:extLst>
          </p:cNvPr>
          <p:cNvSpPr txBox="1"/>
          <p:nvPr/>
        </p:nvSpPr>
        <p:spPr>
          <a:xfrm>
            <a:off x="6970955" y="4005649"/>
            <a:ext cx="1947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www.illumina.com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9CE228D-C2B7-4FD1-ACF7-D7013F31ED45}"/>
              </a:ext>
            </a:extLst>
          </p:cNvPr>
          <p:cNvSpPr/>
          <p:nvPr/>
        </p:nvSpPr>
        <p:spPr>
          <a:xfrm>
            <a:off x="182880" y="212141"/>
            <a:ext cx="336499" cy="3364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1399632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Illumina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" y="1522621"/>
            <a:ext cx="8755380" cy="2714100"/>
          </a:xfrm>
        </p:spPr>
        <p:txBody>
          <a:bodyPr>
            <a:normAutofit/>
          </a:bodyPr>
          <a:lstStyle/>
          <a:p>
            <a:r>
              <a:rPr lang="en-US" sz="2400" dirty="0"/>
              <a:t>Illumina is a leading company in the DNA sequencing market </a:t>
            </a:r>
          </a:p>
          <a:p>
            <a:r>
              <a:rPr lang="en-US" sz="2400" dirty="0"/>
              <a:t>It produces multiple platforms of DNA sequencers for various applications and consumables used for sequencing runs </a:t>
            </a:r>
          </a:p>
          <a:p>
            <a:r>
              <a:rPr lang="en-US" sz="2400" dirty="0"/>
              <a:t>The products are used for both research and medical diagnostics purposes (e.g. in-vitro diagnostics, cancer research)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13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980A4E-87A3-425A-95F6-360DA97BEB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56875"/>
            <a:ext cx="9144000" cy="219702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1DBF1BA-4335-48A0-8FB7-5AA5E99D6403}"/>
              </a:ext>
            </a:extLst>
          </p:cNvPr>
          <p:cNvSpPr txBox="1"/>
          <p:nvPr/>
        </p:nvSpPr>
        <p:spPr>
          <a:xfrm>
            <a:off x="6970955" y="4005649"/>
            <a:ext cx="1947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www.illumina.com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9CE228D-C2B7-4FD1-ACF7-D7013F31ED45}"/>
              </a:ext>
            </a:extLst>
          </p:cNvPr>
          <p:cNvSpPr/>
          <p:nvPr/>
        </p:nvSpPr>
        <p:spPr>
          <a:xfrm>
            <a:off x="182880" y="212141"/>
            <a:ext cx="336499" cy="3364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989431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5450" y="136524"/>
            <a:ext cx="7886700" cy="1325563"/>
          </a:xfrm>
        </p:spPr>
        <p:txBody>
          <a:bodyPr/>
          <a:lstStyle/>
          <a:p>
            <a:r>
              <a:rPr lang="en-US" dirty="0"/>
              <a:t>Post-market surveillance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533" y="1324437"/>
            <a:ext cx="808863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For on-market products it is generally a good practice to proactively seek customer feedback on the product performance instead of relying on complaints only</a:t>
            </a:r>
          </a:p>
          <a:p>
            <a:r>
              <a:rPr lang="en-US" sz="2400" dirty="0"/>
              <a:t>For medical devices proactive collection of data is </a:t>
            </a:r>
            <a:r>
              <a:rPr lang="en-US" sz="2400" u="sng" dirty="0"/>
              <a:t>required</a:t>
            </a:r>
            <a:r>
              <a:rPr lang="en-US" sz="2400" dirty="0"/>
              <a:t> per Federal Regulations as part of post-market surveillance to identify any problems with the product </a:t>
            </a:r>
          </a:p>
          <a:p>
            <a:r>
              <a:rPr lang="en-US" sz="2400" dirty="0"/>
              <a:t>The data are supposed to be collected during the whole time the product is on the market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14</a:t>
            </a:fld>
            <a:endParaRPr lang="en-US" dirty="0"/>
          </a:p>
        </p:txBody>
      </p:sp>
      <p:pic>
        <p:nvPicPr>
          <p:cNvPr id="9" name="Graphic 8" descr="Binoculars">
            <a:extLst>
              <a:ext uri="{FF2B5EF4-FFF2-40B4-BE49-F238E27FC236}">
                <a16:creationId xmlns:a16="http://schemas.microsoft.com/office/drawing/2014/main" id="{53C0F4E9-82D5-4766-A839-E4B739F895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81963" y="70486"/>
            <a:ext cx="914400" cy="914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10DF2A0-A33C-4824-9536-37B9920E3D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6051" y="4274445"/>
            <a:ext cx="3842288" cy="2508739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79BDDB2F-6FAC-4D28-9173-B463649FFACB}"/>
              </a:ext>
            </a:extLst>
          </p:cNvPr>
          <p:cNvSpPr/>
          <p:nvPr/>
        </p:nvSpPr>
        <p:spPr>
          <a:xfrm>
            <a:off x="182880" y="212141"/>
            <a:ext cx="336499" cy="3364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1881417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5450" y="136524"/>
            <a:ext cx="7886700" cy="1325563"/>
          </a:xfrm>
        </p:spPr>
        <p:txBody>
          <a:bodyPr/>
          <a:lstStyle/>
          <a:p>
            <a:r>
              <a:rPr lang="en-US" dirty="0"/>
              <a:t>Post-market surveillance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533" y="1324437"/>
            <a:ext cx="808863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For on-market products it is generally a good practice to proactively seek customer feedback on the product performance instead of relying on complaints only</a:t>
            </a:r>
          </a:p>
          <a:p>
            <a:r>
              <a:rPr lang="en-US" sz="2400" dirty="0"/>
              <a:t>For medical devices proactive collection of data is </a:t>
            </a:r>
            <a:r>
              <a:rPr lang="en-US" sz="2400" u="sng" dirty="0"/>
              <a:t>required</a:t>
            </a:r>
            <a:r>
              <a:rPr lang="en-US" sz="2400" dirty="0"/>
              <a:t> per Federal Regulations as part of post-market surveillance to identify any problems with the product </a:t>
            </a:r>
          </a:p>
          <a:p>
            <a:r>
              <a:rPr lang="en-US" sz="2400" dirty="0"/>
              <a:t>The data are supposed to be collected during the whole time the product is on the market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15</a:t>
            </a:fld>
            <a:endParaRPr lang="en-US" dirty="0"/>
          </a:p>
        </p:txBody>
      </p:sp>
      <p:pic>
        <p:nvPicPr>
          <p:cNvPr id="9" name="Graphic 8" descr="Binoculars">
            <a:extLst>
              <a:ext uri="{FF2B5EF4-FFF2-40B4-BE49-F238E27FC236}">
                <a16:creationId xmlns:a16="http://schemas.microsoft.com/office/drawing/2014/main" id="{53C0F4E9-82D5-4766-A839-E4B739F895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81963" y="70486"/>
            <a:ext cx="914400" cy="914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10DF2A0-A33C-4824-9536-37B9920E3D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6051" y="4274445"/>
            <a:ext cx="3842288" cy="2508739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79BDDB2F-6FAC-4D28-9173-B463649FFACB}"/>
              </a:ext>
            </a:extLst>
          </p:cNvPr>
          <p:cNvSpPr/>
          <p:nvPr/>
        </p:nvSpPr>
        <p:spPr>
          <a:xfrm>
            <a:off x="182880" y="212141"/>
            <a:ext cx="336499" cy="3364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2120794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5450" y="136524"/>
            <a:ext cx="7886700" cy="1325563"/>
          </a:xfrm>
        </p:spPr>
        <p:txBody>
          <a:bodyPr/>
          <a:lstStyle/>
          <a:p>
            <a:r>
              <a:rPr lang="en-US" dirty="0"/>
              <a:t>Post-market surveillance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533" y="1324437"/>
            <a:ext cx="808863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For on-market products it is generally a good practice to proactively seek customer feedback on the product performance instead of relying on complaints only</a:t>
            </a:r>
          </a:p>
          <a:p>
            <a:r>
              <a:rPr lang="en-US" sz="2400" dirty="0"/>
              <a:t>For medical devices proactive collection of data is </a:t>
            </a:r>
            <a:r>
              <a:rPr lang="en-US" sz="2400" u="sng" dirty="0"/>
              <a:t>required</a:t>
            </a:r>
            <a:r>
              <a:rPr lang="en-US" sz="2400" dirty="0"/>
              <a:t> per Federal Regulations as part of post-market surveillance to identify any problems with the product </a:t>
            </a:r>
          </a:p>
          <a:p>
            <a:r>
              <a:rPr lang="en-US" sz="2400" dirty="0"/>
              <a:t>The data are supposed to be collected during the whole time the product is on the market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16</a:t>
            </a:fld>
            <a:endParaRPr lang="en-US" dirty="0"/>
          </a:p>
        </p:txBody>
      </p:sp>
      <p:pic>
        <p:nvPicPr>
          <p:cNvPr id="9" name="Graphic 8" descr="Binoculars">
            <a:extLst>
              <a:ext uri="{FF2B5EF4-FFF2-40B4-BE49-F238E27FC236}">
                <a16:creationId xmlns:a16="http://schemas.microsoft.com/office/drawing/2014/main" id="{53C0F4E9-82D5-4766-A839-E4B739F895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81963" y="70486"/>
            <a:ext cx="914400" cy="914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10DF2A0-A33C-4824-9536-37B9920E3D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6051" y="4274445"/>
            <a:ext cx="3842288" cy="2508739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79BDDB2F-6FAC-4D28-9173-B463649FFACB}"/>
              </a:ext>
            </a:extLst>
          </p:cNvPr>
          <p:cNvSpPr/>
          <p:nvPr/>
        </p:nvSpPr>
        <p:spPr>
          <a:xfrm>
            <a:off x="182880" y="212141"/>
            <a:ext cx="336499" cy="3364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1691707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5450" y="136524"/>
            <a:ext cx="7886700" cy="1325563"/>
          </a:xfrm>
        </p:spPr>
        <p:txBody>
          <a:bodyPr/>
          <a:lstStyle/>
          <a:p>
            <a:r>
              <a:rPr lang="en-US" dirty="0"/>
              <a:t>Post-market surveillance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533" y="1324437"/>
            <a:ext cx="808863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For on-market products it is generally a good practice to proactively seek customer feedback on the product performance instead of relying on complaints only</a:t>
            </a:r>
          </a:p>
          <a:p>
            <a:r>
              <a:rPr lang="en-US" sz="2400" dirty="0"/>
              <a:t>For medical devices proactive collection of data is </a:t>
            </a:r>
            <a:r>
              <a:rPr lang="en-US" sz="2400" u="sng" dirty="0"/>
              <a:t>required</a:t>
            </a:r>
            <a:r>
              <a:rPr lang="en-US" sz="2400" dirty="0"/>
              <a:t> per Federal Regulations as part of post-market surveillance to identify any problems with the product </a:t>
            </a:r>
          </a:p>
          <a:p>
            <a:r>
              <a:rPr lang="en-US" sz="2400" dirty="0"/>
              <a:t>The data are supposed to be collected during the whole time the product is on the market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17</a:t>
            </a:fld>
            <a:endParaRPr lang="en-US" dirty="0"/>
          </a:p>
        </p:txBody>
      </p:sp>
      <p:pic>
        <p:nvPicPr>
          <p:cNvPr id="9" name="Graphic 8" descr="Binoculars">
            <a:extLst>
              <a:ext uri="{FF2B5EF4-FFF2-40B4-BE49-F238E27FC236}">
                <a16:creationId xmlns:a16="http://schemas.microsoft.com/office/drawing/2014/main" id="{53C0F4E9-82D5-4766-A839-E4B739F895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81963" y="70486"/>
            <a:ext cx="914400" cy="914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10DF2A0-A33C-4824-9536-37B9920E3D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6051" y="4274445"/>
            <a:ext cx="3842288" cy="2508739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79BDDB2F-6FAC-4D28-9173-B463649FFACB}"/>
              </a:ext>
            </a:extLst>
          </p:cNvPr>
          <p:cNvSpPr/>
          <p:nvPr/>
        </p:nvSpPr>
        <p:spPr>
          <a:xfrm>
            <a:off x="182880" y="212141"/>
            <a:ext cx="336499" cy="3364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1971546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65126"/>
            <a:ext cx="8605684" cy="1325563"/>
          </a:xfrm>
        </p:spPr>
        <p:txBody>
          <a:bodyPr>
            <a:normAutofit/>
          </a:bodyPr>
          <a:lstStyle/>
          <a:p>
            <a:r>
              <a:rPr lang="en-US" sz="3600" dirty="0"/>
              <a:t>Examples of post-market data 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924685"/>
            <a:ext cx="7886700" cy="4351338"/>
          </a:xfrm>
        </p:spPr>
        <p:txBody>
          <a:bodyPr>
            <a:normAutofit/>
          </a:bodyPr>
          <a:lstStyle/>
          <a:p>
            <a:r>
              <a:rPr lang="en-US" sz="2800" dirty="0"/>
              <a:t>Customer complaints </a:t>
            </a:r>
          </a:p>
          <a:p>
            <a:r>
              <a:rPr lang="en-US" sz="2800" dirty="0"/>
              <a:t>Customer polls and questionnaires</a:t>
            </a:r>
          </a:p>
          <a:p>
            <a:r>
              <a:rPr lang="en-US" sz="2800" dirty="0"/>
              <a:t>Literature search and review</a:t>
            </a:r>
          </a:p>
          <a:p>
            <a:r>
              <a:rPr lang="en-US" sz="2800" dirty="0"/>
              <a:t>Parts replacement data</a:t>
            </a:r>
          </a:p>
          <a:p>
            <a:r>
              <a:rPr lang="en-US" sz="2800" dirty="0"/>
              <a:t>Returns data</a:t>
            </a:r>
          </a:p>
          <a:p>
            <a:r>
              <a:rPr lang="en-US" sz="2800" dirty="0"/>
              <a:t>Clinical studies</a:t>
            </a:r>
          </a:p>
          <a:p>
            <a:r>
              <a:rPr lang="en-US" sz="2800" dirty="0"/>
              <a:t>Social media discussions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18</a:t>
            </a:fld>
            <a:endParaRPr lang="en-US" dirty="0"/>
          </a:p>
        </p:txBody>
      </p:sp>
      <p:pic>
        <p:nvPicPr>
          <p:cNvPr id="6" name="Picture 5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40953F0B-8BA6-4B56-B94D-C93731E26F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903041" y="2935175"/>
            <a:ext cx="1998617" cy="1257300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4E9F6D8C-040F-4960-BE7F-230C3DD4B759}"/>
              </a:ext>
            </a:extLst>
          </p:cNvPr>
          <p:cNvSpPr/>
          <p:nvPr/>
        </p:nvSpPr>
        <p:spPr>
          <a:xfrm>
            <a:off x="182880" y="212141"/>
            <a:ext cx="336499" cy="3364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356437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65126"/>
            <a:ext cx="8605684" cy="1325563"/>
          </a:xfrm>
        </p:spPr>
        <p:txBody>
          <a:bodyPr>
            <a:normAutofit/>
          </a:bodyPr>
          <a:lstStyle/>
          <a:p>
            <a:r>
              <a:rPr lang="en-US" sz="3600" dirty="0"/>
              <a:t>Examples of post-market data 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924685"/>
            <a:ext cx="7886700" cy="4351338"/>
          </a:xfrm>
        </p:spPr>
        <p:txBody>
          <a:bodyPr>
            <a:normAutofit/>
          </a:bodyPr>
          <a:lstStyle/>
          <a:p>
            <a:r>
              <a:rPr lang="en-US" sz="2800" dirty="0"/>
              <a:t>Customer complaints </a:t>
            </a:r>
          </a:p>
          <a:p>
            <a:r>
              <a:rPr lang="en-US" sz="2800" dirty="0"/>
              <a:t>Customer polls and questionnaires</a:t>
            </a:r>
          </a:p>
          <a:p>
            <a:r>
              <a:rPr lang="en-US" sz="2800" dirty="0"/>
              <a:t>Literature search and review</a:t>
            </a:r>
          </a:p>
          <a:p>
            <a:r>
              <a:rPr lang="en-US" sz="2800" dirty="0"/>
              <a:t>Parts replacement data</a:t>
            </a:r>
          </a:p>
          <a:p>
            <a:r>
              <a:rPr lang="en-US" sz="2800" dirty="0"/>
              <a:t>Returns data</a:t>
            </a:r>
          </a:p>
          <a:p>
            <a:r>
              <a:rPr lang="en-US" sz="2800" dirty="0"/>
              <a:t>Clinical studies</a:t>
            </a:r>
          </a:p>
          <a:p>
            <a:r>
              <a:rPr lang="en-US" sz="2800" dirty="0"/>
              <a:t>Social media discussions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19</a:t>
            </a:fld>
            <a:endParaRPr lang="en-US" dirty="0"/>
          </a:p>
        </p:txBody>
      </p:sp>
      <p:pic>
        <p:nvPicPr>
          <p:cNvPr id="6" name="Picture 5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40953F0B-8BA6-4B56-B94D-C93731E26F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903041" y="2935175"/>
            <a:ext cx="1998617" cy="1257300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4E9F6D8C-040F-4960-BE7F-230C3DD4B759}"/>
              </a:ext>
            </a:extLst>
          </p:cNvPr>
          <p:cNvSpPr/>
          <p:nvPr/>
        </p:nvSpPr>
        <p:spPr>
          <a:xfrm>
            <a:off x="182880" y="212141"/>
            <a:ext cx="336499" cy="3364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2304718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705929"/>
            <a:ext cx="7645195" cy="3994323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/>
              <a:t>For this project we collected post-market data on the performance of products made by Illumina </a:t>
            </a:r>
          </a:p>
          <a:p>
            <a:r>
              <a:rPr lang="en-US" sz="2800" dirty="0"/>
              <a:t>The data were obtained by collecting tweets related to the company products from Twitter using a custom Python script</a:t>
            </a:r>
          </a:p>
          <a:p>
            <a:r>
              <a:rPr lang="en-US" sz="2800" dirty="0"/>
              <a:t>The tweets were organized in a MongoDB database for further analysis and custom summaries</a:t>
            </a:r>
          </a:p>
          <a:p>
            <a:r>
              <a:rPr lang="en-US" sz="2800" dirty="0"/>
              <a:t>Simple Natural Language Processing analysis of the tweets collected in the database was demonstrated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38327683-8978-6B4B-9130-4A6A841F0549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20A4524-3406-4393-BA38-0816987C914D}"/>
              </a:ext>
            </a:extLst>
          </p:cNvPr>
          <p:cNvSpPr/>
          <p:nvPr/>
        </p:nvSpPr>
        <p:spPr>
          <a:xfrm>
            <a:off x="182880" y="212141"/>
            <a:ext cx="336499" cy="3364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1960700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65126"/>
            <a:ext cx="8605684" cy="1325563"/>
          </a:xfrm>
        </p:spPr>
        <p:txBody>
          <a:bodyPr>
            <a:normAutofit/>
          </a:bodyPr>
          <a:lstStyle/>
          <a:p>
            <a:r>
              <a:rPr lang="en-US" sz="3600" dirty="0"/>
              <a:t>Examples of post-market data 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924685"/>
            <a:ext cx="7886700" cy="4351338"/>
          </a:xfrm>
        </p:spPr>
        <p:txBody>
          <a:bodyPr>
            <a:normAutofit/>
          </a:bodyPr>
          <a:lstStyle/>
          <a:p>
            <a:r>
              <a:rPr lang="en-US" sz="2800" dirty="0"/>
              <a:t>Customer complaints </a:t>
            </a:r>
          </a:p>
          <a:p>
            <a:r>
              <a:rPr lang="en-US" sz="2800" dirty="0"/>
              <a:t>Customer polls and questionnaires</a:t>
            </a:r>
          </a:p>
          <a:p>
            <a:r>
              <a:rPr lang="en-US" sz="2800" dirty="0"/>
              <a:t>Literature search and review</a:t>
            </a:r>
          </a:p>
          <a:p>
            <a:r>
              <a:rPr lang="en-US" sz="2800" dirty="0"/>
              <a:t>Parts replacement data</a:t>
            </a:r>
          </a:p>
          <a:p>
            <a:r>
              <a:rPr lang="en-US" sz="2800" dirty="0"/>
              <a:t>Returns data</a:t>
            </a:r>
          </a:p>
          <a:p>
            <a:r>
              <a:rPr lang="en-US" sz="2800" dirty="0"/>
              <a:t>Clinical studies</a:t>
            </a:r>
          </a:p>
          <a:p>
            <a:r>
              <a:rPr lang="en-US" sz="2800" b="1" dirty="0"/>
              <a:t>Social media discussions </a:t>
            </a:r>
            <a:r>
              <a:rPr lang="en-US" sz="2800" dirty="0"/>
              <a:t>– focus of this project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20</a:t>
            </a:fld>
            <a:endParaRPr lang="en-US" dirty="0"/>
          </a:p>
        </p:txBody>
      </p:sp>
      <p:pic>
        <p:nvPicPr>
          <p:cNvPr id="6" name="Picture 5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40953F0B-8BA6-4B56-B94D-C93731E26F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903041" y="2935175"/>
            <a:ext cx="1998617" cy="1257300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4E9F6D8C-040F-4960-BE7F-230C3DD4B759}"/>
              </a:ext>
            </a:extLst>
          </p:cNvPr>
          <p:cNvSpPr/>
          <p:nvPr/>
        </p:nvSpPr>
        <p:spPr>
          <a:xfrm>
            <a:off x="182880" y="212141"/>
            <a:ext cx="336499" cy="3364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2592325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65126"/>
            <a:ext cx="8605684" cy="1325563"/>
          </a:xfrm>
        </p:spPr>
        <p:txBody>
          <a:bodyPr>
            <a:normAutofit/>
          </a:bodyPr>
          <a:lstStyle/>
          <a:p>
            <a:r>
              <a:rPr lang="en-US" sz="3600" dirty="0"/>
              <a:t>Examples of post-market data 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924685"/>
            <a:ext cx="7886700" cy="4351338"/>
          </a:xfrm>
        </p:spPr>
        <p:txBody>
          <a:bodyPr>
            <a:normAutofit/>
          </a:bodyPr>
          <a:lstStyle/>
          <a:p>
            <a:r>
              <a:rPr lang="en-US" sz="2800" dirty="0"/>
              <a:t>Customer complaints </a:t>
            </a:r>
          </a:p>
          <a:p>
            <a:r>
              <a:rPr lang="en-US" sz="2800" dirty="0"/>
              <a:t>Customer polls and questionnaires</a:t>
            </a:r>
          </a:p>
          <a:p>
            <a:r>
              <a:rPr lang="en-US" sz="2800" dirty="0"/>
              <a:t>Literature search and review</a:t>
            </a:r>
          </a:p>
          <a:p>
            <a:r>
              <a:rPr lang="en-US" sz="2800" dirty="0"/>
              <a:t>Parts replacement data</a:t>
            </a:r>
          </a:p>
          <a:p>
            <a:r>
              <a:rPr lang="en-US" sz="2800" dirty="0"/>
              <a:t>Returns data</a:t>
            </a:r>
          </a:p>
          <a:p>
            <a:r>
              <a:rPr lang="en-US" sz="2800" dirty="0"/>
              <a:t>Clinical studies</a:t>
            </a:r>
          </a:p>
          <a:p>
            <a:r>
              <a:rPr lang="en-US" sz="2800" b="1" dirty="0"/>
              <a:t>Social media discussions </a:t>
            </a:r>
            <a:r>
              <a:rPr lang="en-US" sz="2800" dirty="0"/>
              <a:t>– focus of this project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21</a:t>
            </a:fld>
            <a:endParaRPr lang="en-US" dirty="0"/>
          </a:p>
        </p:txBody>
      </p:sp>
      <p:pic>
        <p:nvPicPr>
          <p:cNvPr id="6" name="Picture 5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40953F0B-8BA6-4B56-B94D-C93731E26F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903041" y="2935175"/>
            <a:ext cx="1998617" cy="1257300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4E9F6D8C-040F-4960-BE7F-230C3DD4B759}"/>
              </a:ext>
            </a:extLst>
          </p:cNvPr>
          <p:cNvSpPr/>
          <p:nvPr/>
        </p:nvSpPr>
        <p:spPr>
          <a:xfrm>
            <a:off x="182880" y="212141"/>
            <a:ext cx="336499" cy="3364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1190303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Data collection from social media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0070" y="1612265"/>
            <a:ext cx="7886700" cy="4351338"/>
          </a:xfrm>
        </p:spPr>
        <p:txBody>
          <a:bodyPr>
            <a:noAutofit/>
          </a:bodyPr>
          <a:lstStyle/>
          <a:p>
            <a:r>
              <a:rPr lang="en-US" sz="2000" dirty="0"/>
              <a:t>There are several specialized websites hosting discussion forums for specific applications of Illumina products, but the data access is limited and the data format varies significantly</a:t>
            </a:r>
          </a:p>
          <a:p>
            <a:r>
              <a:rPr lang="en-US" sz="2000" dirty="0"/>
              <a:t>For this project we chose Twitter </a:t>
            </a:r>
          </a:p>
          <a:p>
            <a:r>
              <a:rPr lang="en-US" sz="2000" dirty="0"/>
              <a:t>The length of each message is limited (280 characters)</a:t>
            </a:r>
          </a:p>
          <a:p>
            <a:r>
              <a:rPr lang="en-US" sz="2000" dirty="0"/>
              <a:t>There are already libraries available to make data gathering simpler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38327683-8978-6B4B-9130-4A6A841F0549}" type="slidenum">
              <a:rPr lang="en-US" smtClean="0"/>
              <a:t>22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C96FD6-D77F-4FBF-9D65-3EEF907AFC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2866" y="4593086"/>
            <a:ext cx="1042662" cy="946119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017AC753-3354-4FA8-BA03-14901F7E2665}"/>
              </a:ext>
            </a:extLst>
          </p:cNvPr>
          <p:cNvSpPr/>
          <p:nvPr/>
        </p:nvSpPr>
        <p:spPr>
          <a:xfrm>
            <a:off x="182880" y="212141"/>
            <a:ext cx="336499" cy="3364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273623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Data collection from social media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0070" y="1612265"/>
            <a:ext cx="7886700" cy="4351338"/>
          </a:xfrm>
        </p:spPr>
        <p:txBody>
          <a:bodyPr>
            <a:noAutofit/>
          </a:bodyPr>
          <a:lstStyle/>
          <a:p>
            <a:r>
              <a:rPr lang="en-US" sz="2000" dirty="0"/>
              <a:t>There are several specialized websites hosting discussion forums for specific applications of Illumina products, but the data access is limited and the data format varies significantly</a:t>
            </a:r>
          </a:p>
          <a:p>
            <a:r>
              <a:rPr lang="en-US" sz="2000" dirty="0"/>
              <a:t>For this project we chose Twitter </a:t>
            </a:r>
          </a:p>
          <a:p>
            <a:r>
              <a:rPr lang="en-US" sz="2000" dirty="0"/>
              <a:t>The length of each message is limited (280 characters)</a:t>
            </a:r>
          </a:p>
          <a:p>
            <a:r>
              <a:rPr lang="en-US" sz="2000" dirty="0"/>
              <a:t>There are already libraries available to make data gathering simpler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38327683-8978-6B4B-9130-4A6A841F0549}" type="slidenum">
              <a:rPr lang="en-US" smtClean="0"/>
              <a:t>23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C96FD6-D77F-4FBF-9D65-3EEF907AFC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2866" y="4593086"/>
            <a:ext cx="1042662" cy="946119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017AC753-3354-4FA8-BA03-14901F7E2665}"/>
              </a:ext>
            </a:extLst>
          </p:cNvPr>
          <p:cNvSpPr/>
          <p:nvPr/>
        </p:nvSpPr>
        <p:spPr>
          <a:xfrm>
            <a:off x="182880" y="212141"/>
            <a:ext cx="336499" cy="3364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3020493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Data collection from social media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0070" y="1612265"/>
            <a:ext cx="7886700" cy="4351338"/>
          </a:xfrm>
        </p:spPr>
        <p:txBody>
          <a:bodyPr>
            <a:noAutofit/>
          </a:bodyPr>
          <a:lstStyle/>
          <a:p>
            <a:r>
              <a:rPr lang="en-US" sz="2000" dirty="0"/>
              <a:t>There are several specialized websites hosting discussion forums for specific applications of Illumina products, but the data access is limited and the data format varies significantly</a:t>
            </a:r>
          </a:p>
          <a:p>
            <a:r>
              <a:rPr lang="en-US" sz="2000" dirty="0"/>
              <a:t>For this project we chose Twitter </a:t>
            </a:r>
          </a:p>
          <a:p>
            <a:r>
              <a:rPr lang="en-US" sz="2000" dirty="0"/>
              <a:t>The length of each message is limited (280 characters)</a:t>
            </a:r>
          </a:p>
          <a:p>
            <a:r>
              <a:rPr lang="en-US" sz="2000" dirty="0"/>
              <a:t>There are already libraries available to make data gathering simpler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38327683-8978-6B4B-9130-4A6A841F0549}" type="slidenum">
              <a:rPr lang="en-US" smtClean="0"/>
              <a:t>24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C96FD6-D77F-4FBF-9D65-3EEF907AFC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2866" y="4593086"/>
            <a:ext cx="1042662" cy="946119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017AC753-3354-4FA8-BA03-14901F7E2665}"/>
              </a:ext>
            </a:extLst>
          </p:cNvPr>
          <p:cNvSpPr/>
          <p:nvPr/>
        </p:nvSpPr>
        <p:spPr>
          <a:xfrm>
            <a:off x="182880" y="212141"/>
            <a:ext cx="336499" cy="3364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942607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Data collection from social media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0070" y="1612265"/>
            <a:ext cx="7886700" cy="4351338"/>
          </a:xfrm>
        </p:spPr>
        <p:txBody>
          <a:bodyPr>
            <a:noAutofit/>
          </a:bodyPr>
          <a:lstStyle/>
          <a:p>
            <a:r>
              <a:rPr lang="en-US" sz="2000" dirty="0"/>
              <a:t>There are several specialized websites hosting discussion forums for specific applications of Illumina products, but the data access is limited and the data format varies significantly</a:t>
            </a:r>
          </a:p>
          <a:p>
            <a:r>
              <a:rPr lang="en-US" sz="2000" dirty="0"/>
              <a:t>For this project we chose Twitter </a:t>
            </a:r>
          </a:p>
          <a:p>
            <a:r>
              <a:rPr lang="en-US" sz="2000" dirty="0"/>
              <a:t>The length of each message is limited (280 characters)</a:t>
            </a:r>
          </a:p>
          <a:p>
            <a:r>
              <a:rPr lang="en-US" sz="2000" dirty="0"/>
              <a:t>There are already libraries available to make data gathering simpler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38327683-8978-6B4B-9130-4A6A841F0549}" type="slidenum">
              <a:rPr lang="en-US" smtClean="0"/>
              <a:t>25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C96FD6-D77F-4FBF-9D65-3EEF907AFC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2866" y="4593086"/>
            <a:ext cx="1042662" cy="946119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017AC753-3354-4FA8-BA03-14901F7E2665}"/>
              </a:ext>
            </a:extLst>
          </p:cNvPr>
          <p:cNvSpPr/>
          <p:nvPr/>
        </p:nvSpPr>
        <p:spPr>
          <a:xfrm>
            <a:off x="182880" y="212141"/>
            <a:ext cx="336499" cy="3364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3367068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Twitter data collection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50" y="1376290"/>
            <a:ext cx="7886700" cy="4351338"/>
          </a:xfrm>
        </p:spPr>
        <p:txBody>
          <a:bodyPr>
            <a:noAutofit/>
          </a:bodyPr>
          <a:lstStyle/>
          <a:p>
            <a:r>
              <a:rPr lang="en-US" sz="2000" dirty="0"/>
              <a:t>Python library “</a:t>
            </a:r>
            <a:r>
              <a:rPr lang="en-US" sz="2000" dirty="0" err="1"/>
              <a:t>Tweepy</a:t>
            </a:r>
            <a:r>
              <a:rPr lang="en-US" sz="2000" dirty="0"/>
              <a:t>” was used to create a script that interacts with the Twitter application programming interface (API) </a:t>
            </a:r>
          </a:p>
          <a:p>
            <a:r>
              <a:rPr lang="en-US" sz="2000" dirty="0"/>
              <a:t>Free account with Twitter allows to search and download tweets posted in the previous 7 days</a:t>
            </a:r>
          </a:p>
          <a:p>
            <a:r>
              <a:rPr lang="en-US" sz="2000" dirty="0"/>
              <a:t>We performed a query for specific keywords which mentioned Illumina products </a:t>
            </a:r>
          </a:p>
          <a:p>
            <a:r>
              <a:rPr lang="en-US" sz="2000" dirty="0"/>
              <a:t>The following keywords were used:</a:t>
            </a:r>
          </a:p>
          <a:p>
            <a:pPr lvl="1"/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Illumina</a:t>
            </a:r>
          </a:p>
          <a:p>
            <a:pPr lvl="1"/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MiSeq</a:t>
            </a:r>
          </a:p>
          <a:p>
            <a:pPr lvl="1"/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MiniSeq</a:t>
            </a:r>
          </a:p>
          <a:p>
            <a:pPr lvl="1"/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NextSeq</a:t>
            </a:r>
          </a:p>
          <a:p>
            <a:pPr lvl="1"/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NovaSeq</a:t>
            </a:r>
          </a:p>
          <a:p>
            <a:pPr lvl="1"/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iSeq</a:t>
            </a:r>
          </a:p>
          <a:p>
            <a:pPr lvl="1"/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HiSeq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26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E7A6A2-C21A-4D8A-82F2-D68C8B0F4B70}"/>
              </a:ext>
            </a:extLst>
          </p:cNvPr>
          <p:cNvSpPr txBox="1"/>
          <p:nvPr/>
        </p:nvSpPr>
        <p:spPr>
          <a:xfrm>
            <a:off x="5380074" y="4004382"/>
            <a:ext cx="33669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search was case insensitive:</a:t>
            </a:r>
          </a:p>
          <a:p>
            <a:r>
              <a:rPr lang="en-US" dirty="0"/>
              <a:t>“ILLUMINA”, “Illumina”, “</a:t>
            </a:r>
            <a:r>
              <a:rPr lang="en-US" dirty="0" err="1"/>
              <a:t>illumina</a:t>
            </a:r>
            <a:r>
              <a:rPr lang="en-US" dirty="0"/>
              <a:t>”</a:t>
            </a:r>
          </a:p>
          <a:p>
            <a:endParaRPr lang="en-US" dirty="0"/>
          </a:p>
          <a:p>
            <a:r>
              <a:rPr lang="en-US" dirty="0" err="1"/>
              <a:t>tweet_mode</a:t>
            </a:r>
            <a:r>
              <a:rPr lang="en-US" dirty="0"/>
              <a:t>="extended“ was used to obtain full text of tweets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9AC7929-75A6-4FCE-9FA7-B0BC60650F58}"/>
              </a:ext>
            </a:extLst>
          </p:cNvPr>
          <p:cNvSpPr/>
          <p:nvPr/>
        </p:nvSpPr>
        <p:spPr>
          <a:xfrm>
            <a:off x="182880" y="212141"/>
            <a:ext cx="336499" cy="3364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AC96C45-FDDC-4C97-8846-4FF2CEBEAAB8}"/>
              </a:ext>
            </a:extLst>
          </p:cNvPr>
          <p:cNvSpPr/>
          <p:nvPr/>
        </p:nvSpPr>
        <p:spPr>
          <a:xfrm>
            <a:off x="628650" y="212141"/>
            <a:ext cx="336499" cy="3364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1163865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Twitter data collection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50" y="1376290"/>
            <a:ext cx="7886700" cy="4351338"/>
          </a:xfrm>
        </p:spPr>
        <p:txBody>
          <a:bodyPr>
            <a:noAutofit/>
          </a:bodyPr>
          <a:lstStyle/>
          <a:p>
            <a:r>
              <a:rPr lang="en-US" sz="2000" dirty="0"/>
              <a:t>Python library “</a:t>
            </a:r>
            <a:r>
              <a:rPr lang="en-US" sz="2000" dirty="0" err="1"/>
              <a:t>Tweepy</a:t>
            </a:r>
            <a:r>
              <a:rPr lang="en-US" sz="2000" dirty="0"/>
              <a:t>” was used to create a script that interacts with the Twitter application programming interface (API) </a:t>
            </a:r>
          </a:p>
          <a:p>
            <a:r>
              <a:rPr lang="en-US" sz="2000" dirty="0"/>
              <a:t>Free account with Twitter allows to search and download tweets posted in the previous 7 days</a:t>
            </a:r>
          </a:p>
          <a:p>
            <a:r>
              <a:rPr lang="en-US" sz="2000" dirty="0"/>
              <a:t>We performed a query for specific keywords which mentioned Illumina products </a:t>
            </a:r>
          </a:p>
          <a:p>
            <a:r>
              <a:rPr lang="en-US" sz="2000" dirty="0"/>
              <a:t>The following keywords were used:</a:t>
            </a:r>
          </a:p>
          <a:p>
            <a:pPr lvl="1"/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Illumina</a:t>
            </a:r>
          </a:p>
          <a:p>
            <a:pPr lvl="1"/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MiSeq</a:t>
            </a:r>
          </a:p>
          <a:p>
            <a:pPr lvl="1"/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MiniSeq</a:t>
            </a:r>
          </a:p>
          <a:p>
            <a:pPr lvl="1"/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NextSeq</a:t>
            </a:r>
          </a:p>
          <a:p>
            <a:pPr lvl="1"/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NovaSeq</a:t>
            </a:r>
          </a:p>
          <a:p>
            <a:pPr lvl="1"/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iSeq</a:t>
            </a:r>
          </a:p>
          <a:p>
            <a:pPr lvl="1"/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HiSeq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27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E7A6A2-C21A-4D8A-82F2-D68C8B0F4B70}"/>
              </a:ext>
            </a:extLst>
          </p:cNvPr>
          <p:cNvSpPr txBox="1"/>
          <p:nvPr/>
        </p:nvSpPr>
        <p:spPr>
          <a:xfrm>
            <a:off x="5380074" y="4004382"/>
            <a:ext cx="33669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search was case insensitive:</a:t>
            </a:r>
          </a:p>
          <a:p>
            <a:r>
              <a:rPr lang="en-US" dirty="0"/>
              <a:t>“ILLUMINA”, “Illumina”, “</a:t>
            </a:r>
            <a:r>
              <a:rPr lang="en-US" dirty="0" err="1"/>
              <a:t>illumina</a:t>
            </a:r>
            <a:r>
              <a:rPr lang="en-US" dirty="0"/>
              <a:t>”</a:t>
            </a:r>
          </a:p>
          <a:p>
            <a:endParaRPr lang="en-US" dirty="0"/>
          </a:p>
          <a:p>
            <a:r>
              <a:rPr lang="en-US" dirty="0" err="1"/>
              <a:t>tweet_mode</a:t>
            </a:r>
            <a:r>
              <a:rPr lang="en-US" dirty="0"/>
              <a:t>="extended“ was used to obtain full text of tweets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9AC7929-75A6-4FCE-9FA7-B0BC60650F58}"/>
              </a:ext>
            </a:extLst>
          </p:cNvPr>
          <p:cNvSpPr/>
          <p:nvPr/>
        </p:nvSpPr>
        <p:spPr>
          <a:xfrm>
            <a:off x="182880" y="212141"/>
            <a:ext cx="336499" cy="3364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AC96C45-FDDC-4C97-8846-4FF2CEBEAAB8}"/>
              </a:ext>
            </a:extLst>
          </p:cNvPr>
          <p:cNvSpPr/>
          <p:nvPr/>
        </p:nvSpPr>
        <p:spPr>
          <a:xfrm>
            <a:off x="628650" y="212141"/>
            <a:ext cx="336499" cy="3364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2318282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Twitter data collection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50" y="1376290"/>
            <a:ext cx="7886700" cy="4351338"/>
          </a:xfrm>
        </p:spPr>
        <p:txBody>
          <a:bodyPr>
            <a:noAutofit/>
          </a:bodyPr>
          <a:lstStyle/>
          <a:p>
            <a:r>
              <a:rPr lang="en-US" sz="2000" dirty="0"/>
              <a:t>Python library “</a:t>
            </a:r>
            <a:r>
              <a:rPr lang="en-US" sz="2000" dirty="0" err="1"/>
              <a:t>Tweepy</a:t>
            </a:r>
            <a:r>
              <a:rPr lang="en-US" sz="2000" dirty="0"/>
              <a:t>” was used to create a script that interacts with the Twitter application programming interface (API) </a:t>
            </a:r>
          </a:p>
          <a:p>
            <a:r>
              <a:rPr lang="en-US" sz="2000" dirty="0"/>
              <a:t>Free account with Twitter allows to search and download tweets posted in the previous 7 days</a:t>
            </a:r>
          </a:p>
          <a:p>
            <a:r>
              <a:rPr lang="en-US" sz="2000" dirty="0"/>
              <a:t>We performed a query for specific keywords which mentioned Illumina products </a:t>
            </a:r>
          </a:p>
          <a:p>
            <a:r>
              <a:rPr lang="en-US" sz="2000" dirty="0"/>
              <a:t>The following keywords were used:</a:t>
            </a:r>
          </a:p>
          <a:p>
            <a:pPr lvl="1"/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Illumina</a:t>
            </a:r>
          </a:p>
          <a:p>
            <a:pPr lvl="1"/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MiSeq</a:t>
            </a:r>
          </a:p>
          <a:p>
            <a:pPr lvl="1"/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MiniSeq</a:t>
            </a:r>
          </a:p>
          <a:p>
            <a:pPr lvl="1"/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NextSeq</a:t>
            </a:r>
          </a:p>
          <a:p>
            <a:pPr lvl="1"/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NovaSeq</a:t>
            </a:r>
          </a:p>
          <a:p>
            <a:pPr lvl="1"/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iSeq</a:t>
            </a:r>
          </a:p>
          <a:p>
            <a:pPr lvl="1"/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HiSeq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28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E7A6A2-C21A-4D8A-82F2-D68C8B0F4B70}"/>
              </a:ext>
            </a:extLst>
          </p:cNvPr>
          <p:cNvSpPr txBox="1"/>
          <p:nvPr/>
        </p:nvSpPr>
        <p:spPr>
          <a:xfrm>
            <a:off x="5380074" y="4004382"/>
            <a:ext cx="33669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search was case insensitive:</a:t>
            </a:r>
          </a:p>
          <a:p>
            <a:r>
              <a:rPr lang="en-US" dirty="0"/>
              <a:t>“ILLUMINA”, “Illumina”, “</a:t>
            </a:r>
            <a:r>
              <a:rPr lang="en-US" dirty="0" err="1"/>
              <a:t>illumina</a:t>
            </a:r>
            <a:r>
              <a:rPr lang="en-US" dirty="0"/>
              <a:t>”</a:t>
            </a:r>
          </a:p>
          <a:p>
            <a:endParaRPr lang="en-US" dirty="0"/>
          </a:p>
          <a:p>
            <a:r>
              <a:rPr lang="en-US" dirty="0" err="1"/>
              <a:t>tweet_mode</a:t>
            </a:r>
            <a:r>
              <a:rPr lang="en-US" dirty="0"/>
              <a:t>="extended“ was used to obtain full text of tweets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9AC7929-75A6-4FCE-9FA7-B0BC60650F58}"/>
              </a:ext>
            </a:extLst>
          </p:cNvPr>
          <p:cNvSpPr/>
          <p:nvPr/>
        </p:nvSpPr>
        <p:spPr>
          <a:xfrm>
            <a:off x="182880" y="212141"/>
            <a:ext cx="336499" cy="3364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AC96C45-FDDC-4C97-8846-4FF2CEBEAAB8}"/>
              </a:ext>
            </a:extLst>
          </p:cNvPr>
          <p:cNvSpPr/>
          <p:nvPr/>
        </p:nvSpPr>
        <p:spPr>
          <a:xfrm>
            <a:off x="628650" y="212141"/>
            <a:ext cx="336499" cy="3364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3963773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Twitter data collection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50" y="1376290"/>
            <a:ext cx="7886700" cy="4351338"/>
          </a:xfrm>
        </p:spPr>
        <p:txBody>
          <a:bodyPr>
            <a:noAutofit/>
          </a:bodyPr>
          <a:lstStyle/>
          <a:p>
            <a:r>
              <a:rPr lang="en-US" sz="2000" dirty="0"/>
              <a:t>Python library “</a:t>
            </a:r>
            <a:r>
              <a:rPr lang="en-US" sz="2000" dirty="0" err="1"/>
              <a:t>Tweepy</a:t>
            </a:r>
            <a:r>
              <a:rPr lang="en-US" sz="2000" dirty="0"/>
              <a:t>” was used to create a script that interacts with the Twitter application programming interface (API) </a:t>
            </a:r>
          </a:p>
          <a:p>
            <a:r>
              <a:rPr lang="en-US" sz="2000" dirty="0"/>
              <a:t>Free account with Twitter allows to search and download tweets posted in the previous 7 days</a:t>
            </a:r>
          </a:p>
          <a:p>
            <a:r>
              <a:rPr lang="en-US" sz="2000" dirty="0"/>
              <a:t>We performed a query for specific keywords which mentioned Illumina products </a:t>
            </a:r>
          </a:p>
          <a:p>
            <a:r>
              <a:rPr lang="en-US" sz="2000" dirty="0"/>
              <a:t>The following keywords were used:</a:t>
            </a:r>
          </a:p>
          <a:p>
            <a:pPr lvl="1"/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Illumina</a:t>
            </a:r>
          </a:p>
          <a:p>
            <a:pPr lvl="1"/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MiSeq</a:t>
            </a:r>
          </a:p>
          <a:p>
            <a:pPr lvl="1"/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MiniSeq</a:t>
            </a:r>
          </a:p>
          <a:p>
            <a:pPr lvl="1"/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NextSeq</a:t>
            </a:r>
          </a:p>
          <a:p>
            <a:pPr lvl="1"/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NovaSeq</a:t>
            </a:r>
          </a:p>
          <a:p>
            <a:pPr lvl="1"/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iSeq</a:t>
            </a:r>
          </a:p>
          <a:p>
            <a:pPr lvl="1"/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HiSeq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29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E7A6A2-C21A-4D8A-82F2-D68C8B0F4B70}"/>
              </a:ext>
            </a:extLst>
          </p:cNvPr>
          <p:cNvSpPr txBox="1"/>
          <p:nvPr/>
        </p:nvSpPr>
        <p:spPr>
          <a:xfrm>
            <a:off x="5380074" y="4004382"/>
            <a:ext cx="33669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search was case insensitive:</a:t>
            </a:r>
          </a:p>
          <a:p>
            <a:r>
              <a:rPr lang="en-US" dirty="0"/>
              <a:t>“ILLUMINA”, “Illumina”, “</a:t>
            </a:r>
            <a:r>
              <a:rPr lang="en-US" dirty="0" err="1"/>
              <a:t>illumina</a:t>
            </a:r>
            <a:r>
              <a:rPr lang="en-US" dirty="0"/>
              <a:t>”</a:t>
            </a:r>
          </a:p>
          <a:p>
            <a:endParaRPr lang="en-US" dirty="0"/>
          </a:p>
          <a:p>
            <a:r>
              <a:rPr lang="en-US" dirty="0" err="1"/>
              <a:t>tweet_mode</a:t>
            </a:r>
            <a:r>
              <a:rPr lang="en-US" dirty="0"/>
              <a:t>="extended“ was used to obtain full text of tweets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9AC7929-75A6-4FCE-9FA7-B0BC60650F58}"/>
              </a:ext>
            </a:extLst>
          </p:cNvPr>
          <p:cNvSpPr/>
          <p:nvPr/>
        </p:nvSpPr>
        <p:spPr>
          <a:xfrm>
            <a:off x="182880" y="212141"/>
            <a:ext cx="336499" cy="3364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AC96C45-FDDC-4C97-8846-4FF2CEBEAAB8}"/>
              </a:ext>
            </a:extLst>
          </p:cNvPr>
          <p:cNvSpPr/>
          <p:nvPr/>
        </p:nvSpPr>
        <p:spPr>
          <a:xfrm>
            <a:off x="628650" y="212141"/>
            <a:ext cx="336499" cy="3364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2583482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705929"/>
            <a:ext cx="7645195" cy="3994323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/>
              <a:t>For this project we collected post-market data on the performance of products made by Illumina </a:t>
            </a:r>
          </a:p>
          <a:p>
            <a:r>
              <a:rPr lang="en-US" sz="2800" dirty="0"/>
              <a:t>The data were obtained by collecting tweets related to the company products from Twitter using a custom Python script</a:t>
            </a:r>
          </a:p>
          <a:p>
            <a:r>
              <a:rPr lang="en-US" sz="2800" dirty="0"/>
              <a:t>The tweets were organized in a MongoDB database for further analysis and custom summaries</a:t>
            </a:r>
          </a:p>
          <a:p>
            <a:r>
              <a:rPr lang="en-US" sz="2800" dirty="0"/>
              <a:t>Simple Natural Language Processing analysis of the tweets collected in the database was demonstrated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38327683-8978-6B4B-9130-4A6A841F0549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20A4524-3406-4393-BA38-0816987C914D}"/>
              </a:ext>
            </a:extLst>
          </p:cNvPr>
          <p:cNvSpPr/>
          <p:nvPr/>
        </p:nvSpPr>
        <p:spPr>
          <a:xfrm>
            <a:off x="182880" y="212141"/>
            <a:ext cx="336499" cy="3364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3933282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Twitter data collection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50" y="1376290"/>
            <a:ext cx="7886700" cy="4351338"/>
          </a:xfrm>
        </p:spPr>
        <p:txBody>
          <a:bodyPr>
            <a:noAutofit/>
          </a:bodyPr>
          <a:lstStyle/>
          <a:p>
            <a:r>
              <a:rPr lang="en-US" sz="2000" dirty="0"/>
              <a:t>Python library “</a:t>
            </a:r>
            <a:r>
              <a:rPr lang="en-US" sz="2000" dirty="0" err="1"/>
              <a:t>Tweepy</a:t>
            </a:r>
            <a:r>
              <a:rPr lang="en-US" sz="2000" dirty="0"/>
              <a:t>” was used to create a script that interacts with the Twitter application programming interface (API) </a:t>
            </a:r>
          </a:p>
          <a:p>
            <a:r>
              <a:rPr lang="en-US" sz="2000" dirty="0"/>
              <a:t>Free account with Twitter allows to search and download tweets posted in the previous 7 days</a:t>
            </a:r>
          </a:p>
          <a:p>
            <a:r>
              <a:rPr lang="en-US" sz="2000" dirty="0"/>
              <a:t>We performed a query for specific keywords which mentioned Illumina products </a:t>
            </a:r>
          </a:p>
          <a:p>
            <a:r>
              <a:rPr lang="en-US" sz="2000" dirty="0"/>
              <a:t>The following keywords were used:</a:t>
            </a:r>
          </a:p>
          <a:p>
            <a:pPr lvl="1"/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Illumina</a:t>
            </a:r>
          </a:p>
          <a:p>
            <a:pPr lvl="1"/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MiSeq</a:t>
            </a:r>
          </a:p>
          <a:p>
            <a:pPr lvl="1"/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MiniSeq</a:t>
            </a:r>
          </a:p>
          <a:p>
            <a:pPr lvl="1"/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NextSeq</a:t>
            </a:r>
          </a:p>
          <a:p>
            <a:pPr lvl="1"/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NovaSeq</a:t>
            </a:r>
          </a:p>
          <a:p>
            <a:pPr lvl="1"/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iSeq</a:t>
            </a:r>
          </a:p>
          <a:p>
            <a:pPr lvl="1"/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HiSeq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30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E7A6A2-C21A-4D8A-82F2-D68C8B0F4B70}"/>
              </a:ext>
            </a:extLst>
          </p:cNvPr>
          <p:cNvSpPr txBox="1"/>
          <p:nvPr/>
        </p:nvSpPr>
        <p:spPr>
          <a:xfrm>
            <a:off x="5380074" y="4004382"/>
            <a:ext cx="33669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search was case insensitive:</a:t>
            </a:r>
          </a:p>
          <a:p>
            <a:r>
              <a:rPr lang="en-US" dirty="0"/>
              <a:t>“ILLUMINA”, “Illumina”, “</a:t>
            </a:r>
            <a:r>
              <a:rPr lang="en-US" dirty="0" err="1"/>
              <a:t>illumina</a:t>
            </a:r>
            <a:r>
              <a:rPr lang="en-US" dirty="0"/>
              <a:t>”</a:t>
            </a:r>
          </a:p>
          <a:p>
            <a:endParaRPr lang="en-US" dirty="0"/>
          </a:p>
          <a:p>
            <a:r>
              <a:rPr lang="en-US" dirty="0" err="1"/>
              <a:t>tweet_mode</a:t>
            </a:r>
            <a:r>
              <a:rPr lang="en-US" dirty="0"/>
              <a:t>="extended“ was used to obtain full text of tweets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9AC7929-75A6-4FCE-9FA7-B0BC60650F58}"/>
              </a:ext>
            </a:extLst>
          </p:cNvPr>
          <p:cNvSpPr/>
          <p:nvPr/>
        </p:nvSpPr>
        <p:spPr>
          <a:xfrm>
            <a:off x="182880" y="212141"/>
            <a:ext cx="336499" cy="3364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AC96C45-FDDC-4C97-8846-4FF2CEBEAAB8}"/>
              </a:ext>
            </a:extLst>
          </p:cNvPr>
          <p:cNvSpPr/>
          <p:nvPr/>
        </p:nvSpPr>
        <p:spPr>
          <a:xfrm>
            <a:off x="628650" y="212141"/>
            <a:ext cx="336499" cy="3364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1448292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Twitter data collection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50" y="1376290"/>
            <a:ext cx="7886700" cy="4351338"/>
          </a:xfrm>
        </p:spPr>
        <p:txBody>
          <a:bodyPr>
            <a:noAutofit/>
          </a:bodyPr>
          <a:lstStyle/>
          <a:p>
            <a:r>
              <a:rPr lang="en-US" sz="2000" dirty="0"/>
              <a:t>Python library “</a:t>
            </a:r>
            <a:r>
              <a:rPr lang="en-US" sz="2000" dirty="0" err="1"/>
              <a:t>Tweepy</a:t>
            </a:r>
            <a:r>
              <a:rPr lang="en-US" sz="2000" dirty="0"/>
              <a:t>” was used to create a script that interacts with the Twitter application programming interface (API) </a:t>
            </a:r>
          </a:p>
          <a:p>
            <a:r>
              <a:rPr lang="en-US" sz="2000" dirty="0"/>
              <a:t>Free account with Twitter allows to search and download tweets posted in the previous 7 days</a:t>
            </a:r>
          </a:p>
          <a:p>
            <a:r>
              <a:rPr lang="en-US" sz="2000" dirty="0"/>
              <a:t>We performed a query for specific keywords which mentioned Illumina products </a:t>
            </a:r>
          </a:p>
          <a:p>
            <a:r>
              <a:rPr lang="en-US" sz="2000" dirty="0"/>
              <a:t>The following keywords were used:</a:t>
            </a:r>
          </a:p>
          <a:p>
            <a:pPr lvl="1"/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Illumina</a:t>
            </a:r>
          </a:p>
          <a:p>
            <a:pPr lvl="1"/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MiSeq</a:t>
            </a:r>
          </a:p>
          <a:p>
            <a:pPr lvl="1"/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MiniSeq</a:t>
            </a:r>
          </a:p>
          <a:p>
            <a:pPr lvl="1"/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NextSeq</a:t>
            </a:r>
          </a:p>
          <a:p>
            <a:pPr lvl="1"/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NovaSeq</a:t>
            </a:r>
          </a:p>
          <a:p>
            <a:pPr lvl="1"/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iSeq</a:t>
            </a:r>
          </a:p>
          <a:p>
            <a:pPr lvl="1"/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HiSeq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31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E7A6A2-C21A-4D8A-82F2-D68C8B0F4B70}"/>
              </a:ext>
            </a:extLst>
          </p:cNvPr>
          <p:cNvSpPr txBox="1"/>
          <p:nvPr/>
        </p:nvSpPr>
        <p:spPr>
          <a:xfrm>
            <a:off x="5380074" y="4004382"/>
            <a:ext cx="33669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search was case insensitive:</a:t>
            </a:r>
          </a:p>
          <a:p>
            <a:r>
              <a:rPr lang="en-US" dirty="0"/>
              <a:t>“ILLUMINA”, “Illumina”, “</a:t>
            </a:r>
            <a:r>
              <a:rPr lang="en-US" dirty="0" err="1"/>
              <a:t>illumina</a:t>
            </a:r>
            <a:r>
              <a:rPr lang="en-US" dirty="0"/>
              <a:t>”</a:t>
            </a:r>
          </a:p>
          <a:p>
            <a:endParaRPr lang="en-US" dirty="0"/>
          </a:p>
          <a:p>
            <a:r>
              <a:rPr lang="en-US" dirty="0" err="1"/>
              <a:t>tweet_mode</a:t>
            </a:r>
            <a:r>
              <a:rPr lang="en-US" dirty="0"/>
              <a:t>="extended“ was used to obtain full text of tweets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9AC7929-75A6-4FCE-9FA7-B0BC60650F58}"/>
              </a:ext>
            </a:extLst>
          </p:cNvPr>
          <p:cNvSpPr/>
          <p:nvPr/>
        </p:nvSpPr>
        <p:spPr>
          <a:xfrm>
            <a:off x="182880" y="212141"/>
            <a:ext cx="336499" cy="3364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AC96C45-FDDC-4C97-8846-4FF2CEBEAAB8}"/>
              </a:ext>
            </a:extLst>
          </p:cNvPr>
          <p:cNvSpPr/>
          <p:nvPr/>
        </p:nvSpPr>
        <p:spPr>
          <a:xfrm>
            <a:off x="628650" y="212141"/>
            <a:ext cx="336499" cy="3364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298697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Twitter data collection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50" y="1376290"/>
            <a:ext cx="7886700" cy="4351338"/>
          </a:xfrm>
        </p:spPr>
        <p:txBody>
          <a:bodyPr>
            <a:noAutofit/>
          </a:bodyPr>
          <a:lstStyle/>
          <a:p>
            <a:r>
              <a:rPr lang="en-US" sz="2000" dirty="0"/>
              <a:t>Python library “</a:t>
            </a:r>
            <a:r>
              <a:rPr lang="en-US" sz="2000" dirty="0" err="1"/>
              <a:t>Tweepy</a:t>
            </a:r>
            <a:r>
              <a:rPr lang="en-US" sz="2000" dirty="0"/>
              <a:t>” was used to create a script that interacts with the Twitter application programming interface (API) </a:t>
            </a:r>
          </a:p>
          <a:p>
            <a:r>
              <a:rPr lang="en-US" sz="2000" dirty="0"/>
              <a:t>Free account with Twitter allows to search and download tweets posted in the previous 7 days</a:t>
            </a:r>
          </a:p>
          <a:p>
            <a:r>
              <a:rPr lang="en-US" sz="2000" dirty="0"/>
              <a:t>We performed a query for specific keywords which mentioned Illumina products </a:t>
            </a:r>
          </a:p>
          <a:p>
            <a:r>
              <a:rPr lang="en-US" sz="2000" dirty="0"/>
              <a:t>The following keywords were used:</a:t>
            </a:r>
          </a:p>
          <a:p>
            <a:pPr lvl="1"/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Illumina</a:t>
            </a:r>
          </a:p>
          <a:p>
            <a:pPr lvl="1"/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MiSeq</a:t>
            </a:r>
          </a:p>
          <a:p>
            <a:pPr lvl="1"/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MiniSeq</a:t>
            </a:r>
          </a:p>
          <a:p>
            <a:pPr lvl="1"/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NextSeq</a:t>
            </a:r>
          </a:p>
          <a:p>
            <a:pPr lvl="1"/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NovaSeq</a:t>
            </a:r>
          </a:p>
          <a:p>
            <a:pPr lvl="1"/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iSeq</a:t>
            </a:r>
          </a:p>
          <a:p>
            <a:pPr lvl="1"/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HiSeq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32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E7A6A2-C21A-4D8A-82F2-D68C8B0F4B70}"/>
              </a:ext>
            </a:extLst>
          </p:cNvPr>
          <p:cNvSpPr txBox="1"/>
          <p:nvPr/>
        </p:nvSpPr>
        <p:spPr>
          <a:xfrm>
            <a:off x="5380074" y="4004382"/>
            <a:ext cx="33669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search was case insensitive:</a:t>
            </a:r>
          </a:p>
          <a:p>
            <a:r>
              <a:rPr lang="en-US" dirty="0"/>
              <a:t>“ILLUMINA”, “Illumina”, “</a:t>
            </a:r>
            <a:r>
              <a:rPr lang="en-US" dirty="0" err="1"/>
              <a:t>illumina</a:t>
            </a:r>
            <a:r>
              <a:rPr lang="en-US" dirty="0"/>
              <a:t>”</a:t>
            </a:r>
          </a:p>
          <a:p>
            <a:endParaRPr lang="en-US" dirty="0"/>
          </a:p>
          <a:p>
            <a:r>
              <a:rPr lang="en-US" dirty="0" err="1"/>
              <a:t>tweet_mode</a:t>
            </a:r>
            <a:r>
              <a:rPr lang="en-US" dirty="0"/>
              <a:t>="extended“ was used to obtain full text of tweets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9AC7929-75A6-4FCE-9FA7-B0BC60650F58}"/>
              </a:ext>
            </a:extLst>
          </p:cNvPr>
          <p:cNvSpPr/>
          <p:nvPr/>
        </p:nvSpPr>
        <p:spPr>
          <a:xfrm>
            <a:off x="182880" y="212141"/>
            <a:ext cx="336499" cy="3364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AC96C45-FDDC-4C97-8846-4FF2CEBEAAB8}"/>
              </a:ext>
            </a:extLst>
          </p:cNvPr>
          <p:cNvSpPr/>
          <p:nvPr/>
        </p:nvSpPr>
        <p:spPr>
          <a:xfrm>
            <a:off x="628650" y="212141"/>
            <a:ext cx="336499" cy="3364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2177633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Twitter data collection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50" y="1376290"/>
            <a:ext cx="7886700" cy="4351338"/>
          </a:xfrm>
        </p:spPr>
        <p:txBody>
          <a:bodyPr>
            <a:noAutofit/>
          </a:bodyPr>
          <a:lstStyle/>
          <a:p>
            <a:r>
              <a:rPr lang="en-US" sz="2000" dirty="0"/>
              <a:t>Python library “</a:t>
            </a:r>
            <a:r>
              <a:rPr lang="en-US" sz="2000" dirty="0" err="1"/>
              <a:t>Tweepy</a:t>
            </a:r>
            <a:r>
              <a:rPr lang="en-US" sz="2000" dirty="0"/>
              <a:t>” was used to create a script that interacts with the Twitter application programming interface (API) </a:t>
            </a:r>
          </a:p>
          <a:p>
            <a:r>
              <a:rPr lang="en-US" sz="2000" dirty="0"/>
              <a:t>Free account with Twitter allows to search and download tweets posted in the previous 7 days</a:t>
            </a:r>
          </a:p>
          <a:p>
            <a:r>
              <a:rPr lang="en-US" sz="2000" dirty="0"/>
              <a:t>We performed a query for specific keywords which mentioned Illumina products </a:t>
            </a:r>
          </a:p>
          <a:p>
            <a:r>
              <a:rPr lang="en-US" sz="2000" dirty="0"/>
              <a:t>The following keywords were used:</a:t>
            </a:r>
          </a:p>
          <a:p>
            <a:pPr lvl="1"/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Illumina</a:t>
            </a:r>
          </a:p>
          <a:p>
            <a:pPr lvl="1"/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MiSeq</a:t>
            </a:r>
          </a:p>
          <a:p>
            <a:pPr lvl="1"/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MiniSeq</a:t>
            </a:r>
          </a:p>
          <a:p>
            <a:pPr lvl="1"/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NextSeq</a:t>
            </a:r>
          </a:p>
          <a:p>
            <a:pPr lvl="1"/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NovaSeq</a:t>
            </a:r>
          </a:p>
          <a:p>
            <a:pPr lvl="1"/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iSeq</a:t>
            </a:r>
          </a:p>
          <a:p>
            <a:pPr lvl="1"/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HiSeq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33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E7A6A2-C21A-4D8A-82F2-D68C8B0F4B70}"/>
              </a:ext>
            </a:extLst>
          </p:cNvPr>
          <p:cNvSpPr txBox="1"/>
          <p:nvPr/>
        </p:nvSpPr>
        <p:spPr>
          <a:xfrm>
            <a:off x="5380074" y="4004382"/>
            <a:ext cx="33669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search was case insensitive:</a:t>
            </a:r>
          </a:p>
          <a:p>
            <a:r>
              <a:rPr lang="en-US" dirty="0"/>
              <a:t>“ILLUMINA”, “Illumina”, “</a:t>
            </a:r>
            <a:r>
              <a:rPr lang="en-US" dirty="0" err="1"/>
              <a:t>illumina</a:t>
            </a:r>
            <a:r>
              <a:rPr lang="en-US" dirty="0"/>
              <a:t>”</a:t>
            </a:r>
          </a:p>
          <a:p>
            <a:endParaRPr lang="en-US" dirty="0"/>
          </a:p>
          <a:p>
            <a:r>
              <a:rPr lang="en-US" dirty="0" err="1"/>
              <a:t>tweet_mode</a:t>
            </a:r>
            <a:r>
              <a:rPr lang="en-US" dirty="0"/>
              <a:t>="extended“ was used to obtain full text of tweets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9AC7929-75A6-4FCE-9FA7-B0BC60650F58}"/>
              </a:ext>
            </a:extLst>
          </p:cNvPr>
          <p:cNvSpPr/>
          <p:nvPr/>
        </p:nvSpPr>
        <p:spPr>
          <a:xfrm>
            <a:off x="182880" y="212141"/>
            <a:ext cx="336499" cy="3364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AC96C45-FDDC-4C97-8846-4FF2CEBEAAB8}"/>
              </a:ext>
            </a:extLst>
          </p:cNvPr>
          <p:cNvSpPr/>
          <p:nvPr/>
        </p:nvSpPr>
        <p:spPr>
          <a:xfrm>
            <a:off x="628650" y="212141"/>
            <a:ext cx="336499" cy="3364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406080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</a:t>
            </a:r>
            <a:r>
              <a:rPr lang="en-US" dirty="0" err="1"/>
              <a:t>Tweepy</a:t>
            </a:r>
            <a:r>
              <a:rPr lang="en-US" dirty="0"/>
              <a:t>” return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34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85DCE8-27DA-4825-89B2-3B67744F78FD}"/>
              </a:ext>
            </a:extLst>
          </p:cNvPr>
          <p:cNvSpPr txBox="1"/>
          <p:nvPr/>
        </p:nvSpPr>
        <p:spPr>
          <a:xfrm>
            <a:off x="316523" y="1690688"/>
            <a:ext cx="769326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['__class__', '__</a:t>
            </a:r>
            <a:r>
              <a:rPr lang="en-US" sz="1400" dirty="0" err="1"/>
              <a:t>delattr</a:t>
            </a:r>
            <a:r>
              <a:rPr lang="en-US" sz="1400" dirty="0"/>
              <a:t>__', '__</a:t>
            </a:r>
            <a:r>
              <a:rPr lang="en-US" sz="1400" dirty="0" err="1"/>
              <a:t>dict</a:t>
            </a:r>
            <a:r>
              <a:rPr lang="en-US" sz="1400" dirty="0"/>
              <a:t>__', '__</a:t>
            </a:r>
            <a:r>
              <a:rPr lang="en-US" sz="1400" dirty="0" err="1"/>
              <a:t>dir</a:t>
            </a:r>
            <a:r>
              <a:rPr lang="en-US" sz="1400" dirty="0"/>
              <a:t>__', '__doc__', '__eq__', '__format__', '__</a:t>
            </a:r>
            <a:r>
              <a:rPr lang="en-US" sz="1400" dirty="0" err="1"/>
              <a:t>ge</a:t>
            </a:r>
            <a:r>
              <a:rPr lang="en-US" sz="1400" dirty="0"/>
              <a:t>__', '__</a:t>
            </a:r>
            <a:r>
              <a:rPr lang="en-US" sz="1400" dirty="0" err="1"/>
              <a:t>getattribute</a:t>
            </a:r>
            <a:r>
              <a:rPr lang="en-US" sz="1400" dirty="0"/>
              <a:t>__', '__</a:t>
            </a:r>
            <a:r>
              <a:rPr lang="en-US" sz="1400" dirty="0" err="1"/>
              <a:t>getstate</a:t>
            </a:r>
            <a:r>
              <a:rPr lang="en-US" sz="1400" dirty="0"/>
              <a:t>__', '__</a:t>
            </a:r>
            <a:r>
              <a:rPr lang="en-US" sz="1400" dirty="0" err="1"/>
              <a:t>gt</a:t>
            </a:r>
            <a:r>
              <a:rPr lang="en-US" sz="1400" dirty="0"/>
              <a:t>__', '__hash__', '__</a:t>
            </a:r>
            <a:r>
              <a:rPr lang="en-US" sz="1400" dirty="0" err="1"/>
              <a:t>init</a:t>
            </a:r>
            <a:r>
              <a:rPr lang="en-US" sz="1400" dirty="0"/>
              <a:t>__', '__</a:t>
            </a:r>
            <a:r>
              <a:rPr lang="en-US" sz="1400" dirty="0" err="1"/>
              <a:t>init_subclass</a:t>
            </a:r>
            <a:r>
              <a:rPr lang="en-US" sz="1400" dirty="0"/>
              <a:t>__', '__le__', '__</a:t>
            </a:r>
            <a:r>
              <a:rPr lang="en-US" sz="1400" dirty="0" err="1"/>
              <a:t>lt</a:t>
            </a:r>
            <a:r>
              <a:rPr lang="en-US" sz="1400" dirty="0"/>
              <a:t>__', '__module__', '__ne__', '__new__', '__reduce__', '__</a:t>
            </a:r>
            <a:r>
              <a:rPr lang="en-US" sz="1400" dirty="0" err="1"/>
              <a:t>reduce_ex</a:t>
            </a:r>
            <a:r>
              <a:rPr lang="en-US" sz="1400" dirty="0"/>
              <a:t>__', '__</a:t>
            </a:r>
            <a:r>
              <a:rPr lang="en-US" sz="1400" dirty="0" err="1"/>
              <a:t>repr</a:t>
            </a:r>
            <a:r>
              <a:rPr lang="en-US" sz="1400" dirty="0"/>
              <a:t>__', '__</a:t>
            </a:r>
            <a:r>
              <a:rPr lang="en-US" sz="1400" dirty="0" err="1"/>
              <a:t>setattr</a:t>
            </a:r>
            <a:r>
              <a:rPr lang="en-US" sz="1400" dirty="0"/>
              <a:t>__', '__</a:t>
            </a:r>
            <a:r>
              <a:rPr lang="en-US" sz="1400" dirty="0" err="1"/>
              <a:t>sizeof</a:t>
            </a:r>
            <a:r>
              <a:rPr lang="en-US" sz="1400" dirty="0"/>
              <a:t>__', '__str__', '__</a:t>
            </a:r>
            <a:r>
              <a:rPr lang="en-US" sz="1400" dirty="0" err="1"/>
              <a:t>subclasshook</a:t>
            </a:r>
            <a:r>
              <a:rPr lang="en-US" sz="1400" dirty="0"/>
              <a:t>__', '__</a:t>
            </a:r>
            <a:r>
              <a:rPr lang="en-US" sz="1400" dirty="0" err="1"/>
              <a:t>weakref</a:t>
            </a:r>
            <a:r>
              <a:rPr lang="en-US" sz="1400" dirty="0"/>
              <a:t>__', '_</a:t>
            </a:r>
            <a:r>
              <a:rPr lang="en-US" sz="1400" dirty="0" err="1"/>
              <a:t>api</a:t>
            </a:r>
            <a:r>
              <a:rPr lang="en-US" sz="1400" dirty="0"/>
              <a:t>', </a:t>
            </a:r>
            <a:r>
              <a:rPr lang="en-US" sz="1400" b="1" dirty="0">
                <a:solidFill>
                  <a:srgbClr val="0070C0"/>
                </a:solidFill>
              </a:rPr>
              <a:t>'_json'</a:t>
            </a:r>
            <a:r>
              <a:rPr lang="en-US" sz="1400" dirty="0"/>
              <a:t>,</a:t>
            </a:r>
            <a:r>
              <a:rPr lang="en-US" sz="1400" b="1" dirty="0">
                <a:solidFill>
                  <a:srgbClr val="0070C0"/>
                </a:solidFill>
              </a:rPr>
              <a:t> </a:t>
            </a:r>
            <a:r>
              <a:rPr lang="en-US" sz="1400" dirty="0"/>
              <a:t>'author', 'contributors', 'coordinates', '</a:t>
            </a:r>
            <a:r>
              <a:rPr lang="en-US" sz="1400" dirty="0" err="1"/>
              <a:t>created_at</a:t>
            </a:r>
            <a:r>
              <a:rPr lang="en-US" sz="1400" dirty="0"/>
              <a:t>', 'destroy', 'entities', 'favorite', '</a:t>
            </a:r>
            <a:r>
              <a:rPr lang="en-US" sz="1400" dirty="0" err="1"/>
              <a:t>favorite_count</a:t>
            </a:r>
            <a:r>
              <a:rPr lang="en-US" sz="1400" dirty="0"/>
              <a:t>', 'favorited', 'geo', 'id', '</a:t>
            </a:r>
            <a:r>
              <a:rPr lang="en-US" sz="1400" dirty="0" err="1"/>
              <a:t>id_str</a:t>
            </a:r>
            <a:r>
              <a:rPr lang="en-US" sz="1400" dirty="0"/>
              <a:t>', '</a:t>
            </a:r>
            <a:r>
              <a:rPr lang="en-US" sz="1400" dirty="0" err="1"/>
              <a:t>in_reply_to_screen_name</a:t>
            </a:r>
            <a:r>
              <a:rPr lang="en-US" sz="1400" dirty="0"/>
              <a:t>', '</a:t>
            </a:r>
            <a:r>
              <a:rPr lang="en-US" sz="1400" dirty="0" err="1"/>
              <a:t>in_reply_to_status_id</a:t>
            </a:r>
            <a:r>
              <a:rPr lang="en-US" sz="1400" dirty="0"/>
              <a:t>', '</a:t>
            </a:r>
            <a:r>
              <a:rPr lang="en-US" sz="1400" dirty="0" err="1"/>
              <a:t>in_reply_to_status_id_str</a:t>
            </a:r>
            <a:r>
              <a:rPr lang="en-US" sz="1400" dirty="0"/>
              <a:t>', '</a:t>
            </a:r>
            <a:r>
              <a:rPr lang="en-US" sz="1400" dirty="0" err="1"/>
              <a:t>in_reply_to_user_id</a:t>
            </a:r>
            <a:r>
              <a:rPr lang="en-US" sz="1400" dirty="0"/>
              <a:t>', '</a:t>
            </a:r>
            <a:r>
              <a:rPr lang="en-US" sz="1400" dirty="0" err="1"/>
              <a:t>in_reply_to_user_id_str</a:t>
            </a:r>
            <a:r>
              <a:rPr lang="en-US" sz="1400" dirty="0"/>
              <a:t>', '</a:t>
            </a:r>
            <a:r>
              <a:rPr lang="en-US" sz="1400" dirty="0" err="1"/>
              <a:t>is_quote_status</a:t>
            </a:r>
            <a:r>
              <a:rPr lang="en-US" sz="1400" dirty="0"/>
              <a:t>', '</a:t>
            </a:r>
            <a:r>
              <a:rPr lang="en-US" sz="1400" dirty="0" err="1"/>
              <a:t>lang</a:t>
            </a:r>
            <a:r>
              <a:rPr lang="en-US" sz="1400" dirty="0"/>
              <a:t>', 'parse', '</a:t>
            </a:r>
            <a:r>
              <a:rPr lang="en-US" sz="1400" dirty="0" err="1"/>
              <a:t>parse_list</a:t>
            </a:r>
            <a:r>
              <a:rPr lang="en-US" sz="1400" dirty="0"/>
              <a:t>', 'place', '</a:t>
            </a:r>
            <a:r>
              <a:rPr lang="en-US" sz="1400" dirty="0" err="1"/>
              <a:t>possibly_sensitive</a:t>
            </a:r>
            <a:r>
              <a:rPr lang="en-US" sz="1400" dirty="0"/>
              <a:t>', 'retweet', '</a:t>
            </a:r>
            <a:r>
              <a:rPr lang="en-US" sz="1400" dirty="0" err="1"/>
              <a:t>retweet_count</a:t>
            </a:r>
            <a:r>
              <a:rPr lang="en-US" sz="1400" dirty="0"/>
              <a:t>', 'retweeted', 'retweets', 'source', '</a:t>
            </a:r>
            <a:r>
              <a:rPr lang="en-US" sz="1400" dirty="0" err="1"/>
              <a:t>source_url</a:t>
            </a:r>
            <a:r>
              <a:rPr lang="en-US" sz="1400" dirty="0"/>
              <a:t>', ‘</a:t>
            </a:r>
            <a:r>
              <a:rPr lang="en-US" sz="1400" b="1" dirty="0" err="1"/>
              <a:t>full_text</a:t>
            </a:r>
            <a:r>
              <a:rPr lang="en-US" sz="1400" dirty="0"/>
              <a:t>', 'truncated', 'user']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AD22D7-A34A-463D-B9D4-71B96C5E0D76}"/>
              </a:ext>
            </a:extLst>
          </p:cNvPr>
          <p:cNvSpPr txBox="1"/>
          <p:nvPr/>
        </p:nvSpPr>
        <p:spPr>
          <a:xfrm>
            <a:off x="316522" y="3866098"/>
            <a:ext cx="769326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_json - </a:t>
            </a:r>
            <a:r>
              <a:rPr lang="en-US" sz="2000" dirty="0"/>
              <a:t>JSON serializable response data as a dictionary</a:t>
            </a:r>
          </a:p>
          <a:p>
            <a:r>
              <a:rPr lang="en-US" sz="2000" dirty="0" err="1"/>
              <a:t>json.dumps</a:t>
            </a:r>
            <a:r>
              <a:rPr lang="en-US" sz="2000" dirty="0"/>
              <a:t> extracts the data in JSON format</a:t>
            </a:r>
          </a:p>
          <a:p>
            <a:endParaRPr lang="en-US" sz="2000" dirty="0"/>
          </a:p>
          <a:p>
            <a:r>
              <a:rPr lang="en-US" sz="2000" dirty="0"/>
              <a:t>Only unique non-retweeted entries were collected </a:t>
            </a:r>
          </a:p>
          <a:p>
            <a:endParaRPr lang="en-US" sz="2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ACC592A-F720-49C1-AFAA-4529C3FBA4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018" y="5287926"/>
            <a:ext cx="5772150" cy="152400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2DAB7B23-5F72-4DD9-855D-77B6972F1CC1}"/>
              </a:ext>
            </a:extLst>
          </p:cNvPr>
          <p:cNvSpPr/>
          <p:nvPr/>
        </p:nvSpPr>
        <p:spPr>
          <a:xfrm>
            <a:off x="182880" y="212141"/>
            <a:ext cx="336499" cy="3364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3034439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</a:t>
            </a:r>
            <a:r>
              <a:rPr lang="en-US" dirty="0" err="1"/>
              <a:t>Tweepy</a:t>
            </a:r>
            <a:r>
              <a:rPr lang="en-US" dirty="0"/>
              <a:t>” return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35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85DCE8-27DA-4825-89B2-3B67744F78FD}"/>
              </a:ext>
            </a:extLst>
          </p:cNvPr>
          <p:cNvSpPr txBox="1"/>
          <p:nvPr/>
        </p:nvSpPr>
        <p:spPr>
          <a:xfrm>
            <a:off x="316523" y="1690688"/>
            <a:ext cx="769326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['__class__', '__</a:t>
            </a:r>
            <a:r>
              <a:rPr lang="en-US" sz="1400" dirty="0" err="1"/>
              <a:t>delattr</a:t>
            </a:r>
            <a:r>
              <a:rPr lang="en-US" sz="1400" dirty="0"/>
              <a:t>__', '__</a:t>
            </a:r>
            <a:r>
              <a:rPr lang="en-US" sz="1400" dirty="0" err="1"/>
              <a:t>dict</a:t>
            </a:r>
            <a:r>
              <a:rPr lang="en-US" sz="1400" dirty="0"/>
              <a:t>__', '__</a:t>
            </a:r>
            <a:r>
              <a:rPr lang="en-US" sz="1400" dirty="0" err="1"/>
              <a:t>dir</a:t>
            </a:r>
            <a:r>
              <a:rPr lang="en-US" sz="1400" dirty="0"/>
              <a:t>__', '__doc__', '__eq__', '__format__', '__</a:t>
            </a:r>
            <a:r>
              <a:rPr lang="en-US" sz="1400" dirty="0" err="1"/>
              <a:t>ge</a:t>
            </a:r>
            <a:r>
              <a:rPr lang="en-US" sz="1400" dirty="0"/>
              <a:t>__', '__</a:t>
            </a:r>
            <a:r>
              <a:rPr lang="en-US" sz="1400" dirty="0" err="1"/>
              <a:t>getattribute</a:t>
            </a:r>
            <a:r>
              <a:rPr lang="en-US" sz="1400" dirty="0"/>
              <a:t>__', '__</a:t>
            </a:r>
            <a:r>
              <a:rPr lang="en-US" sz="1400" dirty="0" err="1"/>
              <a:t>getstate</a:t>
            </a:r>
            <a:r>
              <a:rPr lang="en-US" sz="1400" dirty="0"/>
              <a:t>__', '__</a:t>
            </a:r>
            <a:r>
              <a:rPr lang="en-US" sz="1400" dirty="0" err="1"/>
              <a:t>gt</a:t>
            </a:r>
            <a:r>
              <a:rPr lang="en-US" sz="1400" dirty="0"/>
              <a:t>__', '__hash__', '__</a:t>
            </a:r>
            <a:r>
              <a:rPr lang="en-US" sz="1400" dirty="0" err="1"/>
              <a:t>init</a:t>
            </a:r>
            <a:r>
              <a:rPr lang="en-US" sz="1400" dirty="0"/>
              <a:t>__', '__</a:t>
            </a:r>
            <a:r>
              <a:rPr lang="en-US" sz="1400" dirty="0" err="1"/>
              <a:t>init_subclass</a:t>
            </a:r>
            <a:r>
              <a:rPr lang="en-US" sz="1400" dirty="0"/>
              <a:t>__', '__le__', '__</a:t>
            </a:r>
            <a:r>
              <a:rPr lang="en-US" sz="1400" dirty="0" err="1"/>
              <a:t>lt</a:t>
            </a:r>
            <a:r>
              <a:rPr lang="en-US" sz="1400" dirty="0"/>
              <a:t>__', '__module__', '__ne__', '__new__', '__reduce__', '__</a:t>
            </a:r>
            <a:r>
              <a:rPr lang="en-US" sz="1400" dirty="0" err="1"/>
              <a:t>reduce_ex</a:t>
            </a:r>
            <a:r>
              <a:rPr lang="en-US" sz="1400" dirty="0"/>
              <a:t>__', '__</a:t>
            </a:r>
            <a:r>
              <a:rPr lang="en-US" sz="1400" dirty="0" err="1"/>
              <a:t>repr</a:t>
            </a:r>
            <a:r>
              <a:rPr lang="en-US" sz="1400" dirty="0"/>
              <a:t>__', '__</a:t>
            </a:r>
            <a:r>
              <a:rPr lang="en-US" sz="1400" dirty="0" err="1"/>
              <a:t>setattr</a:t>
            </a:r>
            <a:r>
              <a:rPr lang="en-US" sz="1400" dirty="0"/>
              <a:t>__', '__</a:t>
            </a:r>
            <a:r>
              <a:rPr lang="en-US" sz="1400" dirty="0" err="1"/>
              <a:t>sizeof</a:t>
            </a:r>
            <a:r>
              <a:rPr lang="en-US" sz="1400" dirty="0"/>
              <a:t>__', '__str__', '__</a:t>
            </a:r>
            <a:r>
              <a:rPr lang="en-US" sz="1400" dirty="0" err="1"/>
              <a:t>subclasshook</a:t>
            </a:r>
            <a:r>
              <a:rPr lang="en-US" sz="1400" dirty="0"/>
              <a:t>__', '__</a:t>
            </a:r>
            <a:r>
              <a:rPr lang="en-US" sz="1400" dirty="0" err="1"/>
              <a:t>weakref</a:t>
            </a:r>
            <a:r>
              <a:rPr lang="en-US" sz="1400" dirty="0"/>
              <a:t>__', '_</a:t>
            </a:r>
            <a:r>
              <a:rPr lang="en-US" sz="1400" dirty="0" err="1"/>
              <a:t>api</a:t>
            </a:r>
            <a:r>
              <a:rPr lang="en-US" sz="1400" dirty="0"/>
              <a:t>', </a:t>
            </a:r>
            <a:r>
              <a:rPr lang="en-US" sz="1400" b="1" dirty="0">
                <a:solidFill>
                  <a:srgbClr val="0070C0"/>
                </a:solidFill>
              </a:rPr>
              <a:t>'_json'</a:t>
            </a:r>
            <a:r>
              <a:rPr lang="en-US" sz="1400" dirty="0"/>
              <a:t>,</a:t>
            </a:r>
            <a:r>
              <a:rPr lang="en-US" sz="1400" b="1" dirty="0">
                <a:solidFill>
                  <a:srgbClr val="0070C0"/>
                </a:solidFill>
              </a:rPr>
              <a:t> </a:t>
            </a:r>
            <a:r>
              <a:rPr lang="en-US" sz="1400" dirty="0"/>
              <a:t>'author', 'contributors', 'coordinates', '</a:t>
            </a:r>
            <a:r>
              <a:rPr lang="en-US" sz="1400" dirty="0" err="1"/>
              <a:t>created_at</a:t>
            </a:r>
            <a:r>
              <a:rPr lang="en-US" sz="1400" dirty="0"/>
              <a:t>', 'destroy', 'entities', 'favorite', '</a:t>
            </a:r>
            <a:r>
              <a:rPr lang="en-US" sz="1400" dirty="0" err="1"/>
              <a:t>favorite_count</a:t>
            </a:r>
            <a:r>
              <a:rPr lang="en-US" sz="1400" dirty="0"/>
              <a:t>', 'favorited', 'geo', 'id', '</a:t>
            </a:r>
            <a:r>
              <a:rPr lang="en-US" sz="1400" dirty="0" err="1"/>
              <a:t>id_str</a:t>
            </a:r>
            <a:r>
              <a:rPr lang="en-US" sz="1400" dirty="0"/>
              <a:t>', '</a:t>
            </a:r>
            <a:r>
              <a:rPr lang="en-US" sz="1400" dirty="0" err="1"/>
              <a:t>in_reply_to_screen_name</a:t>
            </a:r>
            <a:r>
              <a:rPr lang="en-US" sz="1400" dirty="0"/>
              <a:t>', '</a:t>
            </a:r>
            <a:r>
              <a:rPr lang="en-US" sz="1400" dirty="0" err="1"/>
              <a:t>in_reply_to_status_id</a:t>
            </a:r>
            <a:r>
              <a:rPr lang="en-US" sz="1400" dirty="0"/>
              <a:t>', '</a:t>
            </a:r>
            <a:r>
              <a:rPr lang="en-US" sz="1400" dirty="0" err="1"/>
              <a:t>in_reply_to_status_id_str</a:t>
            </a:r>
            <a:r>
              <a:rPr lang="en-US" sz="1400" dirty="0"/>
              <a:t>', '</a:t>
            </a:r>
            <a:r>
              <a:rPr lang="en-US" sz="1400" dirty="0" err="1"/>
              <a:t>in_reply_to_user_id</a:t>
            </a:r>
            <a:r>
              <a:rPr lang="en-US" sz="1400" dirty="0"/>
              <a:t>', '</a:t>
            </a:r>
            <a:r>
              <a:rPr lang="en-US" sz="1400" dirty="0" err="1"/>
              <a:t>in_reply_to_user_id_str</a:t>
            </a:r>
            <a:r>
              <a:rPr lang="en-US" sz="1400" dirty="0"/>
              <a:t>', '</a:t>
            </a:r>
            <a:r>
              <a:rPr lang="en-US" sz="1400" dirty="0" err="1"/>
              <a:t>is_quote_status</a:t>
            </a:r>
            <a:r>
              <a:rPr lang="en-US" sz="1400" dirty="0"/>
              <a:t>', '</a:t>
            </a:r>
            <a:r>
              <a:rPr lang="en-US" sz="1400" dirty="0" err="1"/>
              <a:t>lang</a:t>
            </a:r>
            <a:r>
              <a:rPr lang="en-US" sz="1400" dirty="0"/>
              <a:t>', 'parse', '</a:t>
            </a:r>
            <a:r>
              <a:rPr lang="en-US" sz="1400" dirty="0" err="1"/>
              <a:t>parse_list</a:t>
            </a:r>
            <a:r>
              <a:rPr lang="en-US" sz="1400" dirty="0"/>
              <a:t>', 'place', '</a:t>
            </a:r>
            <a:r>
              <a:rPr lang="en-US" sz="1400" dirty="0" err="1"/>
              <a:t>possibly_sensitive</a:t>
            </a:r>
            <a:r>
              <a:rPr lang="en-US" sz="1400" dirty="0"/>
              <a:t>', 'retweet', '</a:t>
            </a:r>
            <a:r>
              <a:rPr lang="en-US" sz="1400" dirty="0" err="1"/>
              <a:t>retweet_count</a:t>
            </a:r>
            <a:r>
              <a:rPr lang="en-US" sz="1400" dirty="0"/>
              <a:t>', 'retweeted', 'retweets', 'source', '</a:t>
            </a:r>
            <a:r>
              <a:rPr lang="en-US" sz="1400" dirty="0" err="1"/>
              <a:t>source_url</a:t>
            </a:r>
            <a:r>
              <a:rPr lang="en-US" sz="1400" dirty="0"/>
              <a:t>', ‘</a:t>
            </a:r>
            <a:r>
              <a:rPr lang="en-US" sz="1400" b="1" dirty="0" err="1"/>
              <a:t>full_text</a:t>
            </a:r>
            <a:r>
              <a:rPr lang="en-US" sz="1400" dirty="0"/>
              <a:t>', 'truncated', 'user']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AD22D7-A34A-463D-B9D4-71B96C5E0D76}"/>
              </a:ext>
            </a:extLst>
          </p:cNvPr>
          <p:cNvSpPr txBox="1"/>
          <p:nvPr/>
        </p:nvSpPr>
        <p:spPr>
          <a:xfrm>
            <a:off x="316522" y="3866098"/>
            <a:ext cx="769326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_json - </a:t>
            </a:r>
            <a:r>
              <a:rPr lang="en-US" sz="2000" dirty="0"/>
              <a:t>JSON serializable response data as a dictionary</a:t>
            </a:r>
          </a:p>
          <a:p>
            <a:r>
              <a:rPr lang="en-US" sz="2000" dirty="0" err="1"/>
              <a:t>json.dumps</a:t>
            </a:r>
            <a:r>
              <a:rPr lang="en-US" sz="2000" dirty="0"/>
              <a:t> extracts the data in JSON format</a:t>
            </a:r>
          </a:p>
          <a:p>
            <a:endParaRPr lang="en-US" sz="2000" dirty="0"/>
          </a:p>
          <a:p>
            <a:r>
              <a:rPr lang="en-US" sz="2000" dirty="0"/>
              <a:t>Only unique non-retweeted entries were collected </a:t>
            </a:r>
          </a:p>
          <a:p>
            <a:endParaRPr lang="en-US" sz="2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ACC592A-F720-49C1-AFAA-4529C3FBA4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018" y="5287926"/>
            <a:ext cx="5772150" cy="152400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2DAB7B23-5F72-4DD9-855D-77B6972F1CC1}"/>
              </a:ext>
            </a:extLst>
          </p:cNvPr>
          <p:cNvSpPr/>
          <p:nvPr/>
        </p:nvSpPr>
        <p:spPr>
          <a:xfrm>
            <a:off x="182880" y="212141"/>
            <a:ext cx="336499" cy="3364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1908087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</a:t>
            </a:r>
            <a:r>
              <a:rPr lang="en-US" dirty="0" err="1"/>
              <a:t>Tweepy</a:t>
            </a:r>
            <a:r>
              <a:rPr lang="en-US" dirty="0"/>
              <a:t>” return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36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85DCE8-27DA-4825-89B2-3B67744F78FD}"/>
              </a:ext>
            </a:extLst>
          </p:cNvPr>
          <p:cNvSpPr txBox="1"/>
          <p:nvPr/>
        </p:nvSpPr>
        <p:spPr>
          <a:xfrm>
            <a:off x="316523" y="1690688"/>
            <a:ext cx="769326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['__class__', '__</a:t>
            </a:r>
            <a:r>
              <a:rPr lang="en-US" sz="1400" dirty="0" err="1"/>
              <a:t>delattr</a:t>
            </a:r>
            <a:r>
              <a:rPr lang="en-US" sz="1400" dirty="0"/>
              <a:t>__', '__</a:t>
            </a:r>
            <a:r>
              <a:rPr lang="en-US" sz="1400" dirty="0" err="1"/>
              <a:t>dict</a:t>
            </a:r>
            <a:r>
              <a:rPr lang="en-US" sz="1400" dirty="0"/>
              <a:t>__', '__</a:t>
            </a:r>
            <a:r>
              <a:rPr lang="en-US" sz="1400" dirty="0" err="1"/>
              <a:t>dir</a:t>
            </a:r>
            <a:r>
              <a:rPr lang="en-US" sz="1400" dirty="0"/>
              <a:t>__', '__doc__', '__eq__', '__format__', '__</a:t>
            </a:r>
            <a:r>
              <a:rPr lang="en-US" sz="1400" dirty="0" err="1"/>
              <a:t>ge</a:t>
            </a:r>
            <a:r>
              <a:rPr lang="en-US" sz="1400" dirty="0"/>
              <a:t>__', '__</a:t>
            </a:r>
            <a:r>
              <a:rPr lang="en-US" sz="1400" dirty="0" err="1"/>
              <a:t>getattribute</a:t>
            </a:r>
            <a:r>
              <a:rPr lang="en-US" sz="1400" dirty="0"/>
              <a:t>__', '__</a:t>
            </a:r>
            <a:r>
              <a:rPr lang="en-US" sz="1400" dirty="0" err="1"/>
              <a:t>getstate</a:t>
            </a:r>
            <a:r>
              <a:rPr lang="en-US" sz="1400" dirty="0"/>
              <a:t>__', '__</a:t>
            </a:r>
            <a:r>
              <a:rPr lang="en-US" sz="1400" dirty="0" err="1"/>
              <a:t>gt</a:t>
            </a:r>
            <a:r>
              <a:rPr lang="en-US" sz="1400" dirty="0"/>
              <a:t>__', '__hash__', '__</a:t>
            </a:r>
            <a:r>
              <a:rPr lang="en-US" sz="1400" dirty="0" err="1"/>
              <a:t>init</a:t>
            </a:r>
            <a:r>
              <a:rPr lang="en-US" sz="1400" dirty="0"/>
              <a:t>__', '__</a:t>
            </a:r>
            <a:r>
              <a:rPr lang="en-US" sz="1400" dirty="0" err="1"/>
              <a:t>init_subclass</a:t>
            </a:r>
            <a:r>
              <a:rPr lang="en-US" sz="1400" dirty="0"/>
              <a:t>__', '__le__', '__</a:t>
            </a:r>
            <a:r>
              <a:rPr lang="en-US" sz="1400" dirty="0" err="1"/>
              <a:t>lt</a:t>
            </a:r>
            <a:r>
              <a:rPr lang="en-US" sz="1400" dirty="0"/>
              <a:t>__', '__module__', '__ne__', '__new__', '__reduce__', '__</a:t>
            </a:r>
            <a:r>
              <a:rPr lang="en-US" sz="1400" dirty="0" err="1"/>
              <a:t>reduce_ex</a:t>
            </a:r>
            <a:r>
              <a:rPr lang="en-US" sz="1400" dirty="0"/>
              <a:t>__', '__</a:t>
            </a:r>
            <a:r>
              <a:rPr lang="en-US" sz="1400" dirty="0" err="1"/>
              <a:t>repr</a:t>
            </a:r>
            <a:r>
              <a:rPr lang="en-US" sz="1400" dirty="0"/>
              <a:t>__', '__</a:t>
            </a:r>
            <a:r>
              <a:rPr lang="en-US" sz="1400" dirty="0" err="1"/>
              <a:t>setattr</a:t>
            </a:r>
            <a:r>
              <a:rPr lang="en-US" sz="1400" dirty="0"/>
              <a:t>__', '__</a:t>
            </a:r>
            <a:r>
              <a:rPr lang="en-US" sz="1400" dirty="0" err="1"/>
              <a:t>sizeof</a:t>
            </a:r>
            <a:r>
              <a:rPr lang="en-US" sz="1400" dirty="0"/>
              <a:t>__', '__str__', '__</a:t>
            </a:r>
            <a:r>
              <a:rPr lang="en-US" sz="1400" dirty="0" err="1"/>
              <a:t>subclasshook</a:t>
            </a:r>
            <a:r>
              <a:rPr lang="en-US" sz="1400" dirty="0"/>
              <a:t>__', '__</a:t>
            </a:r>
            <a:r>
              <a:rPr lang="en-US" sz="1400" dirty="0" err="1"/>
              <a:t>weakref</a:t>
            </a:r>
            <a:r>
              <a:rPr lang="en-US" sz="1400" dirty="0"/>
              <a:t>__', '_</a:t>
            </a:r>
            <a:r>
              <a:rPr lang="en-US" sz="1400" dirty="0" err="1"/>
              <a:t>api</a:t>
            </a:r>
            <a:r>
              <a:rPr lang="en-US" sz="1400" dirty="0"/>
              <a:t>', </a:t>
            </a:r>
            <a:r>
              <a:rPr lang="en-US" sz="1400" b="1" dirty="0">
                <a:solidFill>
                  <a:srgbClr val="0070C0"/>
                </a:solidFill>
              </a:rPr>
              <a:t>'_json'</a:t>
            </a:r>
            <a:r>
              <a:rPr lang="en-US" sz="1400" dirty="0"/>
              <a:t>,</a:t>
            </a:r>
            <a:r>
              <a:rPr lang="en-US" sz="1400" b="1" dirty="0">
                <a:solidFill>
                  <a:srgbClr val="0070C0"/>
                </a:solidFill>
              </a:rPr>
              <a:t> </a:t>
            </a:r>
            <a:r>
              <a:rPr lang="en-US" sz="1400" dirty="0"/>
              <a:t>'author', 'contributors', 'coordinates', '</a:t>
            </a:r>
            <a:r>
              <a:rPr lang="en-US" sz="1400" dirty="0" err="1"/>
              <a:t>created_at</a:t>
            </a:r>
            <a:r>
              <a:rPr lang="en-US" sz="1400" dirty="0"/>
              <a:t>', 'destroy', 'entities', 'favorite', '</a:t>
            </a:r>
            <a:r>
              <a:rPr lang="en-US" sz="1400" dirty="0" err="1"/>
              <a:t>favorite_count</a:t>
            </a:r>
            <a:r>
              <a:rPr lang="en-US" sz="1400" dirty="0"/>
              <a:t>', 'favorited', 'geo', 'id', '</a:t>
            </a:r>
            <a:r>
              <a:rPr lang="en-US" sz="1400" dirty="0" err="1"/>
              <a:t>id_str</a:t>
            </a:r>
            <a:r>
              <a:rPr lang="en-US" sz="1400" dirty="0"/>
              <a:t>', '</a:t>
            </a:r>
            <a:r>
              <a:rPr lang="en-US" sz="1400" dirty="0" err="1"/>
              <a:t>in_reply_to_screen_name</a:t>
            </a:r>
            <a:r>
              <a:rPr lang="en-US" sz="1400" dirty="0"/>
              <a:t>', '</a:t>
            </a:r>
            <a:r>
              <a:rPr lang="en-US" sz="1400" dirty="0" err="1"/>
              <a:t>in_reply_to_status_id</a:t>
            </a:r>
            <a:r>
              <a:rPr lang="en-US" sz="1400" dirty="0"/>
              <a:t>', '</a:t>
            </a:r>
            <a:r>
              <a:rPr lang="en-US" sz="1400" dirty="0" err="1"/>
              <a:t>in_reply_to_status_id_str</a:t>
            </a:r>
            <a:r>
              <a:rPr lang="en-US" sz="1400" dirty="0"/>
              <a:t>', '</a:t>
            </a:r>
            <a:r>
              <a:rPr lang="en-US" sz="1400" dirty="0" err="1"/>
              <a:t>in_reply_to_user_id</a:t>
            </a:r>
            <a:r>
              <a:rPr lang="en-US" sz="1400" dirty="0"/>
              <a:t>', '</a:t>
            </a:r>
            <a:r>
              <a:rPr lang="en-US" sz="1400" dirty="0" err="1"/>
              <a:t>in_reply_to_user_id_str</a:t>
            </a:r>
            <a:r>
              <a:rPr lang="en-US" sz="1400" dirty="0"/>
              <a:t>', '</a:t>
            </a:r>
            <a:r>
              <a:rPr lang="en-US" sz="1400" dirty="0" err="1"/>
              <a:t>is_quote_status</a:t>
            </a:r>
            <a:r>
              <a:rPr lang="en-US" sz="1400" dirty="0"/>
              <a:t>', '</a:t>
            </a:r>
            <a:r>
              <a:rPr lang="en-US" sz="1400" dirty="0" err="1"/>
              <a:t>lang</a:t>
            </a:r>
            <a:r>
              <a:rPr lang="en-US" sz="1400" dirty="0"/>
              <a:t>', 'parse', '</a:t>
            </a:r>
            <a:r>
              <a:rPr lang="en-US" sz="1400" dirty="0" err="1"/>
              <a:t>parse_list</a:t>
            </a:r>
            <a:r>
              <a:rPr lang="en-US" sz="1400" dirty="0"/>
              <a:t>', 'place', '</a:t>
            </a:r>
            <a:r>
              <a:rPr lang="en-US" sz="1400" dirty="0" err="1"/>
              <a:t>possibly_sensitive</a:t>
            </a:r>
            <a:r>
              <a:rPr lang="en-US" sz="1400" dirty="0"/>
              <a:t>', 'retweet', '</a:t>
            </a:r>
            <a:r>
              <a:rPr lang="en-US" sz="1400" dirty="0" err="1"/>
              <a:t>retweet_count</a:t>
            </a:r>
            <a:r>
              <a:rPr lang="en-US" sz="1400" dirty="0"/>
              <a:t>', 'retweeted', 'retweets', 'source', '</a:t>
            </a:r>
            <a:r>
              <a:rPr lang="en-US" sz="1400" dirty="0" err="1"/>
              <a:t>source_url</a:t>
            </a:r>
            <a:r>
              <a:rPr lang="en-US" sz="1400" dirty="0"/>
              <a:t>', ‘</a:t>
            </a:r>
            <a:r>
              <a:rPr lang="en-US" sz="1400" b="1" dirty="0" err="1"/>
              <a:t>full_text</a:t>
            </a:r>
            <a:r>
              <a:rPr lang="en-US" sz="1400" dirty="0"/>
              <a:t>', 'truncated', 'user']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AD22D7-A34A-463D-B9D4-71B96C5E0D76}"/>
              </a:ext>
            </a:extLst>
          </p:cNvPr>
          <p:cNvSpPr txBox="1"/>
          <p:nvPr/>
        </p:nvSpPr>
        <p:spPr>
          <a:xfrm>
            <a:off x="316522" y="3866098"/>
            <a:ext cx="769326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_json - </a:t>
            </a:r>
            <a:r>
              <a:rPr lang="en-US" sz="2000" dirty="0"/>
              <a:t>JSON serializable response data as a dictionary</a:t>
            </a:r>
          </a:p>
          <a:p>
            <a:r>
              <a:rPr lang="en-US" sz="2000" dirty="0" err="1"/>
              <a:t>json.dumps</a:t>
            </a:r>
            <a:r>
              <a:rPr lang="en-US" sz="2000" dirty="0"/>
              <a:t> extracts the data in JSON format</a:t>
            </a:r>
          </a:p>
          <a:p>
            <a:endParaRPr lang="en-US" sz="2000" dirty="0"/>
          </a:p>
          <a:p>
            <a:r>
              <a:rPr lang="en-US" sz="2000" dirty="0"/>
              <a:t>Only unique non-retweeted entries were collected </a:t>
            </a:r>
          </a:p>
          <a:p>
            <a:endParaRPr lang="en-US" sz="2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ACC592A-F720-49C1-AFAA-4529C3FBA4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018" y="5287926"/>
            <a:ext cx="5772150" cy="152400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2DAB7B23-5F72-4DD9-855D-77B6972F1CC1}"/>
              </a:ext>
            </a:extLst>
          </p:cNvPr>
          <p:cNvSpPr/>
          <p:nvPr/>
        </p:nvSpPr>
        <p:spPr>
          <a:xfrm>
            <a:off x="182880" y="212141"/>
            <a:ext cx="336499" cy="3364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184928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</a:t>
            </a:r>
            <a:r>
              <a:rPr lang="en-US" dirty="0" err="1"/>
              <a:t>Tweepy</a:t>
            </a:r>
            <a:r>
              <a:rPr lang="en-US" dirty="0"/>
              <a:t>” return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37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85DCE8-27DA-4825-89B2-3B67744F78FD}"/>
              </a:ext>
            </a:extLst>
          </p:cNvPr>
          <p:cNvSpPr txBox="1"/>
          <p:nvPr/>
        </p:nvSpPr>
        <p:spPr>
          <a:xfrm>
            <a:off x="316523" y="1690688"/>
            <a:ext cx="769326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['__class__', '__</a:t>
            </a:r>
            <a:r>
              <a:rPr lang="en-US" sz="1400" dirty="0" err="1"/>
              <a:t>delattr</a:t>
            </a:r>
            <a:r>
              <a:rPr lang="en-US" sz="1400" dirty="0"/>
              <a:t>__', '__</a:t>
            </a:r>
            <a:r>
              <a:rPr lang="en-US" sz="1400" dirty="0" err="1"/>
              <a:t>dict</a:t>
            </a:r>
            <a:r>
              <a:rPr lang="en-US" sz="1400" dirty="0"/>
              <a:t>__', '__</a:t>
            </a:r>
            <a:r>
              <a:rPr lang="en-US" sz="1400" dirty="0" err="1"/>
              <a:t>dir</a:t>
            </a:r>
            <a:r>
              <a:rPr lang="en-US" sz="1400" dirty="0"/>
              <a:t>__', '__doc__', '__eq__', '__format__', '__</a:t>
            </a:r>
            <a:r>
              <a:rPr lang="en-US" sz="1400" dirty="0" err="1"/>
              <a:t>ge</a:t>
            </a:r>
            <a:r>
              <a:rPr lang="en-US" sz="1400" dirty="0"/>
              <a:t>__', '__</a:t>
            </a:r>
            <a:r>
              <a:rPr lang="en-US" sz="1400" dirty="0" err="1"/>
              <a:t>getattribute</a:t>
            </a:r>
            <a:r>
              <a:rPr lang="en-US" sz="1400" dirty="0"/>
              <a:t>__', '__</a:t>
            </a:r>
            <a:r>
              <a:rPr lang="en-US" sz="1400" dirty="0" err="1"/>
              <a:t>getstate</a:t>
            </a:r>
            <a:r>
              <a:rPr lang="en-US" sz="1400" dirty="0"/>
              <a:t>__', '__</a:t>
            </a:r>
            <a:r>
              <a:rPr lang="en-US" sz="1400" dirty="0" err="1"/>
              <a:t>gt</a:t>
            </a:r>
            <a:r>
              <a:rPr lang="en-US" sz="1400" dirty="0"/>
              <a:t>__', '__hash__', '__</a:t>
            </a:r>
            <a:r>
              <a:rPr lang="en-US" sz="1400" dirty="0" err="1"/>
              <a:t>init</a:t>
            </a:r>
            <a:r>
              <a:rPr lang="en-US" sz="1400" dirty="0"/>
              <a:t>__', '__</a:t>
            </a:r>
            <a:r>
              <a:rPr lang="en-US" sz="1400" dirty="0" err="1"/>
              <a:t>init_subclass</a:t>
            </a:r>
            <a:r>
              <a:rPr lang="en-US" sz="1400" dirty="0"/>
              <a:t>__', '__le__', '__</a:t>
            </a:r>
            <a:r>
              <a:rPr lang="en-US" sz="1400" dirty="0" err="1"/>
              <a:t>lt</a:t>
            </a:r>
            <a:r>
              <a:rPr lang="en-US" sz="1400" dirty="0"/>
              <a:t>__', '__module__', '__ne__', '__new__', '__reduce__', '__</a:t>
            </a:r>
            <a:r>
              <a:rPr lang="en-US" sz="1400" dirty="0" err="1"/>
              <a:t>reduce_ex</a:t>
            </a:r>
            <a:r>
              <a:rPr lang="en-US" sz="1400" dirty="0"/>
              <a:t>__', '__</a:t>
            </a:r>
            <a:r>
              <a:rPr lang="en-US" sz="1400" dirty="0" err="1"/>
              <a:t>repr</a:t>
            </a:r>
            <a:r>
              <a:rPr lang="en-US" sz="1400" dirty="0"/>
              <a:t>__', '__</a:t>
            </a:r>
            <a:r>
              <a:rPr lang="en-US" sz="1400" dirty="0" err="1"/>
              <a:t>setattr</a:t>
            </a:r>
            <a:r>
              <a:rPr lang="en-US" sz="1400" dirty="0"/>
              <a:t>__', '__</a:t>
            </a:r>
            <a:r>
              <a:rPr lang="en-US" sz="1400" dirty="0" err="1"/>
              <a:t>sizeof</a:t>
            </a:r>
            <a:r>
              <a:rPr lang="en-US" sz="1400" dirty="0"/>
              <a:t>__', '__str__', '__</a:t>
            </a:r>
            <a:r>
              <a:rPr lang="en-US" sz="1400" dirty="0" err="1"/>
              <a:t>subclasshook</a:t>
            </a:r>
            <a:r>
              <a:rPr lang="en-US" sz="1400" dirty="0"/>
              <a:t>__', '__</a:t>
            </a:r>
            <a:r>
              <a:rPr lang="en-US" sz="1400" dirty="0" err="1"/>
              <a:t>weakref</a:t>
            </a:r>
            <a:r>
              <a:rPr lang="en-US" sz="1400" dirty="0"/>
              <a:t>__', '_</a:t>
            </a:r>
            <a:r>
              <a:rPr lang="en-US" sz="1400" dirty="0" err="1"/>
              <a:t>api</a:t>
            </a:r>
            <a:r>
              <a:rPr lang="en-US" sz="1400" dirty="0"/>
              <a:t>', </a:t>
            </a:r>
            <a:r>
              <a:rPr lang="en-US" sz="1400" b="1" dirty="0">
                <a:solidFill>
                  <a:srgbClr val="0070C0"/>
                </a:solidFill>
              </a:rPr>
              <a:t>'_json'</a:t>
            </a:r>
            <a:r>
              <a:rPr lang="en-US" sz="1400" dirty="0"/>
              <a:t>,</a:t>
            </a:r>
            <a:r>
              <a:rPr lang="en-US" sz="1400" b="1" dirty="0">
                <a:solidFill>
                  <a:srgbClr val="0070C0"/>
                </a:solidFill>
              </a:rPr>
              <a:t> </a:t>
            </a:r>
            <a:r>
              <a:rPr lang="en-US" sz="1400" dirty="0"/>
              <a:t>'author', 'contributors', 'coordinates', '</a:t>
            </a:r>
            <a:r>
              <a:rPr lang="en-US" sz="1400" dirty="0" err="1"/>
              <a:t>created_at</a:t>
            </a:r>
            <a:r>
              <a:rPr lang="en-US" sz="1400" dirty="0"/>
              <a:t>', 'destroy', 'entities', 'favorite', '</a:t>
            </a:r>
            <a:r>
              <a:rPr lang="en-US" sz="1400" dirty="0" err="1"/>
              <a:t>favorite_count</a:t>
            </a:r>
            <a:r>
              <a:rPr lang="en-US" sz="1400" dirty="0"/>
              <a:t>', 'favorited', 'geo', 'id', '</a:t>
            </a:r>
            <a:r>
              <a:rPr lang="en-US" sz="1400" dirty="0" err="1"/>
              <a:t>id_str</a:t>
            </a:r>
            <a:r>
              <a:rPr lang="en-US" sz="1400" dirty="0"/>
              <a:t>', '</a:t>
            </a:r>
            <a:r>
              <a:rPr lang="en-US" sz="1400" dirty="0" err="1"/>
              <a:t>in_reply_to_screen_name</a:t>
            </a:r>
            <a:r>
              <a:rPr lang="en-US" sz="1400" dirty="0"/>
              <a:t>', '</a:t>
            </a:r>
            <a:r>
              <a:rPr lang="en-US" sz="1400" dirty="0" err="1"/>
              <a:t>in_reply_to_status_id</a:t>
            </a:r>
            <a:r>
              <a:rPr lang="en-US" sz="1400" dirty="0"/>
              <a:t>', '</a:t>
            </a:r>
            <a:r>
              <a:rPr lang="en-US" sz="1400" dirty="0" err="1"/>
              <a:t>in_reply_to_status_id_str</a:t>
            </a:r>
            <a:r>
              <a:rPr lang="en-US" sz="1400" dirty="0"/>
              <a:t>', '</a:t>
            </a:r>
            <a:r>
              <a:rPr lang="en-US" sz="1400" dirty="0" err="1"/>
              <a:t>in_reply_to_user_id</a:t>
            </a:r>
            <a:r>
              <a:rPr lang="en-US" sz="1400" dirty="0"/>
              <a:t>', '</a:t>
            </a:r>
            <a:r>
              <a:rPr lang="en-US" sz="1400" dirty="0" err="1"/>
              <a:t>in_reply_to_user_id_str</a:t>
            </a:r>
            <a:r>
              <a:rPr lang="en-US" sz="1400" dirty="0"/>
              <a:t>', '</a:t>
            </a:r>
            <a:r>
              <a:rPr lang="en-US" sz="1400" dirty="0" err="1"/>
              <a:t>is_quote_status</a:t>
            </a:r>
            <a:r>
              <a:rPr lang="en-US" sz="1400" dirty="0"/>
              <a:t>', '</a:t>
            </a:r>
            <a:r>
              <a:rPr lang="en-US" sz="1400" dirty="0" err="1"/>
              <a:t>lang</a:t>
            </a:r>
            <a:r>
              <a:rPr lang="en-US" sz="1400" dirty="0"/>
              <a:t>', 'parse', '</a:t>
            </a:r>
            <a:r>
              <a:rPr lang="en-US" sz="1400" dirty="0" err="1"/>
              <a:t>parse_list</a:t>
            </a:r>
            <a:r>
              <a:rPr lang="en-US" sz="1400" dirty="0"/>
              <a:t>', 'place', '</a:t>
            </a:r>
            <a:r>
              <a:rPr lang="en-US" sz="1400" dirty="0" err="1"/>
              <a:t>possibly_sensitive</a:t>
            </a:r>
            <a:r>
              <a:rPr lang="en-US" sz="1400" dirty="0"/>
              <a:t>', 'retweet', '</a:t>
            </a:r>
            <a:r>
              <a:rPr lang="en-US" sz="1400" dirty="0" err="1"/>
              <a:t>retweet_count</a:t>
            </a:r>
            <a:r>
              <a:rPr lang="en-US" sz="1400" dirty="0"/>
              <a:t>', 'retweeted', 'retweets', 'source', '</a:t>
            </a:r>
            <a:r>
              <a:rPr lang="en-US" sz="1400" dirty="0" err="1"/>
              <a:t>source_url</a:t>
            </a:r>
            <a:r>
              <a:rPr lang="en-US" sz="1400" dirty="0"/>
              <a:t>', ‘</a:t>
            </a:r>
            <a:r>
              <a:rPr lang="en-US" sz="1400" b="1" dirty="0" err="1"/>
              <a:t>full_text</a:t>
            </a:r>
            <a:r>
              <a:rPr lang="en-US" sz="1400" dirty="0"/>
              <a:t>', 'truncated', 'user']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AD22D7-A34A-463D-B9D4-71B96C5E0D76}"/>
              </a:ext>
            </a:extLst>
          </p:cNvPr>
          <p:cNvSpPr txBox="1"/>
          <p:nvPr/>
        </p:nvSpPr>
        <p:spPr>
          <a:xfrm>
            <a:off x="316522" y="3866098"/>
            <a:ext cx="769326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_json - </a:t>
            </a:r>
            <a:r>
              <a:rPr lang="en-US" sz="2000" dirty="0"/>
              <a:t>JSON serializable response data as a dictionary</a:t>
            </a:r>
          </a:p>
          <a:p>
            <a:r>
              <a:rPr lang="en-US" sz="2000" dirty="0" err="1"/>
              <a:t>json.dumps</a:t>
            </a:r>
            <a:r>
              <a:rPr lang="en-US" sz="2000" dirty="0"/>
              <a:t> extracts the data in JSON format</a:t>
            </a:r>
          </a:p>
          <a:p>
            <a:endParaRPr lang="en-US" sz="2000" dirty="0"/>
          </a:p>
          <a:p>
            <a:r>
              <a:rPr lang="en-US" sz="2000" dirty="0"/>
              <a:t>Only unique non-retweeted entries were collected </a:t>
            </a:r>
          </a:p>
          <a:p>
            <a:endParaRPr lang="en-US" sz="2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ACC592A-F720-49C1-AFAA-4529C3FBA4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018" y="5287926"/>
            <a:ext cx="5772150" cy="152400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2DAB7B23-5F72-4DD9-855D-77B6972F1CC1}"/>
              </a:ext>
            </a:extLst>
          </p:cNvPr>
          <p:cNvSpPr/>
          <p:nvPr/>
        </p:nvSpPr>
        <p:spPr>
          <a:xfrm>
            <a:off x="182880" y="212141"/>
            <a:ext cx="336499" cy="3364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2604189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</a:t>
            </a:r>
            <a:r>
              <a:rPr lang="en-US" dirty="0" err="1"/>
              <a:t>Tweepy</a:t>
            </a:r>
            <a:r>
              <a:rPr lang="en-US" dirty="0"/>
              <a:t>” return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38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85DCE8-27DA-4825-89B2-3B67744F78FD}"/>
              </a:ext>
            </a:extLst>
          </p:cNvPr>
          <p:cNvSpPr txBox="1"/>
          <p:nvPr/>
        </p:nvSpPr>
        <p:spPr>
          <a:xfrm>
            <a:off x="316523" y="1690688"/>
            <a:ext cx="769326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['__class__', '__</a:t>
            </a:r>
            <a:r>
              <a:rPr lang="en-US" sz="1400" dirty="0" err="1"/>
              <a:t>delattr</a:t>
            </a:r>
            <a:r>
              <a:rPr lang="en-US" sz="1400" dirty="0"/>
              <a:t>__', '__</a:t>
            </a:r>
            <a:r>
              <a:rPr lang="en-US" sz="1400" dirty="0" err="1"/>
              <a:t>dict</a:t>
            </a:r>
            <a:r>
              <a:rPr lang="en-US" sz="1400" dirty="0"/>
              <a:t>__', '__</a:t>
            </a:r>
            <a:r>
              <a:rPr lang="en-US" sz="1400" dirty="0" err="1"/>
              <a:t>dir</a:t>
            </a:r>
            <a:r>
              <a:rPr lang="en-US" sz="1400" dirty="0"/>
              <a:t>__', '__doc__', '__eq__', '__format__', '__</a:t>
            </a:r>
            <a:r>
              <a:rPr lang="en-US" sz="1400" dirty="0" err="1"/>
              <a:t>ge</a:t>
            </a:r>
            <a:r>
              <a:rPr lang="en-US" sz="1400" dirty="0"/>
              <a:t>__', '__</a:t>
            </a:r>
            <a:r>
              <a:rPr lang="en-US" sz="1400" dirty="0" err="1"/>
              <a:t>getattribute</a:t>
            </a:r>
            <a:r>
              <a:rPr lang="en-US" sz="1400" dirty="0"/>
              <a:t>__', '__</a:t>
            </a:r>
            <a:r>
              <a:rPr lang="en-US" sz="1400" dirty="0" err="1"/>
              <a:t>getstate</a:t>
            </a:r>
            <a:r>
              <a:rPr lang="en-US" sz="1400" dirty="0"/>
              <a:t>__', '__</a:t>
            </a:r>
            <a:r>
              <a:rPr lang="en-US" sz="1400" dirty="0" err="1"/>
              <a:t>gt</a:t>
            </a:r>
            <a:r>
              <a:rPr lang="en-US" sz="1400" dirty="0"/>
              <a:t>__', '__hash__', '__</a:t>
            </a:r>
            <a:r>
              <a:rPr lang="en-US" sz="1400" dirty="0" err="1"/>
              <a:t>init</a:t>
            </a:r>
            <a:r>
              <a:rPr lang="en-US" sz="1400" dirty="0"/>
              <a:t>__', '__</a:t>
            </a:r>
            <a:r>
              <a:rPr lang="en-US" sz="1400" dirty="0" err="1"/>
              <a:t>init_subclass</a:t>
            </a:r>
            <a:r>
              <a:rPr lang="en-US" sz="1400" dirty="0"/>
              <a:t>__', '__le__', '__</a:t>
            </a:r>
            <a:r>
              <a:rPr lang="en-US" sz="1400" dirty="0" err="1"/>
              <a:t>lt</a:t>
            </a:r>
            <a:r>
              <a:rPr lang="en-US" sz="1400" dirty="0"/>
              <a:t>__', '__module__', '__ne__', '__new__', '__reduce__', '__</a:t>
            </a:r>
            <a:r>
              <a:rPr lang="en-US" sz="1400" dirty="0" err="1"/>
              <a:t>reduce_ex</a:t>
            </a:r>
            <a:r>
              <a:rPr lang="en-US" sz="1400" dirty="0"/>
              <a:t>__', '__</a:t>
            </a:r>
            <a:r>
              <a:rPr lang="en-US" sz="1400" dirty="0" err="1"/>
              <a:t>repr</a:t>
            </a:r>
            <a:r>
              <a:rPr lang="en-US" sz="1400" dirty="0"/>
              <a:t>__', '__</a:t>
            </a:r>
            <a:r>
              <a:rPr lang="en-US" sz="1400" dirty="0" err="1"/>
              <a:t>setattr</a:t>
            </a:r>
            <a:r>
              <a:rPr lang="en-US" sz="1400" dirty="0"/>
              <a:t>__', '__</a:t>
            </a:r>
            <a:r>
              <a:rPr lang="en-US" sz="1400" dirty="0" err="1"/>
              <a:t>sizeof</a:t>
            </a:r>
            <a:r>
              <a:rPr lang="en-US" sz="1400" dirty="0"/>
              <a:t>__', '__str__', '__</a:t>
            </a:r>
            <a:r>
              <a:rPr lang="en-US" sz="1400" dirty="0" err="1"/>
              <a:t>subclasshook</a:t>
            </a:r>
            <a:r>
              <a:rPr lang="en-US" sz="1400" dirty="0"/>
              <a:t>__', '__</a:t>
            </a:r>
            <a:r>
              <a:rPr lang="en-US" sz="1400" dirty="0" err="1"/>
              <a:t>weakref</a:t>
            </a:r>
            <a:r>
              <a:rPr lang="en-US" sz="1400" dirty="0"/>
              <a:t>__', '_</a:t>
            </a:r>
            <a:r>
              <a:rPr lang="en-US" sz="1400" dirty="0" err="1"/>
              <a:t>api</a:t>
            </a:r>
            <a:r>
              <a:rPr lang="en-US" sz="1400" dirty="0"/>
              <a:t>', </a:t>
            </a:r>
            <a:r>
              <a:rPr lang="en-US" sz="1400" b="1" dirty="0">
                <a:solidFill>
                  <a:srgbClr val="0070C0"/>
                </a:solidFill>
              </a:rPr>
              <a:t>'_json'</a:t>
            </a:r>
            <a:r>
              <a:rPr lang="en-US" sz="1400" dirty="0"/>
              <a:t>,</a:t>
            </a:r>
            <a:r>
              <a:rPr lang="en-US" sz="1400" b="1" dirty="0">
                <a:solidFill>
                  <a:srgbClr val="0070C0"/>
                </a:solidFill>
              </a:rPr>
              <a:t> </a:t>
            </a:r>
            <a:r>
              <a:rPr lang="en-US" sz="1400" dirty="0"/>
              <a:t>'author', 'contributors', 'coordinates', '</a:t>
            </a:r>
            <a:r>
              <a:rPr lang="en-US" sz="1400" dirty="0" err="1"/>
              <a:t>created_at</a:t>
            </a:r>
            <a:r>
              <a:rPr lang="en-US" sz="1400" dirty="0"/>
              <a:t>', 'destroy', 'entities', 'favorite', '</a:t>
            </a:r>
            <a:r>
              <a:rPr lang="en-US" sz="1400" dirty="0" err="1"/>
              <a:t>favorite_count</a:t>
            </a:r>
            <a:r>
              <a:rPr lang="en-US" sz="1400" dirty="0"/>
              <a:t>', 'favorited', 'geo', 'id', '</a:t>
            </a:r>
            <a:r>
              <a:rPr lang="en-US" sz="1400" dirty="0" err="1"/>
              <a:t>id_str</a:t>
            </a:r>
            <a:r>
              <a:rPr lang="en-US" sz="1400" dirty="0"/>
              <a:t>', '</a:t>
            </a:r>
            <a:r>
              <a:rPr lang="en-US" sz="1400" dirty="0" err="1"/>
              <a:t>in_reply_to_screen_name</a:t>
            </a:r>
            <a:r>
              <a:rPr lang="en-US" sz="1400" dirty="0"/>
              <a:t>', '</a:t>
            </a:r>
            <a:r>
              <a:rPr lang="en-US" sz="1400" dirty="0" err="1"/>
              <a:t>in_reply_to_status_id</a:t>
            </a:r>
            <a:r>
              <a:rPr lang="en-US" sz="1400" dirty="0"/>
              <a:t>', '</a:t>
            </a:r>
            <a:r>
              <a:rPr lang="en-US" sz="1400" dirty="0" err="1"/>
              <a:t>in_reply_to_status_id_str</a:t>
            </a:r>
            <a:r>
              <a:rPr lang="en-US" sz="1400" dirty="0"/>
              <a:t>', '</a:t>
            </a:r>
            <a:r>
              <a:rPr lang="en-US" sz="1400" dirty="0" err="1"/>
              <a:t>in_reply_to_user_id</a:t>
            </a:r>
            <a:r>
              <a:rPr lang="en-US" sz="1400" dirty="0"/>
              <a:t>', '</a:t>
            </a:r>
            <a:r>
              <a:rPr lang="en-US" sz="1400" dirty="0" err="1"/>
              <a:t>in_reply_to_user_id_str</a:t>
            </a:r>
            <a:r>
              <a:rPr lang="en-US" sz="1400" dirty="0"/>
              <a:t>', '</a:t>
            </a:r>
            <a:r>
              <a:rPr lang="en-US" sz="1400" dirty="0" err="1"/>
              <a:t>is_quote_status</a:t>
            </a:r>
            <a:r>
              <a:rPr lang="en-US" sz="1400" dirty="0"/>
              <a:t>', '</a:t>
            </a:r>
            <a:r>
              <a:rPr lang="en-US" sz="1400" dirty="0" err="1"/>
              <a:t>lang</a:t>
            </a:r>
            <a:r>
              <a:rPr lang="en-US" sz="1400" dirty="0"/>
              <a:t>', 'parse', '</a:t>
            </a:r>
            <a:r>
              <a:rPr lang="en-US" sz="1400" dirty="0" err="1"/>
              <a:t>parse_list</a:t>
            </a:r>
            <a:r>
              <a:rPr lang="en-US" sz="1400" dirty="0"/>
              <a:t>', 'place', '</a:t>
            </a:r>
            <a:r>
              <a:rPr lang="en-US" sz="1400" dirty="0" err="1"/>
              <a:t>possibly_sensitive</a:t>
            </a:r>
            <a:r>
              <a:rPr lang="en-US" sz="1400" dirty="0"/>
              <a:t>', 'retweet', '</a:t>
            </a:r>
            <a:r>
              <a:rPr lang="en-US" sz="1400" dirty="0" err="1"/>
              <a:t>retweet_count</a:t>
            </a:r>
            <a:r>
              <a:rPr lang="en-US" sz="1400" dirty="0"/>
              <a:t>', 'retweeted', 'retweets', 'source', '</a:t>
            </a:r>
            <a:r>
              <a:rPr lang="en-US" sz="1400" dirty="0" err="1"/>
              <a:t>source_url</a:t>
            </a:r>
            <a:r>
              <a:rPr lang="en-US" sz="1400" dirty="0"/>
              <a:t>', ‘</a:t>
            </a:r>
            <a:r>
              <a:rPr lang="en-US" sz="1400" b="1" dirty="0" err="1"/>
              <a:t>full_text</a:t>
            </a:r>
            <a:r>
              <a:rPr lang="en-US" sz="1400" dirty="0"/>
              <a:t>', 'truncated', 'user']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AD22D7-A34A-463D-B9D4-71B96C5E0D76}"/>
              </a:ext>
            </a:extLst>
          </p:cNvPr>
          <p:cNvSpPr txBox="1"/>
          <p:nvPr/>
        </p:nvSpPr>
        <p:spPr>
          <a:xfrm>
            <a:off x="316522" y="3866098"/>
            <a:ext cx="769326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_json - </a:t>
            </a:r>
            <a:r>
              <a:rPr lang="en-US" sz="2000" dirty="0"/>
              <a:t>JSON serializable response data as a dictionary</a:t>
            </a:r>
          </a:p>
          <a:p>
            <a:r>
              <a:rPr lang="en-US" sz="2000" dirty="0" err="1"/>
              <a:t>json.dumps</a:t>
            </a:r>
            <a:r>
              <a:rPr lang="en-US" sz="2000" dirty="0"/>
              <a:t> extracts the data in JSON format</a:t>
            </a:r>
          </a:p>
          <a:p>
            <a:endParaRPr lang="en-US" sz="2000" dirty="0"/>
          </a:p>
          <a:p>
            <a:r>
              <a:rPr lang="en-US" sz="2000" dirty="0"/>
              <a:t>Only unique non-retweeted entries were collected </a:t>
            </a:r>
          </a:p>
          <a:p>
            <a:endParaRPr lang="en-US" sz="2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ACC592A-F720-49C1-AFAA-4529C3FBA4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018" y="5287926"/>
            <a:ext cx="5772150" cy="152400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2DAB7B23-5F72-4DD9-855D-77B6972F1CC1}"/>
              </a:ext>
            </a:extLst>
          </p:cNvPr>
          <p:cNvSpPr/>
          <p:nvPr/>
        </p:nvSpPr>
        <p:spPr>
          <a:xfrm>
            <a:off x="182880" y="212141"/>
            <a:ext cx="336499" cy="3364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1183006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</a:t>
            </a:r>
            <a:r>
              <a:rPr lang="en-US" dirty="0" err="1"/>
              <a:t>Tweepy</a:t>
            </a:r>
            <a:r>
              <a:rPr lang="en-US" dirty="0"/>
              <a:t>” return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39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85DCE8-27DA-4825-89B2-3B67744F78FD}"/>
              </a:ext>
            </a:extLst>
          </p:cNvPr>
          <p:cNvSpPr txBox="1"/>
          <p:nvPr/>
        </p:nvSpPr>
        <p:spPr>
          <a:xfrm>
            <a:off x="316523" y="1690688"/>
            <a:ext cx="769326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['__class__', '__</a:t>
            </a:r>
            <a:r>
              <a:rPr lang="en-US" sz="1400" dirty="0" err="1"/>
              <a:t>delattr</a:t>
            </a:r>
            <a:r>
              <a:rPr lang="en-US" sz="1400" dirty="0"/>
              <a:t>__', '__</a:t>
            </a:r>
            <a:r>
              <a:rPr lang="en-US" sz="1400" dirty="0" err="1"/>
              <a:t>dict</a:t>
            </a:r>
            <a:r>
              <a:rPr lang="en-US" sz="1400" dirty="0"/>
              <a:t>__', '__</a:t>
            </a:r>
            <a:r>
              <a:rPr lang="en-US" sz="1400" dirty="0" err="1"/>
              <a:t>dir</a:t>
            </a:r>
            <a:r>
              <a:rPr lang="en-US" sz="1400" dirty="0"/>
              <a:t>__', '__doc__', '__eq__', '__format__', '__</a:t>
            </a:r>
            <a:r>
              <a:rPr lang="en-US" sz="1400" dirty="0" err="1"/>
              <a:t>ge</a:t>
            </a:r>
            <a:r>
              <a:rPr lang="en-US" sz="1400" dirty="0"/>
              <a:t>__', '__</a:t>
            </a:r>
            <a:r>
              <a:rPr lang="en-US" sz="1400" dirty="0" err="1"/>
              <a:t>getattribute</a:t>
            </a:r>
            <a:r>
              <a:rPr lang="en-US" sz="1400" dirty="0"/>
              <a:t>__', '__</a:t>
            </a:r>
            <a:r>
              <a:rPr lang="en-US" sz="1400" dirty="0" err="1"/>
              <a:t>getstate</a:t>
            </a:r>
            <a:r>
              <a:rPr lang="en-US" sz="1400" dirty="0"/>
              <a:t>__', '__</a:t>
            </a:r>
            <a:r>
              <a:rPr lang="en-US" sz="1400" dirty="0" err="1"/>
              <a:t>gt</a:t>
            </a:r>
            <a:r>
              <a:rPr lang="en-US" sz="1400" dirty="0"/>
              <a:t>__', '__hash__', '__</a:t>
            </a:r>
            <a:r>
              <a:rPr lang="en-US" sz="1400" dirty="0" err="1"/>
              <a:t>init</a:t>
            </a:r>
            <a:r>
              <a:rPr lang="en-US" sz="1400" dirty="0"/>
              <a:t>__', '__</a:t>
            </a:r>
            <a:r>
              <a:rPr lang="en-US" sz="1400" dirty="0" err="1"/>
              <a:t>init_subclass</a:t>
            </a:r>
            <a:r>
              <a:rPr lang="en-US" sz="1400" dirty="0"/>
              <a:t>__', '__le__', '__</a:t>
            </a:r>
            <a:r>
              <a:rPr lang="en-US" sz="1400" dirty="0" err="1"/>
              <a:t>lt</a:t>
            </a:r>
            <a:r>
              <a:rPr lang="en-US" sz="1400" dirty="0"/>
              <a:t>__', '__module__', '__ne__', '__new__', '__reduce__', '__</a:t>
            </a:r>
            <a:r>
              <a:rPr lang="en-US" sz="1400" dirty="0" err="1"/>
              <a:t>reduce_ex</a:t>
            </a:r>
            <a:r>
              <a:rPr lang="en-US" sz="1400" dirty="0"/>
              <a:t>__', '__</a:t>
            </a:r>
            <a:r>
              <a:rPr lang="en-US" sz="1400" dirty="0" err="1"/>
              <a:t>repr</a:t>
            </a:r>
            <a:r>
              <a:rPr lang="en-US" sz="1400" dirty="0"/>
              <a:t>__', '__</a:t>
            </a:r>
            <a:r>
              <a:rPr lang="en-US" sz="1400" dirty="0" err="1"/>
              <a:t>setattr</a:t>
            </a:r>
            <a:r>
              <a:rPr lang="en-US" sz="1400" dirty="0"/>
              <a:t>__', '__</a:t>
            </a:r>
            <a:r>
              <a:rPr lang="en-US" sz="1400" dirty="0" err="1"/>
              <a:t>sizeof</a:t>
            </a:r>
            <a:r>
              <a:rPr lang="en-US" sz="1400" dirty="0"/>
              <a:t>__', '__str__', '__</a:t>
            </a:r>
            <a:r>
              <a:rPr lang="en-US" sz="1400" dirty="0" err="1"/>
              <a:t>subclasshook</a:t>
            </a:r>
            <a:r>
              <a:rPr lang="en-US" sz="1400" dirty="0"/>
              <a:t>__', '__</a:t>
            </a:r>
            <a:r>
              <a:rPr lang="en-US" sz="1400" dirty="0" err="1"/>
              <a:t>weakref</a:t>
            </a:r>
            <a:r>
              <a:rPr lang="en-US" sz="1400" dirty="0"/>
              <a:t>__', '_</a:t>
            </a:r>
            <a:r>
              <a:rPr lang="en-US" sz="1400" dirty="0" err="1"/>
              <a:t>api</a:t>
            </a:r>
            <a:r>
              <a:rPr lang="en-US" sz="1400" dirty="0"/>
              <a:t>', </a:t>
            </a:r>
            <a:r>
              <a:rPr lang="en-US" sz="1400" b="1" dirty="0">
                <a:solidFill>
                  <a:srgbClr val="0070C0"/>
                </a:solidFill>
              </a:rPr>
              <a:t>'_json'</a:t>
            </a:r>
            <a:r>
              <a:rPr lang="en-US" sz="1400" dirty="0"/>
              <a:t>,</a:t>
            </a:r>
            <a:r>
              <a:rPr lang="en-US" sz="1400" b="1" dirty="0">
                <a:solidFill>
                  <a:srgbClr val="0070C0"/>
                </a:solidFill>
              </a:rPr>
              <a:t> </a:t>
            </a:r>
            <a:r>
              <a:rPr lang="en-US" sz="1400" dirty="0"/>
              <a:t>'author', 'contributors', 'coordinates', '</a:t>
            </a:r>
            <a:r>
              <a:rPr lang="en-US" sz="1400" dirty="0" err="1"/>
              <a:t>created_at</a:t>
            </a:r>
            <a:r>
              <a:rPr lang="en-US" sz="1400" dirty="0"/>
              <a:t>', 'destroy', 'entities', 'favorite', '</a:t>
            </a:r>
            <a:r>
              <a:rPr lang="en-US" sz="1400" dirty="0" err="1"/>
              <a:t>favorite_count</a:t>
            </a:r>
            <a:r>
              <a:rPr lang="en-US" sz="1400" dirty="0"/>
              <a:t>', 'favorited', 'geo', 'id', '</a:t>
            </a:r>
            <a:r>
              <a:rPr lang="en-US" sz="1400" dirty="0" err="1"/>
              <a:t>id_str</a:t>
            </a:r>
            <a:r>
              <a:rPr lang="en-US" sz="1400" dirty="0"/>
              <a:t>', '</a:t>
            </a:r>
            <a:r>
              <a:rPr lang="en-US" sz="1400" dirty="0" err="1"/>
              <a:t>in_reply_to_screen_name</a:t>
            </a:r>
            <a:r>
              <a:rPr lang="en-US" sz="1400" dirty="0"/>
              <a:t>', '</a:t>
            </a:r>
            <a:r>
              <a:rPr lang="en-US" sz="1400" dirty="0" err="1"/>
              <a:t>in_reply_to_status_id</a:t>
            </a:r>
            <a:r>
              <a:rPr lang="en-US" sz="1400" dirty="0"/>
              <a:t>', '</a:t>
            </a:r>
            <a:r>
              <a:rPr lang="en-US" sz="1400" dirty="0" err="1"/>
              <a:t>in_reply_to_status_id_str</a:t>
            </a:r>
            <a:r>
              <a:rPr lang="en-US" sz="1400" dirty="0"/>
              <a:t>', '</a:t>
            </a:r>
            <a:r>
              <a:rPr lang="en-US" sz="1400" dirty="0" err="1"/>
              <a:t>in_reply_to_user_id</a:t>
            </a:r>
            <a:r>
              <a:rPr lang="en-US" sz="1400" dirty="0"/>
              <a:t>', '</a:t>
            </a:r>
            <a:r>
              <a:rPr lang="en-US" sz="1400" dirty="0" err="1"/>
              <a:t>in_reply_to_user_id_str</a:t>
            </a:r>
            <a:r>
              <a:rPr lang="en-US" sz="1400" dirty="0"/>
              <a:t>', '</a:t>
            </a:r>
            <a:r>
              <a:rPr lang="en-US" sz="1400" dirty="0" err="1"/>
              <a:t>is_quote_status</a:t>
            </a:r>
            <a:r>
              <a:rPr lang="en-US" sz="1400" dirty="0"/>
              <a:t>', '</a:t>
            </a:r>
            <a:r>
              <a:rPr lang="en-US" sz="1400" dirty="0" err="1"/>
              <a:t>lang</a:t>
            </a:r>
            <a:r>
              <a:rPr lang="en-US" sz="1400" dirty="0"/>
              <a:t>', 'parse', '</a:t>
            </a:r>
            <a:r>
              <a:rPr lang="en-US" sz="1400" dirty="0" err="1"/>
              <a:t>parse_list</a:t>
            </a:r>
            <a:r>
              <a:rPr lang="en-US" sz="1400" dirty="0"/>
              <a:t>', 'place', '</a:t>
            </a:r>
            <a:r>
              <a:rPr lang="en-US" sz="1400" dirty="0" err="1"/>
              <a:t>possibly_sensitive</a:t>
            </a:r>
            <a:r>
              <a:rPr lang="en-US" sz="1400" dirty="0"/>
              <a:t>', 'retweet', '</a:t>
            </a:r>
            <a:r>
              <a:rPr lang="en-US" sz="1400" dirty="0" err="1"/>
              <a:t>retweet_count</a:t>
            </a:r>
            <a:r>
              <a:rPr lang="en-US" sz="1400" dirty="0"/>
              <a:t>', 'retweeted', 'retweets', 'source', '</a:t>
            </a:r>
            <a:r>
              <a:rPr lang="en-US" sz="1400" dirty="0" err="1"/>
              <a:t>source_url</a:t>
            </a:r>
            <a:r>
              <a:rPr lang="en-US" sz="1400" dirty="0"/>
              <a:t>', ‘</a:t>
            </a:r>
            <a:r>
              <a:rPr lang="en-US" sz="1400" b="1" dirty="0" err="1"/>
              <a:t>full_text</a:t>
            </a:r>
            <a:r>
              <a:rPr lang="en-US" sz="1400" dirty="0"/>
              <a:t>', 'truncated', 'user']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AD22D7-A34A-463D-B9D4-71B96C5E0D76}"/>
              </a:ext>
            </a:extLst>
          </p:cNvPr>
          <p:cNvSpPr txBox="1"/>
          <p:nvPr/>
        </p:nvSpPr>
        <p:spPr>
          <a:xfrm>
            <a:off x="316522" y="3866098"/>
            <a:ext cx="769326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_json - </a:t>
            </a:r>
            <a:r>
              <a:rPr lang="en-US" sz="2000" dirty="0"/>
              <a:t>JSON serializable response data as a dictionary</a:t>
            </a:r>
          </a:p>
          <a:p>
            <a:r>
              <a:rPr lang="en-US" sz="2000" dirty="0" err="1"/>
              <a:t>json.dumps</a:t>
            </a:r>
            <a:r>
              <a:rPr lang="en-US" sz="2000" dirty="0"/>
              <a:t> extracts the data in JSON format</a:t>
            </a:r>
          </a:p>
          <a:p>
            <a:endParaRPr lang="en-US" sz="2000" dirty="0"/>
          </a:p>
          <a:p>
            <a:r>
              <a:rPr lang="en-US" sz="2000" dirty="0"/>
              <a:t>Only unique non-retweeted entries were collected </a:t>
            </a:r>
          </a:p>
          <a:p>
            <a:endParaRPr lang="en-US" sz="2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ACC592A-F720-49C1-AFAA-4529C3FBA4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018" y="5287926"/>
            <a:ext cx="5772150" cy="152400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2DAB7B23-5F72-4DD9-855D-77B6972F1CC1}"/>
              </a:ext>
            </a:extLst>
          </p:cNvPr>
          <p:cNvSpPr/>
          <p:nvPr/>
        </p:nvSpPr>
        <p:spPr>
          <a:xfrm>
            <a:off x="182880" y="212141"/>
            <a:ext cx="336499" cy="3364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3010907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705929"/>
            <a:ext cx="7645195" cy="3994323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/>
              <a:t>For this project we collected post-market data on the performance of products made by Illumina </a:t>
            </a:r>
          </a:p>
          <a:p>
            <a:r>
              <a:rPr lang="en-US" sz="2800" dirty="0"/>
              <a:t>The data were obtained by collecting tweets related to the company products from Twitter using a custom Python script</a:t>
            </a:r>
          </a:p>
          <a:p>
            <a:r>
              <a:rPr lang="en-US" sz="2800" dirty="0"/>
              <a:t>The tweets were organized in a MongoDB database for further analysis and custom summaries</a:t>
            </a:r>
          </a:p>
          <a:p>
            <a:r>
              <a:rPr lang="en-US" sz="2800" dirty="0"/>
              <a:t>Simple Natural Language Processing analysis of the tweets collected in the database was demonstrated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38327683-8978-6B4B-9130-4A6A841F0549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20A4524-3406-4393-BA38-0816987C914D}"/>
              </a:ext>
            </a:extLst>
          </p:cNvPr>
          <p:cNvSpPr/>
          <p:nvPr/>
        </p:nvSpPr>
        <p:spPr>
          <a:xfrm>
            <a:off x="182880" y="212141"/>
            <a:ext cx="336499" cy="3364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2544677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4569" y="1534603"/>
            <a:ext cx="78867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Initial Plan – Relational database in MySQL</a:t>
            </a:r>
          </a:p>
          <a:p>
            <a:pPr marL="0" indent="0">
              <a:buNone/>
            </a:pPr>
            <a:r>
              <a:rPr lang="en-US" sz="2400" dirty="0"/>
              <a:t>This schema would cover needs of collecting data from multiple sources</a:t>
            </a:r>
          </a:p>
          <a:p>
            <a:pPr marL="457200" lvl="1" indent="0">
              <a:buNone/>
            </a:pPr>
            <a:r>
              <a:rPr lang="en-US" sz="20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40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7E3C7D-771D-46C5-B0CB-711B75326C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1060" y="2997269"/>
            <a:ext cx="6201880" cy="3495605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6CA6C688-9822-4197-929B-D26D8992C263}"/>
              </a:ext>
            </a:extLst>
          </p:cNvPr>
          <p:cNvSpPr/>
          <p:nvPr/>
        </p:nvSpPr>
        <p:spPr>
          <a:xfrm>
            <a:off x="182880" y="212141"/>
            <a:ext cx="336499" cy="3364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029844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4569" y="1534603"/>
            <a:ext cx="78867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Initial Plan – Relational database in MySQL</a:t>
            </a:r>
          </a:p>
          <a:p>
            <a:pPr marL="0" indent="0">
              <a:buNone/>
            </a:pPr>
            <a:r>
              <a:rPr lang="en-US" sz="2400" dirty="0"/>
              <a:t>This schema would cover needs of collecting data from multiple sources</a:t>
            </a:r>
          </a:p>
          <a:p>
            <a:pPr marL="457200" lvl="1" indent="0">
              <a:buNone/>
            </a:pPr>
            <a:r>
              <a:rPr lang="en-US" sz="20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41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7E3C7D-771D-46C5-B0CB-711B75326C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1060" y="2997269"/>
            <a:ext cx="6201880" cy="3495605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6CA6C688-9822-4197-929B-D26D8992C263}"/>
              </a:ext>
            </a:extLst>
          </p:cNvPr>
          <p:cNvSpPr/>
          <p:nvPr/>
        </p:nvSpPr>
        <p:spPr>
          <a:xfrm>
            <a:off x="182880" y="212141"/>
            <a:ext cx="336499" cy="3364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575134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4569" y="1534603"/>
            <a:ext cx="78867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Initial Plan – Relational database in MySQL</a:t>
            </a:r>
          </a:p>
          <a:p>
            <a:pPr marL="0" indent="0">
              <a:buNone/>
            </a:pPr>
            <a:r>
              <a:rPr lang="en-US" sz="2400" dirty="0"/>
              <a:t>This schema would cover needs of collecting data from multiple sources</a:t>
            </a:r>
          </a:p>
          <a:p>
            <a:pPr marL="457200" lvl="1" indent="0">
              <a:buNone/>
            </a:pPr>
            <a:r>
              <a:rPr lang="en-US" sz="20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42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7E3C7D-771D-46C5-B0CB-711B75326C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1060" y="2997269"/>
            <a:ext cx="6201880" cy="3495605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6CA6C688-9822-4197-929B-D26D8992C263}"/>
              </a:ext>
            </a:extLst>
          </p:cNvPr>
          <p:cNvSpPr/>
          <p:nvPr/>
        </p:nvSpPr>
        <p:spPr>
          <a:xfrm>
            <a:off x="182880" y="212141"/>
            <a:ext cx="336499" cy="3364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2491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4569" y="1534603"/>
            <a:ext cx="78867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Initial Plan – Relational database in MySQL</a:t>
            </a:r>
          </a:p>
          <a:p>
            <a:pPr marL="0" indent="0">
              <a:buNone/>
            </a:pPr>
            <a:r>
              <a:rPr lang="en-US" sz="2400" dirty="0"/>
              <a:t>This schema would cover needs of collecting data from multiple sources</a:t>
            </a:r>
          </a:p>
          <a:p>
            <a:pPr marL="457200" lvl="1" indent="0">
              <a:buNone/>
            </a:pPr>
            <a:r>
              <a:rPr lang="en-US" sz="20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43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7E3C7D-771D-46C5-B0CB-711B75326C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1060" y="2997269"/>
            <a:ext cx="6201880" cy="3495605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6CA6C688-9822-4197-929B-D26D8992C263}"/>
              </a:ext>
            </a:extLst>
          </p:cNvPr>
          <p:cNvSpPr/>
          <p:nvPr/>
        </p:nvSpPr>
        <p:spPr>
          <a:xfrm>
            <a:off x="182880" y="212141"/>
            <a:ext cx="336499" cy="3364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55242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4569" y="1534603"/>
            <a:ext cx="78867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Initial Plan – Relational database in MySQL</a:t>
            </a:r>
          </a:p>
          <a:p>
            <a:pPr marL="0" indent="0">
              <a:buNone/>
            </a:pPr>
            <a:r>
              <a:rPr lang="en-US" sz="2400" dirty="0"/>
              <a:t>This schema would cover needs of collecting data from multiple sources</a:t>
            </a:r>
          </a:p>
          <a:p>
            <a:pPr marL="457200" lvl="1" indent="0">
              <a:buNone/>
            </a:pPr>
            <a:r>
              <a:rPr lang="en-US" sz="20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44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7E3C7D-771D-46C5-B0CB-711B75326C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1060" y="2997269"/>
            <a:ext cx="6201880" cy="3495605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6CA6C688-9822-4197-929B-D26D8992C263}"/>
              </a:ext>
            </a:extLst>
          </p:cNvPr>
          <p:cNvSpPr/>
          <p:nvPr/>
        </p:nvSpPr>
        <p:spPr>
          <a:xfrm>
            <a:off x="182880" y="212141"/>
            <a:ext cx="336499" cy="3364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066421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4569" y="1534603"/>
            <a:ext cx="78867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Initial Plan – Relational database in MySQL</a:t>
            </a:r>
          </a:p>
          <a:p>
            <a:pPr marL="0" indent="0">
              <a:buNone/>
            </a:pPr>
            <a:r>
              <a:rPr lang="en-US" sz="2400" dirty="0"/>
              <a:t>This schema would cover needs of collecting data from multiple sources</a:t>
            </a:r>
          </a:p>
          <a:p>
            <a:pPr marL="457200" lvl="1" indent="0">
              <a:buNone/>
            </a:pPr>
            <a:r>
              <a:rPr lang="en-US" sz="20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45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7E3C7D-771D-46C5-B0CB-711B75326C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1060" y="2997269"/>
            <a:ext cx="6201880" cy="3495605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6CA6C688-9822-4197-929B-D26D8992C263}"/>
              </a:ext>
            </a:extLst>
          </p:cNvPr>
          <p:cNvSpPr/>
          <p:nvPr/>
        </p:nvSpPr>
        <p:spPr>
          <a:xfrm>
            <a:off x="182880" y="212141"/>
            <a:ext cx="336499" cy="3364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813706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plan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0" y="1563810"/>
            <a:ext cx="788670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Based on new learnings, time available for the project and availability of JSON output - MongoDB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46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7E3C7D-771D-46C5-B0CB-711B75326C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7208" y="2751993"/>
            <a:ext cx="5384877" cy="3035112"/>
          </a:xfrm>
          <a:prstGeom prst="rect">
            <a:avLst/>
          </a:prstGeom>
        </p:spPr>
      </p:pic>
      <p:sp>
        <p:nvSpPr>
          <p:cNvPr id="6" name="Multiplication Sign 5">
            <a:extLst>
              <a:ext uri="{FF2B5EF4-FFF2-40B4-BE49-F238E27FC236}">
                <a16:creationId xmlns:a16="http://schemas.microsoft.com/office/drawing/2014/main" id="{0E6C2E9B-C522-4CD0-B7A8-AC3043C52F40}"/>
              </a:ext>
            </a:extLst>
          </p:cNvPr>
          <p:cNvSpPr/>
          <p:nvPr/>
        </p:nvSpPr>
        <p:spPr>
          <a:xfrm>
            <a:off x="1670538" y="1682873"/>
            <a:ext cx="6730512" cy="4554415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1365C4B-0409-43EE-BF9B-CF9AFC703E19}"/>
              </a:ext>
            </a:extLst>
          </p:cNvPr>
          <p:cNvSpPr/>
          <p:nvPr/>
        </p:nvSpPr>
        <p:spPr>
          <a:xfrm>
            <a:off x="182880" y="212141"/>
            <a:ext cx="336499" cy="3364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735870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plan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0" y="1563810"/>
            <a:ext cx="788670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Based on new learnings, time available for the project and availability of JSON output - MongoDB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47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7E3C7D-771D-46C5-B0CB-711B75326C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7208" y="2751993"/>
            <a:ext cx="5384877" cy="3035112"/>
          </a:xfrm>
          <a:prstGeom prst="rect">
            <a:avLst/>
          </a:prstGeom>
        </p:spPr>
      </p:pic>
      <p:sp>
        <p:nvSpPr>
          <p:cNvPr id="6" name="Multiplication Sign 5">
            <a:extLst>
              <a:ext uri="{FF2B5EF4-FFF2-40B4-BE49-F238E27FC236}">
                <a16:creationId xmlns:a16="http://schemas.microsoft.com/office/drawing/2014/main" id="{0E6C2E9B-C522-4CD0-B7A8-AC3043C52F40}"/>
              </a:ext>
            </a:extLst>
          </p:cNvPr>
          <p:cNvSpPr/>
          <p:nvPr/>
        </p:nvSpPr>
        <p:spPr>
          <a:xfrm>
            <a:off x="1670538" y="1682873"/>
            <a:ext cx="6730512" cy="4554415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1365C4B-0409-43EE-BF9B-CF9AFC703E19}"/>
              </a:ext>
            </a:extLst>
          </p:cNvPr>
          <p:cNvSpPr/>
          <p:nvPr/>
        </p:nvSpPr>
        <p:spPr>
          <a:xfrm>
            <a:off x="182880" y="212141"/>
            <a:ext cx="336499" cy="3364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92609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7143" y="1690689"/>
            <a:ext cx="5897511" cy="4351338"/>
          </a:xfrm>
        </p:spPr>
        <p:txBody>
          <a:bodyPr>
            <a:normAutofit/>
          </a:bodyPr>
          <a:lstStyle/>
          <a:p>
            <a:r>
              <a:rPr lang="en-US" sz="2800" dirty="0"/>
              <a:t>Final Plan - MongoDB</a:t>
            </a:r>
          </a:p>
          <a:p>
            <a:pPr lvl="1"/>
            <a:r>
              <a:rPr lang="en-US" sz="2400" dirty="0" err="1">
                <a:solidFill>
                  <a:schemeClr val="tx1"/>
                </a:solidFill>
              </a:rPr>
              <a:t>mongoimport</a:t>
            </a:r>
            <a:r>
              <a:rPr lang="en-US" sz="2400" dirty="0">
                <a:solidFill>
                  <a:schemeClr val="tx1"/>
                </a:solidFill>
              </a:rPr>
              <a:t> tool imports content from an Extended JSON, CSV, or TSV export created</a:t>
            </a: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Since only 1 week of data was available at a time, the database was updated with new data as it became available</a:t>
            </a: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“</a:t>
            </a:r>
            <a:r>
              <a:rPr lang="en-US" sz="2400" dirty="0" err="1">
                <a:solidFill>
                  <a:schemeClr val="tx1"/>
                </a:solidFill>
              </a:rPr>
              <a:t>upsert</a:t>
            </a:r>
            <a:r>
              <a:rPr lang="en-US" sz="2400" dirty="0">
                <a:solidFill>
                  <a:schemeClr val="tx1"/>
                </a:solidFill>
              </a:rPr>
              <a:t>” function to append new records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48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5598D6-FA03-4CB0-B3A5-AA1584D32DF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524625" y="1921653"/>
            <a:ext cx="1924050" cy="4191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F465DB3-4581-40DC-8A1F-A6E30872D5A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648450" y="3409918"/>
            <a:ext cx="2495550" cy="4191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931BF45-7988-44ED-A85D-549B3CC161D1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28650" y="5364455"/>
            <a:ext cx="7205773" cy="808103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32083A1E-6430-4CDA-A434-7A2C5CE3222D}"/>
              </a:ext>
            </a:extLst>
          </p:cNvPr>
          <p:cNvSpPr/>
          <p:nvPr/>
        </p:nvSpPr>
        <p:spPr>
          <a:xfrm>
            <a:off x="182880" y="212141"/>
            <a:ext cx="336499" cy="3364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6B9FA21-033F-41AA-B5A0-D4FE9292AB45}"/>
              </a:ext>
            </a:extLst>
          </p:cNvPr>
          <p:cNvSpPr/>
          <p:nvPr/>
        </p:nvSpPr>
        <p:spPr>
          <a:xfrm>
            <a:off x="712636" y="212141"/>
            <a:ext cx="336499" cy="3364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3367633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7143" y="1690689"/>
            <a:ext cx="5897511" cy="4351338"/>
          </a:xfrm>
        </p:spPr>
        <p:txBody>
          <a:bodyPr>
            <a:normAutofit/>
          </a:bodyPr>
          <a:lstStyle/>
          <a:p>
            <a:r>
              <a:rPr lang="en-US" sz="2800" dirty="0"/>
              <a:t>Final Plan - MongoDB</a:t>
            </a:r>
          </a:p>
          <a:p>
            <a:pPr lvl="1"/>
            <a:r>
              <a:rPr lang="en-US" sz="2400" dirty="0" err="1">
                <a:solidFill>
                  <a:schemeClr val="tx1"/>
                </a:solidFill>
              </a:rPr>
              <a:t>mongoimport</a:t>
            </a:r>
            <a:r>
              <a:rPr lang="en-US" sz="2400" dirty="0">
                <a:solidFill>
                  <a:schemeClr val="tx1"/>
                </a:solidFill>
              </a:rPr>
              <a:t> tool imports content from an Extended JSON, CSV, or TSV export created</a:t>
            </a: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Since only 1 week of data was available at a time, the database was updated with new data as it became available</a:t>
            </a: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“</a:t>
            </a:r>
            <a:r>
              <a:rPr lang="en-US" sz="2400" dirty="0" err="1">
                <a:solidFill>
                  <a:schemeClr val="tx1"/>
                </a:solidFill>
              </a:rPr>
              <a:t>upsert</a:t>
            </a:r>
            <a:r>
              <a:rPr lang="en-US" sz="2400" dirty="0">
                <a:solidFill>
                  <a:schemeClr val="tx1"/>
                </a:solidFill>
              </a:rPr>
              <a:t>” function to append new records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49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5598D6-FA03-4CB0-B3A5-AA1584D32DF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524625" y="1921653"/>
            <a:ext cx="1924050" cy="4191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F465DB3-4581-40DC-8A1F-A6E30872D5A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648450" y="3409918"/>
            <a:ext cx="2495550" cy="4191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931BF45-7988-44ED-A85D-549B3CC161D1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28650" y="5364455"/>
            <a:ext cx="7205773" cy="808103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32083A1E-6430-4CDA-A434-7A2C5CE3222D}"/>
              </a:ext>
            </a:extLst>
          </p:cNvPr>
          <p:cNvSpPr/>
          <p:nvPr/>
        </p:nvSpPr>
        <p:spPr>
          <a:xfrm>
            <a:off x="182880" y="212141"/>
            <a:ext cx="336499" cy="3364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6B9FA21-033F-41AA-B5A0-D4FE9292AB45}"/>
              </a:ext>
            </a:extLst>
          </p:cNvPr>
          <p:cNvSpPr/>
          <p:nvPr/>
        </p:nvSpPr>
        <p:spPr>
          <a:xfrm>
            <a:off x="712636" y="212141"/>
            <a:ext cx="336499" cy="3364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3772113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705929"/>
            <a:ext cx="7645195" cy="3994323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/>
              <a:t>For this project we collected post-market data on the performance of products made by Illumina </a:t>
            </a:r>
          </a:p>
          <a:p>
            <a:r>
              <a:rPr lang="en-US" sz="2800" dirty="0"/>
              <a:t>The data were obtained by collecting tweets related to the company products from Twitter using a custom Python script</a:t>
            </a:r>
          </a:p>
          <a:p>
            <a:r>
              <a:rPr lang="en-US" sz="2800" dirty="0"/>
              <a:t>The tweets were organized in a MongoDB database for further analysis and custom summaries</a:t>
            </a:r>
          </a:p>
          <a:p>
            <a:r>
              <a:rPr lang="en-US" sz="2800" dirty="0"/>
              <a:t>Simple Natural Language Processing analysis of the tweets collected in the database was demonstrated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38327683-8978-6B4B-9130-4A6A841F0549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20A4524-3406-4393-BA38-0816987C914D}"/>
              </a:ext>
            </a:extLst>
          </p:cNvPr>
          <p:cNvSpPr/>
          <p:nvPr/>
        </p:nvSpPr>
        <p:spPr>
          <a:xfrm>
            <a:off x="182880" y="212141"/>
            <a:ext cx="336499" cy="3364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2927121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7143" y="1690689"/>
            <a:ext cx="5897511" cy="4351338"/>
          </a:xfrm>
        </p:spPr>
        <p:txBody>
          <a:bodyPr>
            <a:normAutofit/>
          </a:bodyPr>
          <a:lstStyle/>
          <a:p>
            <a:r>
              <a:rPr lang="en-US" sz="2800" dirty="0"/>
              <a:t>Final Plan - MongoDB</a:t>
            </a:r>
          </a:p>
          <a:p>
            <a:pPr lvl="1"/>
            <a:r>
              <a:rPr lang="en-US" sz="2400" dirty="0" err="1">
                <a:solidFill>
                  <a:schemeClr val="tx1"/>
                </a:solidFill>
              </a:rPr>
              <a:t>mongoimport</a:t>
            </a:r>
            <a:r>
              <a:rPr lang="en-US" sz="2400" dirty="0">
                <a:solidFill>
                  <a:schemeClr val="tx1"/>
                </a:solidFill>
              </a:rPr>
              <a:t> tool imports content from an Extended JSON, CSV, or TSV export created</a:t>
            </a: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Since only 1 week of data was available at a time, the database was updated with new data as it became available</a:t>
            </a: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“</a:t>
            </a:r>
            <a:r>
              <a:rPr lang="en-US" sz="2400" dirty="0" err="1">
                <a:solidFill>
                  <a:schemeClr val="tx1"/>
                </a:solidFill>
              </a:rPr>
              <a:t>upsert</a:t>
            </a:r>
            <a:r>
              <a:rPr lang="en-US" sz="2400" dirty="0">
                <a:solidFill>
                  <a:schemeClr val="tx1"/>
                </a:solidFill>
              </a:rPr>
              <a:t>” function to append new records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50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5598D6-FA03-4CB0-B3A5-AA1584D32DF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524625" y="1921653"/>
            <a:ext cx="1924050" cy="4191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F465DB3-4581-40DC-8A1F-A6E30872D5A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648450" y="3409918"/>
            <a:ext cx="2495550" cy="4191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931BF45-7988-44ED-A85D-549B3CC161D1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28650" y="5364455"/>
            <a:ext cx="7205773" cy="808103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32083A1E-6430-4CDA-A434-7A2C5CE3222D}"/>
              </a:ext>
            </a:extLst>
          </p:cNvPr>
          <p:cNvSpPr/>
          <p:nvPr/>
        </p:nvSpPr>
        <p:spPr>
          <a:xfrm>
            <a:off x="182880" y="212141"/>
            <a:ext cx="336499" cy="3364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6B9FA21-033F-41AA-B5A0-D4FE9292AB45}"/>
              </a:ext>
            </a:extLst>
          </p:cNvPr>
          <p:cNvSpPr/>
          <p:nvPr/>
        </p:nvSpPr>
        <p:spPr>
          <a:xfrm>
            <a:off x="712636" y="212141"/>
            <a:ext cx="336499" cy="3364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804927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7143" y="1690689"/>
            <a:ext cx="5897511" cy="4351338"/>
          </a:xfrm>
        </p:spPr>
        <p:txBody>
          <a:bodyPr>
            <a:normAutofit/>
          </a:bodyPr>
          <a:lstStyle/>
          <a:p>
            <a:r>
              <a:rPr lang="en-US" sz="2800" dirty="0"/>
              <a:t>Final Plan - MongoDB</a:t>
            </a:r>
          </a:p>
          <a:p>
            <a:pPr lvl="1"/>
            <a:r>
              <a:rPr lang="en-US" sz="2400" dirty="0" err="1">
                <a:solidFill>
                  <a:schemeClr val="tx1"/>
                </a:solidFill>
              </a:rPr>
              <a:t>mongoimport</a:t>
            </a:r>
            <a:r>
              <a:rPr lang="en-US" sz="2400" dirty="0">
                <a:solidFill>
                  <a:schemeClr val="tx1"/>
                </a:solidFill>
              </a:rPr>
              <a:t> tool imports content from an Extended JSON, CSV, or TSV export created</a:t>
            </a: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Since only 1 week of data was available at a time, the database was updated with new data as it became available</a:t>
            </a: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“</a:t>
            </a:r>
            <a:r>
              <a:rPr lang="en-US" sz="2400" dirty="0" err="1">
                <a:solidFill>
                  <a:schemeClr val="tx1"/>
                </a:solidFill>
              </a:rPr>
              <a:t>upsert</a:t>
            </a:r>
            <a:r>
              <a:rPr lang="en-US" sz="2400" dirty="0">
                <a:solidFill>
                  <a:schemeClr val="tx1"/>
                </a:solidFill>
              </a:rPr>
              <a:t>” function to append new records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51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5598D6-FA03-4CB0-B3A5-AA1584D32DF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524625" y="1921653"/>
            <a:ext cx="1924050" cy="4191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F465DB3-4581-40DC-8A1F-A6E30872D5A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648450" y="3409918"/>
            <a:ext cx="2495550" cy="4191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931BF45-7988-44ED-A85D-549B3CC161D1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28650" y="5364455"/>
            <a:ext cx="7205773" cy="808103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32083A1E-6430-4CDA-A434-7A2C5CE3222D}"/>
              </a:ext>
            </a:extLst>
          </p:cNvPr>
          <p:cNvSpPr/>
          <p:nvPr/>
        </p:nvSpPr>
        <p:spPr>
          <a:xfrm>
            <a:off x="182880" y="212141"/>
            <a:ext cx="336499" cy="3364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6B9FA21-033F-41AA-B5A0-D4FE9292AB45}"/>
              </a:ext>
            </a:extLst>
          </p:cNvPr>
          <p:cNvSpPr/>
          <p:nvPr/>
        </p:nvSpPr>
        <p:spPr>
          <a:xfrm>
            <a:off x="712636" y="212141"/>
            <a:ext cx="336499" cy="3364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4225167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7143" y="1690689"/>
            <a:ext cx="5897511" cy="4351338"/>
          </a:xfrm>
        </p:spPr>
        <p:txBody>
          <a:bodyPr>
            <a:normAutofit/>
          </a:bodyPr>
          <a:lstStyle/>
          <a:p>
            <a:r>
              <a:rPr lang="en-US" sz="2800" dirty="0"/>
              <a:t>Final Plan - MongoDB</a:t>
            </a:r>
          </a:p>
          <a:p>
            <a:pPr lvl="1"/>
            <a:r>
              <a:rPr lang="en-US" sz="2400" dirty="0" err="1">
                <a:solidFill>
                  <a:schemeClr val="tx1"/>
                </a:solidFill>
              </a:rPr>
              <a:t>mongoimport</a:t>
            </a:r>
            <a:r>
              <a:rPr lang="en-US" sz="2400" dirty="0">
                <a:solidFill>
                  <a:schemeClr val="tx1"/>
                </a:solidFill>
              </a:rPr>
              <a:t> tool imports content from an Extended JSON, CSV, or TSV export created</a:t>
            </a: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Since only 1 week of data was available at a time, the database was updated with new data as it became available</a:t>
            </a: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“</a:t>
            </a:r>
            <a:r>
              <a:rPr lang="en-US" sz="2400" dirty="0" err="1">
                <a:solidFill>
                  <a:schemeClr val="tx1"/>
                </a:solidFill>
              </a:rPr>
              <a:t>upsert</a:t>
            </a:r>
            <a:r>
              <a:rPr lang="en-US" sz="2400" dirty="0">
                <a:solidFill>
                  <a:schemeClr val="tx1"/>
                </a:solidFill>
              </a:rPr>
              <a:t>” function to append new records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52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5598D6-FA03-4CB0-B3A5-AA1584D32DF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524625" y="1921653"/>
            <a:ext cx="1924050" cy="4191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F465DB3-4581-40DC-8A1F-A6E30872D5A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648450" y="3409918"/>
            <a:ext cx="2495550" cy="4191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931BF45-7988-44ED-A85D-549B3CC161D1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28650" y="5364455"/>
            <a:ext cx="7205773" cy="808103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32083A1E-6430-4CDA-A434-7A2C5CE3222D}"/>
              </a:ext>
            </a:extLst>
          </p:cNvPr>
          <p:cNvSpPr/>
          <p:nvPr/>
        </p:nvSpPr>
        <p:spPr>
          <a:xfrm>
            <a:off x="182880" y="212141"/>
            <a:ext cx="336499" cy="3364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6B9FA21-033F-41AA-B5A0-D4FE9292AB45}"/>
              </a:ext>
            </a:extLst>
          </p:cNvPr>
          <p:cNvSpPr/>
          <p:nvPr/>
        </p:nvSpPr>
        <p:spPr>
          <a:xfrm>
            <a:off x="712636" y="212141"/>
            <a:ext cx="336499" cy="3364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3400764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7143" y="1690689"/>
            <a:ext cx="5897511" cy="4351338"/>
          </a:xfrm>
        </p:spPr>
        <p:txBody>
          <a:bodyPr>
            <a:normAutofit/>
          </a:bodyPr>
          <a:lstStyle/>
          <a:p>
            <a:r>
              <a:rPr lang="en-US" sz="2800" dirty="0"/>
              <a:t>Final Plan - MongoDB</a:t>
            </a:r>
          </a:p>
          <a:p>
            <a:pPr lvl="1"/>
            <a:r>
              <a:rPr lang="en-US" sz="2400" dirty="0" err="1">
                <a:solidFill>
                  <a:schemeClr val="tx1"/>
                </a:solidFill>
              </a:rPr>
              <a:t>mongoimport</a:t>
            </a:r>
            <a:r>
              <a:rPr lang="en-US" sz="2400" dirty="0">
                <a:solidFill>
                  <a:schemeClr val="tx1"/>
                </a:solidFill>
              </a:rPr>
              <a:t> tool imports content from an Extended JSON, CSV, or TSV export created</a:t>
            </a: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Since only 1 week of data was available at a time, the database was updated with new data as it became available</a:t>
            </a: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“</a:t>
            </a:r>
            <a:r>
              <a:rPr lang="en-US" sz="2400" dirty="0" err="1">
                <a:solidFill>
                  <a:schemeClr val="tx1"/>
                </a:solidFill>
              </a:rPr>
              <a:t>upsert</a:t>
            </a:r>
            <a:r>
              <a:rPr lang="en-US" sz="2400" dirty="0">
                <a:solidFill>
                  <a:schemeClr val="tx1"/>
                </a:solidFill>
              </a:rPr>
              <a:t>” function to append new records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53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5598D6-FA03-4CB0-B3A5-AA1584D32DF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524625" y="1921653"/>
            <a:ext cx="1924050" cy="4191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F465DB3-4581-40DC-8A1F-A6E30872D5A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648450" y="3409918"/>
            <a:ext cx="2495550" cy="4191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931BF45-7988-44ED-A85D-549B3CC161D1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28650" y="5364455"/>
            <a:ext cx="7205773" cy="808103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32083A1E-6430-4CDA-A434-7A2C5CE3222D}"/>
              </a:ext>
            </a:extLst>
          </p:cNvPr>
          <p:cNvSpPr/>
          <p:nvPr/>
        </p:nvSpPr>
        <p:spPr>
          <a:xfrm>
            <a:off x="182880" y="212141"/>
            <a:ext cx="336499" cy="3364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6B9FA21-033F-41AA-B5A0-D4FE9292AB45}"/>
              </a:ext>
            </a:extLst>
          </p:cNvPr>
          <p:cNvSpPr/>
          <p:nvPr/>
        </p:nvSpPr>
        <p:spPr>
          <a:xfrm>
            <a:off x="712636" y="212141"/>
            <a:ext cx="336499" cy="3364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2091863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7143" y="1690689"/>
            <a:ext cx="5897511" cy="4351338"/>
          </a:xfrm>
        </p:spPr>
        <p:txBody>
          <a:bodyPr>
            <a:normAutofit/>
          </a:bodyPr>
          <a:lstStyle/>
          <a:p>
            <a:r>
              <a:rPr lang="en-US" sz="2800" dirty="0"/>
              <a:t>Final Plan - MongoDB</a:t>
            </a:r>
          </a:p>
          <a:p>
            <a:pPr lvl="1"/>
            <a:r>
              <a:rPr lang="en-US" sz="2400" dirty="0" err="1">
                <a:solidFill>
                  <a:schemeClr val="tx1"/>
                </a:solidFill>
              </a:rPr>
              <a:t>mongoimport</a:t>
            </a:r>
            <a:r>
              <a:rPr lang="en-US" sz="2400" dirty="0">
                <a:solidFill>
                  <a:schemeClr val="tx1"/>
                </a:solidFill>
              </a:rPr>
              <a:t> tool imports content from an Extended JSON, CSV, or TSV export created</a:t>
            </a: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Since only 1 week of data was available at a time, the database was updated with new data as it became available</a:t>
            </a: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“</a:t>
            </a:r>
            <a:r>
              <a:rPr lang="en-US" sz="2400" dirty="0" err="1">
                <a:solidFill>
                  <a:schemeClr val="tx1"/>
                </a:solidFill>
              </a:rPr>
              <a:t>upsert</a:t>
            </a:r>
            <a:r>
              <a:rPr lang="en-US" sz="2400" dirty="0">
                <a:solidFill>
                  <a:schemeClr val="tx1"/>
                </a:solidFill>
              </a:rPr>
              <a:t>” function to append new records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54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5598D6-FA03-4CB0-B3A5-AA1584D32DF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524625" y="1921653"/>
            <a:ext cx="1924050" cy="4191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F465DB3-4581-40DC-8A1F-A6E30872D5A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648450" y="3409918"/>
            <a:ext cx="2495550" cy="4191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931BF45-7988-44ED-A85D-549B3CC161D1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28650" y="5364455"/>
            <a:ext cx="7205773" cy="808103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32083A1E-6430-4CDA-A434-7A2C5CE3222D}"/>
              </a:ext>
            </a:extLst>
          </p:cNvPr>
          <p:cNvSpPr/>
          <p:nvPr/>
        </p:nvSpPr>
        <p:spPr>
          <a:xfrm>
            <a:off x="182880" y="212141"/>
            <a:ext cx="336499" cy="3364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6B9FA21-033F-41AA-B5A0-D4FE9292AB45}"/>
              </a:ext>
            </a:extLst>
          </p:cNvPr>
          <p:cNvSpPr/>
          <p:nvPr/>
        </p:nvSpPr>
        <p:spPr>
          <a:xfrm>
            <a:off x="712636" y="212141"/>
            <a:ext cx="336499" cy="3364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3698928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7143" y="1690689"/>
            <a:ext cx="5897511" cy="4351338"/>
          </a:xfrm>
        </p:spPr>
        <p:txBody>
          <a:bodyPr>
            <a:normAutofit/>
          </a:bodyPr>
          <a:lstStyle/>
          <a:p>
            <a:r>
              <a:rPr lang="en-US" sz="2800" dirty="0"/>
              <a:t>Final Plan - MongoDB</a:t>
            </a:r>
          </a:p>
          <a:p>
            <a:pPr lvl="1"/>
            <a:r>
              <a:rPr lang="en-US" sz="2400" dirty="0" err="1">
                <a:solidFill>
                  <a:schemeClr val="tx1"/>
                </a:solidFill>
              </a:rPr>
              <a:t>mongoimport</a:t>
            </a:r>
            <a:r>
              <a:rPr lang="en-US" sz="2400" dirty="0">
                <a:solidFill>
                  <a:schemeClr val="tx1"/>
                </a:solidFill>
              </a:rPr>
              <a:t> tool imports content from an Extended JSON, CSV, or TSV export created</a:t>
            </a: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Since only 1 week of data was available at a time, the database was updated with new data as it became available</a:t>
            </a: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“</a:t>
            </a:r>
            <a:r>
              <a:rPr lang="en-US" sz="2400" dirty="0" err="1">
                <a:solidFill>
                  <a:schemeClr val="tx1"/>
                </a:solidFill>
              </a:rPr>
              <a:t>upsert</a:t>
            </a:r>
            <a:r>
              <a:rPr lang="en-US" sz="2400" dirty="0">
                <a:solidFill>
                  <a:schemeClr val="tx1"/>
                </a:solidFill>
              </a:rPr>
              <a:t>” function to append new records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55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5598D6-FA03-4CB0-B3A5-AA1584D32DF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524625" y="1921653"/>
            <a:ext cx="1924050" cy="4191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F465DB3-4581-40DC-8A1F-A6E30872D5A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648450" y="3409918"/>
            <a:ext cx="2495550" cy="4191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931BF45-7988-44ED-A85D-549B3CC161D1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28650" y="5364455"/>
            <a:ext cx="7205773" cy="808103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32083A1E-6430-4CDA-A434-7A2C5CE3222D}"/>
              </a:ext>
            </a:extLst>
          </p:cNvPr>
          <p:cNvSpPr/>
          <p:nvPr/>
        </p:nvSpPr>
        <p:spPr>
          <a:xfrm>
            <a:off x="182880" y="212141"/>
            <a:ext cx="336499" cy="3364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6B9FA21-033F-41AA-B5A0-D4FE9292AB45}"/>
              </a:ext>
            </a:extLst>
          </p:cNvPr>
          <p:cNvSpPr/>
          <p:nvPr/>
        </p:nvSpPr>
        <p:spPr>
          <a:xfrm>
            <a:off x="712636" y="212141"/>
            <a:ext cx="336499" cy="3364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1243127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6E48B-D34D-4C38-BE0A-89CEDB2F8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60828"/>
            <a:ext cx="78867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Natural Language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80C7C1-2679-4AE1-A743-93A27B6AA2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38102"/>
            <a:ext cx="7886700" cy="4738861"/>
          </a:xfrm>
        </p:spPr>
        <p:txBody>
          <a:bodyPr>
            <a:normAutofit/>
          </a:bodyPr>
          <a:lstStyle/>
          <a:p>
            <a:r>
              <a:rPr lang="en-US" sz="2000" dirty="0"/>
              <a:t>NLP - the process of augmenting human communication with the capabilities found in statistics, machine learning, and the evolving computer science ecosystem.  </a:t>
            </a:r>
          </a:p>
          <a:p>
            <a:r>
              <a:rPr lang="en-US" sz="2000" dirty="0"/>
              <a:t>The general concept of NLP is to systematically breakdown the elements of text, classifying the elements, and predicting the intent of the communication.  </a:t>
            </a:r>
          </a:p>
          <a:p>
            <a:r>
              <a:rPr lang="en-US" sz="2000" dirty="0"/>
              <a:t>Only recently, has the computer processing power and infrastructure been made available to combine with tried and true statistical concepts, to make this possible.</a:t>
            </a:r>
          </a:p>
          <a:p>
            <a:r>
              <a:rPr lang="en-US" sz="2000" dirty="0"/>
              <a:t>For our project, the intent was to capture unstructured data found in segments of text posted on the internet (Twitter texts) and discover the insights that would create a feedback loop to Illumina. 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6FBED8-C6A3-463E-83D8-DE390AC2A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pPr/>
              <a:t>56</a:t>
            </a:fld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BE9564F-606C-4395-AF44-308A2850E0D5}"/>
              </a:ext>
            </a:extLst>
          </p:cNvPr>
          <p:cNvSpPr/>
          <p:nvPr/>
        </p:nvSpPr>
        <p:spPr>
          <a:xfrm>
            <a:off x="182880" y="212141"/>
            <a:ext cx="336499" cy="3364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523326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6E48B-D34D-4C38-BE0A-89CEDB2F8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60828"/>
            <a:ext cx="78867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Natural Language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80C7C1-2679-4AE1-A743-93A27B6AA2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38102"/>
            <a:ext cx="7886700" cy="4738861"/>
          </a:xfrm>
        </p:spPr>
        <p:txBody>
          <a:bodyPr>
            <a:normAutofit/>
          </a:bodyPr>
          <a:lstStyle/>
          <a:p>
            <a:r>
              <a:rPr lang="en-US" sz="2000" dirty="0"/>
              <a:t>NLP - the process of augmenting human communication with the capabilities found in statistics, machine learning, and the evolving computer science ecosystem.  </a:t>
            </a:r>
          </a:p>
          <a:p>
            <a:r>
              <a:rPr lang="en-US" sz="2000" dirty="0"/>
              <a:t>The general concept of NLP is to systematically breakdown the elements of text, classifying the elements, and predicting the intent of the communication.  </a:t>
            </a:r>
          </a:p>
          <a:p>
            <a:r>
              <a:rPr lang="en-US" sz="2000" dirty="0"/>
              <a:t>Only recently, has the computer processing power and infrastructure been made available to combine with tried and true statistical concepts, to make this possible.</a:t>
            </a:r>
          </a:p>
          <a:p>
            <a:r>
              <a:rPr lang="en-US" sz="2000" dirty="0"/>
              <a:t>For our project, the intent was to capture unstructured data found in segments of text posted on the internet (Twitter texts) and discover the insights that would create a feedback loop to Illumina. 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6FBED8-C6A3-463E-83D8-DE390AC2A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pPr/>
              <a:t>57</a:t>
            </a:fld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BE9564F-606C-4395-AF44-308A2850E0D5}"/>
              </a:ext>
            </a:extLst>
          </p:cNvPr>
          <p:cNvSpPr/>
          <p:nvPr/>
        </p:nvSpPr>
        <p:spPr>
          <a:xfrm>
            <a:off x="182880" y="212141"/>
            <a:ext cx="336499" cy="3364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1145989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6E48B-D34D-4C38-BE0A-89CEDB2F8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60828"/>
            <a:ext cx="78867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Natural Language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80C7C1-2679-4AE1-A743-93A27B6AA2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38102"/>
            <a:ext cx="7886700" cy="4738861"/>
          </a:xfrm>
        </p:spPr>
        <p:txBody>
          <a:bodyPr>
            <a:normAutofit/>
          </a:bodyPr>
          <a:lstStyle/>
          <a:p>
            <a:r>
              <a:rPr lang="en-US" sz="2000" dirty="0"/>
              <a:t>NLP - the process of augmenting human communication with the capabilities found in statistics, machine learning, and the evolving computer science ecosystem.  </a:t>
            </a:r>
          </a:p>
          <a:p>
            <a:r>
              <a:rPr lang="en-US" sz="2000" dirty="0"/>
              <a:t>The general concept of NLP is to systematically breakdown the elements of text, classifying the elements, and predicting the intent of the communication.  </a:t>
            </a:r>
          </a:p>
          <a:p>
            <a:r>
              <a:rPr lang="en-US" sz="2000" dirty="0"/>
              <a:t>Only recently, has the computer processing power and infrastructure been made available to combine with tried and true statistical concepts, to make this possible.</a:t>
            </a:r>
          </a:p>
          <a:p>
            <a:r>
              <a:rPr lang="en-US" sz="2000" dirty="0"/>
              <a:t>For our project, the intent was to capture unstructured data found in segments of text posted on the internet (Twitter texts) and discover the insights that would create a feedback loop to Illumina. 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6FBED8-C6A3-463E-83D8-DE390AC2A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pPr/>
              <a:t>58</a:t>
            </a:fld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BE9564F-606C-4395-AF44-308A2850E0D5}"/>
              </a:ext>
            </a:extLst>
          </p:cNvPr>
          <p:cNvSpPr/>
          <p:nvPr/>
        </p:nvSpPr>
        <p:spPr>
          <a:xfrm>
            <a:off x="182880" y="212141"/>
            <a:ext cx="336499" cy="3364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3413893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6E48B-D34D-4C38-BE0A-89CEDB2F8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60828"/>
            <a:ext cx="78867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Natural Language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80C7C1-2679-4AE1-A743-93A27B6AA2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38102"/>
            <a:ext cx="7886700" cy="4738861"/>
          </a:xfrm>
        </p:spPr>
        <p:txBody>
          <a:bodyPr>
            <a:normAutofit/>
          </a:bodyPr>
          <a:lstStyle/>
          <a:p>
            <a:r>
              <a:rPr lang="en-US" sz="2000" dirty="0"/>
              <a:t>NLP - the process of augmenting human communication with the capabilities found in statistics, machine learning, and the evolving computer science ecosystem.  </a:t>
            </a:r>
          </a:p>
          <a:p>
            <a:r>
              <a:rPr lang="en-US" sz="2000" dirty="0"/>
              <a:t>The general concept of NLP is to systematically breakdown the elements of text, classifying the elements, and predicting the intent of the communication.  </a:t>
            </a:r>
          </a:p>
          <a:p>
            <a:r>
              <a:rPr lang="en-US" sz="2000" dirty="0"/>
              <a:t>Only recently, has the computer processing power and infrastructure been made available to combine with tried and true statistical concepts, to make this possible.</a:t>
            </a:r>
          </a:p>
          <a:p>
            <a:r>
              <a:rPr lang="en-US" sz="2000" dirty="0"/>
              <a:t>For our project, the intent was to capture unstructured data found in segments of text posted on the internet (Twitter texts) and discover the insights that would create a feedback loop to Illumina. 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6FBED8-C6A3-463E-83D8-DE390AC2A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pPr/>
              <a:t>59</a:t>
            </a:fld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BE9564F-606C-4395-AF44-308A2850E0D5}"/>
              </a:ext>
            </a:extLst>
          </p:cNvPr>
          <p:cNvSpPr/>
          <p:nvPr/>
        </p:nvSpPr>
        <p:spPr>
          <a:xfrm>
            <a:off x="182880" y="212141"/>
            <a:ext cx="336499" cy="3364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1193592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705929"/>
            <a:ext cx="7645195" cy="3994323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/>
              <a:t>For this project we collected post-market data on the performance of products made by Illumina </a:t>
            </a:r>
          </a:p>
          <a:p>
            <a:r>
              <a:rPr lang="en-US" sz="2800" dirty="0"/>
              <a:t>The data were obtained by collecting tweets related to the company products from Twitter using a custom Python script</a:t>
            </a:r>
          </a:p>
          <a:p>
            <a:r>
              <a:rPr lang="en-US" sz="2800" dirty="0"/>
              <a:t>The tweets were organized in a MongoDB database for further analysis and custom summaries</a:t>
            </a:r>
          </a:p>
          <a:p>
            <a:r>
              <a:rPr lang="en-US" sz="2800" dirty="0"/>
              <a:t>Simple Natural Language Processing analysis of the tweets collected in the database was demonstrated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38327683-8978-6B4B-9130-4A6A841F0549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20A4524-3406-4393-BA38-0816987C914D}"/>
              </a:ext>
            </a:extLst>
          </p:cNvPr>
          <p:cNvSpPr/>
          <p:nvPr/>
        </p:nvSpPr>
        <p:spPr>
          <a:xfrm>
            <a:off x="182880" y="212141"/>
            <a:ext cx="336499" cy="3364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2822462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6E48B-D34D-4C38-BE0A-89CEDB2F8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60828"/>
            <a:ext cx="78867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Natural Language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80C7C1-2679-4AE1-A743-93A27B6AA2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38102"/>
            <a:ext cx="7886700" cy="4738861"/>
          </a:xfrm>
        </p:spPr>
        <p:txBody>
          <a:bodyPr>
            <a:normAutofit/>
          </a:bodyPr>
          <a:lstStyle/>
          <a:p>
            <a:r>
              <a:rPr lang="en-US" sz="2000" dirty="0"/>
              <a:t>NLP - the process of augmenting human communication with the capabilities found in statistics, machine learning, and the evolving computer science ecosystem.  </a:t>
            </a:r>
          </a:p>
          <a:p>
            <a:r>
              <a:rPr lang="en-US" sz="2000" dirty="0"/>
              <a:t>The general concept of NLP is to systematically breakdown the elements of text, classifying the elements, and predicting the intent of the communication.  </a:t>
            </a:r>
          </a:p>
          <a:p>
            <a:r>
              <a:rPr lang="en-US" sz="2000" dirty="0"/>
              <a:t>Only recently, has the computer processing power and infrastructure been made available to combine with tried and true statistical concepts, to make this possible.</a:t>
            </a:r>
          </a:p>
          <a:p>
            <a:r>
              <a:rPr lang="en-US" sz="2000" dirty="0"/>
              <a:t>For our project, the intent was to capture unstructured data found in segments of text posted on the internet (Twitter texts) and discover the insights that would create a feedback loop to Illumina. 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6FBED8-C6A3-463E-83D8-DE390AC2A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pPr/>
              <a:t>60</a:t>
            </a:fld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BE9564F-606C-4395-AF44-308A2850E0D5}"/>
              </a:ext>
            </a:extLst>
          </p:cNvPr>
          <p:cNvSpPr/>
          <p:nvPr/>
        </p:nvSpPr>
        <p:spPr>
          <a:xfrm>
            <a:off x="182880" y="212141"/>
            <a:ext cx="336499" cy="3364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3229848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6E48B-D34D-4C38-BE0A-89CEDB2F8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60828"/>
            <a:ext cx="78867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Natural Language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80C7C1-2679-4AE1-A743-93A27B6AA2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38102"/>
            <a:ext cx="7886700" cy="4738861"/>
          </a:xfrm>
        </p:spPr>
        <p:txBody>
          <a:bodyPr>
            <a:normAutofit/>
          </a:bodyPr>
          <a:lstStyle/>
          <a:p>
            <a:r>
              <a:rPr lang="en-US" sz="2000" dirty="0"/>
              <a:t>NLP - the process of augmenting human communication with the capabilities found in statistics, machine learning, and the evolving computer science ecosystem.  </a:t>
            </a:r>
          </a:p>
          <a:p>
            <a:r>
              <a:rPr lang="en-US" sz="2000" dirty="0"/>
              <a:t>The general concept of NLP is to systematically breakdown the elements of text, classifying the elements, and predicting the intent of the communication.  </a:t>
            </a:r>
          </a:p>
          <a:p>
            <a:r>
              <a:rPr lang="en-US" sz="2000" dirty="0"/>
              <a:t>Only recently, has the computer processing power and infrastructure been made available to combine with tried and true statistical concepts, to make this possible.</a:t>
            </a:r>
          </a:p>
          <a:p>
            <a:r>
              <a:rPr lang="en-US" sz="2000" dirty="0"/>
              <a:t>For our project, the intent was to capture unstructured data found in segments of text posted on the internet (Twitter texts) and discover the insights that would create a feedback loop to Illumina. 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6FBED8-C6A3-463E-83D8-DE390AC2A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pPr/>
              <a:t>61</a:t>
            </a:fld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BE9564F-606C-4395-AF44-308A2850E0D5}"/>
              </a:ext>
            </a:extLst>
          </p:cNvPr>
          <p:cNvSpPr/>
          <p:nvPr/>
        </p:nvSpPr>
        <p:spPr>
          <a:xfrm>
            <a:off x="182880" y="212141"/>
            <a:ext cx="336499" cy="3364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2436310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6E48B-D34D-4C38-BE0A-89CEDB2F8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60828"/>
            <a:ext cx="78867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Natural Language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80C7C1-2679-4AE1-A743-93A27B6AA2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38102"/>
            <a:ext cx="7886700" cy="4738861"/>
          </a:xfrm>
        </p:spPr>
        <p:txBody>
          <a:bodyPr>
            <a:normAutofit/>
          </a:bodyPr>
          <a:lstStyle/>
          <a:p>
            <a:r>
              <a:rPr lang="en-US" sz="2000" dirty="0"/>
              <a:t>NLP - the process of augmenting human communication with the capabilities found in statistics, machine learning, and the evolving computer science ecosystem.  </a:t>
            </a:r>
          </a:p>
          <a:p>
            <a:r>
              <a:rPr lang="en-US" sz="2000" dirty="0"/>
              <a:t>The general concept of NLP is to systematically breakdown the elements of text, classifying the elements, and predicting the intent of the communication.  </a:t>
            </a:r>
          </a:p>
          <a:p>
            <a:r>
              <a:rPr lang="en-US" sz="2000" dirty="0"/>
              <a:t>Only recently, has the computer processing power and infrastructure been made available to combine with tried and true statistical concepts, to make this possible.</a:t>
            </a:r>
          </a:p>
          <a:p>
            <a:r>
              <a:rPr lang="en-US" sz="2000" dirty="0"/>
              <a:t>For our project, the intent was to capture unstructured data found in segments of text posted on the internet (Twitter texts) and discover the insights that would create a feedback loop to Illumina. 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6FBED8-C6A3-463E-83D8-DE390AC2A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pPr/>
              <a:t>62</a:t>
            </a:fld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BE9564F-606C-4395-AF44-308A2850E0D5}"/>
              </a:ext>
            </a:extLst>
          </p:cNvPr>
          <p:cNvSpPr/>
          <p:nvPr/>
        </p:nvSpPr>
        <p:spPr>
          <a:xfrm>
            <a:off x="182880" y="212141"/>
            <a:ext cx="336499" cy="3364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3992226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49" y="365126"/>
            <a:ext cx="8407286" cy="1325563"/>
          </a:xfrm>
        </p:spPr>
        <p:txBody>
          <a:bodyPr>
            <a:normAutofit/>
          </a:bodyPr>
          <a:lstStyle/>
          <a:p>
            <a:r>
              <a:rPr lang="en-US" sz="3600" dirty="0"/>
              <a:t>Natural Language Processing (cont.)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990" y="1794194"/>
            <a:ext cx="788670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Queried MongoDB with Python</a:t>
            </a:r>
          </a:p>
          <a:p>
            <a:r>
              <a:rPr lang="en-US" sz="2400" dirty="0"/>
              <a:t>Established connection with MongoDB using “</a:t>
            </a:r>
            <a:r>
              <a:rPr lang="en-US" sz="2400" dirty="0" err="1"/>
              <a:t>pymongo</a:t>
            </a:r>
            <a:r>
              <a:rPr lang="en-US" sz="2400" dirty="0"/>
              <a:t>” library and query the data</a:t>
            </a:r>
          </a:p>
          <a:p>
            <a:r>
              <a:rPr lang="en-US" sz="2400" dirty="0"/>
              <a:t>Used “</a:t>
            </a:r>
            <a:r>
              <a:rPr lang="en-US" sz="2400" dirty="0" err="1"/>
              <a:t>textblob</a:t>
            </a:r>
            <a:r>
              <a:rPr lang="en-US" sz="2400" dirty="0"/>
              <a:t>” library for rudimentary Natural Language Processing</a:t>
            </a:r>
          </a:p>
          <a:p>
            <a:r>
              <a:rPr lang="en-US" sz="2400" dirty="0" err="1"/>
              <a:t>TextBlob</a:t>
            </a:r>
            <a:r>
              <a:rPr lang="en-US" sz="2400" dirty="0"/>
              <a:t> allows to detect language and translate into English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Although not perfect – allows to analyze tweets in other languages</a:t>
            </a:r>
          </a:p>
          <a:p>
            <a:r>
              <a:rPr lang="en-US" sz="2400" dirty="0" err="1"/>
              <a:t>TextBlob</a:t>
            </a:r>
            <a:r>
              <a:rPr lang="en-US" sz="2400" dirty="0"/>
              <a:t> was used to run a sentiment polarity analysis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63</a:t>
            </a:fld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560A75A-166F-47D6-B58D-DFEB3C311737}"/>
              </a:ext>
            </a:extLst>
          </p:cNvPr>
          <p:cNvSpPr/>
          <p:nvPr/>
        </p:nvSpPr>
        <p:spPr>
          <a:xfrm>
            <a:off x="182880" y="212141"/>
            <a:ext cx="336499" cy="3364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753163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Natural language processing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990" y="1794194"/>
            <a:ext cx="788670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Queried MongoDB with Python</a:t>
            </a:r>
          </a:p>
          <a:p>
            <a:r>
              <a:rPr lang="en-US" sz="2400" dirty="0"/>
              <a:t>Established connection with MongoDB using “</a:t>
            </a:r>
            <a:r>
              <a:rPr lang="en-US" sz="2400" dirty="0" err="1"/>
              <a:t>pymongo</a:t>
            </a:r>
            <a:r>
              <a:rPr lang="en-US" sz="2400" dirty="0"/>
              <a:t>” library and query the data</a:t>
            </a:r>
          </a:p>
          <a:p>
            <a:r>
              <a:rPr lang="en-US" sz="2400" dirty="0"/>
              <a:t>Used “</a:t>
            </a:r>
            <a:r>
              <a:rPr lang="en-US" sz="2400" dirty="0" err="1"/>
              <a:t>textblob</a:t>
            </a:r>
            <a:r>
              <a:rPr lang="en-US" sz="2400" dirty="0"/>
              <a:t>” library for rudimentary Natural Language Processing</a:t>
            </a:r>
          </a:p>
          <a:p>
            <a:r>
              <a:rPr lang="en-US" sz="2400" dirty="0" err="1"/>
              <a:t>TextBlob</a:t>
            </a:r>
            <a:r>
              <a:rPr lang="en-US" sz="2400" dirty="0"/>
              <a:t> allows to detect language and translate into English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Although not perfect – allows to analyze tweets in other languages</a:t>
            </a:r>
          </a:p>
          <a:p>
            <a:r>
              <a:rPr lang="en-US" sz="2400" dirty="0" err="1"/>
              <a:t>TextBlob</a:t>
            </a:r>
            <a:r>
              <a:rPr lang="en-US" sz="2400" dirty="0"/>
              <a:t> was used to run a sentiment polarity analysis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64</a:t>
            </a:fld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560A75A-166F-47D6-B58D-DFEB3C311737}"/>
              </a:ext>
            </a:extLst>
          </p:cNvPr>
          <p:cNvSpPr/>
          <p:nvPr/>
        </p:nvSpPr>
        <p:spPr>
          <a:xfrm>
            <a:off x="182880" y="212141"/>
            <a:ext cx="336499" cy="3364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1600362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Natural language processing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990" y="1794194"/>
            <a:ext cx="788670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Queried MongoDB with Python</a:t>
            </a:r>
          </a:p>
          <a:p>
            <a:r>
              <a:rPr lang="en-US" sz="2400" dirty="0"/>
              <a:t>Established connection with MongoDB using “</a:t>
            </a:r>
            <a:r>
              <a:rPr lang="en-US" sz="2400" dirty="0" err="1"/>
              <a:t>pymongo</a:t>
            </a:r>
            <a:r>
              <a:rPr lang="en-US" sz="2400" dirty="0"/>
              <a:t>” library and query the data</a:t>
            </a:r>
          </a:p>
          <a:p>
            <a:r>
              <a:rPr lang="en-US" sz="2400" dirty="0"/>
              <a:t>Used “</a:t>
            </a:r>
            <a:r>
              <a:rPr lang="en-US" sz="2400" dirty="0" err="1"/>
              <a:t>textblob</a:t>
            </a:r>
            <a:r>
              <a:rPr lang="en-US" sz="2400" dirty="0"/>
              <a:t>” library for rudimentary Natural Language Processing</a:t>
            </a:r>
          </a:p>
          <a:p>
            <a:r>
              <a:rPr lang="en-US" sz="2400" dirty="0" err="1"/>
              <a:t>TextBlob</a:t>
            </a:r>
            <a:r>
              <a:rPr lang="en-US" sz="2400" dirty="0"/>
              <a:t> allows to detect language and translate into English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Although not perfect – allows to analyze tweets in other languages</a:t>
            </a:r>
          </a:p>
          <a:p>
            <a:r>
              <a:rPr lang="en-US" sz="2400" dirty="0" err="1"/>
              <a:t>TextBlob</a:t>
            </a:r>
            <a:r>
              <a:rPr lang="en-US" sz="2400" dirty="0"/>
              <a:t> was used to run a sentiment polarity analysis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65</a:t>
            </a:fld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560A75A-166F-47D6-B58D-DFEB3C311737}"/>
              </a:ext>
            </a:extLst>
          </p:cNvPr>
          <p:cNvSpPr/>
          <p:nvPr/>
        </p:nvSpPr>
        <p:spPr>
          <a:xfrm>
            <a:off x="182880" y="212141"/>
            <a:ext cx="336499" cy="3364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1851385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Natural language processing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990" y="1794194"/>
            <a:ext cx="788670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Queried MongoDB with Python</a:t>
            </a:r>
          </a:p>
          <a:p>
            <a:r>
              <a:rPr lang="en-US" sz="2400" dirty="0"/>
              <a:t>Established connection with MongoDB using “</a:t>
            </a:r>
            <a:r>
              <a:rPr lang="en-US" sz="2400" dirty="0" err="1"/>
              <a:t>pymongo</a:t>
            </a:r>
            <a:r>
              <a:rPr lang="en-US" sz="2400" dirty="0"/>
              <a:t>” library and query the data</a:t>
            </a:r>
          </a:p>
          <a:p>
            <a:r>
              <a:rPr lang="en-US" sz="2400" dirty="0"/>
              <a:t>Used “</a:t>
            </a:r>
            <a:r>
              <a:rPr lang="en-US" sz="2400" dirty="0" err="1"/>
              <a:t>textblob</a:t>
            </a:r>
            <a:r>
              <a:rPr lang="en-US" sz="2400" dirty="0"/>
              <a:t>” library for rudimentary Natural Language Processing</a:t>
            </a:r>
          </a:p>
          <a:p>
            <a:r>
              <a:rPr lang="en-US" sz="2400" dirty="0" err="1"/>
              <a:t>TextBlob</a:t>
            </a:r>
            <a:r>
              <a:rPr lang="en-US" sz="2400" dirty="0"/>
              <a:t> allows to detect language and translate into English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Although not perfect – allows to analyze tweets in other languages</a:t>
            </a:r>
          </a:p>
          <a:p>
            <a:r>
              <a:rPr lang="en-US" sz="2400" dirty="0" err="1"/>
              <a:t>TextBlob</a:t>
            </a:r>
            <a:r>
              <a:rPr lang="en-US" sz="2400" dirty="0"/>
              <a:t> was used to run a sentiment polarity analysis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66</a:t>
            </a:fld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560A75A-166F-47D6-B58D-DFEB3C311737}"/>
              </a:ext>
            </a:extLst>
          </p:cNvPr>
          <p:cNvSpPr/>
          <p:nvPr/>
        </p:nvSpPr>
        <p:spPr>
          <a:xfrm>
            <a:off x="182880" y="212141"/>
            <a:ext cx="336499" cy="3364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3536478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Natural language processing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990" y="1794194"/>
            <a:ext cx="788670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Queried MongoDB with Python</a:t>
            </a:r>
          </a:p>
          <a:p>
            <a:r>
              <a:rPr lang="en-US" sz="2400" dirty="0"/>
              <a:t>Established connection with MongoDB using “</a:t>
            </a:r>
            <a:r>
              <a:rPr lang="en-US" sz="2400" dirty="0" err="1"/>
              <a:t>pymongo</a:t>
            </a:r>
            <a:r>
              <a:rPr lang="en-US" sz="2400" dirty="0"/>
              <a:t>” library and query the data</a:t>
            </a:r>
          </a:p>
          <a:p>
            <a:r>
              <a:rPr lang="en-US" sz="2400" dirty="0"/>
              <a:t>Used “</a:t>
            </a:r>
            <a:r>
              <a:rPr lang="en-US" sz="2400" dirty="0" err="1"/>
              <a:t>textblob</a:t>
            </a:r>
            <a:r>
              <a:rPr lang="en-US" sz="2400" dirty="0"/>
              <a:t>” library for rudimentary Natural Language Processing</a:t>
            </a:r>
          </a:p>
          <a:p>
            <a:r>
              <a:rPr lang="en-US" sz="2400" dirty="0" err="1"/>
              <a:t>TextBlob</a:t>
            </a:r>
            <a:r>
              <a:rPr lang="en-US" sz="2400" dirty="0"/>
              <a:t> allows to detect language and translate into English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Although not perfect – allows to analyze tweets in other languages</a:t>
            </a:r>
          </a:p>
          <a:p>
            <a:r>
              <a:rPr lang="en-US" sz="2400" dirty="0" err="1"/>
              <a:t>TextBlob</a:t>
            </a:r>
            <a:r>
              <a:rPr lang="en-US" sz="2400" dirty="0"/>
              <a:t> was used to run a sentiment polarity analysis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67</a:t>
            </a:fld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560A75A-166F-47D6-B58D-DFEB3C311737}"/>
              </a:ext>
            </a:extLst>
          </p:cNvPr>
          <p:cNvSpPr/>
          <p:nvPr/>
        </p:nvSpPr>
        <p:spPr>
          <a:xfrm>
            <a:off x="182880" y="212141"/>
            <a:ext cx="336499" cy="3364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2739473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Natural language processing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990" y="1794194"/>
            <a:ext cx="788670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Queried MongoDB with Python</a:t>
            </a:r>
          </a:p>
          <a:p>
            <a:r>
              <a:rPr lang="en-US" sz="2400" dirty="0"/>
              <a:t>Established connection with MongoDB using “</a:t>
            </a:r>
            <a:r>
              <a:rPr lang="en-US" sz="2400" dirty="0" err="1"/>
              <a:t>pymongo</a:t>
            </a:r>
            <a:r>
              <a:rPr lang="en-US" sz="2400" dirty="0"/>
              <a:t>” library and query the data</a:t>
            </a:r>
          </a:p>
          <a:p>
            <a:r>
              <a:rPr lang="en-US" sz="2400" dirty="0"/>
              <a:t>Used “</a:t>
            </a:r>
            <a:r>
              <a:rPr lang="en-US" sz="2400" dirty="0" err="1"/>
              <a:t>textblob</a:t>
            </a:r>
            <a:r>
              <a:rPr lang="en-US" sz="2400" dirty="0"/>
              <a:t>” library for rudimentary Natural Language Processing</a:t>
            </a:r>
          </a:p>
          <a:p>
            <a:r>
              <a:rPr lang="en-US" sz="2400" dirty="0" err="1"/>
              <a:t>TextBlob</a:t>
            </a:r>
            <a:r>
              <a:rPr lang="en-US" sz="2400" dirty="0"/>
              <a:t> allows to detect language and translate into English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Although not perfect – allows to analyze tweets in other languages</a:t>
            </a:r>
          </a:p>
          <a:p>
            <a:r>
              <a:rPr lang="en-US" sz="2400" dirty="0" err="1"/>
              <a:t>TextBlob</a:t>
            </a:r>
            <a:r>
              <a:rPr lang="en-US" sz="2400" dirty="0"/>
              <a:t> was used to run a sentiment polarity analysis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68</a:t>
            </a:fld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560A75A-166F-47D6-B58D-DFEB3C311737}"/>
              </a:ext>
            </a:extLst>
          </p:cNvPr>
          <p:cNvSpPr/>
          <p:nvPr/>
        </p:nvSpPr>
        <p:spPr>
          <a:xfrm>
            <a:off x="182880" y="212141"/>
            <a:ext cx="336499" cy="3364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3040655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747" y="365126"/>
            <a:ext cx="8924633" cy="1325563"/>
          </a:xfrm>
        </p:spPr>
        <p:txBody>
          <a:bodyPr>
            <a:normAutofit/>
          </a:bodyPr>
          <a:lstStyle/>
          <a:p>
            <a:r>
              <a:rPr lang="en-US" sz="3200" dirty="0"/>
              <a:t>Natural language processing </a:t>
            </a:r>
            <a:r>
              <a:rPr lang="en-US" sz="3200"/>
              <a:t>Sentiment Polarity </a:t>
            </a:r>
            <a:r>
              <a:rPr lang="en-US" sz="3200" dirty="0"/>
              <a:t>Analysis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69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EB89EEC-C7EB-4AB3-9C5B-82F26152FB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2842" y="1690689"/>
            <a:ext cx="5304047" cy="4130877"/>
          </a:xfrm>
          <a:prstGeom prst="rect">
            <a:avLst/>
          </a:prstGeom>
        </p:spPr>
      </p:pic>
      <p:pic>
        <p:nvPicPr>
          <p:cNvPr id="1026" name="Picture 2" descr="Image result for happy face">
            <a:extLst>
              <a:ext uri="{FF2B5EF4-FFF2-40B4-BE49-F238E27FC236}">
                <a16:creationId xmlns:a16="http://schemas.microsoft.com/office/drawing/2014/main" id="{2D4D2CBD-5306-451D-BFE9-B485442B2B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5299" y="4820342"/>
            <a:ext cx="1071563" cy="1071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sad face">
            <a:extLst>
              <a:ext uri="{FF2B5EF4-FFF2-40B4-BE49-F238E27FC236}">
                <a16:creationId xmlns:a16="http://schemas.microsoft.com/office/drawing/2014/main" id="{E6451D3D-E43D-4A76-9411-4A979C106B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748" y="4820342"/>
            <a:ext cx="1138889" cy="1138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3B620C8B-6840-49F7-83A3-23596D73E42C}"/>
              </a:ext>
            </a:extLst>
          </p:cNvPr>
          <p:cNvSpPr/>
          <p:nvPr/>
        </p:nvSpPr>
        <p:spPr>
          <a:xfrm>
            <a:off x="182880" y="212141"/>
            <a:ext cx="336499" cy="3364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AA5E40-1F08-45A2-9670-F0F969C5669E}"/>
              </a:ext>
            </a:extLst>
          </p:cNvPr>
          <p:cNvSpPr txBox="1"/>
          <p:nvPr/>
        </p:nvSpPr>
        <p:spPr>
          <a:xfrm>
            <a:off x="7045299" y="2735505"/>
            <a:ext cx="18908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Sentiment polarity for 2 Illumina products</a:t>
            </a:r>
          </a:p>
        </p:txBody>
      </p:sp>
    </p:spTree>
    <p:extLst>
      <p:ext uri="{BB962C8B-B14F-4D97-AF65-F5344CB8AC3E}">
        <p14:creationId xmlns:p14="http://schemas.microsoft.com/office/powerpoint/2010/main" val="2183735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705929"/>
            <a:ext cx="7645195" cy="3994323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/>
              <a:t>For this project we collected post-market data on the performance of products made by Illumina </a:t>
            </a:r>
          </a:p>
          <a:p>
            <a:r>
              <a:rPr lang="en-US" sz="2800" dirty="0"/>
              <a:t>The data were obtained by collecting tweets related to the company products from Twitter using a custom Python script</a:t>
            </a:r>
          </a:p>
          <a:p>
            <a:r>
              <a:rPr lang="en-US" sz="2800" dirty="0"/>
              <a:t>The tweets were organized in a MongoDB database for further analysis and custom summaries</a:t>
            </a:r>
          </a:p>
          <a:p>
            <a:r>
              <a:rPr lang="en-US" sz="2800" dirty="0"/>
              <a:t>Simple Natural Language Processing analysis of the tweets collected in the database was demonstrated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38327683-8978-6B4B-9130-4A6A841F0549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20A4524-3406-4393-BA38-0816987C914D}"/>
              </a:ext>
            </a:extLst>
          </p:cNvPr>
          <p:cNvSpPr/>
          <p:nvPr/>
        </p:nvSpPr>
        <p:spPr>
          <a:xfrm>
            <a:off x="182880" y="212141"/>
            <a:ext cx="336499" cy="3364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3952979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747" y="365126"/>
            <a:ext cx="8924633" cy="1325563"/>
          </a:xfrm>
        </p:spPr>
        <p:txBody>
          <a:bodyPr>
            <a:normAutofit/>
          </a:bodyPr>
          <a:lstStyle/>
          <a:p>
            <a:r>
              <a:rPr lang="en-US" sz="3200" dirty="0"/>
              <a:t>Natural language processing </a:t>
            </a:r>
            <a:r>
              <a:rPr lang="en-US" sz="3200"/>
              <a:t>Sentiment Polarity </a:t>
            </a:r>
            <a:r>
              <a:rPr lang="en-US" sz="3200" dirty="0"/>
              <a:t>Analysis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70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EB89EEC-C7EB-4AB3-9C5B-82F26152FB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2842" y="1690689"/>
            <a:ext cx="5304047" cy="4130877"/>
          </a:xfrm>
          <a:prstGeom prst="rect">
            <a:avLst/>
          </a:prstGeom>
        </p:spPr>
      </p:pic>
      <p:pic>
        <p:nvPicPr>
          <p:cNvPr id="1026" name="Picture 2" descr="Image result for happy face">
            <a:extLst>
              <a:ext uri="{FF2B5EF4-FFF2-40B4-BE49-F238E27FC236}">
                <a16:creationId xmlns:a16="http://schemas.microsoft.com/office/drawing/2014/main" id="{2D4D2CBD-5306-451D-BFE9-B485442B2B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5299" y="4820342"/>
            <a:ext cx="1071563" cy="1071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sad face">
            <a:extLst>
              <a:ext uri="{FF2B5EF4-FFF2-40B4-BE49-F238E27FC236}">
                <a16:creationId xmlns:a16="http://schemas.microsoft.com/office/drawing/2014/main" id="{E6451D3D-E43D-4A76-9411-4A979C106B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748" y="4820342"/>
            <a:ext cx="1138889" cy="1138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3B620C8B-6840-49F7-83A3-23596D73E42C}"/>
              </a:ext>
            </a:extLst>
          </p:cNvPr>
          <p:cNvSpPr/>
          <p:nvPr/>
        </p:nvSpPr>
        <p:spPr>
          <a:xfrm>
            <a:off x="182880" y="212141"/>
            <a:ext cx="336499" cy="3364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AA5E40-1F08-45A2-9670-F0F969C5669E}"/>
              </a:ext>
            </a:extLst>
          </p:cNvPr>
          <p:cNvSpPr txBox="1"/>
          <p:nvPr/>
        </p:nvSpPr>
        <p:spPr>
          <a:xfrm>
            <a:off x="7045299" y="2735505"/>
            <a:ext cx="18908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Sentiment polarity for 2 Illumina products</a:t>
            </a:r>
          </a:p>
        </p:txBody>
      </p:sp>
    </p:spTree>
    <p:extLst>
      <p:ext uri="{BB962C8B-B14F-4D97-AF65-F5344CB8AC3E}">
        <p14:creationId xmlns:p14="http://schemas.microsoft.com/office/powerpoint/2010/main" val="3923018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747" y="365126"/>
            <a:ext cx="8924633" cy="1325563"/>
          </a:xfrm>
        </p:spPr>
        <p:txBody>
          <a:bodyPr>
            <a:normAutofit/>
          </a:bodyPr>
          <a:lstStyle/>
          <a:p>
            <a:r>
              <a:rPr lang="en-US" sz="3200" dirty="0"/>
              <a:t>Natural language processing </a:t>
            </a:r>
            <a:r>
              <a:rPr lang="en-US" sz="3200"/>
              <a:t>Sentiment Polarity </a:t>
            </a:r>
            <a:r>
              <a:rPr lang="en-US" sz="3200" dirty="0"/>
              <a:t>Analysis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71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EB89EEC-C7EB-4AB3-9C5B-82F26152FB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2842" y="1690689"/>
            <a:ext cx="5304047" cy="4130877"/>
          </a:xfrm>
          <a:prstGeom prst="rect">
            <a:avLst/>
          </a:prstGeom>
        </p:spPr>
      </p:pic>
      <p:pic>
        <p:nvPicPr>
          <p:cNvPr id="1026" name="Picture 2" descr="Image result for happy face">
            <a:extLst>
              <a:ext uri="{FF2B5EF4-FFF2-40B4-BE49-F238E27FC236}">
                <a16:creationId xmlns:a16="http://schemas.microsoft.com/office/drawing/2014/main" id="{2D4D2CBD-5306-451D-BFE9-B485442B2B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5299" y="4820342"/>
            <a:ext cx="1071563" cy="1071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sad face">
            <a:extLst>
              <a:ext uri="{FF2B5EF4-FFF2-40B4-BE49-F238E27FC236}">
                <a16:creationId xmlns:a16="http://schemas.microsoft.com/office/drawing/2014/main" id="{E6451D3D-E43D-4A76-9411-4A979C106B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748" y="4820342"/>
            <a:ext cx="1138889" cy="1138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3B620C8B-6840-49F7-83A3-23596D73E42C}"/>
              </a:ext>
            </a:extLst>
          </p:cNvPr>
          <p:cNvSpPr/>
          <p:nvPr/>
        </p:nvSpPr>
        <p:spPr>
          <a:xfrm>
            <a:off x="182880" y="212141"/>
            <a:ext cx="336499" cy="3364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AA5E40-1F08-45A2-9670-F0F969C5669E}"/>
              </a:ext>
            </a:extLst>
          </p:cNvPr>
          <p:cNvSpPr txBox="1"/>
          <p:nvPr/>
        </p:nvSpPr>
        <p:spPr>
          <a:xfrm>
            <a:off x="7045299" y="2735505"/>
            <a:ext cx="18908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Sentiment polarity for 2 Illumina products</a:t>
            </a:r>
          </a:p>
        </p:txBody>
      </p:sp>
    </p:spTree>
    <p:extLst>
      <p:ext uri="{BB962C8B-B14F-4D97-AF65-F5344CB8AC3E}">
        <p14:creationId xmlns:p14="http://schemas.microsoft.com/office/powerpoint/2010/main" val="2465273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747" y="365126"/>
            <a:ext cx="8924633" cy="1325563"/>
          </a:xfrm>
        </p:spPr>
        <p:txBody>
          <a:bodyPr>
            <a:normAutofit/>
          </a:bodyPr>
          <a:lstStyle/>
          <a:p>
            <a:r>
              <a:rPr lang="en-US" sz="3200" dirty="0"/>
              <a:t>Natural language processing </a:t>
            </a:r>
            <a:r>
              <a:rPr lang="en-US" sz="3200"/>
              <a:t>Sentiment Polarity </a:t>
            </a:r>
            <a:r>
              <a:rPr lang="en-US" sz="3200" dirty="0"/>
              <a:t>Analysis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72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EB89EEC-C7EB-4AB3-9C5B-82F26152FB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2842" y="1690689"/>
            <a:ext cx="5304047" cy="4130877"/>
          </a:xfrm>
          <a:prstGeom prst="rect">
            <a:avLst/>
          </a:prstGeom>
        </p:spPr>
      </p:pic>
      <p:pic>
        <p:nvPicPr>
          <p:cNvPr id="1026" name="Picture 2" descr="Image result for happy face">
            <a:extLst>
              <a:ext uri="{FF2B5EF4-FFF2-40B4-BE49-F238E27FC236}">
                <a16:creationId xmlns:a16="http://schemas.microsoft.com/office/drawing/2014/main" id="{2D4D2CBD-5306-451D-BFE9-B485442B2B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5299" y="4820342"/>
            <a:ext cx="1071563" cy="1071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sad face">
            <a:extLst>
              <a:ext uri="{FF2B5EF4-FFF2-40B4-BE49-F238E27FC236}">
                <a16:creationId xmlns:a16="http://schemas.microsoft.com/office/drawing/2014/main" id="{E6451D3D-E43D-4A76-9411-4A979C106B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748" y="4820342"/>
            <a:ext cx="1138889" cy="1138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3B620C8B-6840-49F7-83A3-23596D73E42C}"/>
              </a:ext>
            </a:extLst>
          </p:cNvPr>
          <p:cNvSpPr/>
          <p:nvPr/>
        </p:nvSpPr>
        <p:spPr>
          <a:xfrm>
            <a:off x="182880" y="212141"/>
            <a:ext cx="336499" cy="3364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AA5E40-1F08-45A2-9670-F0F969C5669E}"/>
              </a:ext>
            </a:extLst>
          </p:cNvPr>
          <p:cNvSpPr txBox="1"/>
          <p:nvPr/>
        </p:nvSpPr>
        <p:spPr>
          <a:xfrm>
            <a:off x="7045299" y="2735505"/>
            <a:ext cx="18908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Sentiment polarity for 2 Illumina products</a:t>
            </a:r>
          </a:p>
        </p:txBody>
      </p:sp>
    </p:spTree>
    <p:extLst>
      <p:ext uri="{BB962C8B-B14F-4D97-AF65-F5344CB8AC3E}">
        <p14:creationId xmlns:p14="http://schemas.microsoft.com/office/powerpoint/2010/main" val="2875463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Natural Language Processing</a:t>
            </a:r>
            <a:br>
              <a:rPr lang="en-US" sz="3200" dirty="0"/>
            </a:br>
            <a:r>
              <a:rPr lang="en-US" sz="3200" dirty="0"/>
              <a:t>Sentiment Analysis </a:t>
            </a:r>
            <a:br>
              <a:rPr lang="en-US" sz="3200" dirty="0"/>
            </a:br>
            <a:r>
              <a:rPr lang="en-US" sz="3200" dirty="0">
                <a:solidFill>
                  <a:srgbClr val="FF0000"/>
                </a:solidFill>
              </a:rPr>
              <a:t>“Pitfalls”!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73</a:t>
            </a:fld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82535E2-0CF8-47E0-9F0A-40CAA82E1803}"/>
              </a:ext>
            </a:extLst>
          </p:cNvPr>
          <p:cNvGrpSpPr/>
          <p:nvPr/>
        </p:nvGrpSpPr>
        <p:grpSpPr>
          <a:xfrm>
            <a:off x="114245" y="1953491"/>
            <a:ext cx="3609857" cy="1844841"/>
            <a:chOff x="114245" y="2458007"/>
            <a:chExt cx="2602633" cy="1340325"/>
          </a:xfrm>
        </p:grpSpPr>
        <p:pic>
          <p:nvPicPr>
            <p:cNvPr id="1026" name="Picture 2" descr="Image result for happy face">
              <a:extLst>
                <a:ext uri="{FF2B5EF4-FFF2-40B4-BE49-F238E27FC236}">
                  <a16:creationId xmlns:a16="http://schemas.microsoft.com/office/drawing/2014/main" id="{2D4D2CBD-5306-451D-BFE9-B485442B2B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47546" y="3429000"/>
              <a:ext cx="369332" cy="3693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Image result for sad face">
              <a:extLst>
                <a:ext uri="{FF2B5EF4-FFF2-40B4-BE49-F238E27FC236}">
                  <a16:creationId xmlns:a16="http://schemas.microsoft.com/office/drawing/2014/main" id="{E6451D3D-E43D-4A76-9411-4A979C106B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5" y="3429000"/>
              <a:ext cx="369332" cy="3693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AB9E70B-0B4F-45EF-AF01-97B4299545CF}"/>
                </a:ext>
              </a:extLst>
            </p:cNvPr>
            <p:cNvGrpSpPr/>
            <p:nvPr/>
          </p:nvGrpSpPr>
          <p:grpSpPr>
            <a:xfrm>
              <a:off x="564550" y="2458007"/>
              <a:ext cx="1702023" cy="1325563"/>
              <a:chOff x="863757" y="1690689"/>
              <a:chExt cx="1702023" cy="1325563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0EB89EEC-C7EB-4AB3-9C5B-82F26152FB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63757" y="1690689"/>
                <a:ext cx="1702023" cy="1325563"/>
              </a:xfrm>
              <a:prstGeom prst="rect">
                <a:avLst/>
              </a:prstGeom>
            </p:spPr>
          </p:pic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A3FDDA53-447A-4BA9-B56C-6A767BDA9C6C}"/>
                  </a:ext>
                </a:extLst>
              </p:cNvPr>
              <p:cNvSpPr/>
              <p:nvPr/>
            </p:nvSpPr>
            <p:spPr>
              <a:xfrm>
                <a:off x="863757" y="2602523"/>
                <a:ext cx="551805" cy="413729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AAD22600-E68A-4785-982E-D59FC8205E47}"/>
              </a:ext>
            </a:extLst>
          </p:cNvPr>
          <p:cNvSpPr/>
          <p:nvPr/>
        </p:nvSpPr>
        <p:spPr>
          <a:xfrm>
            <a:off x="182880" y="212141"/>
            <a:ext cx="336499" cy="3364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34F7935-B251-478A-A3D5-C4ECF54CA4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68992" y="1818473"/>
            <a:ext cx="1676400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048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Natural Language Processing</a:t>
            </a:r>
            <a:br>
              <a:rPr lang="en-US" sz="3200" dirty="0"/>
            </a:br>
            <a:r>
              <a:rPr lang="en-US" sz="3200" dirty="0"/>
              <a:t>Sentiment Analysis </a:t>
            </a:r>
            <a:br>
              <a:rPr lang="en-US" sz="3200" dirty="0"/>
            </a:br>
            <a:r>
              <a:rPr lang="en-US" sz="3200" dirty="0">
                <a:solidFill>
                  <a:srgbClr val="FF0000"/>
                </a:solidFill>
              </a:rPr>
              <a:t>“Pitfalls”!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74</a:t>
            </a:fld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82535E2-0CF8-47E0-9F0A-40CAA82E1803}"/>
              </a:ext>
            </a:extLst>
          </p:cNvPr>
          <p:cNvGrpSpPr/>
          <p:nvPr/>
        </p:nvGrpSpPr>
        <p:grpSpPr>
          <a:xfrm>
            <a:off x="114245" y="1953491"/>
            <a:ext cx="3609857" cy="1844841"/>
            <a:chOff x="114245" y="2458007"/>
            <a:chExt cx="2602633" cy="1340325"/>
          </a:xfrm>
        </p:grpSpPr>
        <p:pic>
          <p:nvPicPr>
            <p:cNvPr id="1026" name="Picture 2" descr="Image result for happy face">
              <a:extLst>
                <a:ext uri="{FF2B5EF4-FFF2-40B4-BE49-F238E27FC236}">
                  <a16:creationId xmlns:a16="http://schemas.microsoft.com/office/drawing/2014/main" id="{2D4D2CBD-5306-451D-BFE9-B485442B2B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47546" y="3429000"/>
              <a:ext cx="369332" cy="3693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Image result for sad face">
              <a:extLst>
                <a:ext uri="{FF2B5EF4-FFF2-40B4-BE49-F238E27FC236}">
                  <a16:creationId xmlns:a16="http://schemas.microsoft.com/office/drawing/2014/main" id="{E6451D3D-E43D-4A76-9411-4A979C106B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5" y="3429000"/>
              <a:ext cx="369332" cy="3693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AB9E70B-0B4F-45EF-AF01-97B4299545CF}"/>
                </a:ext>
              </a:extLst>
            </p:cNvPr>
            <p:cNvGrpSpPr/>
            <p:nvPr/>
          </p:nvGrpSpPr>
          <p:grpSpPr>
            <a:xfrm>
              <a:off x="564550" y="2458007"/>
              <a:ext cx="1702023" cy="1325563"/>
              <a:chOff x="863757" y="1690689"/>
              <a:chExt cx="1702023" cy="1325563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0EB89EEC-C7EB-4AB3-9C5B-82F26152FB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63757" y="1690689"/>
                <a:ext cx="1702023" cy="1325563"/>
              </a:xfrm>
              <a:prstGeom prst="rect">
                <a:avLst/>
              </a:prstGeom>
            </p:spPr>
          </p:pic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A3FDDA53-447A-4BA9-B56C-6A767BDA9C6C}"/>
                  </a:ext>
                </a:extLst>
              </p:cNvPr>
              <p:cNvSpPr/>
              <p:nvPr/>
            </p:nvSpPr>
            <p:spPr>
              <a:xfrm>
                <a:off x="863757" y="2602523"/>
                <a:ext cx="551805" cy="413729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41BF3643-32CD-4D82-846F-37F861F0DA97}"/>
              </a:ext>
            </a:extLst>
          </p:cNvPr>
          <p:cNvSpPr/>
          <p:nvPr/>
        </p:nvSpPr>
        <p:spPr>
          <a:xfrm>
            <a:off x="483577" y="4438332"/>
            <a:ext cx="854612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NimbusRomNo9L-Regu"/>
              </a:rPr>
              <a:t>”</a:t>
            </a:r>
            <a:r>
              <a:rPr lang="en-US" dirty="0">
                <a:latin typeface="NimbusRomNo9L-ReguItal"/>
              </a:rPr>
              <a:t>Just shy of 4 </a:t>
            </a:r>
            <a:r>
              <a:rPr lang="en-US" dirty="0" err="1">
                <a:latin typeface="NimbusRomNo9L-ReguItal"/>
              </a:rPr>
              <a:t>TeraBases</a:t>
            </a:r>
            <a:r>
              <a:rPr lang="en-US" dirty="0">
                <a:latin typeface="NimbusRomNo9L-ReguItal"/>
              </a:rPr>
              <a:t> for our S4 </a:t>
            </a:r>
            <a:r>
              <a:rPr lang="en-US" dirty="0" err="1">
                <a:latin typeface="NimbusRomNo9L-ReguItal"/>
              </a:rPr>
              <a:t>NovaSeq</a:t>
            </a:r>
            <a:r>
              <a:rPr lang="en-US" dirty="0">
                <a:latin typeface="NimbusRomNo9L-ReguItal"/>
              </a:rPr>
              <a:t> run. That is seriously mad!</a:t>
            </a:r>
            <a:r>
              <a:rPr lang="en-US" dirty="0">
                <a:latin typeface="NimbusRomNo9L-Regu"/>
              </a:rPr>
              <a:t>”</a:t>
            </a:r>
          </a:p>
          <a:p>
            <a:endParaRPr lang="en-US" dirty="0">
              <a:latin typeface="NimbusRomNo9L-Regu"/>
            </a:endParaRPr>
          </a:p>
          <a:p>
            <a:r>
              <a:rPr lang="en-US" dirty="0">
                <a:latin typeface="NimbusRomNo9L-Regu"/>
              </a:rPr>
              <a:t>	</a:t>
            </a:r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AD22600-E68A-4785-982E-D59FC8205E47}"/>
              </a:ext>
            </a:extLst>
          </p:cNvPr>
          <p:cNvSpPr/>
          <p:nvPr/>
        </p:nvSpPr>
        <p:spPr>
          <a:xfrm>
            <a:off x="182880" y="212141"/>
            <a:ext cx="336499" cy="3364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34F7935-B251-478A-A3D5-C4ECF54CA4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68992" y="1818473"/>
            <a:ext cx="1676400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486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Natural Language Processing</a:t>
            </a:r>
            <a:br>
              <a:rPr lang="en-US" sz="3200" dirty="0"/>
            </a:br>
            <a:r>
              <a:rPr lang="en-US" sz="3200" dirty="0"/>
              <a:t>Sentiment Analysis </a:t>
            </a:r>
            <a:br>
              <a:rPr lang="en-US" sz="3200" dirty="0"/>
            </a:br>
            <a:r>
              <a:rPr lang="en-US" sz="3200" dirty="0">
                <a:solidFill>
                  <a:srgbClr val="FF0000"/>
                </a:solidFill>
              </a:rPr>
              <a:t>“Pitfalls”!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75</a:t>
            </a:fld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82535E2-0CF8-47E0-9F0A-40CAA82E1803}"/>
              </a:ext>
            </a:extLst>
          </p:cNvPr>
          <p:cNvGrpSpPr/>
          <p:nvPr/>
        </p:nvGrpSpPr>
        <p:grpSpPr>
          <a:xfrm>
            <a:off x="114245" y="1953491"/>
            <a:ext cx="3609857" cy="1844841"/>
            <a:chOff x="114245" y="2458007"/>
            <a:chExt cx="2602633" cy="1340325"/>
          </a:xfrm>
        </p:grpSpPr>
        <p:pic>
          <p:nvPicPr>
            <p:cNvPr id="1026" name="Picture 2" descr="Image result for happy face">
              <a:extLst>
                <a:ext uri="{FF2B5EF4-FFF2-40B4-BE49-F238E27FC236}">
                  <a16:creationId xmlns:a16="http://schemas.microsoft.com/office/drawing/2014/main" id="{2D4D2CBD-5306-451D-BFE9-B485442B2B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47546" y="3429000"/>
              <a:ext cx="369332" cy="3693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Image result for sad face">
              <a:extLst>
                <a:ext uri="{FF2B5EF4-FFF2-40B4-BE49-F238E27FC236}">
                  <a16:creationId xmlns:a16="http://schemas.microsoft.com/office/drawing/2014/main" id="{E6451D3D-E43D-4A76-9411-4A979C106B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5" y="3429000"/>
              <a:ext cx="369332" cy="3693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AB9E70B-0B4F-45EF-AF01-97B4299545CF}"/>
                </a:ext>
              </a:extLst>
            </p:cNvPr>
            <p:cNvGrpSpPr/>
            <p:nvPr/>
          </p:nvGrpSpPr>
          <p:grpSpPr>
            <a:xfrm>
              <a:off x="564550" y="2458007"/>
              <a:ext cx="1702023" cy="1325563"/>
              <a:chOff x="863757" y="1690689"/>
              <a:chExt cx="1702023" cy="1325563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0EB89EEC-C7EB-4AB3-9C5B-82F26152FB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63757" y="1690689"/>
                <a:ext cx="1702023" cy="1325563"/>
              </a:xfrm>
              <a:prstGeom prst="rect">
                <a:avLst/>
              </a:prstGeom>
            </p:spPr>
          </p:pic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A3FDDA53-447A-4BA9-B56C-6A767BDA9C6C}"/>
                  </a:ext>
                </a:extLst>
              </p:cNvPr>
              <p:cNvSpPr/>
              <p:nvPr/>
            </p:nvSpPr>
            <p:spPr>
              <a:xfrm>
                <a:off x="863757" y="2602523"/>
                <a:ext cx="551805" cy="413729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41BF3643-32CD-4D82-846F-37F861F0DA97}"/>
              </a:ext>
            </a:extLst>
          </p:cNvPr>
          <p:cNvSpPr/>
          <p:nvPr/>
        </p:nvSpPr>
        <p:spPr>
          <a:xfrm>
            <a:off x="483577" y="4438332"/>
            <a:ext cx="854612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NimbusRomNo9L-Regu"/>
              </a:rPr>
              <a:t>”</a:t>
            </a:r>
            <a:r>
              <a:rPr lang="en-US" dirty="0">
                <a:latin typeface="NimbusRomNo9L-ReguItal"/>
              </a:rPr>
              <a:t>Just shy of 4 </a:t>
            </a:r>
            <a:r>
              <a:rPr lang="en-US" dirty="0" err="1">
                <a:latin typeface="NimbusRomNo9L-ReguItal"/>
              </a:rPr>
              <a:t>TeraBases</a:t>
            </a:r>
            <a:r>
              <a:rPr lang="en-US" dirty="0">
                <a:latin typeface="NimbusRomNo9L-ReguItal"/>
              </a:rPr>
              <a:t> for our S4 </a:t>
            </a:r>
            <a:r>
              <a:rPr lang="en-US" dirty="0" err="1">
                <a:latin typeface="NimbusRomNo9L-ReguItal"/>
              </a:rPr>
              <a:t>NovaSeq</a:t>
            </a:r>
            <a:r>
              <a:rPr lang="en-US" dirty="0">
                <a:latin typeface="NimbusRomNo9L-ReguItal"/>
              </a:rPr>
              <a:t> run. That is seriously mad!</a:t>
            </a:r>
            <a:r>
              <a:rPr lang="en-US" dirty="0">
                <a:latin typeface="NimbusRomNo9L-Regu"/>
              </a:rPr>
              <a:t>”</a:t>
            </a:r>
          </a:p>
          <a:p>
            <a:endParaRPr lang="en-US" dirty="0">
              <a:latin typeface="NimbusRomNo9L-Regu"/>
            </a:endParaRPr>
          </a:p>
          <a:p>
            <a:r>
              <a:rPr lang="en-US" dirty="0">
                <a:latin typeface="NimbusRomNo9L-Regu"/>
              </a:rPr>
              <a:t>	-Score very low</a:t>
            </a:r>
          </a:p>
          <a:p>
            <a:r>
              <a:rPr lang="en-US" dirty="0">
                <a:latin typeface="NimbusRomNo9L-Regu"/>
              </a:rPr>
              <a:t>	-Reality very positive</a:t>
            </a:r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AD22600-E68A-4785-982E-D59FC8205E47}"/>
              </a:ext>
            </a:extLst>
          </p:cNvPr>
          <p:cNvSpPr/>
          <p:nvPr/>
        </p:nvSpPr>
        <p:spPr>
          <a:xfrm>
            <a:off x="182880" y="212141"/>
            <a:ext cx="336499" cy="3364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34F7935-B251-478A-A3D5-C4ECF54CA4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68992" y="1818473"/>
            <a:ext cx="1676400" cy="22479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89AB538-D496-454B-A9EE-F0C824455DE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84943" y="1818473"/>
            <a:ext cx="1952625" cy="2238375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EEEBBB7-D5D2-4F34-8AC1-747E9DE7A39E}"/>
              </a:ext>
            </a:extLst>
          </p:cNvPr>
          <p:cNvCxnSpPr/>
          <p:nvPr/>
        </p:nvCxnSpPr>
        <p:spPr>
          <a:xfrm>
            <a:off x="5935287" y="3050771"/>
            <a:ext cx="64965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4764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Natural Language Processing</a:t>
            </a:r>
            <a:br>
              <a:rPr lang="en-US" sz="3200" dirty="0"/>
            </a:br>
            <a:r>
              <a:rPr lang="en-US" sz="3200" dirty="0"/>
              <a:t>Sentiment Analysis </a:t>
            </a:r>
            <a:br>
              <a:rPr lang="en-US" sz="3200" dirty="0"/>
            </a:br>
            <a:r>
              <a:rPr lang="en-US" sz="3200" dirty="0">
                <a:solidFill>
                  <a:srgbClr val="FF0000"/>
                </a:solidFill>
              </a:rPr>
              <a:t>“Pitfalls”!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76</a:t>
            </a:fld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82535E2-0CF8-47E0-9F0A-40CAA82E1803}"/>
              </a:ext>
            </a:extLst>
          </p:cNvPr>
          <p:cNvGrpSpPr/>
          <p:nvPr/>
        </p:nvGrpSpPr>
        <p:grpSpPr>
          <a:xfrm>
            <a:off x="114245" y="1953491"/>
            <a:ext cx="3609857" cy="1844841"/>
            <a:chOff x="114245" y="2458007"/>
            <a:chExt cx="2602633" cy="1340325"/>
          </a:xfrm>
        </p:grpSpPr>
        <p:pic>
          <p:nvPicPr>
            <p:cNvPr id="1026" name="Picture 2" descr="Image result for happy face">
              <a:extLst>
                <a:ext uri="{FF2B5EF4-FFF2-40B4-BE49-F238E27FC236}">
                  <a16:creationId xmlns:a16="http://schemas.microsoft.com/office/drawing/2014/main" id="{2D4D2CBD-5306-451D-BFE9-B485442B2B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47546" y="3429000"/>
              <a:ext cx="369332" cy="3693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Image result for sad face">
              <a:extLst>
                <a:ext uri="{FF2B5EF4-FFF2-40B4-BE49-F238E27FC236}">
                  <a16:creationId xmlns:a16="http://schemas.microsoft.com/office/drawing/2014/main" id="{E6451D3D-E43D-4A76-9411-4A979C106B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5" y="3429000"/>
              <a:ext cx="369332" cy="3693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AB9E70B-0B4F-45EF-AF01-97B4299545CF}"/>
                </a:ext>
              </a:extLst>
            </p:cNvPr>
            <p:cNvGrpSpPr/>
            <p:nvPr/>
          </p:nvGrpSpPr>
          <p:grpSpPr>
            <a:xfrm>
              <a:off x="564550" y="2458007"/>
              <a:ext cx="1702023" cy="1325563"/>
              <a:chOff x="863757" y="1690689"/>
              <a:chExt cx="1702023" cy="1325563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0EB89EEC-C7EB-4AB3-9C5B-82F26152FB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63757" y="1690689"/>
                <a:ext cx="1702023" cy="1325563"/>
              </a:xfrm>
              <a:prstGeom prst="rect">
                <a:avLst/>
              </a:prstGeom>
            </p:spPr>
          </p:pic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A3FDDA53-447A-4BA9-B56C-6A767BDA9C6C}"/>
                  </a:ext>
                </a:extLst>
              </p:cNvPr>
              <p:cNvSpPr/>
              <p:nvPr/>
            </p:nvSpPr>
            <p:spPr>
              <a:xfrm>
                <a:off x="863757" y="2602523"/>
                <a:ext cx="551805" cy="413729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41BF3643-32CD-4D82-846F-37F861F0DA97}"/>
              </a:ext>
            </a:extLst>
          </p:cNvPr>
          <p:cNvSpPr/>
          <p:nvPr/>
        </p:nvSpPr>
        <p:spPr>
          <a:xfrm>
            <a:off x="483577" y="4438332"/>
            <a:ext cx="854612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NimbusRomNo9L-Regu"/>
              </a:rPr>
              <a:t>”</a:t>
            </a:r>
            <a:r>
              <a:rPr lang="en-US" dirty="0">
                <a:latin typeface="NimbusRomNo9L-ReguItal"/>
              </a:rPr>
              <a:t>Just shy of 4 </a:t>
            </a:r>
            <a:r>
              <a:rPr lang="en-US" dirty="0" err="1">
                <a:latin typeface="NimbusRomNo9L-ReguItal"/>
              </a:rPr>
              <a:t>TeraBases</a:t>
            </a:r>
            <a:r>
              <a:rPr lang="en-US" dirty="0">
                <a:latin typeface="NimbusRomNo9L-ReguItal"/>
              </a:rPr>
              <a:t> for our S4 </a:t>
            </a:r>
            <a:r>
              <a:rPr lang="en-US" dirty="0" err="1">
                <a:latin typeface="NimbusRomNo9L-ReguItal"/>
              </a:rPr>
              <a:t>NovaSeq</a:t>
            </a:r>
            <a:r>
              <a:rPr lang="en-US" dirty="0">
                <a:latin typeface="NimbusRomNo9L-ReguItal"/>
              </a:rPr>
              <a:t> run. That is seriously mad!</a:t>
            </a:r>
            <a:r>
              <a:rPr lang="en-US" dirty="0">
                <a:latin typeface="NimbusRomNo9L-Regu"/>
              </a:rPr>
              <a:t>”</a:t>
            </a:r>
          </a:p>
          <a:p>
            <a:endParaRPr lang="en-US" dirty="0">
              <a:latin typeface="NimbusRomNo9L-Regu"/>
            </a:endParaRPr>
          </a:p>
          <a:p>
            <a:r>
              <a:rPr lang="en-US" dirty="0">
                <a:latin typeface="NimbusRomNo9L-Regu"/>
              </a:rPr>
              <a:t>	-Score very low</a:t>
            </a:r>
          </a:p>
          <a:p>
            <a:r>
              <a:rPr lang="en-US" dirty="0">
                <a:latin typeface="NimbusRomNo9L-Regu"/>
              </a:rPr>
              <a:t>	-Reality very positive</a:t>
            </a:r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AD22600-E68A-4785-982E-D59FC8205E47}"/>
              </a:ext>
            </a:extLst>
          </p:cNvPr>
          <p:cNvSpPr/>
          <p:nvPr/>
        </p:nvSpPr>
        <p:spPr>
          <a:xfrm>
            <a:off x="182880" y="212141"/>
            <a:ext cx="336499" cy="3364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34F7935-B251-478A-A3D5-C4ECF54CA4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68992" y="1818473"/>
            <a:ext cx="1676400" cy="22479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89AB538-D496-454B-A9EE-F0C824455DE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84943" y="1818473"/>
            <a:ext cx="1952625" cy="2238375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EEEBBB7-D5D2-4F34-8AC1-747E9DE7A39E}"/>
              </a:ext>
            </a:extLst>
          </p:cNvPr>
          <p:cNvCxnSpPr/>
          <p:nvPr/>
        </p:nvCxnSpPr>
        <p:spPr>
          <a:xfrm>
            <a:off x="5935287" y="3050771"/>
            <a:ext cx="64965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2203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Natural Language Processing</a:t>
            </a:r>
            <a:br>
              <a:rPr lang="en-US" sz="3200" dirty="0"/>
            </a:br>
            <a:r>
              <a:rPr lang="en-US" sz="3200" dirty="0"/>
              <a:t>Sentiment Analysis </a:t>
            </a:r>
            <a:br>
              <a:rPr lang="en-US" sz="3200" dirty="0"/>
            </a:br>
            <a:r>
              <a:rPr lang="en-US" sz="3200" dirty="0">
                <a:solidFill>
                  <a:srgbClr val="FF0000"/>
                </a:solidFill>
              </a:rPr>
              <a:t>“Pitfalls”!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77</a:t>
            </a:fld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82535E2-0CF8-47E0-9F0A-40CAA82E1803}"/>
              </a:ext>
            </a:extLst>
          </p:cNvPr>
          <p:cNvGrpSpPr/>
          <p:nvPr/>
        </p:nvGrpSpPr>
        <p:grpSpPr>
          <a:xfrm>
            <a:off x="114245" y="1953491"/>
            <a:ext cx="3609857" cy="1844841"/>
            <a:chOff x="114245" y="2458007"/>
            <a:chExt cx="2602633" cy="1340325"/>
          </a:xfrm>
        </p:grpSpPr>
        <p:pic>
          <p:nvPicPr>
            <p:cNvPr id="1026" name="Picture 2" descr="Image result for happy face">
              <a:extLst>
                <a:ext uri="{FF2B5EF4-FFF2-40B4-BE49-F238E27FC236}">
                  <a16:creationId xmlns:a16="http://schemas.microsoft.com/office/drawing/2014/main" id="{2D4D2CBD-5306-451D-BFE9-B485442B2B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47546" y="3429000"/>
              <a:ext cx="369332" cy="3693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Image result for sad face">
              <a:extLst>
                <a:ext uri="{FF2B5EF4-FFF2-40B4-BE49-F238E27FC236}">
                  <a16:creationId xmlns:a16="http://schemas.microsoft.com/office/drawing/2014/main" id="{E6451D3D-E43D-4A76-9411-4A979C106B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5" y="3429000"/>
              <a:ext cx="369332" cy="3693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AB9E70B-0B4F-45EF-AF01-97B4299545CF}"/>
                </a:ext>
              </a:extLst>
            </p:cNvPr>
            <p:cNvGrpSpPr/>
            <p:nvPr/>
          </p:nvGrpSpPr>
          <p:grpSpPr>
            <a:xfrm>
              <a:off x="564550" y="2458007"/>
              <a:ext cx="1702023" cy="1325563"/>
              <a:chOff x="863757" y="1690689"/>
              <a:chExt cx="1702023" cy="1325563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0EB89EEC-C7EB-4AB3-9C5B-82F26152FB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63757" y="1690689"/>
                <a:ext cx="1702023" cy="1325563"/>
              </a:xfrm>
              <a:prstGeom prst="rect">
                <a:avLst/>
              </a:prstGeom>
            </p:spPr>
          </p:pic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A3FDDA53-447A-4BA9-B56C-6A767BDA9C6C}"/>
                  </a:ext>
                </a:extLst>
              </p:cNvPr>
              <p:cNvSpPr/>
              <p:nvPr/>
            </p:nvSpPr>
            <p:spPr>
              <a:xfrm>
                <a:off x="863757" y="2602523"/>
                <a:ext cx="551805" cy="413729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41BF3643-32CD-4D82-846F-37F861F0DA97}"/>
              </a:ext>
            </a:extLst>
          </p:cNvPr>
          <p:cNvSpPr/>
          <p:nvPr/>
        </p:nvSpPr>
        <p:spPr>
          <a:xfrm>
            <a:off x="483577" y="4438332"/>
            <a:ext cx="854612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NimbusRomNo9L-Regu"/>
              </a:rPr>
              <a:t>”</a:t>
            </a:r>
            <a:r>
              <a:rPr lang="en-US" dirty="0">
                <a:latin typeface="NimbusRomNo9L-ReguItal"/>
              </a:rPr>
              <a:t>Just shy of 4 </a:t>
            </a:r>
            <a:r>
              <a:rPr lang="en-US" dirty="0" err="1">
                <a:latin typeface="NimbusRomNo9L-ReguItal"/>
              </a:rPr>
              <a:t>TeraBases</a:t>
            </a:r>
            <a:r>
              <a:rPr lang="en-US" dirty="0">
                <a:latin typeface="NimbusRomNo9L-ReguItal"/>
              </a:rPr>
              <a:t> for our S4 </a:t>
            </a:r>
            <a:r>
              <a:rPr lang="en-US" dirty="0" err="1">
                <a:latin typeface="NimbusRomNo9L-ReguItal"/>
              </a:rPr>
              <a:t>NovaSeq</a:t>
            </a:r>
            <a:r>
              <a:rPr lang="en-US" dirty="0">
                <a:latin typeface="NimbusRomNo9L-ReguItal"/>
              </a:rPr>
              <a:t> run. That is seriously mad!</a:t>
            </a:r>
            <a:r>
              <a:rPr lang="en-US" dirty="0">
                <a:latin typeface="NimbusRomNo9L-Regu"/>
              </a:rPr>
              <a:t>”</a:t>
            </a:r>
          </a:p>
          <a:p>
            <a:endParaRPr lang="en-US" dirty="0">
              <a:latin typeface="NimbusRomNo9L-Regu"/>
            </a:endParaRPr>
          </a:p>
          <a:p>
            <a:r>
              <a:rPr lang="en-US" dirty="0">
                <a:latin typeface="NimbusRomNo9L-Regu"/>
              </a:rPr>
              <a:t>	-Score very low</a:t>
            </a:r>
          </a:p>
          <a:p>
            <a:r>
              <a:rPr lang="en-US" dirty="0">
                <a:latin typeface="NimbusRomNo9L-Regu"/>
              </a:rPr>
              <a:t>	-Reality very positive</a:t>
            </a:r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AD22600-E68A-4785-982E-D59FC8205E47}"/>
              </a:ext>
            </a:extLst>
          </p:cNvPr>
          <p:cNvSpPr/>
          <p:nvPr/>
        </p:nvSpPr>
        <p:spPr>
          <a:xfrm>
            <a:off x="182880" y="212141"/>
            <a:ext cx="336499" cy="3364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34F7935-B251-478A-A3D5-C4ECF54CA4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68992" y="1818473"/>
            <a:ext cx="1676400" cy="22479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89AB538-D496-454B-A9EE-F0C824455DE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84943" y="1818473"/>
            <a:ext cx="1952625" cy="2238375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EEEBBB7-D5D2-4F34-8AC1-747E9DE7A39E}"/>
              </a:ext>
            </a:extLst>
          </p:cNvPr>
          <p:cNvCxnSpPr/>
          <p:nvPr/>
        </p:nvCxnSpPr>
        <p:spPr>
          <a:xfrm>
            <a:off x="5935287" y="3050771"/>
            <a:ext cx="64965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7635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Natural Language Processing</a:t>
            </a:r>
            <a:br>
              <a:rPr lang="en-US" sz="3200" dirty="0"/>
            </a:br>
            <a:r>
              <a:rPr lang="en-US" sz="3200" dirty="0"/>
              <a:t>Sentiment Analysis </a:t>
            </a:r>
            <a:br>
              <a:rPr lang="en-US" sz="3200" dirty="0"/>
            </a:br>
            <a:r>
              <a:rPr lang="en-US" sz="3200" dirty="0">
                <a:solidFill>
                  <a:srgbClr val="FF0000"/>
                </a:solidFill>
              </a:rPr>
              <a:t>“Pitfalls”!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78</a:t>
            </a:fld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82535E2-0CF8-47E0-9F0A-40CAA82E1803}"/>
              </a:ext>
            </a:extLst>
          </p:cNvPr>
          <p:cNvGrpSpPr/>
          <p:nvPr/>
        </p:nvGrpSpPr>
        <p:grpSpPr>
          <a:xfrm>
            <a:off x="114245" y="1953491"/>
            <a:ext cx="3609857" cy="1844841"/>
            <a:chOff x="114245" y="2458007"/>
            <a:chExt cx="2602633" cy="1340325"/>
          </a:xfrm>
        </p:grpSpPr>
        <p:pic>
          <p:nvPicPr>
            <p:cNvPr id="1026" name="Picture 2" descr="Image result for happy face">
              <a:extLst>
                <a:ext uri="{FF2B5EF4-FFF2-40B4-BE49-F238E27FC236}">
                  <a16:creationId xmlns:a16="http://schemas.microsoft.com/office/drawing/2014/main" id="{2D4D2CBD-5306-451D-BFE9-B485442B2B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47546" y="3429000"/>
              <a:ext cx="369332" cy="3693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Image result for sad face">
              <a:extLst>
                <a:ext uri="{FF2B5EF4-FFF2-40B4-BE49-F238E27FC236}">
                  <a16:creationId xmlns:a16="http://schemas.microsoft.com/office/drawing/2014/main" id="{E6451D3D-E43D-4A76-9411-4A979C106B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5" y="3429000"/>
              <a:ext cx="369332" cy="3693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AB9E70B-0B4F-45EF-AF01-97B4299545CF}"/>
                </a:ext>
              </a:extLst>
            </p:cNvPr>
            <p:cNvGrpSpPr/>
            <p:nvPr/>
          </p:nvGrpSpPr>
          <p:grpSpPr>
            <a:xfrm>
              <a:off x="564550" y="2458007"/>
              <a:ext cx="1702023" cy="1325563"/>
              <a:chOff x="863757" y="1690689"/>
              <a:chExt cx="1702023" cy="1325563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0EB89EEC-C7EB-4AB3-9C5B-82F26152FB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63757" y="1690689"/>
                <a:ext cx="1702023" cy="1325563"/>
              </a:xfrm>
              <a:prstGeom prst="rect">
                <a:avLst/>
              </a:prstGeom>
            </p:spPr>
          </p:pic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A3FDDA53-447A-4BA9-B56C-6A767BDA9C6C}"/>
                  </a:ext>
                </a:extLst>
              </p:cNvPr>
              <p:cNvSpPr/>
              <p:nvPr/>
            </p:nvSpPr>
            <p:spPr>
              <a:xfrm>
                <a:off x="863757" y="2602523"/>
                <a:ext cx="551805" cy="413729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41BF3643-32CD-4D82-846F-37F861F0DA97}"/>
              </a:ext>
            </a:extLst>
          </p:cNvPr>
          <p:cNvSpPr/>
          <p:nvPr/>
        </p:nvSpPr>
        <p:spPr>
          <a:xfrm>
            <a:off x="483577" y="4438332"/>
            <a:ext cx="854612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NimbusRomNo9L-Regu"/>
              </a:rPr>
              <a:t>”</a:t>
            </a:r>
            <a:r>
              <a:rPr lang="en-US" dirty="0">
                <a:latin typeface="NimbusRomNo9L-ReguItal"/>
              </a:rPr>
              <a:t>Just shy of 4 </a:t>
            </a:r>
            <a:r>
              <a:rPr lang="en-US" dirty="0" err="1">
                <a:latin typeface="NimbusRomNo9L-ReguItal"/>
              </a:rPr>
              <a:t>TeraBases</a:t>
            </a:r>
            <a:r>
              <a:rPr lang="en-US" dirty="0">
                <a:latin typeface="NimbusRomNo9L-ReguItal"/>
              </a:rPr>
              <a:t> for our S4 </a:t>
            </a:r>
            <a:r>
              <a:rPr lang="en-US" dirty="0" err="1">
                <a:latin typeface="NimbusRomNo9L-ReguItal"/>
              </a:rPr>
              <a:t>NovaSeq</a:t>
            </a:r>
            <a:r>
              <a:rPr lang="en-US" dirty="0">
                <a:latin typeface="NimbusRomNo9L-ReguItal"/>
              </a:rPr>
              <a:t> run. That is seriously mad!</a:t>
            </a:r>
            <a:r>
              <a:rPr lang="en-US" dirty="0">
                <a:latin typeface="NimbusRomNo9L-Regu"/>
              </a:rPr>
              <a:t>”</a:t>
            </a:r>
          </a:p>
          <a:p>
            <a:endParaRPr lang="en-US" dirty="0">
              <a:latin typeface="NimbusRomNo9L-Regu"/>
            </a:endParaRPr>
          </a:p>
          <a:p>
            <a:r>
              <a:rPr lang="en-US" dirty="0">
                <a:latin typeface="NimbusRomNo9L-Regu"/>
              </a:rPr>
              <a:t>	-Score very low</a:t>
            </a:r>
          </a:p>
          <a:p>
            <a:r>
              <a:rPr lang="en-US" dirty="0">
                <a:latin typeface="NimbusRomNo9L-Regu"/>
              </a:rPr>
              <a:t>	-Reality very positive</a:t>
            </a:r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AD22600-E68A-4785-982E-D59FC8205E47}"/>
              </a:ext>
            </a:extLst>
          </p:cNvPr>
          <p:cNvSpPr/>
          <p:nvPr/>
        </p:nvSpPr>
        <p:spPr>
          <a:xfrm>
            <a:off x="182880" y="212141"/>
            <a:ext cx="336499" cy="3364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34F7935-B251-478A-A3D5-C4ECF54CA4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68992" y="1818473"/>
            <a:ext cx="1676400" cy="22479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89AB538-D496-454B-A9EE-F0C824455DE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84943" y="1818473"/>
            <a:ext cx="1952625" cy="2238375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EEEBBB7-D5D2-4F34-8AC1-747E9DE7A39E}"/>
              </a:ext>
            </a:extLst>
          </p:cNvPr>
          <p:cNvCxnSpPr/>
          <p:nvPr/>
        </p:nvCxnSpPr>
        <p:spPr>
          <a:xfrm>
            <a:off x="5935287" y="3050771"/>
            <a:ext cx="64965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7133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Social media data were collected from the internet with Python script</a:t>
            </a:r>
          </a:p>
          <a:p>
            <a:r>
              <a:rPr lang="en-US" sz="2800" dirty="0"/>
              <a:t>Scalable MongoDB database was created</a:t>
            </a:r>
          </a:p>
          <a:p>
            <a:r>
              <a:rPr lang="en-US" sz="2800" dirty="0"/>
              <a:t>DB was utilized for actual analysis of the performance of the product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79</a:t>
            </a:fld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821E7C1-5C91-45B1-AFB9-F83268BE44D1}"/>
              </a:ext>
            </a:extLst>
          </p:cNvPr>
          <p:cNvSpPr/>
          <p:nvPr/>
        </p:nvSpPr>
        <p:spPr>
          <a:xfrm>
            <a:off x="182880" y="212141"/>
            <a:ext cx="336499" cy="3364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4065505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Illumina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" y="1522621"/>
            <a:ext cx="8755380" cy="2714100"/>
          </a:xfrm>
        </p:spPr>
        <p:txBody>
          <a:bodyPr>
            <a:normAutofit/>
          </a:bodyPr>
          <a:lstStyle/>
          <a:p>
            <a:r>
              <a:rPr lang="en-US" sz="2400" dirty="0"/>
              <a:t>Illumina is a leading company in the DNA sequencing market </a:t>
            </a:r>
          </a:p>
          <a:p>
            <a:r>
              <a:rPr lang="en-US" sz="2400" dirty="0"/>
              <a:t>It produces multiple platforms of DNA sequencers for various applications and consumables used for sequencing runs </a:t>
            </a:r>
          </a:p>
          <a:p>
            <a:r>
              <a:rPr lang="en-US" sz="2400" dirty="0"/>
              <a:t>The products are used for both research and medical diagnostics purposes (e.g. in-vitro diagnostics, cancer research)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8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980A4E-87A3-425A-95F6-360DA97BEB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56875"/>
            <a:ext cx="9144000" cy="219702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1DBF1BA-4335-48A0-8FB7-5AA5E99D6403}"/>
              </a:ext>
            </a:extLst>
          </p:cNvPr>
          <p:cNvSpPr txBox="1"/>
          <p:nvPr/>
        </p:nvSpPr>
        <p:spPr>
          <a:xfrm>
            <a:off x="6970955" y="4005649"/>
            <a:ext cx="1947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www.illumina.com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9CE228D-C2B7-4FD1-ACF7-D7013F31ED45}"/>
              </a:ext>
            </a:extLst>
          </p:cNvPr>
          <p:cNvSpPr/>
          <p:nvPr/>
        </p:nvSpPr>
        <p:spPr>
          <a:xfrm>
            <a:off x="182880" y="212141"/>
            <a:ext cx="336499" cy="3364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255574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Social media data were collected from the internet with Python script</a:t>
            </a:r>
          </a:p>
          <a:p>
            <a:r>
              <a:rPr lang="en-US" sz="2800" dirty="0"/>
              <a:t>Scalable MongoDB database was created</a:t>
            </a:r>
          </a:p>
          <a:p>
            <a:r>
              <a:rPr lang="en-US" sz="2800" dirty="0"/>
              <a:t>DB was utilized for actual analysis of the performance of the product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80</a:t>
            </a:fld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821E7C1-5C91-45B1-AFB9-F83268BE44D1}"/>
              </a:ext>
            </a:extLst>
          </p:cNvPr>
          <p:cNvSpPr/>
          <p:nvPr/>
        </p:nvSpPr>
        <p:spPr>
          <a:xfrm>
            <a:off x="182880" y="212141"/>
            <a:ext cx="336499" cy="3364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695955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Social media data were collected from the internet with Python script</a:t>
            </a:r>
          </a:p>
          <a:p>
            <a:r>
              <a:rPr lang="en-US" sz="2800" dirty="0"/>
              <a:t>Scalable MongoDB database was created</a:t>
            </a:r>
          </a:p>
          <a:p>
            <a:r>
              <a:rPr lang="en-US" sz="2800" dirty="0"/>
              <a:t>DB was utilized for actual analysis of the performance of the product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81</a:t>
            </a:fld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821E7C1-5C91-45B1-AFB9-F83268BE44D1}"/>
              </a:ext>
            </a:extLst>
          </p:cNvPr>
          <p:cNvSpPr/>
          <p:nvPr/>
        </p:nvSpPr>
        <p:spPr>
          <a:xfrm>
            <a:off x="182880" y="212141"/>
            <a:ext cx="336499" cy="3364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1120189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Social media data were collected from the internet with Python script</a:t>
            </a:r>
          </a:p>
          <a:p>
            <a:r>
              <a:rPr lang="en-US" sz="2800" dirty="0"/>
              <a:t>Scalable MongoDB database was created</a:t>
            </a:r>
          </a:p>
          <a:p>
            <a:r>
              <a:rPr lang="en-US" sz="2800" dirty="0"/>
              <a:t>DB was utilized for actual analysis of the performance of the product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82</a:t>
            </a:fld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821E7C1-5C91-45B1-AFB9-F83268BE44D1}"/>
              </a:ext>
            </a:extLst>
          </p:cNvPr>
          <p:cNvSpPr/>
          <p:nvPr/>
        </p:nvSpPr>
        <p:spPr>
          <a:xfrm>
            <a:off x="182880" y="212141"/>
            <a:ext cx="336499" cy="3364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3841627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83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529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Illumina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" y="1522621"/>
            <a:ext cx="8755380" cy="2714100"/>
          </a:xfrm>
        </p:spPr>
        <p:txBody>
          <a:bodyPr>
            <a:normAutofit/>
          </a:bodyPr>
          <a:lstStyle/>
          <a:p>
            <a:r>
              <a:rPr lang="en-US" sz="2400" dirty="0"/>
              <a:t>Illumina is a leading company in the DNA sequencing market </a:t>
            </a:r>
          </a:p>
          <a:p>
            <a:r>
              <a:rPr lang="en-US" sz="2400" dirty="0"/>
              <a:t>It produces multiple platforms of DNA sequencers for various applications and consumables used for sequencing runs </a:t>
            </a:r>
          </a:p>
          <a:p>
            <a:r>
              <a:rPr lang="en-US" sz="2400" dirty="0"/>
              <a:t>The products are used for both research and medical diagnostics purposes (e.g. in-vitro diagnostics, cancer research)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9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980A4E-87A3-425A-95F6-360DA97BEB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56875"/>
            <a:ext cx="9144000" cy="219702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1DBF1BA-4335-48A0-8FB7-5AA5E99D6403}"/>
              </a:ext>
            </a:extLst>
          </p:cNvPr>
          <p:cNvSpPr txBox="1"/>
          <p:nvPr/>
        </p:nvSpPr>
        <p:spPr>
          <a:xfrm>
            <a:off x="6970955" y="4005649"/>
            <a:ext cx="1947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www.illumina.com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9CE228D-C2B7-4FD1-ACF7-D7013F31ED45}"/>
              </a:ext>
            </a:extLst>
          </p:cNvPr>
          <p:cNvSpPr/>
          <p:nvPr/>
        </p:nvSpPr>
        <p:spPr>
          <a:xfrm>
            <a:off x="182880" y="212141"/>
            <a:ext cx="336499" cy="3364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3081560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1842</TotalTime>
  <Words>5171</Words>
  <Application>Microsoft Office PowerPoint</Application>
  <PresentationFormat>On-screen Show (4:3)</PresentationFormat>
  <Paragraphs>673</Paragraphs>
  <Slides>83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83</vt:i4>
      </vt:variant>
    </vt:vector>
  </HeadingPairs>
  <TitlesOfParts>
    <vt:vector size="89" baseType="lpstr">
      <vt:lpstr>Arial</vt:lpstr>
      <vt:lpstr>Calibri</vt:lpstr>
      <vt:lpstr>Calibri Light</vt:lpstr>
      <vt:lpstr>NimbusRomNo9L-Regu</vt:lpstr>
      <vt:lpstr>NimbusRomNo9L-ReguItal</vt:lpstr>
      <vt:lpstr>Office Theme</vt:lpstr>
      <vt:lpstr>Post-Market surveillance of Illumina products</vt:lpstr>
      <vt:lpstr>Summary</vt:lpstr>
      <vt:lpstr>Summary</vt:lpstr>
      <vt:lpstr>Summary</vt:lpstr>
      <vt:lpstr>Summary</vt:lpstr>
      <vt:lpstr>Summary</vt:lpstr>
      <vt:lpstr>Summary</vt:lpstr>
      <vt:lpstr>Illumina </vt:lpstr>
      <vt:lpstr>Illumina </vt:lpstr>
      <vt:lpstr>Illumina </vt:lpstr>
      <vt:lpstr>Illumina </vt:lpstr>
      <vt:lpstr>Illumina </vt:lpstr>
      <vt:lpstr>Illumina </vt:lpstr>
      <vt:lpstr>Post-market surveillance</vt:lpstr>
      <vt:lpstr>Post-market surveillance</vt:lpstr>
      <vt:lpstr>Post-market surveillance</vt:lpstr>
      <vt:lpstr>Post-market surveillance</vt:lpstr>
      <vt:lpstr>Examples of post-market data sources</vt:lpstr>
      <vt:lpstr>Examples of post-market data sources</vt:lpstr>
      <vt:lpstr>Examples of post-market data sources</vt:lpstr>
      <vt:lpstr>Examples of post-market data sources</vt:lpstr>
      <vt:lpstr>Data collection from social media</vt:lpstr>
      <vt:lpstr>Data collection from social media</vt:lpstr>
      <vt:lpstr>Data collection from social media</vt:lpstr>
      <vt:lpstr>Data collection from social media</vt:lpstr>
      <vt:lpstr>Twitter data collection</vt:lpstr>
      <vt:lpstr>Twitter data collection</vt:lpstr>
      <vt:lpstr>Twitter data collection</vt:lpstr>
      <vt:lpstr>Twitter data collection</vt:lpstr>
      <vt:lpstr>Twitter data collection</vt:lpstr>
      <vt:lpstr>Twitter data collection</vt:lpstr>
      <vt:lpstr>Twitter data collection</vt:lpstr>
      <vt:lpstr>Twitter data collection</vt:lpstr>
      <vt:lpstr>“Tweepy” return</vt:lpstr>
      <vt:lpstr>“Tweepy” return</vt:lpstr>
      <vt:lpstr>“Tweepy” return</vt:lpstr>
      <vt:lpstr>“Tweepy” return</vt:lpstr>
      <vt:lpstr>“Tweepy” return</vt:lpstr>
      <vt:lpstr>“Tweepy” return</vt:lpstr>
      <vt:lpstr>Database plan</vt:lpstr>
      <vt:lpstr>Database plan</vt:lpstr>
      <vt:lpstr>Database plan</vt:lpstr>
      <vt:lpstr>Database plan</vt:lpstr>
      <vt:lpstr>Database plan</vt:lpstr>
      <vt:lpstr>Database plan</vt:lpstr>
      <vt:lpstr>Database plan (cont.)</vt:lpstr>
      <vt:lpstr>Database plan (cont.)</vt:lpstr>
      <vt:lpstr>Database plan</vt:lpstr>
      <vt:lpstr>Database plan</vt:lpstr>
      <vt:lpstr>Database plan</vt:lpstr>
      <vt:lpstr>Database plan</vt:lpstr>
      <vt:lpstr>Database plan</vt:lpstr>
      <vt:lpstr>Database plan</vt:lpstr>
      <vt:lpstr>Database plan</vt:lpstr>
      <vt:lpstr>Database plan</vt:lpstr>
      <vt:lpstr>Natural Language Processing</vt:lpstr>
      <vt:lpstr>Natural Language Processing</vt:lpstr>
      <vt:lpstr>Natural Language Processing</vt:lpstr>
      <vt:lpstr>Natural Language Processing</vt:lpstr>
      <vt:lpstr>Natural Language Processing</vt:lpstr>
      <vt:lpstr>Natural Language Processing</vt:lpstr>
      <vt:lpstr>Natural Language Processing</vt:lpstr>
      <vt:lpstr>Natural Language Processing (cont.) </vt:lpstr>
      <vt:lpstr>Natural language processing </vt:lpstr>
      <vt:lpstr>Natural language processing </vt:lpstr>
      <vt:lpstr>Natural language processing </vt:lpstr>
      <vt:lpstr>Natural language processing </vt:lpstr>
      <vt:lpstr>Natural language processing </vt:lpstr>
      <vt:lpstr>Natural language processing Sentiment Polarity Analysis </vt:lpstr>
      <vt:lpstr>Natural language processing Sentiment Polarity Analysis </vt:lpstr>
      <vt:lpstr>Natural language processing Sentiment Polarity Analysis </vt:lpstr>
      <vt:lpstr>Natural language processing Sentiment Polarity Analysis </vt:lpstr>
      <vt:lpstr>Natural Language Processing Sentiment Analysis  “Pitfalls”!</vt:lpstr>
      <vt:lpstr>Natural Language Processing Sentiment Analysis  “Pitfalls”!</vt:lpstr>
      <vt:lpstr>Natural Language Processing Sentiment Analysis  “Pitfalls”!</vt:lpstr>
      <vt:lpstr>Natural Language Processing Sentiment Analysis  “Pitfalls”!</vt:lpstr>
      <vt:lpstr>Natural Language Processing Sentiment Analysis  “Pitfalls”!</vt:lpstr>
      <vt:lpstr>Natural Language Processing Sentiment Analysis  “Pitfalls”!</vt:lpstr>
      <vt:lpstr>Conclusions</vt:lpstr>
      <vt:lpstr>Conclusions</vt:lpstr>
      <vt:lpstr>Conclusions</vt:lpstr>
      <vt:lpstr>Conclusions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Engels</dc:creator>
  <cp:lastModifiedBy>Ivan Charkin</cp:lastModifiedBy>
  <cp:revision>33</cp:revision>
  <dcterms:created xsi:type="dcterms:W3CDTF">2017-03-18T16:30:52Z</dcterms:created>
  <dcterms:modified xsi:type="dcterms:W3CDTF">2019-04-16T05:35:32Z</dcterms:modified>
</cp:coreProperties>
</file>