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2" r:id="rId3"/>
    <p:sldId id="257" r:id="rId4"/>
    <p:sldId id="258" r:id="rId5"/>
    <p:sldId id="273" r:id="rId6"/>
    <p:sldId id="267" r:id="rId7"/>
    <p:sldId id="271" r:id="rId8"/>
    <p:sldId id="268" r:id="rId9"/>
    <p:sldId id="269" r:id="rId10"/>
    <p:sldId id="270" r:id="rId11"/>
    <p:sldId id="27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79"/>
  </p:normalViewPr>
  <p:slideViewPr>
    <p:cSldViewPr snapToGrid="0" snapToObjects="1">
      <p:cViewPr varScale="1">
        <p:scale>
          <a:sx n="109" d="100"/>
          <a:sy n="109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Post-Market surveillance of Illumina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Charkin, Jeff Leath, Alec Neff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the data from scraped customer comments to the attributes the following was used…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on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tweets are in English – need to sort or translate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collect the post-market data on the performance of products made by Illumina and organize the information into a database</a:t>
            </a:r>
          </a:p>
          <a:p>
            <a:r>
              <a:rPr lang="en-US" dirty="0"/>
              <a:t>The data is obtained from Twitter by scraping with a custom R script</a:t>
            </a:r>
          </a:p>
          <a:p>
            <a:r>
              <a:rPr lang="en-US" dirty="0"/>
              <a:t>The data is then organized using a schema crated using MySQL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Fade to black after 15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2621"/>
            <a:ext cx="7886700" cy="24830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Illumina is a leading company in the DNA sequencing market </a:t>
            </a:r>
          </a:p>
          <a:p>
            <a:r>
              <a:rPr lang="en-US" dirty="0"/>
              <a:t>It produces multiple platforms of DNA sequencers for various applications and consumables used for sequencing runs </a:t>
            </a:r>
          </a:p>
          <a:p>
            <a:r>
              <a:rPr lang="en-US" dirty="0"/>
              <a:t>The products are used for both research and medical diagnostics purposes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0A4E-87A3-425A-95F6-360DA97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6875"/>
            <a:ext cx="9144000" cy="219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1BA-4335-48A0-8FB7-5AA5E99D6403}"/>
              </a:ext>
            </a:extLst>
          </p:cNvPr>
          <p:cNvSpPr txBox="1"/>
          <p:nvPr/>
        </p:nvSpPr>
        <p:spPr>
          <a:xfrm>
            <a:off x="6970955" y="4005649"/>
            <a:ext cx="19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www.illumina.com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Post-market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 good practice to proactively seek customer feedback instead of relying on complaints only</a:t>
            </a:r>
          </a:p>
          <a:p>
            <a:r>
              <a:rPr lang="en-US" dirty="0"/>
              <a:t>For medical devices proactive collection of data is </a:t>
            </a:r>
            <a:r>
              <a:rPr lang="en-US" u="sng" dirty="0"/>
              <a:t>required</a:t>
            </a:r>
            <a:r>
              <a:rPr lang="en-US" dirty="0"/>
              <a:t> per Federal Regulations as part of post-market surveillance to identify any problems as soon as possible</a:t>
            </a:r>
          </a:p>
          <a:p>
            <a:r>
              <a:rPr lang="en-US" dirty="0"/>
              <a:t>The data are supposed to be collected during the whole time the product is on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Graphic 8" descr="Binoculars">
            <a:extLst>
              <a:ext uri="{FF2B5EF4-FFF2-40B4-BE49-F238E27FC236}">
                <a16:creationId xmlns:a16="http://schemas.microsoft.com/office/drawing/2014/main" id="{53C0F4E9-82D5-4766-A839-E4B739F89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80" y="570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complaints</a:t>
            </a:r>
          </a:p>
          <a:p>
            <a:r>
              <a:rPr lang="en-US" dirty="0"/>
              <a:t>Customer polls and questionnaires</a:t>
            </a:r>
          </a:p>
          <a:p>
            <a:r>
              <a:rPr lang="en-US" dirty="0"/>
              <a:t>Parts return data</a:t>
            </a:r>
          </a:p>
          <a:p>
            <a:r>
              <a:rPr lang="en-US" dirty="0"/>
              <a:t>Returns data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In this project we will create a database based on customer comments in social media to enable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scrape data from Twitter we will use R script</a:t>
            </a:r>
          </a:p>
          <a:p>
            <a:r>
              <a:rPr lang="en-US" dirty="0"/>
              <a:t>The following keywords are used:</a:t>
            </a:r>
          </a:p>
          <a:p>
            <a:pPr lvl="1"/>
            <a:r>
              <a:rPr lang="en-US" dirty="0"/>
              <a:t>Illumina</a:t>
            </a:r>
          </a:p>
          <a:p>
            <a:pPr lvl="1"/>
            <a:r>
              <a:rPr lang="en-US" dirty="0"/>
              <a:t>MiSeq</a:t>
            </a:r>
          </a:p>
          <a:p>
            <a:pPr lvl="1"/>
            <a:r>
              <a:rPr lang="en-US" dirty="0" err="1"/>
              <a:t>MiniSeq</a:t>
            </a:r>
            <a:endParaRPr lang="en-US" dirty="0"/>
          </a:p>
          <a:p>
            <a:pPr lvl="1"/>
            <a:r>
              <a:rPr lang="en-US" dirty="0"/>
              <a:t>NextSeq</a:t>
            </a:r>
          </a:p>
          <a:p>
            <a:pPr lvl="1"/>
            <a:r>
              <a:rPr lang="en-US" dirty="0"/>
              <a:t>NovaSeq</a:t>
            </a:r>
          </a:p>
          <a:p>
            <a:pPr lvl="1"/>
            <a:r>
              <a:rPr lang="en-US" dirty="0" err="1"/>
              <a:t>iSeq</a:t>
            </a:r>
            <a:endParaRPr lang="en-US" dirty="0"/>
          </a:p>
          <a:p>
            <a:pPr lvl="1"/>
            <a:r>
              <a:rPr lang="en-US" dirty="0" err="1"/>
              <a:t>HiSeq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library("</a:t>
            </a:r>
            <a:r>
              <a:rPr lang="en-US" dirty="0" err="1"/>
              <a:t>twitteR</a:t>
            </a:r>
            <a:r>
              <a:rPr lang="en-US" dirty="0"/>
              <a:t>") – used to scrape data from Twitter</a:t>
            </a:r>
          </a:p>
          <a:p>
            <a:pPr lvl="1"/>
            <a:r>
              <a:rPr lang="en-US" dirty="0"/>
              <a:t>Results are imported into a CSV file</a:t>
            </a:r>
          </a:p>
          <a:p>
            <a:r>
              <a:rPr lang="en-US" dirty="0"/>
              <a:t>library(tm) – used to perform text analysis</a:t>
            </a:r>
          </a:p>
          <a:p>
            <a:pPr lvl="1"/>
            <a:r>
              <a:rPr lang="en-US" dirty="0"/>
              <a:t>Remove punctuation</a:t>
            </a:r>
          </a:p>
          <a:p>
            <a:pPr lvl="1"/>
            <a:r>
              <a:rPr lang="en-US" dirty="0"/>
              <a:t>Convert to lower case</a:t>
            </a:r>
          </a:p>
          <a:p>
            <a:pPr lvl="1"/>
            <a:r>
              <a:rPr lang="en-US" dirty="0"/>
              <a:t>???? We probably do not need to remove the numbers since those may be relevant to </a:t>
            </a:r>
            <a:r>
              <a:rPr lang="en-US"/>
              <a:t>the discussion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attributes will be recorded: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Author of the post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5D707-46C6-4854-9CB6-E3D26BB2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42" y="1600200"/>
            <a:ext cx="7115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</TotalTime>
  <Words>373</Words>
  <Application>Microsoft Office PowerPoint</Application>
  <PresentationFormat>On-screen Show (4:3)</PresentationFormat>
  <Paragraphs>80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Post-Market surveillance of Illumina products</vt:lpstr>
      <vt:lpstr>Summary</vt:lpstr>
      <vt:lpstr>Illumina </vt:lpstr>
      <vt:lpstr>Post-market surveillance</vt:lpstr>
      <vt:lpstr>Sources of data</vt:lpstr>
      <vt:lpstr>Data scraping</vt:lpstr>
      <vt:lpstr>Scraping cont.</vt:lpstr>
      <vt:lpstr>Database schema</vt:lpstr>
      <vt:lpstr>Schema image</vt:lpstr>
      <vt:lpstr>Natural language processing </vt:lpstr>
      <vt:lpstr>More details on NLP</vt:lpstr>
      <vt:lpstr>Preliminary data</vt:lpstr>
      <vt:lpstr>Complications</vt:lpstr>
      <vt:lpstr>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Jeff Leath</cp:lastModifiedBy>
  <cp:revision>14</cp:revision>
  <dcterms:created xsi:type="dcterms:W3CDTF">2017-03-18T16:30:52Z</dcterms:created>
  <dcterms:modified xsi:type="dcterms:W3CDTF">2019-02-24T23:09:20Z</dcterms:modified>
</cp:coreProperties>
</file>