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14"/>
  </p:notesMasterIdLst>
  <p:handoutMasterIdLst>
    <p:handoutMasterId r:id="rId15"/>
  </p:handoutMasterIdLst>
  <p:sldIdLst>
    <p:sldId id="262" r:id="rId6"/>
    <p:sldId id="272" r:id="rId7"/>
    <p:sldId id="274" r:id="rId8"/>
    <p:sldId id="273" r:id="rId9"/>
    <p:sldId id="266" r:id="rId10"/>
    <p:sldId id="267" r:id="rId11"/>
    <p:sldId id="269" r:id="rId12"/>
    <p:sldId id="271" r:id="rId13"/>
  </p:sldIdLst>
  <p:sldSz cx="9144000" cy="5143500" type="screen16x9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F1D"/>
    <a:srgbClr val="CC0C00"/>
    <a:srgbClr val="141B4D"/>
    <a:srgbClr val="000000"/>
    <a:srgbClr val="0072CE"/>
    <a:srgbClr val="0947A3"/>
    <a:srgbClr val="54585A"/>
    <a:srgbClr val="7C878E"/>
    <a:srgbClr val="EFEFF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5644" autoAdjust="0"/>
  </p:normalViewPr>
  <p:slideViewPr>
    <p:cSldViewPr snapToObjects="1">
      <p:cViewPr varScale="1">
        <p:scale>
          <a:sx n="119" d="100"/>
          <a:sy n="119" d="100"/>
        </p:scale>
        <p:origin x="228" y="102"/>
      </p:cViewPr>
      <p:guideLst>
        <p:guide orient="horz" pos="6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5BFD7B90-14F8-1846-9D77-C42A8362E3F9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9475F5C4-816A-B24B-B4B0-02A23DB9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2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4ED67FEE-F277-C142-882B-02B0CE7A2898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1C0AB09C-C1D0-984C-96FA-0CBE6284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2" b="15474"/>
          <a:stretch/>
        </p:blipFill>
        <p:spPr>
          <a:xfrm>
            <a:off x="0" y="845787"/>
            <a:ext cx="9144000" cy="1943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00350"/>
            <a:ext cx="9144000" cy="9232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 b="1">
                <a:solidFill>
                  <a:srgbClr val="141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5027"/>
            <a:ext cx="6629400" cy="131985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007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46157"/>
            <a:ext cx="2964180" cy="833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712" y="857250"/>
            <a:ext cx="91440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675648" y="44532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585A"/>
                </a:solidFill>
              </a:rPr>
              <a:t>PROVIDING</a:t>
            </a:r>
            <a:r>
              <a:rPr lang="en-US" baseline="0" dirty="0">
                <a:solidFill>
                  <a:srgbClr val="54585A"/>
                </a:solidFill>
              </a:rPr>
              <a:t> SOLUTIONS</a:t>
            </a:r>
            <a:endParaRPr lang="en-US" dirty="0">
              <a:solidFill>
                <a:srgbClr val="545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7204" y="906011"/>
            <a:ext cx="1371600" cy="3688612"/>
          </a:xfrm>
          <a:prstGeom prst="rect">
            <a:avLst/>
          </a:prstGeom>
        </p:spPr>
        <p:txBody>
          <a:bodyPr vert="eaVer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391" y="906011"/>
            <a:ext cx="7315200" cy="3688612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45" y="880844"/>
            <a:ext cx="886968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0" y="906536"/>
            <a:ext cx="432802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6536"/>
            <a:ext cx="4344798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65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91" y="908054"/>
            <a:ext cx="4337997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91" y="1387874"/>
            <a:ext cx="4337997" cy="31673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08054"/>
            <a:ext cx="4347972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87874"/>
            <a:ext cx="4347972" cy="31673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1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"/>
            <a:ext cx="6949440" cy="62892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2200"/>
              </a:lnSpc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29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68" userDrawn="1">
          <p15:clr>
            <a:srgbClr val="FBAE40"/>
          </p15:clr>
        </p15:guide>
        <p15:guide id="2" pos="4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57"/>
            <a:ext cx="3008313" cy="73232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6011"/>
            <a:ext cx="5111750" cy="36886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69409"/>
            <a:ext cx="3008313" cy="29252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7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6953"/>
            <a:ext cx="82296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8363"/>
            <a:ext cx="5486400" cy="3048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52006"/>
            <a:ext cx="8229600" cy="378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2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391" y="906011"/>
            <a:ext cx="8841996" cy="3688612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0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69400" cy="634241"/>
          </a:xfrm>
          <a:prstGeom prst="rect">
            <a:avLst/>
          </a:prstGeom>
          <a:solidFill>
            <a:srgbClr val="0072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520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37F9-19BC-634A-BB2E-760972F0B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6949440" cy="634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14300" y="4767263"/>
            <a:ext cx="60007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Brock Group | Overview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86" y="39253"/>
            <a:ext cx="2116519" cy="5949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4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dt="0"/>
  <p:txStyles>
    <p:titleStyle>
      <a:lvl1pPr algn="l" defTabSz="457200" rtl="0" eaLnBrk="1" latinLnBrk="0" hangingPunct="1">
        <a:lnSpc>
          <a:spcPts val="22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DPHQ-FS-01\BB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\\DPHQ-FS01\BBI\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Intelligence Suite 2.0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&amp; Guides</a:t>
            </a:r>
          </a:p>
          <a:p>
            <a:r>
              <a:rPr lang="en-US" dirty="0"/>
              <a:t>Houston, TX</a:t>
            </a:r>
          </a:p>
          <a:p>
            <a:r>
              <a:rPr lang="en-US" dirty="0"/>
              <a:t>Updated July 26, 2016</a:t>
            </a:r>
          </a:p>
        </p:txBody>
      </p:sp>
    </p:spTree>
    <p:extLst>
      <p:ext uri="{BB962C8B-B14F-4D97-AF65-F5344CB8AC3E}">
        <p14:creationId xmlns:p14="http://schemas.microsoft.com/office/powerpoint/2010/main" val="403097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50995" y="-22081"/>
            <a:ext cx="6949440" cy="634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Database Strategy:  Split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0"/>
            <a:ext cx="3943350" cy="428679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28900" y="853469"/>
            <a:ext cx="1371600" cy="8001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7700" y="1014979"/>
            <a:ext cx="42194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End User’s get a ‘light’ Front End database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60" y="2025671"/>
            <a:ext cx="5215854" cy="27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To use Prism, you need: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Connectivity to the Brock Network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To be assigned to the Brock IT “User Group”:  ORG-BSL-DP-BBI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(1 &amp; 2) will allow you access to the server </a:t>
            </a:r>
            <a:r>
              <a:rPr lang="en-US" sz="1600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2" action="ppaction://hlinkfile"/>
              </a:rPr>
              <a:t>\\DPHQ-FS-01\BBI</a:t>
            </a:r>
            <a:r>
              <a:rPr lang="en-US" sz="16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en-US" sz="1600" dirty="0"/>
              <a:t>which is the directory/path that houses Prism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Once you have access noted in #2, your local work station needs to be ‘mapped’ to the server/directory noted in #3.  This is setting up the server path under a ‘lettered’ drive on your local desktop/laptop. 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The below note to the IT Help Desk is all they need to know to take care of you.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“Please add the me to the user group:  ORG-BSL-DP-BBI, and I need my workstation mapped  network folder \\DPHQ-FS01\BBI\  (preferably through the “G” drive, but anything will work).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Brock IT can assist you in Steps #1-5.</a:t>
            </a:r>
          </a:p>
          <a:p>
            <a:pPr lvl="1"/>
            <a:endParaRPr lang="en-US" sz="7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The ‘Front-End’ database is intended to be downloaded and kept on your local work station.</a:t>
            </a:r>
          </a:p>
          <a:p>
            <a:r>
              <a:rPr lang="en-US" sz="1100" dirty="0"/>
              <a:t>As we are continuing to develop the program, you will need to pull down a new “Prism” frequently from the server.</a:t>
            </a:r>
          </a:p>
          <a:p>
            <a:r>
              <a:rPr lang="en-US" sz="1100" dirty="0"/>
              <a:t>Below is a screen shot of the ‘path’ to the file.  The only difference on your computer will be the ‘lettered’ drive that the server is mapped to.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Latest Prism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380"/>
            <a:ext cx="5314950" cy="151632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4445579">
            <a:off x="4578886" y="1657981"/>
            <a:ext cx="457200" cy="1576296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 this</a:t>
            </a:r>
          </a:p>
        </p:txBody>
      </p:sp>
      <p:sp>
        <p:nvSpPr>
          <p:cNvPr id="10" name="Down Arrow 9"/>
          <p:cNvSpPr/>
          <p:nvPr/>
        </p:nvSpPr>
        <p:spPr>
          <a:xfrm rot="6022308">
            <a:off x="4574689" y="2288255"/>
            <a:ext cx="457200" cy="157629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to 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3455" y="3143250"/>
            <a:ext cx="800100" cy="114300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9737" y="2662456"/>
            <a:ext cx="900763" cy="13789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Prism2.0.accdb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9204" y="2586422"/>
            <a:ext cx="405296" cy="114300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8209" y="2815241"/>
            <a:ext cx="405296" cy="114300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22150" y="2114550"/>
            <a:ext cx="1278250" cy="228600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65827" y="2800350"/>
            <a:ext cx="900763" cy="14600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BBI_Backend_01.accdb</a:t>
            </a:r>
          </a:p>
        </p:txBody>
      </p:sp>
    </p:spTree>
    <p:extLst>
      <p:ext uri="{BB962C8B-B14F-4D97-AF65-F5344CB8AC3E}">
        <p14:creationId xmlns:p14="http://schemas.microsoft.com/office/powerpoint/2010/main" val="224785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All users should already be assigned to user group:  ORG-BSL-DP-BBI, which gives you access to the network folder at </a:t>
            </a:r>
            <a:r>
              <a:rPr lang="en-US" sz="1100" dirty="0">
                <a:hlinkClick r:id="rId2" action="ppaction://hlinkfile"/>
              </a:rPr>
              <a:t>\\DPHQ-FS01\BBI\</a:t>
            </a:r>
            <a:endParaRPr lang="en-US" sz="1100" dirty="0"/>
          </a:p>
          <a:p>
            <a:r>
              <a:rPr lang="en-US" sz="1100" dirty="0"/>
              <a:t>If that is not the case, then you should put in a Help Ticket through Brock IT.  This is the only support provided by Brock IT.</a:t>
            </a:r>
          </a:p>
          <a:p>
            <a:endParaRPr lang="en-US" sz="1100" dirty="0"/>
          </a:p>
          <a:p>
            <a:r>
              <a:rPr lang="en-US" sz="1100" dirty="0"/>
              <a:t>The network folder may be mapped to any ‘lettered’ drive on your desktop (i.e.: G:, Y:, Z</a:t>
            </a:r>
            <a:r>
              <a:rPr lang="en-US" sz="1100" dirty="0">
                <a:sym typeface="Wingdings" panose="05000000000000000000" pitchFamily="2" charset="2"/>
              </a:rPr>
              <a:t>:).  The Prism application is configured to look for the ‘Backend’ database through a certain pathway on the “G:” drive.  If the network folder is not mapped this specific way, you can manually change the linkage in your local copy of Prism make the proper connection.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/>
              <a:t>Open your local copy of Prism from your desktop.</a:t>
            </a:r>
          </a:p>
          <a:p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Prism to the Backend Database: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71750"/>
            <a:ext cx="1564358" cy="1271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2571750"/>
            <a:ext cx="1485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Under “External Data”, Select the “Linked Table Manager”: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A.  Click the “Select All” button on the right</a:t>
            </a:r>
          </a:p>
          <a:p>
            <a:r>
              <a:rPr lang="en-US" sz="1100" dirty="0"/>
              <a:t>B.  Check the “Always Prompt....” box at the bottom</a:t>
            </a:r>
          </a:p>
          <a:p>
            <a:r>
              <a:rPr lang="en-US" sz="1100" dirty="0"/>
              <a:t>C.  Select “OK”</a:t>
            </a:r>
          </a:p>
          <a:p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Prism to the Backend Database :  - cont’d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89" y="634240"/>
            <a:ext cx="2057400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13" y="2000250"/>
            <a:ext cx="3048000" cy="14954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13764" y="3257550"/>
            <a:ext cx="1278250" cy="228600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68687" y="2554355"/>
            <a:ext cx="846513" cy="190632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8687" y="2149201"/>
            <a:ext cx="846513" cy="190632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77947" y="610077"/>
            <a:ext cx="322754" cy="190632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4041" y="804249"/>
            <a:ext cx="322754" cy="190632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7519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156946"/>
            <a:ext cx="5314950" cy="1516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0677" y="871951"/>
            <a:ext cx="3174023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A Window’s Explorer box will pop up.</a:t>
            </a:r>
          </a:p>
          <a:p>
            <a:r>
              <a:rPr lang="en-US" sz="1100" b="1" dirty="0"/>
              <a:t>A. </a:t>
            </a:r>
            <a:r>
              <a:rPr lang="en-US" sz="1100" dirty="0"/>
              <a:t>Select the Drive that the DPHQ-FS01 server is mapped to (i.e. G, Y, Z, etc..)</a:t>
            </a:r>
          </a:p>
          <a:p>
            <a:r>
              <a:rPr lang="en-US" sz="1100" b="1" dirty="0"/>
              <a:t>B.  </a:t>
            </a:r>
            <a:r>
              <a:rPr lang="en-US" sz="1100" dirty="0"/>
              <a:t>Going down that folder’s path, find and single click the Backend Database that you should be mapped to:  (the new default is shown:  </a:t>
            </a:r>
            <a:r>
              <a:rPr lang="en-US" sz="1100" b="1" dirty="0"/>
              <a:t>BBI_Backend_01</a:t>
            </a:r>
            <a:r>
              <a:rPr lang="en-US" sz="1100" dirty="0"/>
              <a:t>)</a:t>
            </a:r>
          </a:p>
          <a:p>
            <a:r>
              <a:rPr lang="en-US" sz="1100" dirty="0"/>
              <a:t>C.  Select Open.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50995" y="-22081"/>
            <a:ext cx="6949440" cy="634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 Prism to the Backend Database :  - cont’d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676" y="4110317"/>
            <a:ext cx="854612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Until told otherwise, everyone’s default “Backend Database” should be:  BBI_Backend_01.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666" y="4416605"/>
            <a:ext cx="85461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network path is \\DPHQ-FS-01\BBI\Prism_SetA\BBI_Backend_01.accdb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57600" y="1657350"/>
            <a:ext cx="1714500" cy="103514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29300" y="1820606"/>
            <a:ext cx="1278250" cy="228600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85104" y="3048018"/>
            <a:ext cx="846513" cy="190632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08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37F9-19BC-634A-BB2E-760972F0B51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Brock Group | Overview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0677" y="871951"/>
            <a:ext cx="3174023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You should receive this message when the table links refresh successfully.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50995" y="-22081"/>
            <a:ext cx="6949440" cy="634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 Prism to the Backend Database :  - cont’d</a:t>
            </a:r>
          </a:p>
        </p:txBody>
      </p:sp>
      <p:pic>
        <p:nvPicPr>
          <p:cNvPr id="15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538287"/>
            <a:ext cx="3505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287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54585A"/>
      </a:dk1>
      <a:lt1>
        <a:sysClr val="window" lastClr="FFFFFF"/>
      </a:lt1>
      <a:dk2>
        <a:srgbClr val="141B4D"/>
      </a:dk2>
      <a:lt2>
        <a:srgbClr val="EEECE1"/>
      </a:lt2>
      <a:accent1>
        <a:srgbClr val="141B4D"/>
      </a:accent1>
      <a:accent2>
        <a:srgbClr val="CC0C00"/>
      </a:accent2>
      <a:accent3>
        <a:srgbClr val="54585A"/>
      </a:accent3>
      <a:accent4>
        <a:srgbClr val="0072CE"/>
      </a:accent4>
      <a:accent5>
        <a:srgbClr val="F9827F"/>
      </a:accent5>
      <a:accent6>
        <a:srgbClr val="7C878E"/>
      </a:accent6>
      <a:hlink>
        <a:srgbClr val="CC0C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E2A0E1F25949899989ECEB2E1BF2" ma:contentTypeVersion="0" ma:contentTypeDescription="Create a new document." ma:contentTypeScope="" ma:versionID="d86da1959e32c8bf10b2a3abc83c175f">
  <xsd:schema xmlns:xsd="http://www.w3.org/2001/XMLSchema" xmlns:xs="http://www.w3.org/2001/XMLSchema" xmlns:p="http://schemas.microsoft.com/office/2006/metadata/properties" xmlns:ns2="6c323bb4-b321-4470-ae5c-6417a23e1fcb" targetNamespace="http://schemas.microsoft.com/office/2006/metadata/properties" ma:root="true" ma:fieldsID="a8bc57b3bf3e5dd876d2b1a9e2c3e896" ns2:_="">
    <xsd:import namespace="6c323bb4-b321-4470-ae5c-6417a23e1fc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323bb4-b321-4470-ae5c-6417a23e1fc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c323bb4-b321-4470-ae5c-6417a23e1fcb">3R7C3QMS3DFT-8-15</_dlc_DocId>
    <_dlc_DocIdUrl xmlns="6c323bb4-b321-4470-ae5c-6417a23e1fcb">
      <Url>http://sharepoint/_layouts/15/DocIdRedir.aspx?ID=3R7C3QMS3DFT-8-15</Url>
      <Description>3R7C3QMS3DFT-8-15</Description>
    </_dlc_DocIdUrl>
  </documentManagement>
</p:properties>
</file>

<file path=customXml/itemProps1.xml><?xml version="1.0" encoding="utf-8"?>
<ds:datastoreItem xmlns:ds="http://schemas.openxmlformats.org/officeDocument/2006/customXml" ds:itemID="{B7E4A9E4-8D6E-434D-A727-D75AD0C0C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323bb4-b321-4470-ae5c-6417a23e1f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5C2E79-17E0-44EF-95CB-C6D2ED9DBEB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A552F6B-C4D5-4402-A386-D53C33FC2A9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911B461-25EE-407A-8186-793CB5682B50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6c323bb4-b321-4470-ae5c-6417a23e1f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</TotalTime>
  <Words>687</Words>
  <Application>Microsoft Office PowerPoint</Application>
  <PresentationFormat>On-screen Show (16:9)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Custom Design</vt:lpstr>
      <vt:lpstr>Business Intelligence Suite 2.0</vt:lpstr>
      <vt:lpstr>PowerPoint Presentation</vt:lpstr>
      <vt:lpstr>Connectivity</vt:lpstr>
      <vt:lpstr>Download the Latest Prism</vt:lpstr>
      <vt:lpstr>Link Prism to the Backend Database:</vt:lpstr>
      <vt:lpstr>Link Prism to the Backend Database :  - cont’d</vt:lpstr>
      <vt:lpstr>PowerPoint Presentation</vt:lpstr>
      <vt:lpstr>PowerPoint Presentation</vt:lpstr>
    </vt:vector>
  </TitlesOfParts>
  <Company>Artisan Field,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Johnson</dc:creator>
  <cp:lastModifiedBy>Jeff Leath</cp:lastModifiedBy>
  <cp:revision>500</cp:revision>
  <cp:lastPrinted>2015-06-04T16:05:29Z</cp:lastPrinted>
  <dcterms:created xsi:type="dcterms:W3CDTF">2013-12-03T17:27:52Z</dcterms:created>
  <dcterms:modified xsi:type="dcterms:W3CDTF">2018-09-14T16:57:29Z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ff0b7942-8813-4e6b-b40f-323a60a537ec</vt:lpwstr>
  </property>
  <property fmtid="{D5CDD505-2E9C-101B-9397-08002B2CF9AE}" pid="3" name="ContentTypeId">
    <vt:lpwstr>0x010100E17CE2A0E1F25949899989ECEB2E1BF2</vt:lpwstr>
  </property>
</Properties>
</file>