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2" r:id="rId5"/>
    <p:sldId id="263" r:id="rId6"/>
    <p:sldId id="264" r:id="rId7"/>
    <p:sldId id="259" r:id="rId8"/>
    <p:sldId id="260" r:id="rId9"/>
    <p:sldId id="261"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5828" autoAdjust="0"/>
  </p:normalViewPr>
  <p:slideViewPr>
    <p:cSldViewPr snapToGrid="0">
      <p:cViewPr varScale="1">
        <p:scale>
          <a:sx n="89" d="100"/>
          <a:sy n="89" d="100"/>
        </p:scale>
        <p:origin x="9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DA88E-88E0-4BF5-97C5-A52C6CCC1B1D}" type="datetimeFigureOut">
              <a:rPr lang="ko-KR" altLang="en-US" smtClean="0"/>
              <a:t>2024-06-12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FC01E-AA4F-41FF-B06F-EED818F5BEA6}" type="slidenum">
              <a:rPr lang="ko-KR" altLang="en-US" smtClean="0"/>
              <a:t>‹#›</a:t>
            </a:fld>
            <a:endParaRPr lang="ko-KR" altLang="en-US"/>
          </a:p>
        </p:txBody>
      </p:sp>
    </p:spTree>
    <p:extLst>
      <p:ext uri="{BB962C8B-B14F-4D97-AF65-F5344CB8AC3E}">
        <p14:creationId xmlns:p14="http://schemas.microsoft.com/office/powerpoint/2010/main" val="34919645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A9FC01E-AA4F-41FF-B06F-EED818F5BEA6}" type="slidenum">
              <a:rPr lang="ko-KR" altLang="en-US" smtClean="0"/>
              <a:t>2</a:t>
            </a:fld>
            <a:endParaRPr lang="ko-KR" altLang="en-US"/>
          </a:p>
        </p:txBody>
      </p:sp>
    </p:spTree>
    <p:extLst>
      <p:ext uri="{BB962C8B-B14F-4D97-AF65-F5344CB8AC3E}">
        <p14:creationId xmlns:p14="http://schemas.microsoft.com/office/powerpoint/2010/main" val="238659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A9FC01E-AA4F-41FF-B06F-EED818F5BEA6}" type="slidenum">
              <a:rPr lang="ko-KR" altLang="en-US" smtClean="0"/>
              <a:t>4</a:t>
            </a:fld>
            <a:endParaRPr lang="ko-KR" altLang="en-US"/>
          </a:p>
        </p:txBody>
      </p:sp>
    </p:spTree>
    <p:extLst>
      <p:ext uri="{BB962C8B-B14F-4D97-AF65-F5344CB8AC3E}">
        <p14:creationId xmlns:p14="http://schemas.microsoft.com/office/powerpoint/2010/main" val="252269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endParaRPr lang="en-US" altLang="ko-KR" dirty="0"/>
          </a:p>
          <a:p>
            <a:r>
              <a:rPr lang="en-US" altLang="ko-KR" dirty="0"/>
              <a:t>https://www.qualcomm.com/content/dam/qcomm-martech/dm-assets/documents/9205-lte-modem-product-brief_87-pw321-1.pdf</a:t>
            </a:r>
          </a:p>
          <a:p>
            <a:endParaRPr lang="en-US" altLang="ko-KR" dirty="0"/>
          </a:p>
          <a:p>
            <a:endParaRPr lang="en-US" altLang="ko-KR" dirty="0"/>
          </a:p>
          <a:p>
            <a:r>
              <a:rPr lang="en-US" altLang="ko-KR" dirty="0"/>
              <a:t>Features Advanced Rel.14 LTE capabilities: Cat-M1 with 2,984 max. UL TBS Rel.14, Cat-M1 VoLTE enhancements, Cat-NB2 with multi-carrier NPRACH and Paging, Cat-M1 coverage enhancements Mode A support, Cat-M1 with enhanced coverage restriction, Cat-M1 w/ HARQ-ACK bundling in HD-FDD mode, CatNB2 with larger TBS and 2 HARQ processes, Cat-M1 retuning to another narrowband region within 1 retuning symbol, Cat-NB2 Release Assistance Indication (RAI) Voice Services: LTE Cat-M1 VoLTE over IMS, GSM CS voice Security Features: Secure debug, </a:t>
            </a:r>
            <a:r>
              <a:rPr lang="en-US" altLang="ko-KR" dirty="0" err="1"/>
              <a:t>Hardwarebased</a:t>
            </a:r>
            <a:r>
              <a:rPr lang="en-US" altLang="ko-KR" dirty="0"/>
              <a:t> Crypto Engine, Secure file system, Qualcomm Trusted Execution Environment, Secure Boot Battery thermal monitoring capability Integrated Cortex A7 processor supports ThreadX and </a:t>
            </a:r>
            <a:r>
              <a:rPr lang="en-US" altLang="ko-KR" dirty="0" err="1"/>
              <a:t>AliOS</a:t>
            </a:r>
            <a:r>
              <a:rPr lang="en-US" altLang="ko-KR" dirty="0"/>
              <a:t> Things RTOS One hardware design supporting </a:t>
            </a:r>
            <a:r>
              <a:rPr lang="en-US" altLang="ko-KR" dirty="0" err="1"/>
              <a:t>eMTC</a:t>
            </a:r>
            <a:r>
              <a:rPr lang="en-US" altLang="ko-KR" dirty="0"/>
              <a:t>/ Cat-M1, NB-IoT/Cat-NB2, E-GPRS One software image no matter what technology is used One RF: Extended frequency range support from 450MHz to 2.1GHz supporting &gt;23 global bands Power optimized, turnkey industrial tracker reference design, with integrated indoor and outdoor position location capabilities, and integrated drivers for various sensors. Companion antenna tuner and reference antenna solution for cellular and GNSS bring the ease of addressing global connectivity with a single hardware solution.</a:t>
            </a:r>
          </a:p>
          <a:p>
            <a:endParaRPr lang="en-US" altLang="ko-KR" dirty="0"/>
          </a:p>
          <a:p>
            <a:r>
              <a:rPr lang="en-US" altLang="ko-KR" dirty="0"/>
              <a:t>Software Operating Systems: ThreadX OS LTE IoT Software Development Kit: Designed to support developers in running custom software on the integrated applications processor, as well as to provide them access to additional capabilities of the Qualcomm 9205 LTE modem, such as geolocation. The SDK offers pre-integrated support for many cloud platforms, including </a:t>
            </a:r>
            <a:r>
              <a:rPr lang="en-US" altLang="ko-KR" dirty="0" err="1"/>
              <a:t>Microosoft</a:t>
            </a:r>
            <a:r>
              <a:rPr lang="en-US" altLang="ko-KR" dirty="0"/>
              <a:t> Azure, Alibaba Cloud Link One, China Mobile </a:t>
            </a:r>
            <a:r>
              <a:rPr lang="en-US" altLang="ko-KR" dirty="0" err="1"/>
              <a:t>OneNET</a:t>
            </a:r>
            <a:r>
              <a:rPr lang="en-US" altLang="ko-KR" dirty="0"/>
              <a:t>, DTSTON </a:t>
            </a:r>
            <a:r>
              <a:rPr lang="en-US" altLang="ko-KR" dirty="0" err="1"/>
              <a:t>DTCloud</a:t>
            </a:r>
            <a:r>
              <a:rPr lang="en-US" altLang="ko-KR" dirty="0"/>
              <a:t>, Ericsson IoT Accelerator, </a:t>
            </a:r>
            <a:r>
              <a:rPr lang="en-US" altLang="ko-KR" dirty="0" err="1"/>
              <a:t>Gizwits</a:t>
            </a:r>
            <a:r>
              <a:rPr lang="en-US" altLang="ko-KR" dirty="0"/>
              <a:t> and Verizon </a:t>
            </a:r>
            <a:r>
              <a:rPr lang="en-US" altLang="ko-KR" dirty="0" err="1"/>
              <a:t>ThingSpace</a:t>
            </a:r>
            <a:r>
              <a:rPr lang="en-US" altLang="ko-KR" dirty="0"/>
              <a:t>, and it also allows developers to extend this integration further and develop support for other major IoT cloud providers.</a:t>
            </a:r>
            <a:endParaRPr lang="ko-KR" altLang="en-US" dirty="0"/>
          </a:p>
        </p:txBody>
      </p:sp>
      <p:sp>
        <p:nvSpPr>
          <p:cNvPr id="4" name="슬라이드 번호 개체 틀 3"/>
          <p:cNvSpPr>
            <a:spLocks noGrp="1"/>
          </p:cNvSpPr>
          <p:nvPr>
            <p:ph type="sldNum" sz="quarter" idx="5"/>
          </p:nvPr>
        </p:nvSpPr>
        <p:spPr/>
        <p:txBody>
          <a:bodyPr/>
          <a:lstStyle/>
          <a:p>
            <a:fld id="{6A9FC01E-AA4F-41FF-B06F-EED818F5BEA6}" type="slidenum">
              <a:rPr lang="ko-KR" altLang="en-US" smtClean="0"/>
              <a:t>7</a:t>
            </a:fld>
            <a:endParaRPr lang="ko-KR" altLang="en-US"/>
          </a:p>
        </p:txBody>
      </p:sp>
    </p:spTree>
    <p:extLst>
      <p:ext uri="{BB962C8B-B14F-4D97-AF65-F5344CB8AC3E}">
        <p14:creationId xmlns:p14="http://schemas.microsoft.com/office/powerpoint/2010/main" val="141106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https://www.qualcomm.com/content/dam/qcomm-martech/dm-assets/documents/qualcomm_3g-4g_lte_iot_infographic_final.pdf</a:t>
            </a:r>
          </a:p>
          <a:p>
            <a:endParaRPr lang="en-US" altLang="ko-KR" dirty="0"/>
          </a:p>
          <a:p>
            <a:r>
              <a:rPr lang="en-US" altLang="ko-KR" dirty="0"/>
              <a:t>https://www.telit.com/press/telit-lte-iot-modules-portfolio-adds-global-skus/</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6A9FC01E-AA4F-41FF-B06F-EED818F5BEA6}" type="slidenum">
              <a:rPr lang="ko-KR" altLang="en-US" smtClean="0"/>
              <a:t>8</a:t>
            </a:fld>
            <a:endParaRPr lang="ko-KR" altLang="en-US"/>
          </a:p>
        </p:txBody>
      </p:sp>
    </p:spTree>
    <p:extLst>
      <p:ext uri="{BB962C8B-B14F-4D97-AF65-F5344CB8AC3E}">
        <p14:creationId xmlns:p14="http://schemas.microsoft.com/office/powerpoint/2010/main" val="220693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7658BF-255F-4522-92D0-FE399A0A6F4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824ADCC-7C28-4201-94A3-1169624ED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59F5709-CD8D-4517-90F7-CEE10208AD64}"/>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5" name="바닥글 개체 틀 4">
            <a:extLst>
              <a:ext uri="{FF2B5EF4-FFF2-40B4-BE49-F238E27FC236}">
                <a16:creationId xmlns:a16="http://schemas.microsoft.com/office/drawing/2014/main" id="{05739B31-1C0F-4893-8604-6AAE40ACEE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BE6201E-53BB-4F5D-98D0-9052F40A0070}"/>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37350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5C83C6-5174-443A-8BE3-3C81C3A9D37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0A0126B-1302-4625-9D50-6F1CA1658A11}"/>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A68F750-B40E-45EA-9213-09E08410126F}"/>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5" name="바닥글 개체 틀 4">
            <a:extLst>
              <a:ext uri="{FF2B5EF4-FFF2-40B4-BE49-F238E27FC236}">
                <a16:creationId xmlns:a16="http://schemas.microsoft.com/office/drawing/2014/main" id="{0C810CCE-A7BF-438B-968C-5FACD3B4E2D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C8D991-E84F-4172-9BE5-C8C8CB03E499}"/>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219679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72C0032-8149-4680-B986-701738167C6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C51DDDE-B9A7-4D6A-88B2-6AAE2AB84FA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7EF07A7-7A37-4361-B33E-75BCBBA5FAB7}"/>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5" name="바닥글 개체 틀 4">
            <a:extLst>
              <a:ext uri="{FF2B5EF4-FFF2-40B4-BE49-F238E27FC236}">
                <a16:creationId xmlns:a16="http://schemas.microsoft.com/office/drawing/2014/main" id="{C3BDE121-29B4-4D1F-9791-99E6A4E0347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A94EF15-FFE6-40EB-8DD4-1F794B886A3D}"/>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279794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44A206-1D24-49EA-A696-531259B9228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0C8263A-60FF-4C3A-AF35-61505194D143}"/>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09314D9-9944-42BB-BD18-BE76FEB0BDBD}"/>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5" name="바닥글 개체 틀 4">
            <a:extLst>
              <a:ext uri="{FF2B5EF4-FFF2-40B4-BE49-F238E27FC236}">
                <a16:creationId xmlns:a16="http://schemas.microsoft.com/office/drawing/2014/main" id="{6A95E641-7B22-48EB-8647-466F41969C0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9DE1C3-0420-4869-808E-CC83823680AC}"/>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315968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E007B-D384-460D-9D9B-C1E2A0633A7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9F41268-4423-4284-99E8-CECBE8B849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7A6020CA-660A-4510-A434-37E2264C2DA4}"/>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5" name="바닥글 개체 틀 4">
            <a:extLst>
              <a:ext uri="{FF2B5EF4-FFF2-40B4-BE49-F238E27FC236}">
                <a16:creationId xmlns:a16="http://schemas.microsoft.com/office/drawing/2014/main" id="{876BEF03-37F7-4E43-A11B-8FEF34153D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0F93CB-A085-4C18-9DC9-291AF87B85F1}"/>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243050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5F1D18-9AD7-42BF-8EF9-D8AA25DBAC8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3E5CA0A-D9E1-459D-9297-A57BF3E0802E}"/>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C181834-AC2E-4254-8EBA-205FAC048A4F}"/>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785DD80A-AA7F-4FC8-81AD-2A31471B4DCF}"/>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6" name="바닥글 개체 틀 5">
            <a:extLst>
              <a:ext uri="{FF2B5EF4-FFF2-40B4-BE49-F238E27FC236}">
                <a16:creationId xmlns:a16="http://schemas.microsoft.com/office/drawing/2014/main" id="{B98A9F15-2E76-44EA-BEC5-9796DC741E9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4D1EBEA-C64A-4904-A4D2-AA7FBDB409C7}"/>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399182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C0F5F-5FE8-45DD-9A2C-7E3ADF93A81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D0B6A56-4D7A-4148-9ED8-810D5AD52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6F66AAB-0217-42AE-901A-699920C3A3F4}"/>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BD59AC9A-5833-4197-A117-702C92CE6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659CF98-970F-410B-9F44-348144F5ACDA}"/>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DDEDA83B-58B3-4550-9141-754EDDEA2CA5}"/>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8" name="바닥글 개체 틀 7">
            <a:extLst>
              <a:ext uri="{FF2B5EF4-FFF2-40B4-BE49-F238E27FC236}">
                <a16:creationId xmlns:a16="http://schemas.microsoft.com/office/drawing/2014/main" id="{78BDA1A9-5C4C-42E0-9771-7B1450ABDE0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8C5DF2C-74B3-44B8-A536-7FEA5CD9731D}"/>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99561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DBCAE-4AB6-4088-A4F4-6830284B6BF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773F7F4-207C-45EF-8362-F22084212C29}"/>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4" name="바닥글 개체 틀 3">
            <a:extLst>
              <a:ext uri="{FF2B5EF4-FFF2-40B4-BE49-F238E27FC236}">
                <a16:creationId xmlns:a16="http://schemas.microsoft.com/office/drawing/2014/main" id="{E8A516CE-3660-4FC6-9EBB-2EE4967004F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4018389-CC3F-4EF4-98EF-90B56E7E49F9}"/>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38040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8AA7792-913E-487C-9E9B-4E1315912F72}"/>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3" name="바닥글 개체 틀 2">
            <a:extLst>
              <a:ext uri="{FF2B5EF4-FFF2-40B4-BE49-F238E27FC236}">
                <a16:creationId xmlns:a16="http://schemas.microsoft.com/office/drawing/2014/main" id="{C864FD68-7ADA-4BAB-BA74-F703CBAE299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E697576-073E-4B8C-9136-A0BF0C9B6E2E}"/>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137295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43438B-C274-4EAF-9DF0-2051FCB207C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3C169D1-2F6A-4E9E-B306-21198AD7F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7C0BD74C-517E-4F8D-B823-8CF4CF63E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62DF81B-C6EA-4A06-B0CE-D3555C10F436}"/>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6" name="바닥글 개체 틀 5">
            <a:extLst>
              <a:ext uri="{FF2B5EF4-FFF2-40B4-BE49-F238E27FC236}">
                <a16:creationId xmlns:a16="http://schemas.microsoft.com/office/drawing/2014/main" id="{59D0923E-6DAF-43C3-9269-D311B409FF8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6EE20CD-3673-4725-A958-867604AF9DE5}"/>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357297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EB1C66-153A-4E90-91A7-512A808417F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C246036-A9FB-4BE6-82CA-10D3279B0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A611933-8E69-4C01-862F-608909951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E53DECD-C9A4-41E7-B455-FE1EF896D99D}"/>
              </a:ext>
            </a:extLst>
          </p:cNvPr>
          <p:cNvSpPr>
            <a:spLocks noGrp="1"/>
          </p:cNvSpPr>
          <p:nvPr>
            <p:ph type="dt" sz="half" idx="10"/>
          </p:nvPr>
        </p:nvSpPr>
        <p:spPr/>
        <p:txBody>
          <a:bodyPr/>
          <a:lstStyle/>
          <a:p>
            <a:fld id="{DCB91619-54E2-4A46-B7F8-16906E151D24}" type="datetimeFigureOut">
              <a:rPr lang="ko-KR" altLang="en-US" smtClean="0"/>
              <a:t>2024-06-12</a:t>
            </a:fld>
            <a:endParaRPr lang="ko-KR" altLang="en-US"/>
          </a:p>
        </p:txBody>
      </p:sp>
      <p:sp>
        <p:nvSpPr>
          <p:cNvPr id="6" name="바닥글 개체 틀 5">
            <a:extLst>
              <a:ext uri="{FF2B5EF4-FFF2-40B4-BE49-F238E27FC236}">
                <a16:creationId xmlns:a16="http://schemas.microsoft.com/office/drawing/2014/main" id="{A63700F8-8681-4F7D-B3C1-40B16CD557E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9CAC52D-98BB-42B1-A5B9-698C42D0313D}"/>
              </a:ext>
            </a:extLst>
          </p:cNvPr>
          <p:cNvSpPr>
            <a:spLocks noGrp="1"/>
          </p:cNvSpPr>
          <p:nvPr>
            <p:ph type="sldNum" sz="quarter" idx="12"/>
          </p:nvPr>
        </p:nvSpPr>
        <p:spPr/>
        <p:txBody>
          <a:body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3141629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1278A06-8A28-4589-BA09-CBE11DF20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711C4AB-8887-4884-8F08-E6CC3D653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97B0305-A23E-4D74-B857-50B32B7A0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91619-54E2-4A46-B7F8-16906E151D24}" type="datetimeFigureOut">
              <a:rPr lang="ko-KR" altLang="en-US" smtClean="0"/>
              <a:t>2024-06-12</a:t>
            </a:fld>
            <a:endParaRPr lang="ko-KR" altLang="en-US"/>
          </a:p>
        </p:txBody>
      </p:sp>
      <p:sp>
        <p:nvSpPr>
          <p:cNvPr id="5" name="바닥글 개체 틀 4">
            <a:extLst>
              <a:ext uri="{FF2B5EF4-FFF2-40B4-BE49-F238E27FC236}">
                <a16:creationId xmlns:a16="http://schemas.microsoft.com/office/drawing/2014/main" id="{932F0B85-85C4-4D30-ABAE-59FB93754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E3D9E0A-FCDD-4B08-8F90-759522418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61453-1082-4485-BD46-E7E1ACA01D6D}" type="slidenum">
              <a:rPr lang="ko-KR" altLang="en-US" smtClean="0"/>
              <a:t>‹#›</a:t>
            </a:fld>
            <a:endParaRPr lang="ko-KR" altLang="en-US"/>
          </a:p>
        </p:txBody>
      </p:sp>
    </p:spTree>
    <p:extLst>
      <p:ext uri="{BB962C8B-B14F-4D97-AF65-F5344CB8AC3E}">
        <p14:creationId xmlns:p14="http://schemas.microsoft.com/office/powerpoint/2010/main" val="246875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24DA69-7823-4B5B-8323-71FE58232100}"/>
              </a:ext>
            </a:extLst>
          </p:cNvPr>
          <p:cNvSpPr>
            <a:spLocks noGrp="1"/>
          </p:cNvSpPr>
          <p:nvPr>
            <p:ph type="ctrTitle"/>
          </p:nvPr>
        </p:nvSpPr>
        <p:spPr/>
        <p:txBody>
          <a:bodyPr/>
          <a:lstStyle/>
          <a:p>
            <a:r>
              <a:rPr lang="ko-KR" altLang="en-US" dirty="0"/>
              <a:t>반제품 제작을 위한 </a:t>
            </a:r>
            <a:br>
              <a:rPr lang="en-US" altLang="ko-KR" dirty="0"/>
            </a:br>
            <a:r>
              <a:rPr lang="en-US" altLang="ko-KR" dirty="0"/>
              <a:t>LTE </a:t>
            </a:r>
            <a:r>
              <a:rPr lang="ko-KR" altLang="en-US" dirty="0"/>
              <a:t>통신 모듈 스펙 정리</a:t>
            </a:r>
          </a:p>
        </p:txBody>
      </p:sp>
      <p:sp>
        <p:nvSpPr>
          <p:cNvPr id="3" name="부제목 2">
            <a:extLst>
              <a:ext uri="{FF2B5EF4-FFF2-40B4-BE49-F238E27FC236}">
                <a16:creationId xmlns:a16="http://schemas.microsoft.com/office/drawing/2014/main" id="{00ABDC42-2E97-45CB-8AA5-1C554145C77F}"/>
              </a:ext>
            </a:extLst>
          </p:cNvPr>
          <p:cNvSpPr>
            <a:spLocks noGrp="1"/>
          </p:cNvSpPr>
          <p:nvPr>
            <p:ph type="subTitle" idx="1"/>
          </p:nvPr>
        </p:nvSpPr>
        <p:spPr/>
        <p:txBody>
          <a:bodyPr anchor="ctr" anchorCtr="0"/>
          <a:lstStyle/>
          <a:p>
            <a:r>
              <a:rPr lang="en-US" altLang="ko-KR" dirty="0"/>
              <a:t>jefflee@ocube.co.kr</a:t>
            </a:r>
            <a:endParaRPr lang="ko-KR" altLang="en-US" dirty="0"/>
          </a:p>
        </p:txBody>
      </p:sp>
    </p:spTree>
    <p:extLst>
      <p:ext uri="{BB962C8B-B14F-4D97-AF65-F5344CB8AC3E}">
        <p14:creationId xmlns:p14="http://schemas.microsoft.com/office/powerpoint/2010/main" val="31931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C766FE-20C0-441A-8504-D47743864A96}"/>
              </a:ext>
            </a:extLst>
          </p:cNvPr>
          <p:cNvSpPr>
            <a:spLocks noGrp="1"/>
          </p:cNvSpPr>
          <p:nvPr>
            <p:ph type="title"/>
          </p:nvPr>
        </p:nvSpPr>
        <p:spPr/>
        <p:txBody>
          <a:bodyPr/>
          <a:lstStyle/>
          <a:p>
            <a:r>
              <a:rPr lang="en-US" altLang="ko-KR" dirty="0"/>
              <a:t>OCPP 1.6 ~ 2.x</a:t>
            </a:r>
            <a:endParaRPr lang="ko-KR" altLang="en-US" dirty="0"/>
          </a:p>
        </p:txBody>
      </p:sp>
      <p:sp>
        <p:nvSpPr>
          <p:cNvPr id="3" name="내용 개체 틀 2">
            <a:extLst>
              <a:ext uri="{FF2B5EF4-FFF2-40B4-BE49-F238E27FC236}">
                <a16:creationId xmlns:a16="http://schemas.microsoft.com/office/drawing/2014/main" id="{509A2525-C7B3-488E-9E0A-36FB8206A4A8}"/>
              </a:ext>
            </a:extLst>
          </p:cNvPr>
          <p:cNvSpPr>
            <a:spLocks noGrp="1"/>
          </p:cNvSpPr>
          <p:nvPr>
            <p:ph idx="1"/>
          </p:nvPr>
        </p:nvSpPr>
        <p:spPr/>
        <p:txBody>
          <a:bodyPr>
            <a:normAutofit/>
          </a:bodyPr>
          <a:lstStyle/>
          <a:p>
            <a:r>
              <a:rPr lang="en-US" altLang="ko-KR" sz="2400" dirty="0"/>
              <a:t>OCPP 1.6 </a:t>
            </a:r>
            <a:r>
              <a:rPr lang="ko-KR" altLang="en-US" sz="2400" dirty="0"/>
              <a:t>지원 스펙</a:t>
            </a:r>
            <a:endParaRPr lang="en-US" altLang="ko-KR" sz="2400" dirty="0"/>
          </a:p>
          <a:p>
            <a:pPr lvl="1"/>
            <a:r>
              <a:rPr lang="en-US" altLang="ko-KR" sz="1800" dirty="0"/>
              <a:t>Flash Memory : 1MB </a:t>
            </a:r>
            <a:r>
              <a:rPr lang="ko-KR" altLang="en-US" sz="1800" dirty="0"/>
              <a:t>이하</a:t>
            </a:r>
            <a:endParaRPr lang="en-US" altLang="ko-KR" sz="1800" dirty="0"/>
          </a:p>
          <a:p>
            <a:pPr lvl="1"/>
            <a:r>
              <a:rPr lang="en-US" altLang="ko-KR" sz="1800" dirty="0"/>
              <a:t>DDR Memory :  512KB </a:t>
            </a:r>
            <a:r>
              <a:rPr lang="ko-KR" altLang="en-US" sz="1800" dirty="0"/>
              <a:t>이하</a:t>
            </a:r>
            <a:endParaRPr lang="en-US" altLang="ko-KR" sz="1800" dirty="0"/>
          </a:p>
          <a:p>
            <a:pPr lvl="1"/>
            <a:r>
              <a:rPr lang="ko-KR" altLang="en-US" sz="1800" dirty="0"/>
              <a:t>암호화 스펙</a:t>
            </a:r>
            <a:r>
              <a:rPr lang="en-US" altLang="ko-KR" sz="1800" dirty="0"/>
              <a:t> : TLS 1.2(SSL)</a:t>
            </a:r>
          </a:p>
          <a:p>
            <a:pPr lvl="1"/>
            <a:r>
              <a:rPr lang="ko-KR" altLang="en-US" sz="1800" dirty="0"/>
              <a:t>바이너리 사이즈 </a:t>
            </a:r>
            <a:r>
              <a:rPr lang="en-US" altLang="ko-KR" sz="1800" dirty="0"/>
              <a:t>: 200KB~ ( </a:t>
            </a:r>
            <a:r>
              <a:rPr lang="ko-KR" altLang="en-US" sz="1800" dirty="0"/>
              <a:t>예상</a:t>
            </a:r>
            <a:r>
              <a:rPr lang="en-US" altLang="ko-KR" sz="1800" dirty="0"/>
              <a:t>, </a:t>
            </a:r>
            <a:r>
              <a:rPr lang="ko-KR" altLang="en-US" sz="1800" dirty="0"/>
              <a:t>현재 </a:t>
            </a:r>
            <a:r>
              <a:rPr lang="en-US" altLang="ko-KR" sz="1800" dirty="0"/>
              <a:t>170KB</a:t>
            </a:r>
            <a:r>
              <a:rPr lang="ko-KR" altLang="en-US" sz="1800" dirty="0"/>
              <a:t> </a:t>
            </a:r>
            <a:r>
              <a:rPr lang="en-US" altLang="ko-KR" sz="1800" dirty="0"/>
              <a:t>)</a:t>
            </a:r>
          </a:p>
          <a:p>
            <a:pPr lvl="1"/>
            <a:endParaRPr lang="en-US" altLang="ko-KR" sz="2000" dirty="0"/>
          </a:p>
          <a:p>
            <a:r>
              <a:rPr lang="en-US" altLang="ko-KR" sz="2400" dirty="0"/>
              <a:t>OCPP 2.x </a:t>
            </a:r>
            <a:r>
              <a:rPr lang="ko-KR" altLang="en-US" sz="2400" dirty="0"/>
              <a:t>지원 스펙 </a:t>
            </a:r>
            <a:endParaRPr lang="en-US" altLang="ko-KR" sz="2400" dirty="0"/>
          </a:p>
          <a:p>
            <a:pPr lvl="1"/>
            <a:r>
              <a:rPr lang="en-US" altLang="ko-KR" sz="1800" dirty="0"/>
              <a:t>Flash Memory : 1MB </a:t>
            </a:r>
            <a:r>
              <a:rPr lang="ko-KR" altLang="en-US" sz="1800" dirty="0"/>
              <a:t>이상 </a:t>
            </a:r>
            <a:r>
              <a:rPr lang="en-US" altLang="ko-KR" sz="1800" dirty="0"/>
              <a:t>~ 2MB </a:t>
            </a:r>
            <a:r>
              <a:rPr lang="ko-KR" altLang="en-US" sz="1800" dirty="0"/>
              <a:t>예상 </a:t>
            </a:r>
            <a:r>
              <a:rPr lang="en-US" altLang="ko-KR" sz="1800" dirty="0"/>
              <a:t> </a:t>
            </a:r>
          </a:p>
          <a:p>
            <a:pPr lvl="1"/>
            <a:r>
              <a:rPr lang="en-US" altLang="ko-KR" sz="1800" dirty="0"/>
              <a:t>DDR Memory : 1MB </a:t>
            </a:r>
            <a:r>
              <a:rPr lang="ko-KR" altLang="en-US" sz="1800" dirty="0"/>
              <a:t>이상</a:t>
            </a:r>
            <a:endParaRPr lang="en-US" altLang="ko-KR" sz="1800" dirty="0"/>
          </a:p>
          <a:p>
            <a:pPr lvl="1"/>
            <a:r>
              <a:rPr lang="ko-KR" altLang="en-US" sz="1800" dirty="0"/>
              <a:t>암호화 스펙 </a:t>
            </a:r>
            <a:r>
              <a:rPr lang="en-US" altLang="ko-KR" sz="1800" dirty="0"/>
              <a:t>: TLS 1.2 (SSL)</a:t>
            </a:r>
          </a:p>
          <a:p>
            <a:pPr lvl="1"/>
            <a:r>
              <a:rPr lang="ko-KR" altLang="en-US" sz="1800" dirty="0"/>
              <a:t>바이너리 사이즈 </a:t>
            </a:r>
            <a:r>
              <a:rPr lang="en-US" altLang="ko-KR" sz="1800" dirty="0"/>
              <a:t>: 500KB~ 700KB </a:t>
            </a:r>
          </a:p>
          <a:p>
            <a:pPr lvl="1"/>
            <a:endParaRPr lang="ko-KR" altLang="en-US" dirty="0"/>
          </a:p>
        </p:txBody>
      </p:sp>
      <p:sp>
        <p:nvSpPr>
          <p:cNvPr id="4" name="TextBox 3">
            <a:extLst>
              <a:ext uri="{FF2B5EF4-FFF2-40B4-BE49-F238E27FC236}">
                <a16:creationId xmlns:a16="http://schemas.microsoft.com/office/drawing/2014/main" id="{C422FD06-BB7B-4FB9-89C8-0F1B222A3D83}"/>
              </a:ext>
            </a:extLst>
          </p:cNvPr>
          <p:cNvSpPr txBox="1"/>
          <p:nvPr/>
        </p:nvSpPr>
        <p:spPr>
          <a:xfrm>
            <a:off x="838200" y="5838409"/>
            <a:ext cx="5521063" cy="338554"/>
          </a:xfrm>
          <a:prstGeom prst="rect">
            <a:avLst/>
          </a:prstGeom>
          <a:noFill/>
        </p:spPr>
        <p:txBody>
          <a:bodyPr wrap="none" rtlCol="0">
            <a:spAutoFit/>
          </a:bodyPr>
          <a:lstStyle/>
          <a:p>
            <a:r>
              <a:rPr lang="en-US" altLang="ko-KR" sz="1600" dirty="0"/>
              <a:t>*1.6</a:t>
            </a:r>
            <a:r>
              <a:rPr lang="ko-KR" altLang="en-US" sz="1600" dirty="0"/>
              <a:t>에서 </a:t>
            </a:r>
            <a:r>
              <a:rPr lang="en-US" altLang="ko-KR" sz="1600" dirty="0"/>
              <a:t>2.x </a:t>
            </a:r>
            <a:r>
              <a:rPr lang="ko-KR" altLang="en-US" sz="1600" dirty="0"/>
              <a:t>업그레이드시 평균적으로 </a:t>
            </a:r>
            <a:r>
              <a:rPr lang="en-US" altLang="ko-KR" sz="1600" b="1" dirty="0"/>
              <a:t>4</a:t>
            </a:r>
            <a:r>
              <a:rPr lang="ko-KR" altLang="en-US" sz="1600" b="1" dirty="0"/>
              <a:t>배 이상 용량 </a:t>
            </a:r>
            <a:r>
              <a:rPr lang="ko-KR" altLang="en-US" sz="1600" dirty="0"/>
              <a:t>예상</a:t>
            </a:r>
          </a:p>
        </p:txBody>
      </p:sp>
      <p:pic>
        <p:nvPicPr>
          <p:cNvPr id="5" name="그림 4">
            <a:extLst>
              <a:ext uri="{FF2B5EF4-FFF2-40B4-BE49-F238E27FC236}">
                <a16:creationId xmlns:a16="http://schemas.microsoft.com/office/drawing/2014/main" id="{5FB0C2D7-D1E1-46E0-BFC8-F7FB52FD60E0}"/>
              </a:ext>
            </a:extLst>
          </p:cNvPr>
          <p:cNvPicPr>
            <a:picLocks noChangeAspect="1"/>
          </p:cNvPicPr>
          <p:nvPr/>
        </p:nvPicPr>
        <p:blipFill>
          <a:blip r:embed="rId3"/>
          <a:stretch>
            <a:fillRect/>
          </a:stretch>
        </p:blipFill>
        <p:spPr>
          <a:xfrm>
            <a:off x="7330998" y="2070952"/>
            <a:ext cx="4022802" cy="3519952"/>
          </a:xfrm>
          <a:prstGeom prst="rect">
            <a:avLst/>
          </a:prstGeom>
        </p:spPr>
      </p:pic>
    </p:spTree>
    <p:extLst>
      <p:ext uri="{BB962C8B-B14F-4D97-AF65-F5344CB8AC3E}">
        <p14:creationId xmlns:p14="http://schemas.microsoft.com/office/powerpoint/2010/main" val="32881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2A7CC4-CEB9-4030-BD24-0AD153503F4A}"/>
              </a:ext>
            </a:extLst>
          </p:cNvPr>
          <p:cNvSpPr>
            <a:spLocks noGrp="1"/>
          </p:cNvSpPr>
          <p:nvPr>
            <p:ph type="title"/>
          </p:nvPr>
        </p:nvSpPr>
        <p:spPr/>
        <p:txBody>
          <a:bodyPr/>
          <a:lstStyle/>
          <a:p>
            <a:r>
              <a:rPr lang="en-US" altLang="ko-KR" dirty="0"/>
              <a:t>Telit </a:t>
            </a:r>
            <a:r>
              <a:rPr lang="ko-KR" altLang="en-US" dirty="0"/>
              <a:t>모듈 스펙</a:t>
            </a:r>
          </a:p>
        </p:txBody>
      </p:sp>
      <p:sp>
        <p:nvSpPr>
          <p:cNvPr id="3" name="내용 개체 틀 2">
            <a:extLst>
              <a:ext uri="{FF2B5EF4-FFF2-40B4-BE49-F238E27FC236}">
                <a16:creationId xmlns:a16="http://schemas.microsoft.com/office/drawing/2014/main" id="{FD274E62-6BD7-4DCF-A068-BCE99DA3E5D0}"/>
              </a:ext>
            </a:extLst>
          </p:cNvPr>
          <p:cNvSpPr>
            <a:spLocks noGrp="1"/>
          </p:cNvSpPr>
          <p:nvPr>
            <p:ph idx="1"/>
          </p:nvPr>
        </p:nvSpPr>
        <p:spPr>
          <a:xfrm>
            <a:off x="1076325" y="2407422"/>
            <a:ext cx="6237712" cy="3829934"/>
          </a:xfrm>
          <a:ln>
            <a:solidFill>
              <a:schemeClr val="tx1"/>
            </a:solidFill>
          </a:ln>
        </p:spPr>
        <p:txBody>
          <a:bodyPr>
            <a:normAutofit/>
          </a:bodyPr>
          <a:lstStyle/>
          <a:p>
            <a:pPr lvl="1"/>
            <a:endParaRPr lang="en-US" altLang="ko-KR" sz="1800" dirty="0"/>
          </a:p>
          <a:p>
            <a:pPr marL="457200" lvl="1" indent="0">
              <a:buNone/>
            </a:pPr>
            <a:r>
              <a:rPr lang="en-US" altLang="ko-KR" sz="1800" dirty="0"/>
              <a:t>AP : MDM9205 </a:t>
            </a:r>
            <a:r>
              <a:rPr lang="en-US" altLang="ko-KR" sz="1600" dirty="0">
                <a:solidFill>
                  <a:schemeClr val="bg2">
                    <a:lumMod val="50000"/>
                  </a:schemeClr>
                </a:solidFill>
              </a:rPr>
              <a:t>( ARM Cortex-A7 AP at  800MHz )</a:t>
            </a:r>
            <a:endParaRPr lang="en-US" altLang="ko-KR" sz="1800" dirty="0"/>
          </a:p>
          <a:p>
            <a:pPr marL="457200" lvl="1" indent="0">
              <a:buNone/>
            </a:pPr>
            <a:r>
              <a:rPr lang="en-US" altLang="ko-KR" sz="1800" dirty="0"/>
              <a:t>GSM : TX82 only</a:t>
            </a:r>
          </a:p>
          <a:p>
            <a:pPr marL="457200" lvl="1" indent="0">
              <a:buNone/>
            </a:pPr>
            <a:r>
              <a:rPr lang="en-US" altLang="ko-KR" sz="1800" dirty="0"/>
              <a:t>Flash Memory : 64MB </a:t>
            </a:r>
            <a:r>
              <a:rPr lang="en-US" altLang="ko-KR" sz="1600" dirty="0">
                <a:solidFill>
                  <a:schemeClr val="bg2">
                    <a:lumMod val="50000"/>
                  </a:schemeClr>
                </a:solidFill>
              </a:rPr>
              <a:t>( </a:t>
            </a:r>
            <a:r>
              <a:rPr lang="en-US" altLang="ko-KR" sz="1600" b="1" dirty="0">
                <a:solidFill>
                  <a:schemeClr val="bg2">
                    <a:lumMod val="50000"/>
                  </a:schemeClr>
                </a:solidFill>
              </a:rPr>
              <a:t>1MB</a:t>
            </a:r>
            <a:r>
              <a:rPr lang="en-US" altLang="ko-KR" sz="1600" dirty="0">
                <a:solidFill>
                  <a:schemeClr val="bg2">
                    <a:lumMod val="50000"/>
                  </a:schemeClr>
                </a:solidFill>
              </a:rPr>
              <a:t> Custom App</a:t>
            </a:r>
            <a:r>
              <a:rPr lang="ko-KR" altLang="en-US" sz="1600" dirty="0">
                <a:solidFill>
                  <a:schemeClr val="bg2">
                    <a:lumMod val="50000"/>
                  </a:schemeClr>
                </a:solidFill>
              </a:rPr>
              <a:t> </a:t>
            </a:r>
            <a:r>
              <a:rPr lang="en-US" altLang="ko-KR" sz="1600" dirty="0">
                <a:solidFill>
                  <a:schemeClr val="bg2">
                    <a:lumMod val="50000"/>
                  </a:schemeClr>
                </a:solidFill>
              </a:rPr>
              <a:t>)</a:t>
            </a:r>
          </a:p>
          <a:p>
            <a:pPr marL="457200" lvl="1" indent="0">
              <a:buNone/>
            </a:pPr>
            <a:r>
              <a:rPr lang="en-US" altLang="ko-KR" sz="1800" dirty="0"/>
              <a:t>DDR Memory :  32MB </a:t>
            </a:r>
            <a:r>
              <a:rPr lang="en-US" altLang="ko-KR" sz="1600" dirty="0">
                <a:solidFill>
                  <a:schemeClr val="bg2">
                    <a:lumMod val="50000"/>
                  </a:schemeClr>
                </a:solidFill>
              </a:rPr>
              <a:t>( 512KB Custom App )</a:t>
            </a:r>
          </a:p>
          <a:p>
            <a:pPr marL="457200" lvl="1" indent="0">
              <a:buNone/>
            </a:pPr>
            <a:r>
              <a:rPr lang="en-US" altLang="ko-KR" sz="1800" dirty="0"/>
              <a:t>Speed Category : CatM1 / NBIoT  </a:t>
            </a:r>
          </a:p>
          <a:p>
            <a:pPr marL="457200" lvl="1" indent="0">
              <a:buNone/>
            </a:pPr>
            <a:r>
              <a:rPr lang="en-US" altLang="ko-KR" sz="1800" dirty="0">
                <a:solidFill>
                  <a:schemeClr val="bg2">
                    <a:lumMod val="50000"/>
                  </a:schemeClr>
                </a:solidFill>
              </a:rPr>
              <a:t>Up/Down Speed : 375kbps / 375kbps</a:t>
            </a:r>
          </a:p>
          <a:p>
            <a:pPr marL="457200" lvl="1" indent="0">
              <a:buNone/>
            </a:pPr>
            <a:r>
              <a:rPr lang="en-US" altLang="ko-KR" sz="1800" dirty="0"/>
              <a:t>OS : ThreadX </a:t>
            </a:r>
            <a:r>
              <a:rPr lang="en-US" altLang="ko-KR" sz="1600" dirty="0">
                <a:solidFill>
                  <a:schemeClr val="bg2">
                    <a:lumMod val="50000"/>
                  </a:schemeClr>
                </a:solidFill>
              </a:rPr>
              <a:t>( Embedded RTOS )</a:t>
            </a:r>
          </a:p>
          <a:p>
            <a:pPr marL="457200" lvl="1" indent="0">
              <a:buNone/>
            </a:pPr>
            <a:r>
              <a:rPr lang="en-US" altLang="ko-KR" sz="1800" dirty="0"/>
              <a:t>API : QAPI , GINA </a:t>
            </a:r>
          </a:p>
          <a:p>
            <a:pPr marL="457200" lvl="1" indent="0">
              <a:buNone/>
            </a:pPr>
            <a:r>
              <a:rPr lang="en-US" altLang="ko-KR" sz="1800" dirty="0"/>
              <a:t>SW Platform : IoT SDK</a:t>
            </a:r>
          </a:p>
          <a:p>
            <a:pPr marL="457200" lvl="1" indent="0">
              <a:buNone/>
            </a:pPr>
            <a:r>
              <a:rPr lang="en-US" altLang="ko-KR" sz="1800" dirty="0"/>
              <a:t>Protocol : TCP/IP (SSL/TLS 1.2~3 </a:t>
            </a:r>
            <a:r>
              <a:rPr lang="ko-KR" altLang="en-US" sz="1800" dirty="0"/>
              <a:t>지원</a:t>
            </a:r>
            <a:r>
              <a:rPr lang="en-US" altLang="ko-KR" sz="1800" dirty="0"/>
              <a:t>),  HTTP(S), FTP</a:t>
            </a:r>
          </a:p>
        </p:txBody>
      </p:sp>
      <p:pic>
        <p:nvPicPr>
          <p:cNvPr id="4" name="그림 3">
            <a:extLst>
              <a:ext uri="{FF2B5EF4-FFF2-40B4-BE49-F238E27FC236}">
                <a16:creationId xmlns:a16="http://schemas.microsoft.com/office/drawing/2014/main" id="{2C79271D-E6E3-4556-BB09-EA012A5091D9}"/>
              </a:ext>
            </a:extLst>
          </p:cNvPr>
          <p:cNvPicPr>
            <a:picLocks noChangeAspect="1"/>
          </p:cNvPicPr>
          <p:nvPr/>
        </p:nvPicPr>
        <p:blipFill>
          <a:blip r:embed="rId2"/>
          <a:stretch>
            <a:fillRect/>
          </a:stretch>
        </p:blipFill>
        <p:spPr>
          <a:xfrm>
            <a:off x="8282275" y="3656430"/>
            <a:ext cx="2235513" cy="1999129"/>
          </a:xfrm>
          <a:prstGeom prst="rect">
            <a:avLst/>
          </a:prstGeom>
        </p:spPr>
      </p:pic>
      <p:pic>
        <p:nvPicPr>
          <p:cNvPr id="37" name="그림 36">
            <a:extLst>
              <a:ext uri="{FF2B5EF4-FFF2-40B4-BE49-F238E27FC236}">
                <a16:creationId xmlns:a16="http://schemas.microsoft.com/office/drawing/2014/main" id="{7A568CAC-63DF-41BE-B1B4-A3039795C261}"/>
              </a:ext>
            </a:extLst>
          </p:cNvPr>
          <p:cNvPicPr>
            <a:picLocks noChangeAspect="1"/>
          </p:cNvPicPr>
          <p:nvPr/>
        </p:nvPicPr>
        <p:blipFill>
          <a:blip r:embed="rId3"/>
          <a:stretch>
            <a:fillRect/>
          </a:stretch>
        </p:blipFill>
        <p:spPr>
          <a:xfrm>
            <a:off x="9549098" y="2111473"/>
            <a:ext cx="1259109" cy="1259109"/>
          </a:xfrm>
          <a:prstGeom prst="rect">
            <a:avLst/>
          </a:prstGeom>
        </p:spPr>
      </p:pic>
      <p:pic>
        <p:nvPicPr>
          <p:cNvPr id="38" name="그림 37" descr="텍스트, 직사각형이(가) 표시된 사진&#10;&#10;자동 생성된 설명">
            <a:extLst>
              <a:ext uri="{FF2B5EF4-FFF2-40B4-BE49-F238E27FC236}">
                <a16:creationId xmlns:a16="http://schemas.microsoft.com/office/drawing/2014/main" id="{E06B538D-9A39-4351-BABC-8683D5DC0889}"/>
              </a:ext>
            </a:extLst>
          </p:cNvPr>
          <p:cNvPicPr>
            <a:picLocks noChangeAspect="1"/>
          </p:cNvPicPr>
          <p:nvPr/>
        </p:nvPicPr>
        <p:blipFill rotWithShape="1">
          <a:blip r:embed="rId4"/>
          <a:srcRect l="15285" r="3345" b="1"/>
          <a:stretch/>
        </p:blipFill>
        <p:spPr>
          <a:xfrm>
            <a:off x="7625028" y="1986739"/>
            <a:ext cx="1775004" cy="1342684"/>
          </a:xfrm>
          <a:prstGeom prst="rect">
            <a:avLst/>
          </a:prstGeom>
          <a:effectLst>
            <a:outerShdw blurRad="152400" dir="5400000" sx="90000" sy="-19000" rotWithShape="0">
              <a:prstClr val="black">
                <a:alpha val="15000"/>
              </a:prstClr>
            </a:outerShdw>
          </a:effectLst>
        </p:spPr>
      </p:pic>
      <p:sp>
        <p:nvSpPr>
          <p:cNvPr id="40" name="사각형: 둥근 모서리 39">
            <a:extLst>
              <a:ext uri="{FF2B5EF4-FFF2-40B4-BE49-F238E27FC236}">
                <a16:creationId xmlns:a16="http://schemas.microsoft.com/office/drawing/2014/main" id="{1E14116C-DF89-410B-9E8C-9BE794F4BADC}"/>
              </a:ext>
            </a:extLst>
          </p:cNvPr>
          <p:cNvSpPr/>
          <p:nvPr/>
        </p:nvSpPr>
        <p:spPr>
          <a:xfrm>
            <a:off x="950976" y="1825625"/>
            <a:ext cx="5117592" cy="565922"/>
          </a:xfrm>
          <a:prstGeom prst="roundRect">
            <a:avLst/>
          </a:prstGeom>
          <a:solidFill>
            <a:schemeClr val="accent3">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구 </a:t>
            </a:r>
            <a:r>
              <a:rPr lang="en-US" altLang="ko-KR">
                <a:solidFill>
                  <a:schemeClr val="tx1"/>
                </a:solidFill>
              </a:rPr>
              <a:t>Thales </a:t>
            </a:r>
            <a:r>
              <a:rPr lang="en-US" altLang="ko-KR" b="1">
                <a:solidFill>
                  <a:schemeClr val="tx1"/>
                </a:solidFill>
              </a:rPr>
              <a:t>TX62-WB/82-W </a:t>
            </a:r>
            <a:r>
              <a:rPr lang="en-US" altLang="ko-KR">
                <a:solidFill>
                  <a:schemeClr val="tx1"/>
                </a:solidFill>
              </a:rPr>
              <a:t>(ThreadX)</a:t>
            </a:r>
            <a:endParaRPr lang="ko-KR" altLang="en-US">
              <a:solidFill>
                <a:schemeClr val="tx1"/>
              </a:solidFill>
            </a:endParaRPr>
          </a:p>
        </p:txBody>
      </p:sp>
    </p:spTree>
    <p:extLst>
      <p:ext uri="{BB962C8B-B14F-4D97-AF65-F5344CB8AC3E}">
        <p14:creationId xmlns:p14="http://schemas.microsoft.com/office/powerpoint/2010/main" val="428964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177D06-B84E-47EA-85DA-F73426E5CAF2}"/>
              </a:ext>
            </a:extLst>
          </p:cNvPr>
          <p:cNvSpPr>
            <a:spLocks noGrp="1"/>
          </p:cNvSpPr>
          <p:nvPr>
            <p:ph type="title"/>
          </p:nvPr>
        </p:nvSpPr>
        <p:spPr/>
        <p:txBody>
          <a:bodyPr/>
          <a:lstStyle/>
          <a:p>
            <a:r>
              <a:rPr lang="en-US" altLang="ko-KR" dirty="0"/>
              <a:t>Telit </a:t>
            </a:r>
            <a:r>
              <a:rPr lang="ko-KR" altLang="en-US" dirty="0"/>
              <a:t>모듈 스펙</a:t>
            </a:r>
          </a:p>
        </p:txBody>
      </p:sp>
      <p:sp>
        <p:nvSpPr>
          <p:cNvPr id="3" name="내용 개체 틀 2">
            <a:extLst>
              <a:ext uri="{FF2B5EF4-FFF2-40B4-BE49-F238E27FC236}">
                <a16:creationId xmlns:a16="http://schemas.microsoft.com/office/drawing/2014/main" id="{3EC1CB33-89F3-417E-9477-2D7EB8B177BD}"/>
              </a:ext>
            </a:extLst>
          </p:cNvPr>
          <p:cNvSpPr>
            <a:spLocks noGrp="1"/>
          </p:cNvSpPr>
          <p:nvPr>
            <p:ph idx="1"/>
          </p:nvPr>
        </p:nvSpPr>
        <p:spPr>
          <a:xfrm>
            <a:off x="1047750" y="2291345"/>
            <a:ext cx="6810375" cy="3355975"/>
          </a:xfrm>
          <a:ln>
            <a:solidFill>
              <a:schemeClr val="tx1">
                <a:lumMod val="50000"/>
                <a:lumOff val="50000"/>
              </a:schemeClr>
            </a:solidFill>
          </a:ln>
          <a:effectLst>
            <a:innerShdw blurRad="63500" dist="50800" dir="13500000">
              <a:prstClr val="black">
                <a:alpha val="50000"/>
              </a:prstClr>
            </a:innerShdw>
          </a:effectLst>
        </p:spPr>
        <p:txBody>
          <a:bodyPr>
            <a:normAutofit/>
          </a:bodyPr>
          <a:lstStyle/>
          <a:p>
            <a:pPr marL="457200" lvl="1" indent="0">
              <a:buNone/>
            </a:pPr>
            <a:endParaRPr lang="en-US" altLang="ko-KR" sz="1800" dirty="0"/>
          </a:p>
          <a:p>
            <a:pPr marL="457200" lvl="1" indent="0">
              <a:buNone/>
            </a:pPr>
            <a:r>
              <a:rPr lang="en-US" altLang="ko-KR" sz="1800" dirty="0"/>
              <a:t>AP : MDM9207 </a:t>
            </a:r>
            <a:r>
              <a:rPr lang="en-US" altLang="ko-KR" sz="1600" dirty="0">
                <a:solidFill>
                  <a:schemeClr val="bg2">
                    <a:lumMod val="50000"/>
                  </a:schemeClr>
                </a:solidFill>
              </a:rPr>
              <a:t>( ARM Cortex-A7 AP at 1.2 GHz )</a:t>
            </a:r>
            <a:endParaRPr lang="en-US" altLang="ko-KR" sz="1800" dirty="0">
              <a:solidFill>
                <a:schemeClr val="bg2">
                  <a:lumMod val="50000"/>
                </a:schemeClr>
              </a:solidFill>
            </a:endParaRPr>
          </a:p>
          <a:p>
            <a:pPr marL="457200" lvl="1" indent="0">
              <a:buNone/>
            </a:pPr>
            <a:r>
              <a:rPr lang="en-US" altLang="ko-KR" sz="1800" dirty="0"/>
              <a:t>Flash Memory : 128MB </a:t>
            </a:r>
            <a:r>
              <a:rPr lang="en-US" altLang="ko-KR" sz="1600" dirty="0">
                <a:solidFill>
                  <a:schemeClr val="bg2">
                    <a:lumMod val="50000"/>
                  </a:schemeClr>
                </a:solidFill>
              </a:rPr>
              <a:t>( </a:t>
            </a:r>
            <a:r>
              <a:rPr lang="en-US" altLang="ko-KR" sz="1600" b="1" dirty="0">
                <a:solidFill>
                  <a:schemeClr val="bg2">
                    <a:lumMod val="50000"/>
                  </a:schemeClr>
                </a:solidFill>
              </a:rPr>
              <a:t>7MB</a:t>
            </a:r>
            <a:r>
              <a:rPr lang="en-US" altLang="ko-KR" sz="1600" dirty="0">
                <a:solidFill>
                  <a:schemeClr val="bg2">
                    <a:lumMod val="50000"/>
                  </a:schemeClr>
                </a:solidFill>
              </a:rPr>
              <a:t> Custom App</a:t>
            </a:r>
            <a:r>
              <a:rPr lang="ko-KR" altLang="en-US" sz="1600" dirty="0">
                <a:solidFill>
                  <a:schemeClr val="bg2">
                    <a:lumMod val="50000"/>
                  </a:schemeClr>
                </a:solidFill>
              </a:rPr>
              <a:t> </a:t>
            </a:r>
            <a:r>
              <a:rPr lang="en-US" altLang="ko-KR" sz="1600" dirty="0">
                <a:solidFill>
                  <a:schemeClr val="bg2">
                    <a:lumMod val="50000"/>
                  </a:schemeClr>
                </a:solidFill>
              </a:rPr>
              <a:t>)</a:t>
            </a:r>
            <a:endParaRPr lang="en-US" altLang="ko-KR" sz="1800" dirty="0">
              <a:solidFill>
                <a:schemeClr val="bg2">
                  <a:lumMod val="50000"/>
                </a:schemeClr>
              </a:solidFill>
            </a:endParaRPr>
          </a:p>
          <a:p>
            <a:pPr marL="457200" lvl="1" indent="0">
              <a:buNone/>
            </a:pPr>
            <a:r>
              <a:rPr lang="en-US" altLang="ko-KR" sz="1800" dirty="0"/>
              <a:t>DDR Memory : 128MB </a:t>
            </a:r>
            <a:r>
              <a:rPr lang="en-US" altLang="ko-KR" sz="1800" dirty="0">
                <a:solidFill>
                  <a:schemeClr val="tx1">
                    <a:lumMod val="50000"/>
                    <a:lumOff val="50000"/>
                  </a:schemeClr>
                </a:solidFill>
              </a:rPr>
              <a:t>( </a:t>
            </a:r>
            <a:r>
              <a:rPr lang="en-US" altLang="ko-KR" sz="1800" b="1" dirty="0">
                <a:solidFill>
                  <a:schemeClr val="tx1">
                    <a:lumMod val="50000"/>
                    <a:lumOff val="50000"/>
                  </a:schemeClr>
                </a:solidFill>
              </a:rPr>
              <a:t>16MB</a:t>
            </a:r>
            <a:r>
              <a:rPr lang="en-US" altLang="ko-KR" sz="1800" dirty="0">
                <a:solidFill>
                  <a:schemeClr val="tx1">
                    <a:lumMod val="50000"/>
                    <a:lumOff val="50000"/>
                  </a:schemeClr>
                </a:solidFill>
              </a:rPr>
              <a:t> Custom App )</a:t>
            </a:r>
          </a:p>
          <a:p>
            <a:pPr marL="457200" lvl="1" indent="0">
              <a:buNone/>
            </a:pPr>
            <a:r>
              <a:rPr lang="en-US" altLang="ko-KR" sz="1800" dirty="0"/>
              <a:t>Speed Category : LTE Cat1,  Cat4 </a:t>
            </a:r>
            <a:r>
              <a:rPr lang="en-US" altLang="ko-KR" sz="1800" dirty="0">
                <a:solidFill>
                  <a:schemeClr val="tx1">
                    <a:lumMod val="50000"/>
                    <a:lumOff val="50000"/>
                  </a:schemeClr>
                </a:solidFill>
              </a:rPr>
              <a:t>( C4 model )</a:t>
            </a:r>
          </a:p>
          <a:p>
            <a:pPr marL="457200" lvl="1" indent="0">
              <a:buNone/>
            </a:pPr>
            <a:r>
              <a:rPr lang="en-US" altLang="ko-KR" sz="1800" dirty="0">
                <a:solidFill>
                  <a:schemeClr val="bg2">
                    <a:lumMod val="50000"/>
                  </a:schemeClr>
                </a:solidFill>
              </a:rPr>
              <a:t>Up/Down Speed : 5Mbps / 10Mbps, 50Mbps/ 150Mbps </a:t>
            </a:r>
          </a:p>
          <a:p>
            <a:pPr marL="457200" lvl="1" indent="0">
              <a:buNone/>
            </a:pPr>
            <a:r>
              <a:rPr lang="en-US" altLang="ko-KR" sz="1800" dirty="0"/>
              <a:t>OS : ThreadX</a:t>
            </a:r>
          </a:p>
          <a:p>
            <a:pPr marL="457200" lvl="1" indent="0">
              <a:buNone/>
            </a:pPr>
            <a:r>
              <a:rPr lang="en-US" altLang="ko-KR" sz="1800" dirty="0"/>
              <a:t>API : QAPI</a:t>
            </a:r>
          </a:p>
          <a:p>
            <a:pPr marL="457200" lvl="1" indent="0">
              <a:buNone/>
            </a:pPr>
            <a:r>
              <a:rPr lang="en-US" altLang="ko-KR" sz="1800" dirty="0"/>
              <a:t>SDK : AppZone </a:t>
            </a:r>
          </a:p>
          <a:p>
            <a:pPr marL="457200" lvl="1" indent="0">
              <a:buNone/>
            </a:pPr>
            <a:r>
              <a:rPr lang="en-US" altLang="ko-KR" sz="1800" dirty="0"/>
              <a:t>Protocol : TCP/IP(SSL/TLS </a:t>
            </a:r>
            <a:r>
              <a:rPr lang="ko-KR" altLang="en-US" sz="1800" dirty="0"/>
              <a:t>지원</a:t>
            </a:r>
            <a:r>
              <a:rPr lang="en-US" altLang="ko-KR" sz="1800" dirty="0"/>
              <a:t>), FTP, HTTP(S), SMS</a:t>
            </a:r>
          </a:p>
          <a:p>
            <a:pPr marL="457200" lvl="1" indent="0">
              <a:buNone/>
            </a:pPr>
            <a:endParaRPr lang="en-US" altLang="ko-KR" dirty="0"/>
          </a:p>
          <a:p>
            <a:endParaRPr lang="ko-KR" altLang="en-US" dirty="0"/>
          </a:p>
        </p:txBody>
      </p:sp>
      <p:pic>
        <p:nvPicPr>
          <p:cNvPr id="4" name="그림 3">
            <a:extLst>
              <a:ext uri="{FF2B5EF4-FFF2-40B4-BE49-F238E27FC236}">
                <a16:creationId xmlns:a16="http://schemas.microsoft.com/office/drawing/2014/main" id="{38A76E09-E2AD-43EC-A202-0EC9421A966F}"/>
              </a:ext>
            </a:extLst>
          </p:cNvPr>
          <p:cNvPicPr>
            <a:picLocks noChangeAspect="1"/>
          </p:cNvPicPr>
          <p:nvPr/>
        </p:nvPicPr>
        <p:blipFill>
          <a:blip r:embed="rId3"/>
          <a:stretch>
            <a:fillRect/>
          </a:stretch>
        </p:blipFill>
        <p:spPr>
          <a:xfrm>
            <a:off x="8292906" y="1817386"/>
            <a:ext cx="2441769" cy="1892027"/>
          </a:xfrm>
          <a:prstGeom prst="rect">
            <a:avLst/>
          </a:prstGeom>
        </p:spPr>
      </p:pic>
      <p:pic>
        <p:nvPicPr>
          <p:cNvPr id="7" name="그림 6">
            <a:extLst>
              <a:ext uri="{FF2B5EF4-FFF2-40B4-BE49-F238E27FC236}">
                <a16:creationId xmlns:a16="http://schemas.microsoft.com/office/drawing/2014/main" id="{FC497F49-3D63-4DDF-B92C-595A76833E0C}"/>
              </a:ext>
            </a:extLst>
          </p:cNvPr>
          <p:cNvPicPr>
            <a:picLocks noChangeAspect="1"/>
          </p:cNvPicPr>
          <p:nvPr/>
        </p:nvPicPr>
        <p:blipFill>
          <a:blip r:embed="rId4"/>
          <a:stretch>
            <a:fillRect/>
          </a:stretch>
        </p:blipFill>
        <p:spPr>
          <a:xfrm>
            <a:off x="8411300" y="3648191"/>
            <a:ext cx="2235513" cy="1999129"/>
          </a:xfrm>
          <a:prstGeom prst="rect">
            <a:avLst/>
          </a:prstGeom>
        </p:spPr>
      </p:pic>
      <p:sp>
        <p:nvSpPr>
          <p:cNvPr id="5" name="사각형: 둥근 모서리 4">
            <a:extLst>
              <a:ext uri="{FF2B5EF4-FFF2-40B4-BE49-F238E27FC236}">
                <a16:creationId xmlns:a16="http://schemas.microsoft.com/office/drawing/2014/main" id="{27B24535-1C69-468F-9C90-0C748B67DB9E}"/>
              </a:ext>
            </a:extLst>
          </p:cNvPr>
          <p:cNvSpPr/>
          <p:nvPr/>
        </p:nvSpPr>
        <p:spPr>
          <a:xfrm>
            <a:off x="931926" y="1725423"/>
            <a:ext cx="4443984" cy="565922"/>
          </a:xfrm>
          <a:prstGeom prst="roundRect">
            <a:avLst/>
          </a:prstGeom>
          <a:solidFill>
            <a:schemeClr val="accent3">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tx1"/>
                </a:solidFill>
              </a:rPr>
              <a:t>LE910Cx</a:t>
            </a:r>
            <a:r>
              <a:rPr lang="en-US" altLang="ko-KR">
                <a:solidFill>
                  <a:schemeClr val="tx1"/>
                </a:solidFill>
              </a:rPr>
              <a:t> WWX (ThreadX)</a:t>
            </a:r>
            <a:endParaRPr lang="ko-KR" altLang="en-US">
              <a:solidFill>
                <a:schemeClr val="tx1"/>
              </a:solidFill>
            </a:endParaRPr>
          </a:p>
        </p:txBody>
      </p:sp>
    </p:spTree>
    <p:extLst>
      <p:ext uri="{BB962C8B-B14F-4D97-AF65-F5344CB8AC3E}">
        <p14:creationId xmlns:p14="http://schemas.microsoft.com/office/powerpoint/2010/main" val="417498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C7B390-112F-45BE-8784-48689BC7EC7D}"/>
              </a:ext>
            </a:extLst>
          </p:cNvPr>
          <p:cNvSpPr>
            <a:spLocks noGrp="1"/>
          </p:cNvSpPr>
          <p:nvPr>
            <p:ph type="title"/>
          </p:nvPr>
        </p:nvSpPr>
        <p:spPr/>
        <p:txBody>
          <a:bodyPr/>
          <a:lstStyle/>
          <a:p>
            <a:r>
              <a:rPr lang="en-US" altLang="ko-KR" dirty="0"/>
              <a:t>Telit </a:t>
            </a:r>
            <a:r>
              <a:rPr lang="ko-KR" altLang="en-US" dirty="0"/>
              <a:t>모듈 스펙</a:t>
            </a:r>
          </a:p>
        </p:txBody>
      </p:sp>
      <p:sp>
        <p:nvSpPr>
          <p:cNvPr id="3" name="내용 개체 틀 2">
            <a:extLst>
              <a:ext uri="{FF2B5EF4-FFF2-40B4-BE49-F238E27FC236}">
                <a16:creationId xmlns:a16="http://schemas.microsoft.com/office/drawing/2014/main" id="{8DEB72CB-9419-40EC-B2FD-2F8881607BFB}"/>
              </a:ext>
            </a:extLst>
          </p:cNvPr>
          <p:cNvSpPr>
            <a:spLocks noGrp="1"/>
          </p:cNvSpPr>
          <p:nvPr>
            <p:ph idx="1"/>
          </p:nvPr>
        </p:nvSpPr>
        <p:spPr>
          <a:xfrm>
            <a:off x="1219199" y="2256610"/>
            <a:ext cx="6743701" cy="3341687"/>
          </a:xfrm>
          <a:ln>
            <a:solidFill>
              <a:schemeClr val="tx1"/>
            </a:solidFill>
          </a:ln>
        </p:spPr>
        <p:txBody>
          <a:bodyPr>
            <a:normAutofit/>
          </a:bodyPr>
          <a:lstStyle/>
          <a:p>
            <a:pPr marL="457200" lvl="1" indent="0">
              <a:buNone/>
            </a:pPr>
            <a:endParaRPr lang="en-US" altLang="ko-KR" sz="1800" dirty="0"/>
          </a:p>
          <a:p>
            <a:pPr marL="457200" lvl="1" indent="0">
              <a:buNone/>
            </a:pPr>
            <a:r>
              <a:rPr lang="en-US" altLang="ko-KR" sz="1800" dirty="0"/>
              <a:t>AP : MDM9207 </a:t>
            </a:r>
            <a:r>
              <a:rPr lang="en-US" altLang="ko-KR" sz="1800" dirty="0">
                <a:solidFill>
                  <a:schemeClr val="bg2">
                    <a:lumMod val="50000"/>
                  </a:schemeClr>
                </a:solidFill>
              </a:rPr>
              <a:t>( ARM Cortex-A7 AP at 1.2 GHz )</a:t>
            </a:r>
          </a:p>
          <a:p>
            <a:pPr marL="457200" lvl="1" indent="0">
              <a:buNone/>
            </a:pPr>
            <a:r>
              <a:rPr lang="en-US" altLang="ko-KR" sz="1800" dirty="0"/>
              <a:t>Flash Memory : 256MB ~ 512MB </a:t>
            </a:r>
            <a:r>
              <a:rPr lang="en-US" altLang="ko-KR" sz="1800" dirty="0">
                <a:solidFill>
                  <a:schemeClr val="bg2">
                    <a:lumMod val="50000"/>
                  </a:schemeClr>
                </a:solidFill>
              </a:rPr>
              <a:t>( 100MB ~ 170MB )</a:t>
            </a:r>
          </a:p>
          <a:p>
            <a:pPr marL="457200" lvl="1" indent="0">
              <a:buNone/>
            </a:pPr>
            <a:r>
              <a:rPr lang="en-US" altLang="ko-KR" sz="1800" dirty="0"/>
              <a:t>DDR Memory : 128MB ~ 256MB </a:t>
            </a:r>
            <a:r>
              <a:rPr lang="en-US" altLang="ko-KR" sz="1800" dirty="0">
                <a:solidFill>
                  <a:schemeClr val="tx1">
                    <a:lumMod val="50000"/>
                    <a:lumOff val="50000"/>
                  </a:schemeClr>
                </a:solidFill>
              </a:rPr>
              <a:t>( </a:t>
            </a:r>
            <a:r>
              <a:rPr lang="en-US" altLang="ko-KR" sz="1800" b="1" dirty="0">
                <a:solidFill>
                  <a:schemeClr val="tx1">
                    <a:lumMod val="50000"/>
                    <a:lumOff val="50000"/>
                  </a:schemeClr>
                </a:solidFill>
              </a:rPr>
              <a:t>16MB</a:t>
            </a:r>
            <a:r>
              <a:rPr lang="en-US" altLang="ko-KR" sz="1800" dirty="0">
                <a:solidFill>
                  <a:schemeClr val="tx1">
                    <a:lumMod val="50000"/>
                    <a:lumOff val="50000"/>
                  </a:schemeClr>
                </a:solidFill>
              </a:rPr>
              <a:t> Custom App )</a:t>
            </a:r>
            <a:endParaRPr lang="en-US" altLang="ko-KR" sz="1800" dirty="0"/>
          </a:p>
          <a:p>
            <a:pPr marL="457200" lvl="1" indent="0">
              <a:buNone/>
            </a:pPr>
            <a:r>
              <a:rPr lang="en-US" altLang="ko-KR" sz="1800" dirty="0"/>
              <a:t>Speed Category : LTE Cat1,  Cat4 </a:t>
            </a:r>
            <a:r>
              <a:rPr lang="en-US" altLang="ko-KR" sz="1800" dirty="0">
                <a:solidFill>
                  <a:schemeClr val="bg2">
                    <a:lumMod val="50000"/>
                  </a:schemeClr>
                </a:solidFill>
              </a:rPr>
              <a:t>( C4 model )</a:t>
            </a:r>
          </a:p>
          <a:p>
            <a:pPr marL="457200" lvl="1" indent="0">
              <a:buNone/>
            </a:pPr>
            <a:r>
              <a:rPr lang="en-US" altLang="ko-KR" sz="1800" dirty="0">
                <a:solidFill>
                  <a:schemeClr val="bg2">
                    <a:lumMod val="50000"/>
                  </a:schemeClr>
                </a:solidFill>
              </a:rPr>
              <a:t>Up/Down Speed : 5Mbps / 10Mbps, 50Mbps/ 150Mbps</a:t>
            </a:r>
          </a:p>
          <a:p>
            <a:pPr marL="457200" lvl="1" indent="0">
              <a:buNone/>
            </a:pPr>
            <a:r>
              <a:rPr lang="en-US" altLang="ko-KR" sz="1800" dirty="0"/>
              <a:t>OS : Linux</a:t>
            </a:r>
          </a:p>
          <a:p>
            <a:pPr marL="457200" lvl="1" indent="0">
              <a:buNone/>
            </a:pPr>
            <a:r>
              <a:rPr lang="en-US" altLang="ko-KR" sz="1800" dirty="0"/>
              <a:t>API : QAPI</a:t>
            </a:r>
          </a:p>
          <a:p>
            <a:pPr marL="457200" lvl="1" indent="0">
              <a:buNone/>
            </a:pPr>
            <a:r>
              <a:rPr lang="en-US" altLang="ko-KR" sz="1800" dirty="0"/>
              <a:t>SDK : AppZone</a:t>
            </a:r>
          </a:p>
          <a:p>
            <a:pPr marL="457200" lvl="1" indent="0">
              <a:buNone/>
            </a:pPr>
            <a:r>
              <a:rPr lang="en-US" altLang="ko-KR" sz="1800" dirty="0"/>
              <a:t>Protocol : TCP/IP(SSL/TLS </a:t>
            </a:r>
            <a:r>
              <a:rPr lang="ko-KR" altLang="en-US" sz="1800" dirty="0"/>
              <a:t>지원</a:t>
            </a:r>
            <a:r>
              <a:rPr lang="en-US" altLang="ko-KR" sz="1800" dirty="0"/>
              <a:t>), FTP, HTTP(S), SMS</a:t>
            </a:r>
          </a:p>
          <a:p>
            <a:endParaRPr lang="ko-KR" altLang="en-US" dirty="0"/>
          </a:p>
        </p:txBody>
      </p:sp>
      <p:pic>
        <p:nvPicPr>
          <p:cNvPr id="5" name="그림 4">
            <a:extLst>
              <a:ext uri="{FF2B5EF4-FFF2-40B4-BE49-F238E27FC236}">
                <a16:creationId xmlns:a16="http://schemas.microsoft.com/office/drawing/2014/main" id="{7D8253D3-F0C0-4A3B-A3E6-9C34A5547F6B}"/>
              </a:ext>
            </a:extLst>
          </p:cNvPr>
          <p:cNvPicPr>
            <a:picLocks noChangeAspect="1"/>
          </p:cNvPicPr>
          <p:nvPr/>
        </p:nvPicPr>
        <p:blipFill>
          <a:blip r:embed="rId2"/>
          <a:stretch>
            <a:fillRect/>
          </a:stretch>
        </p:blipFill>
        <p:spPr>
          <a:xfrm>
            <a:off x="8397681" y="1825625"/>
            <a:ext cx="2441769" cy="1892027"/>
          </a:xfrm>
          <a:prstGeom prst="rect">
            <a:avLst/>
          </a:prstGeom>
        </p:spPr>
      </p:pic>
      <p:pic>
        <p:nvPicPr>
          <p:cNvPr id="6" name="그림 5">
            <a:extLst>
              <a:ext uri="{FF2B5EF4-FFF2-40B4-BE49-F238E27FC236}">
                <a16:creationId xmlns:a16="http://schemas.microsoft.com/office/drawing/2014/main" id="{F8BF0362-22C3-4CF0-82F8-4FBF7EC47CC1}"/>
              </a:ext>
            </a:extLst>
          </p:cNvPr>
          <p:cNvPicPr>
            <a:picLocks noChangeAspect="1"/>
          </p:cNvPicPr>
          <p:nvPr/>
        </p:nvPicPr>
        <p:blipFill>
          <a:blip r:embed="rId3"/>
          <a:stretch>
            <a:fillRect/>
          </a:stretch>
        </p:blipFill>
        <p:spPr>
          <a:xfrm>
            <a:off x="8516073" y="3657555"/>
            <a:ext cx="2235513" cy="1999129"/>
          </a:xfrm>
          <a:prstGeom prst="rect">
            <a:avLst/>
          </a:prstGeom>
        </p:spPr>
      </p:pic>
      <p:sp>
        <p:nvSpPr>
          <p:cNvPr id="7" name="사각형: 둥근 모서리 6">
            <a:extLst>
              <a:ext uri="{FF2B5EF4-FFF2-40B4-BE49-F238E27FC236}">
                <a16:creationId xmlns:a16="http://schemas.microsoft.com/office/drawing/2014/main" id="{975DF8D1-EA96-480F-8E5B-B3956427B1B5}"/>
              </a:ext>
            </a:extLst>
          </p:cNvPr>
          <p:cNvSpPr/>
          <p:nvPr/>
        </p:nvSpPr>
        <p:spPr>
          <a:xfrm>
            <a:off x="1104900" y="1690688"/>
            <a:ext cx="4443984" cy="565922"/>
          </a:xfrm>
          <a:prstGeom prst="roundRect">
            <a:avLst/>
          </a:prstGeom>
          <a:solidFill>
            <a:schemeClr val="accent3">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tx1"/>
                </a:solidFill>
              </a:rPr>
              <a:t>LE910Cx</a:t>
            </a:r>
            <a:r>
              <a:rPr lang="en-US" altLang="ko-KR">
                <a:solidFill>
                  <a:schemeClr val="tx1"/>
                </a:solidFill>
              </a:rPr>
              <a:t> LE (Linux Enabled)</a:t>
            </a:r>
            <a:endParaRPr lang="en-US" altLang="ko-KR" dirty="0">
              <a:solidFill>
                <a:schemeClr val="tx1"/>
              </a:solidFill>
            </a:endParaRPr>
          </a:p>
        </p:txBody>
      </p:sp>
    </p:spTree>
    <p:extLst>
      <p:ext uri="{BB962C8B-B14F-4D97-AF65-F5344CB8AC3E}">
        <p14:creationId xmlns:p14="http://schemas.microsoft.com/office/powerpoint/2010/main" val="378486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9AC459-3274-468C-B2B8-06ED632EB8BB}"/>
              </a:ext>
            </a:extLst>
          </p:cNvPr>
          <p:cNvSpPr>
            <a:spLocks noGrp="1"/>
          </p:cNvSpPr>
          <p:nvPr>
            <p:ph type="title"/>
          </p:nvPr>
        </p:nvSpPr>
        <p:spPr/>
        <p:txBody>
          <a:bodyPr/>
          <a:lstStyle/>
          <a:p>
            <a:r>
              <a:rPr lang="ko-KR" altLang="en-US" dirty="0"/>
              <a:t>스펙 비교</a:t>
            </a:r>
          </a:p>
        </p:txBody>
      </p:sp>
      <p:graphicFrame>
        <p:nvGraphicFramePr>
          <p:cNvPr id="4" name="내용 개체 틀 3">
            <a:extLst>
              <a:ext uri="{FF2B5EF4-FFF2-40B4-BE49-F238E27FC236}">
                <a16:creationId xmlns:a16="http://schemas.microsoft.com/office/drawing/2014/main" id="{006489DC-A7C8-4C6B-B602-EE032795A9E6}"/>
              </a:ext>
            </a:extLst>
          </p:cNvPr>
          <p:cNvGraphicFramePr>
            <a:graphicFrameLocks noGrp="1"/>
          </p:cNvGraphicFramePr>
          <p:nvPr>
            <p:ph idx="1"/>
            <p:extLst>
              <p:ext uri="{D42A27DB-BD31-4B8C-83A1-F6EECF244321}">
                <p14:modId xmlns:p14="http://schemas.microsoft.com/office/powerpoint/2010/main" val="2693560356"/>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955291133"/>
                    </a:ext>
                  </a:extLst>
                </a:gridCol>
                <a:gridCol w="1051560">
                  <a:extLst>
                    <a:ext uri="{9D8B030D-6E8A-4147-A177-3AD203B41FA5}">
                      <a16:colId xmlns:a16="http://schemas.microsoft.com/office/drawing/2014/main" val="1734390690"/>
                    </a:ext>
                  </a:extLst>
                </a:gridCol>
                <a:gridCol w="1051560">
                  <a:extLst>
                    <a:ext uri="{9D8B030D-6E8A-4147-A177-3AD203B41FA5}">
                      <a16:colId xmlns:a16="http://schemas.microsoft.com/office/drawing/2014/main" val="3591844805"/>
                    </a:ext>
                  </a:extLst>
                </a:gridCol>
                <a:gridCol w="1051560">
                  <a:extLst>
                    <a:ext uri="{9D8B030D-6E8A-4147-A177-3AD203B41FA5}">
                      <a16:colId xmlns:a16="http://schemas.microsoft.com/office/drawing/2014/main" val="2659521078"/>
                    </a:ext>
                  </a:extLst>
                </a:gridCol>
                <a:gridCol w="1051560">
                  <a:extLst>
                    <a:ext uri="{9D8B030D-6E8A-4147-A177-3AD203B41FA5}">
                      <a16:colId xmlns:a16="http://schemas.microsoft.com/office/drawing/2014/main" val="2631013610"/>
                    </a:ext>
                  </a:extLst>
                </a:gridCol>
                <a:gridCol w="1051560">
                  <a:extLst>
                    <a:ext uri="{9D8B030D-6E8A-4147-A177-3AD203B41FA5}">
                      <a16:colId xmlns:a16="http://schemas.microsoft.com/office/drawing/2014/main" val="2655483882"/>
                    </a:ext>
                  </a:extLst>
                </a:gridCol>
                <a:gridCol w="1051560">
                  <a:extLst>
                    <a:ext uri="{9D8B030D-6E8A-4147-A177-3AD203B41FA5}">
                      <a16:colId xmlns:a16="http://schemas.microsoft.com/office/drawing/2014/main" val="1874646448"/>
                    </a:ext>
                  </a:extLst>
                </a:gridCol>
                <a:gridCol w="1051560">
                  <a:extLst>
                    <a:ext uri="{9D8B030D-6E8A-4147-A177-3AD203B41FA5}">
                      <a16:colId xmlns:a16="http://schemas.microsoft.com/office/drawing/2014/main" val="3105148612"/>
                    </a:ext>
                  </a:extLst>
                </a:gridCol>
                <a:gridCol w="1051560">
                  <a:extLst>
                    <a:ext uri="{9D8B030D-6E8A-4147-A177-3AD203B41FA5}">
                      <a16:colId xmlns:a16="http://schemas.microsoft.com/office/drawing/2014/main" val="208230593"/>
                    </a:ext>
                  </a:extLst>
                </a:gridCol>
              </a:tblGrid>
              <a:tr h="370840">
                <a:tc>
                  <a:txBody>
                    <a:bodyPr/>
                    <a:lstStyle/>
                    <a:p>
                      <a:pPr latinLnBrk="1"/>
                      <a:endParaRPr lang="ko-KR" altLang="en-US" sz="1100" dirty="0"/>
                    </a:p>
                  </a:txBody>
                  <a:tcPr anchor="ctr"/>
                </a:tc>
                <a:tc>
                  <a:txBody>
                    <a:bodyPr/>
                    <a:lstStyle/>
                    <a:p>
                      <a:pPr latinLnBrk="1"/>
                      <a:r>
                        <a:rPr lang="en-US" altLang="ko-KR" sz="1100" dirty="0"/>
                        <a:t>LTE Cat</a:t>
                      </a:r>
                      <a:endParaRPr lang="ko-KR" altLang="en-US" sz="1100" dirty="0"/>
                    </a:p>
                  </a:txBody>
                  <a:tcPr anchor="ctr"/>
                </a:tc>
                <a:tc>
                  <a:txBody>
                    <a:bodyPr/>
                    <a:lstStyle/>
                    <a:p>
                      <a:pPr latinLnBrk="1"/>
                      <a:r>
                        <a:rPr lang="en-US" altLang="ko-KR" sz="1100" dirty="0"/>
                        <a:t>Flash Size</a:t>
                      </a:r>
                      <a:endParaRPr lang="ko-KR" altLang="en-US" sz="1100" dirty="0"/>
                    </a:p>
                  </a:txBody>
                  <a:tcPr anchor="ctr"/>
                </a:tc>
                <a:tc>
                  <a:txBody>
                    <a:bodyPr/>
                    <a:lstStyle/>
                    <a:p>
                      <a:pPr latinLnBrk="1"/>
                      <a:r>
                        <a:rPr lang="en-US" altLang="ko-KR" sz="1100" dirty="0"/>
                        <a:t>Memory Size</a:t>
                      </a:r>
                      <a:endParaRPr lang="ko-KR" altLang="en-US" sz="1100" dirty="0"/>
                    </a:p>
                  </a:txBody>
                  <a:tcPr anchor="ctr"/>
                </a:tc>
                <a:tc>
                  <a:txBody>
                    <a:bodyPr/>
                    <a:lstStyle/>
                    <a:p>
                      <a:pPr latinLnBrk="1"/>
                      <a:endParaRPr lang="ko-KR" altLang="en-US" sz="1100" dirty="0"/>
                    </a:p>
                  </a:txBody>
                  <a:tcPr anchor="ctr"/>
                </a:tc>
                <a:tc>
                  <a:txBody>
                    <a:bodyPr/>
                    <a:lstStyle/>
                    <a:p>
                      <a:pPr latinLnBrk="1"/>
                      <a:endParaRPr lang="ko-KR" altLang="en-US" sz="1100" dirty="0"/>
                    </a:p>
                  </a:txBody>
                  <a:tcPr anchor="ctr"/>
                </a:tc>
                <a:tc>
                  <a:txBody>
                    <a:bodyPr/>
                    <a:lstStyle/>
                    <a:p>
                      <a:pPr latinLnBrk="1"/>
                      <a:endParaRPr lang="ko-KR" altLang="en-US" sz="1100" dirty="0"/>
                    </a:p>
                  </a:txBody>
                  <a:tcPr anchor="ctr"/>
                </a:tc>
                <a:tc>
                  <a:txBody>
                    <a:bodyPr/>
                    <a:lstStyle/>
                    <a:p>
                      <a:pPr latinLnBrk="1"/>
                      <a:endParaRPr lang="ko-KR" altLang="en-US" sz="1100" dirty="0"/>
                    </a:p>
                  </a:txBody>
                  <a:tcPr anchor="ctr"/>
                </a:tc>
                <a:tc>
                  <a:txBody>
                    <a:bodyPr/>
                    <a:lstStyle/>
                    <a:p>
                      <a:pPr latinLnBrk="1"/>
                      <a:endParaRPr lang="ko-KR" altLang="en-US" sz="1100" dirty="0"/>
                    </a:p>
                  </a:txBody>
                  <a:tcPr anchor="ctr"/>
                </a:tc>
                <a:extLst>
                  <a:ext uri="{0D108BD9-81ED-4DB2-BD59-A6C34878D82A}">
                    <a16:rowId xmlns:a16="http://schemas.microsoft.com/office/drawing/2014/main" val="911141048"/>
                  </a:ext>
                </a:extLst>
              </a:tr>
              <a:tr h="370840">
                <a:tc>
                  <a:txBody>
                    <a:bodyPr/>
                    <a:lstStyle/>
                    <a:p>
                      <a:pPr latinLnBrk="1"/>
                      <a:r>
                        <a:rPr lang="en-US" altLang="ko-KR" dirty="0"/>
                        <a:t>TXx2</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375464760"/>
                  </a:ext>
                </a:extLst>
              </a:tr>
              <a:tr h="370840">
                <a:tc>
                  <a:txBody>
                    <a:bodyPr/>
                    <a:lstStyle/>
                    <a:p>
                      <a:pPr latinLnBrk="1"/>
                      <a:r>
                        <a:rPr lang="en-US" altLang="ko-KR" dirty="0"/>
                        <a:t>LE910 ThreadX</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12005637"/>
                  </a:ext>
                </a:extLst>
              </a:tr>
              <a:tr h="370840">
                <a:tc>
                  <a:txBody>
                    <a:bodyPr/>
                    <a:lstStyle/>
                    <a:p>
                      <a:pPr latinLnBrk="1"/>
                      <a:r>
                        <a:rPr lang="en-US" altLang="ko-KR" dirty="0"/>
                        <a:t>LE910 Linux</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22391748"/>
                  </a:ext>
                </a:extLst>
              </a:tr>
            </a:tbl>
          </a:graphicData>
        </a:graphic>
      </p:graphicFrame>
    </p:spTree>
    <p:extLst>
      <p:ext uri="{BB962C8B-B14F-4D97-AF65-F5344CB8AC3E}">
        <p14:creationId xmlns:p14="http://schemas.microsoft.com/office/powerpoint/2010/main" val="340544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3B1B67-2CAB-4D61-9CB3-8A88E3E49D6B}"/>
              </a:ext>
            </a:extLst>
          </p:cNvPr>
          <p:cNvSpPr>
            <a:spLocks noGrp="1"/>
          </p:cNvSpPr>
          <p:nvPr>
            <p:ph type="title"/>
          </p:nvPr>
        </p:nvSpPr>
        <p:spPr/>
        <p:txBody>
          <a:bodyPr/>
          <a:lstStyle/>
          <a:p>
            <a:r>
              <a:rPr lang="en-US" altLang="ko-KR" dirty="0"/>
              <a:t>Qualcomm MDM9205</a:t>
            </a:r>
            <a:endParaRPr lang="ko-KR" altLang="en-US" dirty="0"/>
          </a:p>
        </p:txBody>
      </p:sp>
      <p:pic>
        <p:nvPicPr>
          <p:cNvPr id="4" name="그림 3">
            <a:extLst>
              <a:ext uri="{FF2B5EF4-FFF2-40B4-BE49-F238E27FC236}">
                <a16:creationId xmlns:a16="http://schemas.microsoft.com/office/drawing/2014/main" id="{D1F5B414-5135-4A1E-BD77-ADB5B028B103}"/>
              </a:ext>
            </a:extLst>
          </p:cNvPr>
          <p:cNvPicPr>
            <a:picLocks noChangeAspect="1"/>
          </p:cNvPicPr>
          <p:nvPr/>
        </p:nvPicPr>
        <p:blipFill>
          <a:blip r:embed="rId3"/>
          <a:stretch>
            <a:fillRect/>
          </a:stretch>
        </p:blipFill>
        <p:spPr>
          <a:xfrm>
            <a:off x="509451" y="2091690"/>
            <a:ext cx="5741014" cy="3864474"/>
          </a:xfrm>
          <a:prstGeom prst="rect">
            <a:avLst/>
          </a:prstGeom>
        </p:spPr>
      </p:pic>
      <p:pic>
        <p:nvPicPr>
          <p:cNvPr id="5" name="그림 4">
            <a:extLst>
              <a:ext uri="{FF2B5EF4-FFF2-40B4-BE49-F238E27FC236}">
                <a16:creationId xmlns:a16="http://schemas.microsoft.com/office/drawing/2014/main" id="{74A873E9-1155-426C-BB10-F481DD0C195A}"/>
              </a:ext>
            </a:extLst>
          </p:cNvPr>
          <p:cNvPicPr>
            <a:picLocks noChangeAspect="1"/>
          </p:cNvPicPr>
          <p:nvPr/>
        </p:nvPicPr>
        <p:blipFill>
          <a:blip r:embed="rId4"/>
          <a:stretch>
            <a:fillRect/>
          </a:stretch>
        </p:blipFill>
        <p:spPr>
          <a:xfrm>
            <a:off x="6250465" y="2091690"/>
            <a:ext cx="4917232" cy="3886200"/>
          </a:xfrm>
          <a:prstGeom prst="rect">
            <a:avLst/>
          </a:prstGeom>
        </p:spPr>
      </p:pic>
    </p:spTree>
    <p:extLst>
      <p:ext uri="{BB962C8B-B14F-4D97-AF65-F5344CB8AC3E}">
        <p14:creationId xmlns:p14="http://schemas.microsoft.com/office/powerpoint/2010/main" val="322614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FD7DE3-EFCE-47DD-89B8-EBA071AB9FDA}"/>
              </a:ext>
            </a:extLst>
          </p:cNvPr>
          <p:cNvSpPr>
            <a:spLocks noGrp="1"/>
          </p:cNvSpPr>
          <p:nvPr>
            <p:ph type="title"/>
          </p:nvPr>
        </p:nvSpPr>
        <p:spPr/>
        <p:txBody>
          <a:bodyPr/>
          <a:lstStyle/>
          <a:p>
            <a:r>
              <a:rPr lang="en-US" altLang="ko-KR" dirty="0"/>
              <a:t>Qualcomm MDM9207</a:t>
            </a:r>
            <a:endParaRPr lang="ko-KR" altLang="en-US" dirty="0"/>
          </a:p>
        </p:txBody>
      </p:sp>
      <p:pic>
        <p:nvPicPr>
          <p:cNvPr id="4" name="그림 3">
            <a:extLst>
              <a:ext uri="{FF2B5EF4-FFF2-40B4-BE49-F238E27FC236}">
                <a16:creationId xmlns:a16="http://schemas.microsoft.com/office/drawing/2014/main" id="{E0035CCD-C6A8-410F-B41E-7D9C7B44DA55}"/>
              </a:ext>
            </a:extLst>
          </p:cNvPr>
          <p:cNvPicPr>
            <a:picLocks noChangeAspect="1"/>
          </p:cNvPicPr>
          <p:nvPr/>
        </p:nvPicPr>
        <p:blipFill>
          <a:blip r:embed="rId3"/>
          <a:stretch>
            <a:fillRect/>
          </a:stretch>
        </p:blipFill>
        <p:spPr>
          <a:xfrm>
            <a:off x="6468427" y="1981994"/>
            <a:ext cx="3629025" cy="4038600"/>
          </a:xfrm>
          <a:prstGeom prst="rect">
            <a:avLst/>
          </a:prstGeom>
        </p:spPr>
      </p:pic>
      <p:pic>
        <p:nvPicPr>
          <p:cNvPr id="5" name="그림 4">
            <a:extLst>
              <a:ext uri="{FF2B5EF4-FFF2-40B4-BE49-F238E27FC236}">
                <a16:creationId xmlns:a16="http://schemas.microsoft.com/office/drawing/2014/main" id="{CCAD4A8F-7AFC-4F19-BFCA-D5B9A59A3325}"/>
              </a:ext>
            </a:extLst>
          </p:cNvPr>
          <p:cNvPicPr>
            <a:picLocks noChangeAspect="1"/>
          </p:cNvPicPr>
          <p:nvPr/>
        </p:nvPicPr>
        <p:blipFill>
          <a:blip r:embed="rId4"/>
          <a:stretch>
            <a:fillRect/>
          </a:stretch>
        </p:blipFill>
        <p:spPr>
          <a:xfrm>
            <a:off x="838200" y="1825625"/>
            <a:ext cx="4373880" cy="1374648"/>
          </a:xfrm>
          <a:prstGeom prst="rect">
            <a:avLst/>
          </a:prstGeom>
        </p:spPr>
      </p:pic>
      <p:pic>
        <p:nvPicPr>
          <p:cNvPr id="6" name="그림 5">
            <a:extLst>
              <a:ext uri="{FF2B5EF4-FFF2-40B4-BE49-F238E27FC236}">
                <a16:creationId xmlns:a16="http://schemas.microsoft.com/office/drawing/2014/main" id="{76F45B59-587A-495D-8AFE-AD0E11D21BF6}"/>
              </a:ext>
            </a:extLst>
          </p:cNvPr>
          <p:cNvPicPr>
            <a:picLocks noChangeAspect="1"/>
          </p:cNvPicPr>
          <p:nvPr/>
        </p:nvPicPr>
        <p:blipFill>
          <a:blip r:embed="rId5"/>
          <a:stretch>
            <a:fillRect/>
          </a:stretch>
        </p:blipFill>
        <p:spPr>
          <a:xfrm>
            <a:off x="1963659" y="3200273"/>
            <a:ext cx="3248420" cy="2567044"/>
          </a:xfrm>
          <a:prstGeom prst="rect">
            <a:avLst/>
          </a:prstGeom>
        </p:spPr>
      </p:pic>
      <p:cxnSp>
        <p:nvCxnSpPr>
          <p:cNvPr id="8" name="연결선: 꺾임 7">
            <a:extLst>
              <a:ext uri="{FF2B5EF4-FFF2-40B4-BE49-F238E27FC236}">
                <a16:creationId xmlns:a16="http://schemas.microsoft.com/office/drawing/2014/main" id="{A01A9A21-807D-4BFA-8409-9A29EB8F7D59}"/>
              </a:ext>
            </a:extLst>
          </p:cNvPr>
          <p:cNvCxnSpPr>
            <a:endCxn id="6" idx="1"/>
          </p:cNvCxnSpPr>
          <p:nvPr/>
        </p:nvCxnSpPr>
        <p:spPr>
          <a:xfrm rot="16200000" flipH="1">
            <a:off x="950628" y="3470764"/>
            <a:ext cx="1460896" cy="5651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03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9B66B6-C9E1-4455-81C5-7A979AF3966A}"/>
              </a:ext>
            </a:extLst>
          </p:cNvPr>
          <p:cNvSpPr>
            <a:spLocks noGrp="1"/>
          </p:cNvSpPr>
          <p:nvPr>
            <p:ph type="title"/>
          </p:nvPr>
        </p:nvSpPr>
        <p:spPr/>
        <p:txBody>
          <a:bodyPr/>
          <a:lstStyle/>
          <a:p>
            <a:r>
              <a:rPr lang="ko-KR" altLang="en-US" dirty="0"/>
              <a:t>반제품 보드 </a:t>
            </a:r>
          </a:p>
        </p:txBody>
      </p:sp>
      <p:sp>
        <p:nvSpPr>
          <p:cNvPr id="3" name="내용 개체 틀 2">
            <a:extLst>
              <a:ext uri="{FF2B5EF4-FFF2-40B4-BE49-F238E27FC236}">
                <a16:creationId xmlns:a16="http://schemas.microsoft.com/office/drawing/2014/main" id="{6826872A-8EDA-4C03-9D55-E2933CF5D0C9}"/>
              </a:ext>
            </a:extLst>
          </p:cNvPr>
          <p:cNvSpPr>
            <a:spLocks noGrp="1"/>
          </p:cNvSpPr>
          <p:nvPr>
            <p:ph idx="1"/>
          </p:nvPr>
        </p:nvSpPr>
        <p:spPr/>
        <p:txBody>
          <a:bodyPr>
            <a:normAutofit fontScale="92500" lnSpcReduction="20000"/>
          </a:bodyPr>
          <a:lstStyle/>
          <a:p>
            <a:pPr marL="0" indent="0">
              <a:buNone/>
            </a:pPr>
            <a:r>
              <a:rPr lang="ko-KR" altLang="en-US" sz="2400" dirty="0"/>
              <a:t>제안 </a:t>
            </a:r>
            <a:r>
              <a:rPr lang="en-US" altLang="ko-KR" sz="2400" dirty="0"/>
              <a:t>#1: EV </a:t>
            </a:r>
            <a:r>
              <a:rPr lang="ko-KR" altLang="en-US" sz="2400" dirty="0"/>
              <a:t>환경 구축</a:t>
            </a:r>
            <a:r>
              <a:rPr lang="en-US" altLang="ko-KR" sz="2400" dirty="0"/>
              <a:t> </a:t>
            </a:r>
          </a:p>
          <a:p>
            <a:pPr marL="0" indent="0">
              <a:buNone/>
            </a:pPr>
            <a:r>
              <a:rPr lang="en-US" altLang="ko-KR" sz="2400" dirty="0"/>
              <a:t>   [ </a:t>
            </a:r>
            <a:r>
              <a:rPr lang="ko-KR" altLang="en-US" sz="2400" dirty="0"/>
              <a:t>전기차 충전 솔루션 대응 </a:t>
            </a:r>
            <a:r>
              <a:rPr lang="en-US" altLang="ko-KR" sz="2400" dirty="0"/>
              <a:t>]</a:t>
            </a:r>
            <a:r>
              <a:rPr lang="ko-KR" altLang="en-US" sz="2400" dirty="0"/>
              <a:t> </a:t>
            </a:r>
            <a:endParaRPr lang="en-US" altLang="ko-KR" sz="2400" dirty="0"/>
          </a:p>
          <a:p>
            <a:pPr lvl="1"/>
            <a:r>
              <a:rPr lang="en-US" altLang="ko-KR" sz="2000" dirty="0"/>
              <a:t>MCU + TX62-WB  =&gt;  OCPP 1.6J </a:t>
            </a:r>
          </a:p>
          <a:p>
            <a:pPr lvl="1"/>
            <a:r>
              <a:rPr lang="en-US" altLang="ko-KR" sz="2000" dirty="0"/>
              <a:t>SBC CPU + LE910Cx =&gt; OCPP 2.x </a:t>
            </a:r>
          </a:p>
          <a:p>
            <a:pPr lvl="1"/>
            <a:endParaRPr lang="en-US" altLang="ko-KR" sz="2000" dirty="0"/>
          </a:p>
          <a:p>
            <a:pPr marL="0" indent="0">
              <a:buNone/>
            </a:pPr>
            <a:r>
              <a:rPr lang="ko-KR" altLang="en-US" sz="2400" dirty="0"/>
              <a:t>제안 </a:t>
            </a:r>
            <a:r>
              <a:rPr lang="en-US" altLang="ko-KR" sz="2400" dirty="0"/>
              <a:t>#2: IoT </a:t>
            </a:r>
            <a:r>
              <a:rPr lang="ko-KR" altLang="en-US" sz="2400" dirty="0"/>
              <a:t>사물 인터넷 응용</a:t>
            </a:r>
            <a:endParaRPr lang="en-US" altLang="ko-KR" sz="2400" dirty="0"/>
          </a:p>
          <a:p>
            <a:pPr marL="0" indent="0">
              <a:buNone/>
            </a:pPr>
            <a:r>
              <a:rPr lang="en-US" altLang="ko-KR" sz="2400" dirty="0"/>
              <a:t>   [ Asset Tracker ] </a:t>
            </a:r>
          </a:p>
          <a:p>
            <a:pPr lvl="1"/>
            <a:r>
              <a:rPr lang="en-US" altLang="ko-KR" sz="2000" dirty="0"/>
              <a:t>Stand Alone Module Based </a:t>
            </a:r>
          </a:p>
          <a:p>
            <a:pPr lvl="1"/>
            <a:r>
              <a:rPr lang="en-US" altLang="ko-KR" sz="2000" dirty="0"/>
              <a:t>TX82  </a:t>
            </a:r>
            <a:r>
              <a:rPr lang="en-US" altLang="ko-KR" sz="1600" dirty="0">
                <a:solidFill>
                  <a:srgbClr val="FF0000"/>
                </a:solidFill>
              </a:rPr>
              <a:t>*</a:t>
            </a:r>
            <a:r>
              <a:rPr lang="ko-KR" altLang="en-US" sz="1600" dirty="0">
                <a:solidFill>
                  <a:srgbClr val="FF0000"/>
                </a:solidFill>
              </a:rPr>
              <a:t>현성 진행중</a:t>
            </a:r>
            <a:endParaRPr lang="en-US" altLang="ko-KR" sz="2000" dirty="0">
              <a:solidFill>
                <a:srgbClr val="FF0000"/>
              </a:solidFill>
            </a:endParaRPr>
          </a:p>
          <a:p>
            <a:pPr lvl="1"/>
            <a:endParaRPr lang="en-US" altLang="ko-KR" sz="2000" dirty="0"/>
          </a:p>
          <a:p>
            <a:pPr marL="0" indent="0">
              <a:buNone/>
            </a:pPr>
            <a:r>
              <a:rPr lang="ko-KR" altLang="en-US" sz="2400" dirty="0"/>
              <a:t>제안 </a:t>
            </a:r>
            <a:r>
              <a:rPr lang="en-US" altLang="ko-KR" sz="2400" dirty="0"/>
              <a:t>#3:  </a:t>
            </a:r>
            <a:r>
              <a:rPr lang="ko-KR" altLang="en-US" sz="2400" dirty="0"/>
              <a:t>그리드 솔루션 </a:t>
            </a:r>
            <a:endParaRPr lang="en-US" altLang="ko-KR" sz="2400" dirty="0"/>
          </a:p>
          <a:p>
            <a:pPr marL="0" indent="0">
              <a:buNone/>
            </a:pPr>
            <a:r>
              <a:rPr lang="en-US" altLang="ko-KR" sz="2400" dirty="0"/>
              <a:t>   [ Smart Metering ]</a:t>
            </a:r>
          </a:p>
          <a:p>
            <a:pPr lvl="1"/>
            <a:r>
              <a:rPr lang="en-US" altLang="ko-KR" sz="2000" dirty="0"/>
              <a:t>TX62-WB Module Solution ( GSM )</a:t>
            </a:r>
            <a:r>
              <a:rPr lang="ko-KR" altLang="en-US" sz="2000" dirty="0"/>
              <a:t> </a:t>
            </a:r>
            <a:r>
              <a:rPr lang="en-US" altLang="ko-KR" sz="2000" dirty="0"/>
              <a:t> </a:t>
            </a:r>
            <a:endParaRPr lang="ko-KR" altLang="en-US" sz="2000" dirty="0"/>
          </a:p>
        </p:txBody>
      </p:sp>
      <p:pic>
        <p:nvPicPr>
          <p:cNvPr id="4" name="그림 3">
            <a:extLst>
              <a:ext uri="{FF2B5EF4-FFF2-40B4-BE49-F238E27FC236}">
                <a16:creationId xmlns:a16="http://schemas.microsoft.com/office/drawing/2014/main" id="{BA0C138C-B690-40A0-884A-891193F3BD67}"/>
              </a:ext>
            </a:extLst>
          </p:cNvPr>
          <p:cNvPicPr>
            <a:picLocks noChangeAspect="1"/>
          </p:cNvPicPr>
          <p:nvPr/>
        </p:nvPicPr>
        <p:blipFill>
          <a:blip r:embed="rId2"/>
          <a:stretch>
            <a:fillRect/>
          </a:stretch>
        </p:blipFill>
        <p:spPr>
          <a:xfrm>
            <a:off x="9250030" y="3678279"/>
            <a:ext cx="1552953" cy="1413333"/>
          </a:xfrm>
          <a:prstGeom prst="rect">
            <a:avLst/>
          </a:prstGeom>
        </p:spPr>
      </p:pic>
      <p:sp>
        <p:nvSpPr>
          <p:cNvPr id="5" name="TextBox 4">
            <a:extLst>
              <a:ext uri="{FF2B5EF4-FFF2-40B4-BE49-F238E27FC236}">
                <a16:creationId xmlns:a16="http://schemas.microsoft.com/office/drawing/2014/main" id="{8E54EF4B-8984-480B-A840-4ED08AC13D72}"/>
              </a:ext>
            </a:extLst>
          </p:cNvPr>
          <p:cNvSpPr txBox="1"/>
          <p:nvPr/>
        </p:nvSpPr>
        <p:spPr>
          <a:xfrm>
            <a:off x="9265707" y="5165057"/>
            <a:ext cx="1718740" cy="415498"/>
          </a:xfrm>
          <a:prstGeom prst="rect">
            <a:avLst/>
          </a:prstGeom>
          <a:noFill/>
        </p:spPr>
        <p:txBody>
          <a:bodyPr wrap="none" rtlCol="0">
            <a:spAutoFit/>
          </a:bodyPr>
          <a:lstStyle/>
          <a:p>
            <a:pPr algn="ctr"/>
            <a:r>
              <a:rPr lang="en-US" altLang="ko-KR" sz="1050" dirty="0"/>
              <a:t> Single Board Computer </a:t>
            </a:r>
          </a:p>
          <a:p>
            <a:pPr algn="ctr"/>
            <a:r>
              <a:rPr lang="en-US" altLang="ko-KR" sz="1050" dirty="0"/>
              <a:t> + LTE</a:t>
            </a:r>
            <a:r>
              <a:rPr lang="ko-KR" altLang="en-US" sz="1050" dirty="0"/>
              <a:t> 모듈</a:t>
            </a:r>
          </a:p>
        </p:txBody>
      </p:sp>
      <p:pic>
        <p:nvPicPr>
          <p:cNvPr id="6" name="그림 5">
            <a:extLst>
              <a:ext uri="{FF2B5EF4-FFF2-40B4-BE49-F238E27FC236}">
                <a16:creationId xmlns:a16="http://schemas.microsoft.com/office/drawing/2014/main" id="{C0348D8D-91A6-4DAE-A182-BD629FD150A2}"/>
              </a:ext>
            </a:extLst>
          </p:cNvPr>
          <p:cNvPicPr>
            <a:picLocks noChangeAspect="1"/>
          </p:cNvPicPr>
          <p:nvPr/>
        </p:nvPicPr>
        <p:blipFill>
          <a:blip r:embed="rId3"/>
          <a:stretch>
            <a:fillRect/>
          </a:stretch>
        </p:blipFill>
        <p:spPr>
          <a:xfrm>
            <a:off x="6917927" y="1764133"/>
            <a:ext cx="3757636" cy="1925107"/>
          </a:xfrm>
          <a:prstGeom prst="rect">
            <a:avLst/>
          </a:prstGeom>
        </p:spPr>
      </p:pic>
      <p:pic>
        <p:nvPicPr>
          <p:cNvPr id="7" name="그림 6">
            <a:extLst>
              <a:ext uri="{FF2B5EF4-FFF2-40B4-BE49-F238E27FC236}">
                <a16:creationId xmlns:a16="http://schemas.microsoft.com/office/drawing/2014/main" id="{3D3BFCBA-662D-43A5-B5DA-217F4CD6772F}"/>
              </a:ext>
            </a:extLst>
          </p:cNvPr>
          <p:cNvPicPr>
            <a:picLocks noChangeAspect="1"/>
          </p:cNvPicPr>
          <p:nvPr/>
        </p:nvPicPr>
        <p:blipFill>
          <a:blip r:embed="rId4"/>
          <a:stretch>
            <a:fillRect/>
          </a:stretch>
        </p:blipFill>
        <p:spPr>
          <a:xfrm>
            <a:off x="7243791" y="3824177"/>
            <a:ext cx="1552954" cy="1169430"/>
          </a:xfrm>
          <a:prstGeom prst="rect">
            <a:avLst/>
          </a:prstGeom>
        </p:spPr>
      </p:pic>
      <p:sp>
        <p:nvSpPr>
          <p:cNvPr id="8" name="TextBox 7">
            <a:extLst>
              <a:ext uri="{FF2B5EF4-FFF2-40B4-BE49-F238E27FC236}">
                <a16:creationId xmlns:a16="http://schemas.microsoft.com/office/drawing/2014/main" id="{888169EC-33E8-48B0-8638-2D96112C621B}"/>
              </a:ext>
            </a:extLst>
          </p:cNvPr>
          <p:cNvSpPr txBox="1"/>
          <p:nvPr/>
        </p:nvSpPr>
        <p:spPr>
          <a:xfrm>
            <a:off x="6917927" y="5165057"/>
            <a:ext cx="1978427" cy="253916"/>
          </a:xfrm>
          <a:prstGeom prst="rect">
            <a:avLst/>
          </a:prstGeom>
          <a:noFill/>
        </p:spPr>
        <p:txBody>
          <a:bodyPr wrap="none" rtlCol="0">
            <a:spAutoFit/>
          </a:bodyPr>
          <a:lstStyle/>
          <a:p>
            <a:r>
              <a:rPr lang="en-US" altLang="ko-KR" sz="1050" dirty="0"/>
              <a:t> Stand Alone IoT </a:t>
            </a:r>
            <a:r>
              <a:rPr lang="ko-KR" altLang="en-US" sz="1050" dirty="0"/>
              <a:t>컨셉 보드 </a:t>
            </a:r>
          </a:p>
        </p:txBody>
      </p:sp>
    </p:spTree>
    <p:extLst>
      <p:ext uri="{BB962C8B-B14F-4D97-AF65-F5344CB8AC3E}">
        <p14:creationId xmlns:p14="http://schemas.microsoft.com/office/powerpoint/2010/main" val="28774963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850</Words>
  <Application>Microsoft Office PowerPoint</Application>
  <PresentationFormat>와이드스크린</PresentationFormat>
  <Paragraphs>93</Paragraphs>
  <Slides>9</Slides>
  <Notes>4</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9</vt:i4>
      </vt:variant>
    </vt:vector>
  </HeadingPairs>
  <TitlesOfParts>
    <vt:vector size="12" baseType="lpstr">
      <vt:lpstr>맑은 고딕</vt:lpstr>
      <vt:lpstr>Arial</vt:lpstr>
      <vt:lpstr>Office 테마</vt:lpstr>
      <vt:lpstr>반제품 제작을 위한  LTE 통신 모듈 스펙 정리</vt:lpstr>
      <vt:lpstr>OCPP 1.6 ~ 2.x</vt:lpstr>
      <vt:lpstr>Telit 모듈 스펙</vt:lpstr>
      <vt:lpstr>Telit 모듈 스펙</vt:lpstr>
      <vt:lpstr>Telit 모듈 스펙</vt:lpstr>
      <vt:lpstr>스펙 비교</vt:lpstr>
      <vt:lpstr>Qualcomm MDM9205</vt:lpstr>
      <vt:lpstr>Qualcomm MDM9207</vt:lpstr>
      <vt:lpstr>반제품 보드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90</cp:revision>
  <dcterms:created xsi:type="dcterms:W3CDTF">2024-06-10T18:04:41Z</dcterms:created>
  <dcterms:modified xsi:type="dcterms:W3CDTF">2024-06-12T09:00:47Z</dcterms:modified>
</cp:coreProperties>
</file>