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2" r:id="rId3"/>
    <p:sldId id="263" r:id="rId4"/>
    <p:sldId id="259" r:id="rId5"/>
    <p:sldId id="264" r:id="rId6"/>
    <p:sldId id="265" r:id="rId7"/>
    <p:sldId id="267" r:id="rId8"/>
    <p:sldId id="266" r:id="rId9"/>
    <p:sldId id="269" r:id="rId10"/>
    <p:sldId id="270" r:id="rId11"/>
    <p:sldId id="27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5366" autoAdjust="0"/>
  </p:normalViewPr>
  <p:slideViewPr>
    <p:cSldViewPr snapToGrid="0">
      <p:cViewPr varScale="1">
        <p:scale>
          <a:sx n="87" d="100"/>
          <a:sy n="87" d="100"/>
        </p:scale>
        <p:origin x="-104" y="-4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9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8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2AFE8-9C3D-488E-A717-0C735BEEF58E}" type="datetimeFigureOut">
              <a:rPr lang="en-US" smtClean="0"/>
              <a:t>9/2/17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12ED0-56BA-4889-B507-9E2CD54A2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749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2AFE8-9C3D-488E-A717-0C735BEEF58E}" type="datetimeFigureOut">
              <a:rPr lang="en-US" smtClean="0"/>
              <a:t>9/2/17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12ED0-56BA-4889-B507-9E2CD54A2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087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2AFE8-9C3D-488E-A717-0C735BEEF58E}" type="datetimeFigureOut">
              <a:rPr lang="en-US" smtClean="0"/>
              <a:t>9/2/17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12ED0-56BA-4889-B507-9E2CD54A2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499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2AFE8-9C3D-488E-A717-0C735BEEF58E}" type="datetimeFigureOut">
              <a:rPr lang="en-US" smtClean="0"/>
              <a:t>9/2/17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12ED0-56BA-4889-B507-9E2CD54A2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937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2AFE8-9C3D-488E-A717-0C735BEEF58E}" type="datetimeFigureOut">
              <a:rPr lang="en-US" smtClean="0"/>
              <a:t>9/2/17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12ED0-56BA-4889-B507-9E2CD54A2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842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2AFE8-9C3D-488E-A717-0C735BEEF58E}" type="datetimeFigureOut">
              <a:rPr lang="en-US" smtClean="0"/>
              <a:t>9/2/17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12ED0-56BA-4889-B507-9E2CD54A2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972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2AFE8-9C3D-488E-A717-0C735BEEF58E}" type="datetimeFigureOut">
              <a:rPr lang="en-US" smtClean="0"/>
              <a:t>9/2/17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12ED0-56BA-4889-B507-9E2CD54A2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237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2AFE8-9C3D-488E-A717-0C735BEEF58E}" type="datetimeFigureOut">
              <a:rPr lang="en-US" smtClean="0"/>
              <a:t>9/2/17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12ED0-56BA-4889-B507-9E2CD54A2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682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2AFE8-9C3D-488E-A717-0C735BEEF58E}" type="datetimeFigureOut">
              <a:rPr lang="en-US" smtClean="0"/>
              <a:t>9/2/17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12ED0-56BA-4889-B507-9E2CD54A2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706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2AFE8-9C3D-488E-A717-0C735BEEF58E}" type="datetimeFigureOut">
              <a:rPr lang="en-US" smtClean="0"/>
              <a:t>9/2/17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12ED0-56BA-4889-B507-9E2CD54A2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899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2AFE8-9C3D-488E-A717-0C735BEEF58E}" type="datetimeFigureOut">
              <a:rPr lang="en-US" smtClean="0"/>
              <a:t>9/2/17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12ED0-56BA-4889-B507-9E2CD54A2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14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A2AFE8-9C3D-488E-A717-0C735BEEF58E}" type="datetimeFigureOut">
              <a:rPr lang="en-US" smtClean="0"/>
              <a:t>9/2/17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312ED0-56BA-4889-B507-9E2CD54A2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625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UC San Diego – Course Number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9283208"/>
              </p:ext>
            </p:extLst>
          </p:nvPr>
        </p:nvGraphicFramePr>
        <p:xfrm>
          <a:off x="-2" y="1724217"/>
          <a:ext cx="12209163" cy="434441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3334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3838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3838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3838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38388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38388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738388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738388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738388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738388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738388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738388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  <a:gridCol w="738388">
                  <a:extLst>
                    <a:ext uri="{9D8B030D-6E8A-4147-A177-3AD203B41FA5}">
                      <a16:colId xmlns="" xmlns:a16="http://schemas.microsoft.com/office/drawing/2014/main" val="20012"/>
                    </a:ext>
                  </a:extLst>
                </a:gridCol>
                <a:gridCol w="738388">
                  <a:extLst>
                    <a:ext uri="{9D8B030D-6E8A-4147-A177-3AD203B41FA5}">
                      <a16:colId xmlns="" xmlns:a16="http://schemas.microsoft.com/office/drawing/2014/main" val="20013"/>
                    </a:ext>
                  </a:extLst>
                </a:gridCol>
                <a:gridCol w="738388">
                  <a:extLst>
                    <a:ext uri="{9D8B030D-6E8A-4147-A177-3AD203B41FA5}">
                      <a16:colId xmlns="" xmlns:a16="http://schemas.microsoft.com/office/drawing/2014/main" val="20014"/>
                    </a:ext>
                  </a:extLst>
                </a:gridCol>
                <a:gridCol w="738388">
                  <a:extLst>
                    <a:ext uri="{9D8B030D-6E8A-4147-A177-3AD203B41FA5}">
                      <a16:colId xmlns="" xmlns:a16="http://schemas.microsoft.com/office/drawing/2014/main" val="200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b="1" dirty="0"/>
                        <a:t>Math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20A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20B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20C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20D</a:t>
                      </a:r>
                    </a:p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20E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18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Units 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Math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24</a:t>
                      </a:r>
                    </a:p>
                  </a:txBody>
                  <a:tcPr marL="9144" marR="9144" marT="9144" marB="9144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/>
                        <a:t>Physics &amp; </a:t>
                      </a:r>
                      <a:r>
                        <a:rPr lang="en-US" sz="1600" b="1" dirty="0" err="1"/>
                        <a:t>Chem</a:t>
                      </a:r>
                      <a:endParaRPr lang="en-US" sz="1600" b="1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2A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2B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2C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i="1" dirty="0"/>
                        <a:t>2CL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6A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2800" b="1" dirty="0">
                          <a:solidFill>
                            <a:srgbClr val="FF0000"/>
                          </a:solidFill>
                        </a:rPr>
                        <a:t>138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Phys / </a:t>
                      </a:r>
                      <a:r>
                        <a:rPr lang="en-US" dirty="0" err="1"/>
                        <a:t>Chem</a:t>
                      </a:r>
                      <a:endParaRPr lang="en-US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18</a:t>
                      </a:r>
                    </a:p>
                  </a:txBody>
                  <a:tcPr marL="9144" marR="9144" marT="9144" marB="9144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Eng</a:t>
                      </a:r>
                      <a:endParaRPr lang="en-US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96</a:t>
                      </a:r>
                    </a:p>
                  </a:txBody>
                  <a:tcPr marL="9144" marR="9144" marT="9144" marB="9144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/>
                        <a:t>FE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Math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Stats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Comp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Ethics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Econ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Elect</a:t>
                      </a:r>
                      <a:r>
                        <a:rPr lang="en-US" sz="1600" b="1" baseline="0" dirty="0"/>
                        <a:t> &amp; Magnet</a:t>
                      </a:r>
                      <a:endParaRPr lang="en-US" sz="1600" b="1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Statics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b="1" dirty="0" err="1"/>
                        <a:t>Dyn</a:t>
                      </a:r>
                      <a:r>
                        <a:rPr lang="en-US" sz="1600" b="1" baseline="0" dirty="0"/>
                        <a:t>, Kin, </a:t>
                      </a:r>
                      <a:r>
                        <a:rPr lang="en-US" sz="1600" b="1" baseline="0" dirty="0" err="1"/>
                        <a:t>Vib</a:t>
                      </a:r>
                      <a:endParaRPr lang="en-US" sz="1600" b="1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b="1" dirty="0" err="1"/>
                        <a:t>Mech</a:t>
                      </a:r>
                      <a:r>
                        <a:rPr lang="en-US" sz="1600" b="1" baseline="0" dirty="0"/>
                        <a:t> Mat</a:t>
                      </a:r>
                      <a:endParaRPr lang="en-US" sz="1600" b="1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Mat Prop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Fluids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b="1" dirty="0" err="1"/>
                        <a:t>Thermo</a:t>
                      </a:r>
                      <a:endParaRPr lang="en-US" sz="1600" b="1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Heat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400" b="1" dirty="0" err="1"/>
                        <a:t>Meas</a:t>
                      </a:r>
                      <a:r>
                        <a:rPr lang="en-US" sz="1400" b="1" dirty="0"/>
                        <a:t>,</a:t>
                      </a:r>
                      <a:r>
                        <a:rPr lang="en-US" sz="1400" b="1" baseline="0" dirty="0"/>
                        <a:t> </a:t>
                      </a:r>
                      <a:r>
                        <a:rPr lang="en-US" sz="1400" b="1" baseline="0" dirty="0" err="1"/>
                        <a:t>Instr</a:t>
                      </a:r>
                      <a:r>
                        <a:rPr lang="en-US" sz="1400" b="1" baseline="0" dirty="0"/>
                        <a:t>, Con</a:t>
                      </a:r>
                      <a:endParaRPr lang="en-US" sz="1400" b="1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Design</a:t>
                      </a:r>
                    </a:p>
                  </a:txBody>
                  <a:tcPr marL="9144" marR="9144" marT="9144" marB="9144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/>
                        <a:t>Course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105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108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8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rgbClr val="00B0F0"/>
                        </a:solidFill>
                      </a:endParaRP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140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130A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130B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131A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20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101A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110A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101C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00B0F0"/>
                          </a:solidFill>
                        </a:rPr>
                        <a:t>170</a:t>
                      </a:r>
                      <a:endParaRPr lang="en-US" sz="1600" dirty="0"/>
                    </a:p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00B0F0"/>
                          </a:solidFill>
                        </a:rPr>
                        <a:t>3</a:t>
                      </a:r>
                    </a:p>
                    <a:p>
                      <a:endParaRPr lang="en-US" sz="1600" dirty="0"/>
                    </a:p>
                  </a:txBody>
                  <a:tcPr marL="9144" marR="9144" marT="9144" marB="9144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rgbClr val="00B0F0"/>
                        </a:solidFill>
                      </a:endParaRP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107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rgbClr val="00B0F0"/>
                        </a:solidFill>
                      </a:endParaRP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130C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kern="1200" dirty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160</a:t>
                      </a:r>
                    </a:p>
                    <a:p>
                      <a:pPr marL="0" algn="l" defTabSz="914400" rtl="0" eaLnBrk="1" latinLnBrk="0" hangingPunct="1"/>
                      <a:endParaRPr lang="en-US" sz="1600" kern="1200" dirty="0">
                        <a:solidFill>
                          <a:srgbClr val="00B0F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101B</a:t>
                      </a:r>
                      <a:r>
                        <a:rPr lang="en-US" sz="1600" baseline="0" dirty="0"/>
                        <a:t> </a:t>
                      </a:r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accent1"/>
                          </a:solidFill>
                        </a:rPr>
                        <a:t>171A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accent1"/>
                          </a:solidFill>
                        </a:rPr>
                        <a:t>156A</a:t>
                      </a:r>
                    </a:p>
                  </a:txBody>
                  <a:tcPr marL="9144" marR="9144" marT="9144" marB="9144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B0F0"/>
                          </a:solidFill>
                        </a:rPr>
                        <a:t>150</a:t>
                      </a:r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600" kern="1200" dirty="0">
                        <a:solidFill>
                          <a:srgbClr val="00B0F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143A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accent1"/>
                          </a:solidFill>
                        </a:rPr>
                        <a:t>156B</a:t>
                      </a:r>
                    </a:p>
                  </a:txBody>
                  <a:tcPr marL="9144" marR="9144" marT="9144" marB="9144"/>
                </a:tc>
                <a:extLst>
                  <a:ext uri="{0D108BD9-81ED-4DB2-BD59-A6C34878D82A}">
                    <a16:rowId xmlns="" xmlns:a16="http://schemas.microsoft.com/office/drawing/2014/main" val="1846385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600" kern="1200" dirty="0">
                        <a:solidFill>
                          <a:srgbClr val="00B0F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143B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Total Units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 marL="9144" marR="9144" marT="9144" marB="9144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0" y="6211669"/>
            <a:ext cx="8608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cursive</a:t>
            </a:r>
            <a:r>
              <a:rPr lang="en-US" dirty="0"/>
              <a:t>: fewer than 4 units</a:t>
            </a:r>
          </a:p>
          <a:p>
            <a:r>
              <a:rPr lang="en-US" dirty="0">
                <a:solidFill>
                  <a:srgbClr val="00B0F0"/>
                </a:solidFill>
              </a:rPr>
              <a:t>blue</a:t>
            </a:r>
            <a:r>
              <a:rPr lang="en-US" dirty="0"/>
              <a:t>: multiple FE categories, http://ncees.org/wp-content/uploads/FE-Mec-CBT-specs.pdf</a:t>
            </a:r>
          </a:p>
        </p:txBody>
      </p:sp>
    </p:spTree>
    <p:extLst>
      <p:ext uri="{BB962C8B-B14F-4D97-AF65-F5344CB8AC3E}">
        <p14:creationId xmlns:p14="http://schemas.microsoft.com/office/powerpoint/2010/main" val="33366755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Drexel University – </a:t>
            </a:r>
            <a:r>
              <a:rPr lang="en-US" dirty="0"/>
              <a:t>Course Title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6866538"/>
              </p:ext>
            </p:extLst>
          </p:nvPr>
        </p:nvGraphicFramePr>
        <p:xfrm>
          <a:off x="-2" y="1724217"/>
          <a:ext cx="12209163" cy="446633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3334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3838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3838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3838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38388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38388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738388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738388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738388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738388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738388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738388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  <a:gridCol w="738388">
                  <a:extLst>
                    <a:ext uri="{9D8B030D-6E8A-4147-A177-3AD203B41FA5}">
                      <a16:colId xmlns="" xmlns:a16="http://schemas.microsoft.com/office/drawing/2014/main" val="20012"/>
                    </a:ext>
                  </a:extLst>
                </a:gridCol>
                <a:gridCol w="738388">
                  <a:extLst>
                    <a:ext uri="{9D8B030D-6E8A-4147-A177-3AD203B41FA5}">
                      <a16:colId xmlns="" xmlns:a16="http://schemas.microsoft.com/office/drawing/2014/main" val="20013"/>
                    </a:ext>
                  </a:extLst>
                </a:gridCol>
                <a:gridCol w="738388">
                  <a:extLst>
                    <a:ext uri="{9D8B030D-6E8A-4147-A177-3AD203B41FA5}">
                      <a16:colId xmlns="" xmlns:a16="http://schemas.microsoft.com/office/drawing/2014/main" val="20014"/>
                    </a:ext>
                  </a:extLst>
                </a:gridCol>
                <a:gridCol w="738388">
                  <a:extLst>
                    <a:ext uri="{9D8B030D-6E8A-4147-A177-3AD203B41FA5}">
                      <a16:colId xmlns="" xmlns:a16="http://schemas.microsoft.com/office/drawing/2014/main" val="20015"/>
                    </a:ext>
                  </a:extLst>
                </a:gridCol>
              </a:tblGrid>
              <a:tr h="493330">
                <a:tc>
                  <a:txBody>
                    <a:bodyPr/>
                    <a:lstStyle/>
                    <a:p>
                      <a:r>
                        <a:rPr lang="en-US" sz="1600" b="1" dirty="0"/>
                        <a:t>Math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Calc</a:t>
                      </a:r>
                      <a:r>
                        <a:rPr lang="en-US" sz="1600" dirty="0" smtClean="0"/>
                        <a:t> I</a:t>
                      </a:r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i="1" dirty="0" err="1" smtClean="0"/>
                        <a:t>Calc</a:t>
                      </a:r>
                      <a:r>
                        <a:rPr lang="en-US" sz="1600" i="1" dirty="0" smtClean="0"/>
                        <a:t> II</a:t>
                      </a:r>
                      <a:endParaRPr lang="en-US" sz="1600" i="1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Multivar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Calc</a:t>
                      </a:r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Math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Units 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Req.</a:t>
                      </a:r>
                      <a:r>
                        <a:rPr lang="en-US" baseline="0" dirty="0" smtClean="0"/>
                        <a:t> TE</a:t>
                      </a:r>
                      <a:endParaRPr lang="en-US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Units</a:t>
                      </a:r>
                      <a:endParaRPr lang="en-US" dirty="0"/>
                    </a:p>
                  </a:txBody>
                  <a:tcPr marL="9144" marR="9144" marT="9144" marB="9144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/>
                        <a:t>Physics &amp; </a:t>
                      </a:r>
                      <a:r>
                        <a:rPr lang="en-US" sz="1600" b="1" dirty="0" err="1"/>
                        <a:t>Chem</a:t>
                      </a:r>
                      <a:endParaRPr lang="en-US" sz="1600" b="1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Physics I</a:t>
                      </a:r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Physics II</a:t>
                      </a:r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Physics III</a:t>
                      </a:r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Bio</a:t>
                      </a:r>
                      <a:r>
                        <a:rPr lang="en-US" baseline="0" dirty="0" smtClean="0"/>
                        <a:t> I</a:t>
                      </a:r>
                      <a:endParaRPr lang="en-US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i="1" dirty="0" err="1" smtClean="0"/>
                        <a:t>Chem</a:t>
                      </a:r>
                      <a:r>
                        <a:rPr lang="en-US" i="1" baseline="0" dirty="0" smtClean="0"/>
                        <a:t> I</a:t>
                      </a:r>
                      <a:endParaRPr lang="en-US" i="1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Chem</a:t>
                      </a:r>
                      <a:r>
                        <a:rPr lang="en-US" dirty="0" smtClean="0"/>
                        <a:t> II</a:t>
                      </a:r>
                      <a:endParaRPr lang="en-US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Phys / </a:t>
                      </a:r>
                      <a:r>
                        <a:rPr lang="en-US" dirty="0" err="1"/>
                        <a:t>Chem</a:t>
                      </a:r>
                      <a:endParaRPr lang="en-US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24.5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2300" b="1" dirty="0" smtClean="0">
                          <a:solidFill>
                            <a:srgbClr val="FF0000"/>
                          </a:solidFill>
                        </a:rPr>
                        <a:t>132.5</a:t>
                      </a:r>
                      <a:endParaRPr lang="en-US" sz="23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2400">
                        <a:solidFill>
                          <a:srgbClr val="FF6600"/>
                        </a:solidFill>
                      </a:endParaRP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 marL="9144" marR="9144" marT="9144" marB="9144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Eng</a:t>
                      </a:r>
                      <a:endParaRPr lang="en-US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97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4" marR="9144" marT="9144" marB="9144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/>
                        <a:t>FE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Math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Stats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Comp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Ethics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Econ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Elect</a:t>
                      </a:r>
                      <a:r>
                        <a:rPr lang="en-US" sz="1600" b="1" baseline="0" dirty="0"/>
                        <a:t> &amp; Magnet</a:t>
                      </a:r>
                      <a:endParaRPr lang="en-US" sz="1600" b="1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Statics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b="1" dirty="0" err="1"/>
                        <a:t>Dyn</a:t>
                      </a:r>
                      <a:r>
                        <a:rPr lang="en-US" sz="1600" b="1" baseline="0" dirty="0"/>
                        <a:t>, Kin, </a:t>
                      </a:r>
                      <a:r>
                        <a:rPr lang="en-US" sz="1600" b="1" baseline="0" dirty="0" err="1"/>
                        <a:t>Vib</a:t>
                      </a:r>
                      <a:endParaRPr lang="en-US" sz="1600" b="1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b="1" dirty="0" err="1"/>
                        <a:t>Mech</a:t>
                      </a:r>
                      <a:r>
                        <a:rPr lang="en-US" sz="1600" b="1" baseline="0" dirty="0"/>
                        <a:t> Mat</a:t>
                      </a:r>
                      <a:endParaRPr lang="en-US" sz="1600" b="1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Mat Prop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Fluids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b="1" dirty="0" err="1"/>
                        <a:t>Thermo</a:t>
                      </a:r>
                      <a:endParaRPr lang="en-US" sz="1600" b="1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Heat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400" b="1" dirty="0" err="1"/>
                        <a:t>Meas</a:t>
                      </a:r>
                      <a:r>
                        <a:rPr lang="en-US" sz="1400" b="1" dirty="0"/>
                        <a:t>,</a:t>
                      </a:r>
                      <a:r>
                        <a:rPr lang="en-US" sz="1400" b="1" baseline="0" dirty="0"/>
                        <a:t> </a:t>
                      </a:r>
                      <a:r>
                        <a:rPr lang="en-US" sz="1400" b="1" baseline="0" dirty="0" err="1"/>
                        <a:t>Instr</a:t>
                      </a:r>
                      <a:r>
                        <a:rPr lang="en-US" sz="1400" b="1" baseline="0" dirty="0"/>
                        <a:t>, Con</a:t>
                      </a:r>
                      <a:endParaRPr lang="en-US" sz="1400" b="1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Design</a:t>
                      </a:r>
                    </a:p>
                  </a:txBody>
                  <a:tcPr marL="9144" marR="9144" marT="9144" marB="9144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/>
                        <a:t>Course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/>
                        <a:t>Lin.</a:t>
                      </a:r>
                      <a:r>
                        <a:rPr lang="en-US" sz="1400" i="1" baseline="0" dirty="0" smtClean="0"/>
                        <a:t> Eng. Systems</a:t>
                      </a:r>
                      <a:endParaRPr lang="en-US" sz="1400" i="1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400" i="1" dirty="0" smtClean="0"/>
                        <a:t>Eng.</a:t>
                      </a:r>
                      <a:r>
                        <a:rPr lang="en-US" sz="1400" i="1" baseline="0" dirty="0" smtClean="0"/>
                        <a:t> Reliability</a:t>
                      </a:r>
                      <a:endParaRPr lang="en-US" sz="1400" i="1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/>
                        <a:t>Comp. Lab</a:t>
                      </a:r>
                      <a:r>
                        <a:rPr lang="en-US" sz="1400" i="1" baseline="0" dirty="0" smtClean="0"/>
                        <a:t> I-III</a:t>
                      </a:r>
                      <a:endParaRPr lang="en-US" sz="1400" i="1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i="1" dirty="0" smtClean="0">
                          <a:solidFill>
                            <a:schemeClr val="tx1"/>
                          </a:solidFill>
                        </a:rPr>
                        <a:t>Eng.</a:t>
                      </a:r>
                      <a:r>
                        <a:rPr lang="en-US" sz="1600" i="1" baseline="0" dirty="0" smtClean="0">
                          <a:solidFill>
                            <a:schemeClr val="tx1"/>
                          </a:solidFill>
                        </a:rPr>
                        <a:t> Ethics</a:t>
                      </a:r>
                      <a:endParaRPr lang="en-US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i="1" dirty="0" smtClean="0"/>
                        <a:t>Eng. </a:t>
                      </a:r>
                      <a:r>
                        <a:rPr lang="en-US" sz="1600" i="1" dirty="0"/>
                        <a:t>Econ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i="1" dirty="0">
                          <a:solidFill>
                            <a:schemeClr val="tx1"/>
                          </a:solidFill>
                        </a:rPr>
                        <a:t>Statics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Dyn</a:t>
                      </a:r>
                      <a:r>
                        <a:rPr lang="en-US" sz="1600" dirty="0" smtClean="0"/>
                        <a:t>.</a:t>
                      </a:r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Mech.</a:t>
                      </a:r>
                      <a:r>
                        <a:rPr lang="en-US" sz="1200" i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i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Behav</a:t>
                      </a:r>
                      <a:r>
                        <a:rPr lang="en-US" sz="120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of Mat.</a:t>
                      </a:r>
                      <a:endParaRPr lang="en-US" sz="1200" i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Fund.</a:t>
                      </a:r>
                      <a:r>
                        <a:rPr lang="en-US" sz="16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of Mat.</a:t>
                      </a:r>
                      <a:endParaRPr 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Basic</a:t>
                      </a:r>
                      <a:r>
                        <a:rPr lang="en-US" sz="1200" baseline="0" dirty="0" smtClean="0"/>
                        <a:t> Fluid Mech.</a:t>
                      </a:r>
                      <a:endParaRPr lang="en-US" sz="12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I</a:t>
                      </a:r>
                      <a:r>
                        <a:rPr lang="en-US" sz="1600" i="1" dirty="0"/>
                        <a:t>ntro </a:t>
                      </a:r>
                      <a:r>
                        <a:rPr lang="en-US" sz="1600" i="1" dirty="0" err="1"/>
                        <a:t>Thermo</a:t>
                      </a:r>
                      <a:endParaRPr lang="en-US" sz="1600" i="1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Heat </a:t>
                      </a:r>
                      <a:r>
                        <a:rPr lang="en-US" sz="1600" dirty="0" smtClean="0"/>
                        <a:t>Transfer</a:t>
                      </a:r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solidFill>
                            <a:schemeClr val="tx1"/>
                          </a:solidFill>
                        </a:rPr>
                        <a:t>Perf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Enhance. of </a:t>
                      </a:r>
                      <a:r>
                        <a:rPr lang="en-US" sz="1200" baseline="0" dirty="0" err="1" smtClean="0">
                          <a:solidFill>
                            <a:schemeClr val="tx1"/>
                          </a:solidFill>
                        </a:rPr>
                        <a:t>Dyn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. Sys.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200" i="1" dirty="0" smtClean="0"/>
                        <a:t>Beg.</a:t>
                      </a:r>
                      <a:r>
                        <a:rPr lang="en-US" sz="1200" i="1" baseline="0" dirty="0" smtClean="0"/>
                        <a:t> Comp. Aid. Draft. for Design</a:t>
                      </a:r>
                      <a:endParaRPr lang="en-US" sz="1200" i="1" dirty="0"/>
                    </a:p>
                  </a:txBody>
                  <a:tcPr marL="9144" marR="9144" marT="9144" marB="9144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200" i="1" dirty="0" err="1" smtClean="0">
                          <a:solidFill>
                            <a:srgbClr val="0000FF"/>
                          </a:solidFill>
                        </a:rPr>
                        <a:t>Eval</a:t>
                      </a:r>
                      <a:r>
                        <a:rPr lang="en-US" sz="1200" i="1" dirty="0" smtClean="0">
                          <a:solidFill>
                            <a:srgbClr val="0000FF"/>
                          </a:solidFill>
                        </a:rPr>
                        <a:t> &amp; </a:t>
                      </a:r>
                      <a:r>
                        <a:rPr lang="en-US" sz="1200" i="1" dirty="0" err="1" smtClean="0">
                          <a:solidFill>
                            <a:srgbClr val="0000FF"/>
                          </a:solidFill>
                        </a:rPr>
                        <a:t>Pres</a:t>
                      </a:r>
                      <a:r>
                        <a:rPr lang="en-US" sz="1200" i="1" dirty="0" smtClean="0">
                          <a:solidFill>
                            <a:srgbClr val="0000FF"/>
                          </a:solidFill>
                        </a:rPr>
                        <a:t> of </a:t>
                      </a:r>
                      <a:r>
                        <a:rPr lang="en-US" sz="1200" i="1" dirty="0" err="1" smtClean="0">
                          <a:solidFill>
                            <a:srgbClr val="0000FF"/>
                          </a:solidFill>
                        </a:rPr>
                        <a:t>Experim</a:t>
                      </a:r>
                      <a:r>
                        <a:rPr lang="en-US" sz="1200" i="1" dirty="0" smtClean="0">
                          <a:solidFill>
                            <a:srgbClr val="0000FF"/>
                          </a:solidFill>
                        </a:rPr>
                        <a:t>.</a:t>
                      </a:r>
                      <a:r>
                        <a:rPr lang="en-US" sz="1200" i="1" baseline="0" dirty="0" smtClean="0">
                          <a:solidFill>
                            <a:srgbClr val="0000FF"/>
                          </a:solidFill>
                        </a:rPr>
                        <a:t> Data I</a:t>
                      </a:r>
                      <a:endParaRPr lang="en-US" sz="1200" i="1" dirty="0">
                        <a:solidFill>
                          <a:srgbClr val="0000FF"/>
                        </a:solidFill>
                      </a:endParaRP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200" i="1" dirty="0" smtClean="0"/>
                        <a:t>Foundations</a:t>
                      </a:r>
                      <a:r>
                        <a:rPr lang="en-US" sz="1200" i="1" baseline="0" dirty="0" smtClean="0"/>
                        <a:t> of CAD</a:t>
                      </a:r>
                      <a:endParaRPr lang="en-US" sz="1200" i="1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i="1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rgbClr val="00B0F0"/>
                        </a:solidFill>
                      </a:endParaRP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i="1" dirty="0" err="1" smtClean="0">
                          <a:solidFill>
                            <a:schemeClr val="tx1"/>
                          </a:solidFill>
                        </a:rPr>
                        <a:t>Dyn</a:t>
                      </a:r>
                      <a:r>
                        <a:rPr lang="en-US" sz="1600" i="1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en-US" sz="1600" i="1" baseline="0" dirty="0" smtClean="0">
                          <a:solidFill>
                            <a:schemeClr val="tx1"/>
                          </a:solidFill>
                        </a:rPr>
                        <a:t> of Eng. Sys. </a:t>
                      </a:r>
                      <a:endParaRPr lang="en-US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i="1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Mech Mat Lab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1" dirty="0" smtClean="0">
                          <a:solidFill>
                            <a:srgbClr val="0000FF"/>
                          </a:solidFill>
                        </a:rPr>
                        <a:t>Thermo-fluid Lab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i="1" dirty="0" smtClean="0"/>
                        <a:t>Thermo Analysis</a:t>
                      </a:r>
                      <a:endParaRPr lang="en-US" sz="1600" i="1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Intro to Controls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200" i="1" dirty="0" smtClean="0"/>
                        <a:t>Eng.</a:t>
                      </a:r>
                      <a:r>
                        <a:rPr lang="en-US" sz="1200" i="1" baseline="0" dirty="0" smtClean="0"/>
                        <a:t> </a:t>
                      </a:r>
                      <a:r>
                        <a:rPr lang="en-US" sz="1200" i="1" dirty="0" smtClean="0"/>
                        <a:t>Design Lab I-III</a:t>
                      </a:r>
                      <a:endParaRPr lang="en-US" sz="1200" i="1" dirty="0"/>
                    </a:p>
                  </a:txBody>
                  <a:tcPr marL="9144" marR="9144" marT="9144" marB="9144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200" i="1" dirty="0" err="1" smtClean="0">
                          <a:solidFill>
                            <a:srgbClr val="0000FF"/>
                          </a:solidFill>
                        </a:rPr>
                        <a:t>Eval</a:t>
                      </a:r>
                      <a:r>
                        <a:rPr lang="en-US" sz="1200" i="1" dirty="0" smtClean="0">
                          <a:solidFill>
                            <a:srgbClr val="0000FF"/>
                          </a:solidFill>
                        </a:rPr>
                        <a:t> &amp; </a:t>
                      </a:r>
                      <a:r>
                        <a:rPr lang="en-US" sz="1200" i="1" dirty="0" err="1" smtClean="0">
                          <a:solidFill>
                            <a:srgbClr val="0000FF"/>
                          </a:solidFill>
                        </a:rPr>
                        <a:t>Pres</a:t>
                      </a:r>
                      <a:r>
                        <a:rPr lang="en-US" sz="1200" i="1" dirty="0" smtClean="0">
                          <a:solidFill>
                            <a:srgbClr val="0000FF"/>
                          </a:solidFill>
                        </a:rPr>
                        <a:t> of </a:t>
                      </a:r>
                      <a:r>
                        <a:rPr lang="en-US" sz="1200" i="1" dirty="0" err="1" smtClean="0">
                          <a:solidFill>
                            <a:srgbClr val="0000FF"/>
                          </a:solidFill>
                        </a:rPr>
                        <a:t>Experim</a:t>
                      </a:r>
                      <a:r>
                        <a:rPr lang="en-US" sz="1200" i="1" dirty="0" smtClean="0">
                          <a:solidFill>
                            <a:srgbClr val="0000FF"/>
                          </a:solidFill>
                        </a:rPr>
                        <a:t>.</a:t>
                      </a:r>
                      <a:r>
                        <a:rPr lang="en-US" sz="1200" i="1" baseline="0" dirty="0" smtClean="0">
                          <a:solidFill>
                            <a:srgbClr val="0000FF"/>
                          </a:solidFill>
                        </a:rPr>
                        <a:t> Data II</a:t>
                      </a:r>
                      <a:endParaRPr lang="en-US" sz="1200" i="1" dirty="0">
                        <a:solidFill>
                          <a:srgbClr val="0000FF"/>
                        </a:solidFill>
                      </a:endParaRP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Intro to CAD &amp;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Manufact</a:t>
                      </a:r>
                      <a:r>
                        <a:rPr lang="en-US" sz="1200" baseline="0" dirty="0" smtClean="0"/>
                        <a:t>.</a:t>
                      </a:r>
                      <a:endParaRPr lang="en-US" sz="12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i="1" dirty="0" err="1" smtClean="0">
                          <a:solidFill>
                            <a:srgbClr val="3366FF"/>
                          </a:solidFill>
                        </a:rPr>
                        <a:t>Dyn</a:t>
                      </a:r>
                      <a:r>
                        <a:rPr lang="en-US" sz="1600" i="1" dirty="0" smtClean="0">
                          <a:solidFill>
                            <a:srgbClr val="3366FF"/>
                          </a:solidFill>
                        </a:rPr>
                        <a:t>. Sys. Lab</a:t>
                      </a:r>
                      <a:endParaRPr lang="en-US" sz="1600" i="1" dirty="0">
                        <a:solidFill>
                          <a:srgbClr val="3366FF"/>
                        </a:solidFill>
                      </a:endParaRP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600" kern="1200" dirty="0">
                        <a:solidFill>
                          <a:srgbClr val="00B0F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i="1" dirty="0">
                        <a:solidFill>
                          <a:srgbClr val="0000FF"/>
                        </a:solidFill>
                      </a:endParaRP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200" i="1" dirty="0" smtClean="0">
                          <a:solidFill>
                            <a:schemeClr val="tx1"/>
                          </a:solidFill>
                        </a:rPr>
                        <a:t>Sr. Design I-III</a:t>
                      </a:r>
                      <a:endParaRPr lang="en-US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9144" marR="9144" marT="9144" marB="9144"/>
                </a:tc>
                <a:extLst>
                  <a:ext uri="{0D108BD9-81ED-4DB2-BD59-A6C34878D82A}">
                    <a16:rowId xmlns="" xmlns:a16="http://schemas.microsoft.com/office/drawing/2014/main" val="3406706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600" kern="1200" dirty="0">
                        <a:solidFill>
                          <a:srgbClr val="00B0F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400" i="1" dirty="0" smtClean="0">
                          <a:solidFill>
                            <a:srgbClr val="000000"/>
                          </a:solidFill>
                        </a:rPr>
                        <a:t>History of Tech.</a:t>
                      </a:r>
                      <a:endParaRPr lang="en-US" sz="1400" i="1" dirty="0">
                        <a:solidFill>
                          <a:srgbClr val="000000"/>
                        </a:solidFill>
                      </a:endParaRPr>
                    </a:p>
                  </a:txBody>
                  <a:tcPr marL="9144" marR="9144" marT="9144" marB="9144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Total Units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3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3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3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9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5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4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7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4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8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19</a:t>
                      </a:r>
                      <a:endParaRPr lang="en-US" dirty="0"/>
                    </a:p>
                  </a:txBody>
                  <a:tcPr marL="9144" marR="9144" marT="9144" marB="9144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0" y="6211669"/>
            <a:ext cx="8608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cursive</a:t>
            </a:r>
            <a:r>
              <a:rPr lang="en-US" dirty="0"/>
              <a:t>: fewer than 4 units</a:t>
            </a:r>
          </a:p>
          <a:p>
            <a:r>
              <a:rPr lang="en-US" dirty="0">
                <a:solidFill>
                  <a:srgbClr val="00B0F0"/>
                </a:solidFill>
              </a:rPr>
              <a:t>blue</a:t>
            </a:r>
            <a:r>
              <a:rPr lang="en-US" dirty="0"/>
              <a:t>: multiple FE categories, http://ncees.org/wp-content/uploads/FE-Mec-CBT-specs.pdf</a:t>
            </a:r>
          </a:p>
        </p:txBody>
      </p:sp>
    </p:spTree>
    <p:extLst>
      <p:ext uri="{BB962C8B-B14F-4D97-AF65-F5344CB8AC3E}">
        <p14:creationId xmlns:p14="http://schemas.microsoft.com/office/powerpoint/2010/main" val="25222318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Brown University </a:t>
            </a:r>
            <a:r>
              <a:rPr lang="en-US" dirty="0"/>
              <a:t>– Course Title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4173871"/>
              </p:ext>
            </p:extLst>
          </p:nvPr>
        </p:nvGraphicFramePr>
        <p:xfrm>
          <a:off x="-2" y="1724217"/>
          <a:ext cx="12209163" cy="446633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3334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3838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3838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3838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38388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38388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738388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738388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738388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738388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738388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738388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  <a:gridCol w="738388">
                  <a:extLst>
                    <a:ext uri="{9D8B030D-6E8A-4147-A177-3AD203B41FA5}">
                      <a16:colId xmlns="" xmlns:a16="http://schemas.microsoft.com/office/drawing/2014/main" val="20012"/>
                    </a:ext>
                  </a:extLst>
                </a:gridCol>
                <a:gridCol w="738388">
                  <a:extLst>
                    <a:ext uri="{9D8B030D-6E8A-4147-A177-3AD203B41FA5}">
                      <a16:colId xmlns="" xmlns:a16="http://schemas.microsoft.com/office/drawing/2014/main" val="20013"/>
                    </a:ext>
                  </a:extLst>
                </a:gridCol>
                <a:gridCol w="738388">
                  <a:extLst>
                    <a:ext uri="{9D8B030D-6E8A-4147-A177-3AD203B41FA5}">
                      <a16:colId xmlns="" xmlns:a16="http://schemas.microsoft.com/office/drawing/2014/main" val="20014"/>
                    </a:ext>
                  </a:extLst>
                </a:gridCol>
                <a:gridCol w="738388">
                  <a:extLst>
                    <a:ext uri="{9D8B030D-6E8A-4147-A177-3AD203B41FA5}">
                      <a16:colId xmlns="" xmlns:a16="http://schemas.microsoft.com/office/drawing/2014/main" val="20015"/>
                    </a:ext>
                  </a:extLst>
                </a:gridCol>
              </a:tblGrid>
              <a:tr h="493330">
                <a:tc>
                  <a:txBody>
                    <a:bodyPr/>
                    <a:lstStyle/>
                    <a:p>
                      <a:r>
                        <a:rPr lang="en-US" sz="1600" b="1" dirty="0"/>
                        <a:t>Math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Calc</a:t>
                      </a:r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Inter. </a:t>
                      </a:r>
                      <a:r>
                        <a:rPr lang="en-US" sz="1600" dirty="0" err="1" smtClean="0"/>
                        <a:t>Calc</a:t>
                      </a:r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Math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?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Units 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Req.</a:t>
                      </a:r>
                      <a:r>
                        <a:rPr lang="en-US" baseline="0" dirty="0" smtClean="0"/>
                        <a:t> TE</a:t>
                      </a:r>
                      <a:endParaRPr lang="en-US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Units</a:t>
                      </a:r>
                      <a:endParaRPr lang="en-US" dirty="0"/>
                    </a:p>
                  </a:txBody>
                  <a:tcPr marL="9144" marR="9144" marT="9144" marB="9144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/>
                        <a:t>Physics &amp; </a:t>
                      </a:r>
                      <a:r>
                        <a:rPr lang="en-US" sz="1600" b="1" dirty="0" err="1"/>
                        <a:t>Chem</a:t>
                      </a:r>
                      <a:endParaRPr lang="en-US" sz="1600" b="1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Equil</a:t>
                      </a:r>
                      <a:r>
                        <a:rPr lang="en-US" sz="1200" dirty="0" smtClean="0"/>
                        <a:t>., Rate,</a:t>
                      </a:r>
                      <a:r>
                        <a:rPr lang="en-US" sz="1200" baseline="0" dirty="0" smtClean="0"/>
                        <a:t> &amp; Structure</a:t>
                      </a:r>
                      <a:endParaRPr lang="en-US" sz="12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Phys / </a:t>
                      </a:r>
                      <a:r>
                        <a:rPr lang="en-US" dirty="0" err="1"/>
                        <a:t>Chem</a:t>
                      </a:r>
                      <a:endParaRPr lang="en-US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?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2300" b="1" dirty="0" smtClean="0">
                          <a:solidFill>
                            <a:srgbClr val="FF0000"/>
                          </a:solidFill>
                        </a:rPr>
                        <a:t>?</a:t>
                      </a:r>
                      <a:endParaRPr lang="en-US" sz="23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2400">
                        <a:solidFill>
                          <a:srgbClr val="FF6600"/>
                        </a:solidFill>
                      </a:endParaRP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28?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 marL="9144" marR="9144" marT="9144" marB="9144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Eng</a:t>
                      </a:r>
                      <a:endParaRPr lang="en-US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?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4" marR="9144" marT="9144" marB="9144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/>
                        <a:t>FE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Math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Stats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Comp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Ethics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Econ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Elect</a:t>
                      </a:r>
                      <a:r>
                        <a:rPr lang="en-US" sz="1600" b="1" baseline="0" dirty="0"/>
                        <a:t> &amp; Magnet</a:t>
                      </a:r>
                      <a:endParaRPr lang="en-US" sz="1600" b="1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Statics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b="1" dirty="0" err="1"/>
                        <a:t>Dyn</a:t>
                      </a:r>
                      <a:r>
                        <a:rPr lang="en-US" sz="1600" b="1" baseline="0" dirty="0"/>
                        <a:t>, Kin, </a:t>
                      </a:r>
                      <a:r>
                        <a:rPr lang="en-US" sz="1600" b="1" baseline="0" dirty="0" err="1"/>
                        <a:t>Vib</a:t>
                      </a:r>
                      <a:endParaRPr lang="en-US" sz="1600" b="1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b="1" dirty="0" err="1"/>
                        <a:t>Mech</a:t>
                      </a:r>
                      <a:r>
                        <a:rPr lang="en-US" sz="1600" b="1" baseline="0" dirty="0"/>
                        <a:t> Mat</a:t>
                      </a:r>
                      <a:endParaRPr lang="en-US" sz="1600" b="1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Mat Prop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Fluids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b="1" dirty="0" err="1"/>
                        <a:t>Thermo</a:t>
                      </a:r>
                      <a:endParaRPr lang="en-US" sz="1600" b="1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Heat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400" b="1" dirty="0" err="1"/>
                        <a:t>Meas</a:t>
                      </a:r>
                      <a:r>
                        <a:rPr lang="en-US" sz="1400" b="1" dirty="0"/>
                        <a:t>,</a:t>
                      </a:r>
                      <a:r>
                        <a:rPr lang="en-US" sz="1400" b="1" baseline="0" dirty="0"/>
                        <a:t> </a:t>
                      </a:r>
                      <a:r>
                        <a:rPr lang="en-US" sz="1400" b="1" baseline="0" dirty="0" err="1"/>
                        <a:t>Instr</a:t>
                      </a:r>
                      <a:r>
                        <a:rPr lang="en-US" sz="1400" b="1" baseline="0" dirty="0"/>
                        <a:t>, Con</a:t>
                      </a:r>
                      <a:endParaRPr lang="en-US" sz="1400" b="1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Design</a:t>
                      </a:r>
                    </a:p>
                  </a:txBody>
                  <a:tcPr marL="9144" marR="9144" marT="9144" marB="9144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/>
                        <a:t>Course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Methods of Applied Math I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Intro</a:t>
                      </a:r>
                      <a:r>
                        <a:rPr lang="en-US" sz="1400" baseline="0" dirty="0" smtClean="0"/>
                        <a:t> to Sci. Comp</a:t>
                      </a:r>
                      <a:endParaRPr lang="en-US" sz="14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Elect. &amp; Mag.</a:t>
                      </a:r>
                      <a:endParaRPr lang="en-US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rgbClr val="000000"/>
                          </a:solidFill>
                        </a:rPr>
                        <a:t>Dyn</a:t>
                      </a:r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. &amp; </a:t>
                      </a:r>
                      <a:r>
                        <a:rPr lang="en-US" sz="1600" dirty="0" err="1" smtClean="0">
                          <a:solidFill>
                            <a:srgbClr val="000000"/>
                          </a:solidFill>
                        </a:rPr>
                        <a:t>Vib</a:t>
                      </a:r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.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Mech. Of Solids &amp; </a:t>
                      </a:r>
                      <a:r>
                        <a:rPr lang="en-US" sz="12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Mat. </a:t>
                      </a:r>
                      <a:r>
                        <a:rPr lang="en-US" sz="16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Sci</a:t>
                      </a:r>
                      <a:endParaRPr lang="en-US" sz="1600" dirty="0">
                        <a:solidFill>
                          <a:srgbClr val="00B0F0"/>
                        </a:solidFill>
                      </a:endParaRP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Fluid Mech.</a:t>
                      </a:r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400" i="0" dirty="0" smtClean="0"/>
                        <a:t>Thermo-dynamics</a:t>
                      </a:r>
                      <a:endParaRPr lang="en-US" sz="1400" i="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Heat Transfer</a:t>
                      </a:r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400" i="0" dirty="0" smtClean="0"/>
                        <a:t>Intro to Eng.</a:t>
                      </a:r>
                      <a:endParaRPr lang="en-US" sz="1400" i="0" dirty="0"/>
                    </a:p>
                  </a:txBody>
                  <a:tcPr marL="9144" marR="9144" marT="9144" marB="9144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Methods of Applied Math II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200" i="0" dirty="0" smtClean="0">
                          <a:solidFill>
                            <a:srgbClr val="000000"/>
                          </a:solidFill>
                        </a:rPr>
                        <a:t>Elect.</a:t>
                      </a:r>
                      <a:r>
                        <a:rPr lang="en-US" sz="1200" i="0" baseline="0" dirty="0" smtClean="0">
                          <a:solidFill>
                            <a:srgbClr val="000000"/>
                          </a:solidFill>
                        </a:rPr>
                        <a:t> Circuits &amp; Signals</a:t>
                      </a:r>
                      <a:endParaRPr lang="en-US" sz="1200" i="0" dirty="0">
                        <a:solidFill>
                          <a:srgbClr val="000000"/>
                        </a:solidFill>
                      </a:endParaRP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rgbClr val="00B0F0"/>
                        </a:solidFill>
                      </a:endParaRP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4" marR="9144" marT="9144" marB="9144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4" marR="9144" marT="9144" marB="9144"/>
                </a:tc>
                <a:extLst>
                  <a:ext uri="{0D108BD9-81ED-4DB2-BD59-A6C34878D82A}">
                    <a16:rowId xmlns="" xmlns:a16="http://schemas.microsoft.com/office/drawing/2014/main" val="3406706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600" kern="1200" dirty="0">
                        <a:solidFill>
                          <a:srgbClr val="00B0F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marL="9144" marR="9144" marT="9144" marB="9144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Total Units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4" marR="9144" marT="9144" marB="9144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0" y="6211669"/>
            <a:ext cx="8608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cursive</a:t>
            </a:r>
            <a:r>
              <a:rPr lang="en-US" dirty="0"/>
              <a:t>: fewer than 4 units</a:t>
            </a:r>
          </a:p>
          <a:p>
            <a:r>
              <a:rPr lang="en-US" dirty="0">
                <a:solidFill>
                  <a:srgbClr val="00B0F0"/>
                </a:solidFill>
              </a:rPr>
              <a:t>blue</a:t>
            </a:r>
            <a:r>
              <a:rPr lang="en-US" dirty="0"/>
              <a:t>: multiple FE categories, http://ncees.org/wp-content/uploads/FE-Mec-CBT-specs.pdf</a:t>
            </a:r>
          </a:p>
        </p:txBody>
      </p:sp>
    </p:spTree>
    <p:extLst>
      <p:ext uri="{BB962C8B-B14F-4D97-AF65-F5344CB8AC3E}">
        <p14:creationId xmlns:p14="http://schemas.microsoft.com/office/powerpoint/2010/main" val="2460702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UC San Diego – Course Title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0322829"/>
              </p:ext>
            </p:extLst>
          </p:nvPr>
        </p:nvGraphicFramePr>
        <p:xfrm>
          <a:off x="-2" y="1724217"/>
          <a:ext cx="12209163" cy="458825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3334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3838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3838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3838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38388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38388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738388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738388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738388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738388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738388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738388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  <a:gridCol w="738388">
                  <a:extLst>
                    <a:ext uri="{9D8B030D-6E8A-4147-A177-3AD203B41FA5}">
                      <a16:colId xmlns="" xmlns:a16="http://schemas.microsoft.com/office/drawing/2014/main" val="20012"/>
                    </a:ext>
                  </a:extLst>
                </a:gridCol>
                <a:gridCol w="738388">
                  <a:extLst>
                    <a:ext uri="{9D8B030D-6E8A-4147-A177-3AD203B41FA5}">
                      <a16:colId xmlns="" xmlns:a16="http://schemas.microsoft.com/office/drawing/2014/main" val="20013"/>
                    </a:ext>
                  </a:extLst>
                </a:gridCol>
                <a:gridCol w="738388">
                  <a:extLst>
                    <a:ext uri="{9D8B030D-6E8A-4147-A177-3AD203B41FA5}">
                      <a16:colId xmlns="" xmlns:a16="http://schemas.microsoft.com/office/drawing/2014/main" val="20014"/>
                    </a:ext>
                  </a:extLst>
                </a:gridCol>
                <a:gridCol w="738388">
                  <a:extLst>
                    <a:ext uri="{9D8B030D-6E8A-4147-A177-3AD203B41FA5}">
                      <a16:colId xmlns="" xmlns:a16="http://schemas.microsoft.com/office/drawing/2014/main" val="200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b="1" dirty="0"/>
                        <a:t>Math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Calc</a:t>
                      </a:r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Calc</a:t>
                      </a:r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MultivarCalc</a:t>
                      </a:r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ODEs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Vector</a:t>
                      </a:r>
                      <a:r>
                        <a:rPr lang="en-US" sz="1600" baseline="0" dirty="0"/>
                        <a:t> </a:t>
                      </a:r>
                      <a:r>
                        <a:rPr lang="en-US" sz="1600" baseline="0" dirty="0" err="1"/>
                        <a:t>Calc</a:t>
                      </a:r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Linear </a:t>
                      </a:r>
                      <a:r>
                        <a:rPr lang="en-US" sz="1600" dirty="0" err="1"/>
                        <a:t>Alg</a:t>
                      </a:r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Math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24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Units 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Req.</a:t>
                      </a:r>
                      <a:r>
                        <a:rPr lang="en-US" baseline="0" dirty="0" smtClean="0"/>
                        <a:t> TE</a:t>
                      </a:r>
                      <a:endParaRPr lang="en-US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Units</a:t>
                      </a:r>
                      <a:endParaRPr lang="en-US" dirty="0"/>
                    </a:p>
                  </a:txBody>
                  <a:tcPr marL="9144" marR="9144" marT="9144" marB="9144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/>
                        <a:t>Physics &amp; </a:t>
                      </a:r>
                      <a:r>
                        <a:rPr lang="en-US" sz="1600" b="1" dirty="0" err="1"/>
                        <a:t>Chem</a:t>
                      </a:r>
                      <a:endParaRPr lang="en-US" sz="1600" b="1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Mech</a:t>
                      </a:r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E&amp;M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Fluids,</a:t>
                      </a:r>
                      <a:r>
                        <a:rPr lang="en-US" sz="1200" baseline="0" dirty="0"/>
                        <a:t> Waves, TD, Opt</a:t>
                      </a:r>
                      <a:endParaRPr lang="en-US" sz="12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i="1" dirty="0"/>
                        <a:t>Mech Lab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Gen </a:t>
                      </a:r>
                      <a:r>
                        <a:rPr lang="en-US" sz="1600" dirty="0" err="1"/>
                        <a:t>Chem</a:t>
                      </a:r>
                      <a:r>
                        <a:rPr lang="en-US" sz="1600" dirty="0"/>
                        <a:t> 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Phys / </a:t>
                      </a:r>
                      <a:r>
                        <a:rPr lang="en-US" dirty="0" err="1"/>
                        <a:t>Chem</a:t>
                      </a:r>
                      <a:endParaRPr lang="en-US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18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2800" b="1" dirty="0">
                          <a:solidFill>
                            <a:srgbClr val="FF0000"/>
                          </a:solidFill>
                        </a:rPr>
                        <a:t>138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2400">
                        <a:solidFill>
                          <a:srgbClr val="FF6600"/>
                        </a:solidFill>
                      </a:endParaRP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16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 marL="9144" marR="9144" marT="9144" marB="9144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Eng</a:t>
                      </a:r>
                      <a:endParaRPr lang="en-US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96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4" marR="9144" marT="9144" marB="9144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/>
                        <a:t>FE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Math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Stats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Comp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Ethics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Econ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Elect</a:t>
                      </a:r>
                      <a:r>
                        <a:rPr lang="en-US" sz="1600" b="1" baseline="0" dirty="0"/>
                        <a:t> &amp; Magnet</a:t>
                      </a:r>
                      <a:endParaRPr lang="en-US" sz="1600" b="1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Statics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b="1" dirty="0" err="1"/>
                        <a:t>Dyn</a:t>
                      </a:r>
                      <a:r>
                        <a:rPr lang="en-US" sz="1600" b="1" baseline="0" dirty="0"/>
                        <a:t>, Kin, </a:t>
                      </a:r>
                      <a:r>
                        <a:rPr lang="en-US" sz="1600" b="1" baseline="0" dirty="0" err="1"/>
                        <a:t>Vib</a:t>
                      </a:r>
                      <a:endParaRPr lang="en-US" sz="1600" b="1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b="1" dirty="0" err="1"/>
                        <a:t>Mech</a:t>
                      </a:r>
                      <a:r>
                        <a:rPr lang="en-US" sz="1600" b="1" baseline="0" dirty="0"/>
                        <a:t> Mat</a:t>
                      </a:r>
                      <a:endParaRPr lang="en-US" sz="1600" b="1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Mat Prop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Fluids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b="1" dirty="0" err="1"/>
                        <a:t>Thermo</a:t>
                      </a:r>
                      <a:endParaRPr lang="en-US" sz="1600" b="1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Heat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400" b="1" dirty="0" err="1"/>
                        <a:t>Meas</a:t>
                      </a:r>
                      <a:r>
                        <a:rPr lang="en-US" sz="1400" b="1" dirty="0"/>
                        <a:t>,</a:t>
                      </a:r>
                      <a:r>
                        <a:rPr lang="en-US" sz="1400" b="1" baseline="0" dirty="0"/>
                        <a:t> </a:t>
                      </a:r>
                      <a:r>
                        <a:rPr lang="en-US" sz="1400" b="1" baseline="0" dirty="0" err="1"/>
                        <a:t>Instr</a:t>
                      </a:r>
                      <a:r>
                        <a:rPr lang="en-US" sz="1400" b="1" baseline="0" dirty="0"/>
                        <a:t>, Con</a:t>
                      </a:r>
                      <a:endParaRPr lang="en-US" sz="1400" b="1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Design</a:t>
                      </a:r>
                    </a:p>
                  </a:txBody>
                  <a:tcPr marL="9144" marR="9144" marT="9144" marB="9144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/>
                        <a:t>Course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PDEs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Stats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MATLAB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rgbClr val="00B0F0"/>
                        </a:solidFill>
                      </a:endParaRP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Lin</a:t>
                      </a:r>
                      <a:r>
                        <a:rPr lang="en-US" sz="1600" baseline="0" dirty="0"/>
                        <a:t> Circuits</a:t>
                      </a:r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Statics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Dyn</a:t>
                      </a:r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Solid Mech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Mat</a:t>
                      </a:r>
                      <a:r>
                        <a:rPr lang="en-US" sz="1600" baseline="0" dirty="0"/>
                        <a:t> </a:t>
                      </a:r>
                      <a:r>
                        <a:rPr lang="en-US" sz="1600" baseline="0" dirty="0" err="1"/>
                        <a:t>Sci</a:t>
                      </a:r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Fluids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Thermo</a:t>
                      </a:r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Heat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>
                          <a:solidFill>
                            <a:srgbClr val="00B0F0"/>
                          </a:solidFill>
                        </a:rPr>
                        <a:t>Exp</a:t>
                      </a:r>
                      <a:r>
                        <a:rPr lang="en-US" sz="1600" dirty="0">
                          <a:solidFill>
                            <a:srgbClr val="00B0F0"/>
                          </a:solidFill>
                        </a:rPr>
                        <a:t> Tech</a:t>
                      </a:r>
                      <a:endParaRPr lang="en-US" sz="1600" dirty="0"/>
                    </a:p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00B0F0"/>
                          </a:solidFill>
                        </a:rPr>
                        <a:t>Intro </a:t>
                      </a:r>
                      <a:r>
                        <a:rPr lang="en-US" sz="1600" dirty="0" err="1">
                          <a:solidFill>
                            <a:srgbClr val="00B0F0"/>
                          </a:solidFill>
                        </a:rPr>
                        <a:t>Eng</a:t>
                      </a:r>
                      <a:r>
                        <a:rPr lang="en-US" sz="1600" baseline="0" dirty="0">
                          <a:solidFill>
                            <a:srgbClr val="00B0F0"/>
                          </a:solidFill>
                        </a:rPr>
                        <a:t> Des</a:t>
                      </a:r>
                      <a:endParaRPr lang="en-US" sz="1600" dirty="0">
                        <a:solidFill>
                          <a:srgbClr val="00B0F0"/>
                        </a:solidFill>
                      </a:endParaRPr>
                    </a:p>
                  </a:txBody>
                  <a:tcPr marL="9144" marR="9144" marT="9144" marB="9144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rgbClr val="00B0F0"/>
                        </a:solidFill>
                      </a:endParaRP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Num</a:t>
                      </a:r>
                      <a:r>
                        <a:rPr lang="en-US" sz="1600" baseline="0" dirty="0"/>
                        <a:t> Meth</a:t>
                      </a:r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rgbClr val="00B0F0"/>
                        </a:solidFill>
                      </a:endParaRP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Vib</a:t>
                      </a:r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kern="1200" dirty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Mech Mat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Fluids</a:t>
                      </a:r>
                      <a:r>
                        <a:rPr lang="en-US" sz="1600" baseline="0" dirty="0"/>
                        <a:t> </a:t>
                      </a:r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ME Lab</a:t>
                      </a:r>
                      <a:endParaRPr lang="en-US" sz="1600" dirty="0"/>
                    </a:p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accent1"/>
                          </a:solidFill>
                        </a:rPr>
                        <a:t>Sr. Design</a:t>
                      </a:r>
                    </a:p>
                  </a:txBody>
                  <a:tcPr marL="9144" marR="9144" marT="9144" marB="9144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B0F0"/>
                          </a:solidFill>
                        </a:rPr>
                        <a:t>CAD</a:t>
                      </a:r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600" kern="1200" dirty="0">
                        <a:solidFill>
                          <a:srgbClr val="00B0F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Signals/Systems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accent1"/>
                          </a:solidFill>
                        </a:rPr>
                        <a:t>Sr. Design</a:t>
                      </a:r>
                    </a:p>
                  </a:txBody>
                  <a:tcPr marL="9144" marR="9144" marT="9144" marB="9144"/>
                </a:tc>
                <a:extLst>
                  <a:ext uri="{0D108BD9-81ED-4DB2-BD59-A6C34878D82A}">
                    <a16:rowId xmlns="" xmlns:a16="http://schemas.microsoft.com/office/drawing/2014/main" val="612248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600" kern="1200" dirty="0">
                        <a:solidFill>
                          <a:srgbClr val="00B0F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Controls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Total Units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 marL="9144" marR="9144" marT="9144" marB="9144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0" y="6211669"/>
            <a:ext cx="8608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cursive</a:t>
            </a:r>
            <a:r>
              <a:rPr lang="en-US" dirty="0"/>
              <a:t>: fewer than 4 units</a:t>
            </a:r>
          </a:p>
          <a:p>
            <a:r>
              <a:rPr lang="en-US" dirty="0">
                <a:solidFill>
                  <a:srgbClr val="00B0F0"/>
                </a:solidFill>
              </a:rPr>
              <a:t>blue</a:t>
            </a:r>
            <a:r>
              <a:rPr lang="en-US" dirty="0"/>
              <a:t>: multiple FE categories, http://ncees.org/wp-content/uploads/FE-Mec-CBT-specs.pdf</a:t>
            </a:r>
          </a:p>
        </p:txBody>
      </p:sp>
    </p:spTree>
    <p:extLst>
      <p:ext uri="{BB962C8B-B14F-4D97-AF65-F5344CB8AC3E}">
        <p14:creationId xmlns:p14="http://schemas.microsoft.com/office/powerpoint/2010/main" val="355714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UC Berkeley – Course Number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9797327"/>
              </p:ext>
            </p:extLst>
          </p:nvPr>
        </p:nvGraphicFramePr>
        <p:xfrm>
          <a:off x="-2" y="1724217"/>
          <a:ext cx="12209163" cy="434441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3334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3838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3838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3838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38388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38388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738388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738388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738388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738388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738388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738388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  <a:gridCol w="738388">
                  <a:extLst>
                    <a:ext uri="{9D8B030D-6E8A-4147-A177-3AD203B41FA5}">
                      <a16:colId xmlns="" xmlns:a16="http://schemas.microsoft.com/office/drawing/2014/main" val="20012"/>
                    </a:ext>
                  </a:extLst>
                </a:gridCol>
                <a:gridCol w="738388">
                  <a:extLst>
                    <a:ext uri="{9D8B030D-6E8A-4147-A177-3AD203B41FA5}">
                      <a16:colId xmlns="" xmlns:a16="http://schemas.microsoft.com/office/drawing/2014/main" val="20013"/>
                    </a:ext>
                  </a:extLst>
                </a:gridCol>
                <a:gridCol w="738388">
                  <a:extLst>
                    <a:ext uri="{9D8B030D-6E8A-4147-A177-3AD203B41FA5}">
                      <a16:colId xmlns="" xmlns:a16="http://schemas.microsoft.com/office/drawing/2014/main" val="20014"/>
                    </a:ext>
                  </a:extLst>
                </a:gridCol>
                <a:gridCol w="738388">
                  <a:extLst>
                    <a:ext uri="{9D8B030D-6E8A-4147-A177-3AD203B41FA5}">
                      <a16:colId xmlns="" xmlns:a16="http://schemas.microsoft.com/office/drawing/2014/main" val="200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b="1" dirty="0"/>
                        <a:t>Math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1A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1B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54</a:t>
                      </a:r>
                      <a:endParaRPr lang="en-US" sz="14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53</a:t>
                      </a:r>
                    </a:p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Units 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Math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16</a:t>
                      </a:r>
                    </a:p>
                  </a:txBody>
                  <a:tcPr marL="9144" marR="9144" marT="9144" marB="9144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/>
                        <a:t>Physics &amp; </a:t>
                      </a:r>
                      <a:r>
                        <a:rPr lang="en-US" sz="1600" b="1" dirty="0" err="1"/>
                        <a:t>Chem</a:t>
                      </a:r>
                      <a:endParaRPr lang="en-US" sz="1600" b="1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7A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7B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i="1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1A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2800" b="1" dirty="0">
                          <a:solidFill>
                            <a:srgbClr val="FF0000"/>
                          </a:solidFill>
                        </a:rPr>
                        <a:t>72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Phys / </a:t>
                      </a:r>
                      <a:r>
                        <a:rPr lang="en-US" dirty="0" err="1"/>
                        <a:t>Chem</a:t>
                      </a:r>
                      <a:endParaRPr lang="en-US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12</a:t>
                      </a:r>
                    </a:p>
                  </a:txBody>
                  <a:tcPr marL="9144" marR="9144" marT="9144" marB="9144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Eng</a:t>
                      </a:r>
                      <a:endParaRPr lang="en-US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44</a:t>
                      </a:r>
                    </a:p>
                  </a:txBody>
                  <a:tcPr marL="9144" marR="9144" marT="9144" marB="9144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/>
                        <a:t>FE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Math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Stats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Comp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Ethics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Econ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Elect</a:t>
                      </a:r>
                      <a:r>
                        <a:rPr lang="en-US" sz="1600" b="1" baseline="0" dirty="0"/>
                        <a:t> &amp; Magnet</a:t>
                      </a:r>
                      <a:endParaRPr lang="en-US" sz="1600" b="1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Statics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b="1" dirty="0" err="1"/>
                        <a:t>Dyn</a:t>
                      </a:r>
                      <a:r>
                        <a:rPr lang="en-US" sz="1600" b="1" baseline="0" dirty="0"/>
                        <a:t>, Kin, </a:t>
                      </a:r>
                      <a:r>
                        <a:rPr lang="en-US" sz="1600" b="1" baseline="0" dirty="0" err="1"/>
                        <a:t>Vib</a:t>
                      </a:r>
                      <a:endParaRPr lang="en-US" sz="1600" b="1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b="1" dirty="0" err="1"/>
                        <a:t>Mech</a:t>
                      </a:r>
                      <a:r>
                        <a:rPr lang="en-US" sz="1600" b="1" baseline="0" dirty="0"/>
                        <a:t> Mat</a:t>
                      </a:r>
                      <a:endParaRPr lang="en-US" sz="1600" b="1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Mat Prop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Fluids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b="1" dirty="0" err="1"/>
                        <a:t>Thermo</a:t>
                      </a:r>
                      <a:endParaRPr lang="en-US" sz="1600" b="1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Heat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400" b="1" dirty="0" err="1"/>
                        <a:t>Meas</a:t>
                      </a:r>
                      <a:r>
                        <a:rPr lang="en-US" sz="1400" b="1" dirty="0"/>
                        <a:t>,</a:t>
                      </a:r>
                      <a:r>
                        <a:rPr lang="en-US" sz="1400" b="1" baseline="0" dirty="0"/>
                        <a:t> </a:t>
                      </a:r>
                      <a:r>
                        <a:rPr lang="en-US" sz="1400" b="1" baseline="0" dirty="0" err="1"/>
                        <a:t>Instr</a:t>
                      </a:r>
                      <a:r>
                        <a:rPr lang="en-US" sz="1400" b="1" baseline="0" dirty="0"/>
                        <a:t>, Con</a:t>
                      </a:r>
                      <a:endParaRPr lang="en-US" sz="1400" b="1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Design</a:t>
                      </a:r>
                    </a:p>
                  </a:txBody>
                  <a:tcPr marL="9144" marR="9144" marT="9144" marB="9144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/>
                        <a:t>Course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 7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rgbClr val="00B0F0"/>
                        </a:solidFill>
                      </a:endParaRP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i="1" dirty="0">
                          <a:solidFill>
                            <a:schemeClr val="accent1"/>
                          </a:solidFill>
                        </a:rPr>
                        <a:t>C85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i="1" dirty="0"/>
                        <a:t>104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kern="1200" dirty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108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rgbClr val="00B0F0"/>
                        </a:solidFill>
                      </a:endParaRP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i="1" dirty="0"/>
                        <a:t>106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i="1" dirty="0"/>
                        <a:t>40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i="1" dirty="0"/>
                        <a:t>109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00B0F0"/>
                          </a:solidFill>
                        </a:rPr>
                        <a:t>103</a:t>
                      </a:r>
                      <a:endParaRPr lang="en-US" sz="1600" dirty="0"/>
                    </a:p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i="1" dirty="0"/>
                        <a:t>E 25</a:t>
                      </a:r>
                    </a:p>
                  </a:txBody>
                  <a:tcPr marL="9144" marR="9144" marT="9144" marB="9144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rgbClr val="00B0F0"/>
                        </a:solidFill>
                      </a:endParaRP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EE 16A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rgbClr val="00B0F0"/>
                        </a:solidFill>
                      </a:endParaRP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rgbClr val="00B0F0"/>
                        </a:solidFill>
                      </a:endParaRP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600" kern="1200" dirty="0">
                        <a:solidFill>
                          <a:srgbClr val="00B0F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endParaRPr lang="en-US" sz="1600" kern="1200" dirty="0">
                        <a:solidFill>
                          <a:srgbClr val="00B0F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1" dirty="0">
                          <a:solidFill>
                            <a:srgbClr val="00B0F0"/>
                          </a:solidFill>
                        </a:rPr>
                        <a:t>132</a:t>
                      </a:r>
                      <a:endParaRPr lang="en-US" sz="1200" i="1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i="1" dirty="0"/>
                        <a:t>E 26</a:t>
                      </a:r>
                    </a:p>
                  </a:txBody>
                  <a:tcPr marL="9144" marR="9144" marT="9144" marB="9144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600" kern="1200" dirty="0">
                        <a:solidFill>
                          <a:srgbClr val="00B0F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i="1" dirty="0">
                          <a:solidFill>
                            <a:schemeClr val="accent1"/>
                          </a:solidFill>
                        </a:rPr>
                        <a:t>E 27</a:t>
                      </a:r>
                    </a:p>
                  </a:txBody>
                  <a:tcPr marL="9144" marR="9144" marT="9144" marB="9144"/>
                </a:tc>
                <a:extLst>
                  <a:ext uri="{0D108BD9-81ED-4DB2-BD59-A6C34878D82A}">
                    <a16:rowId xmlns="" xmlns:a16="http://schemas.microsoft.com/office/drawing/2014/main" val="3406706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600" kern="1200" dirty="0">
                        <a:solidFill>
                          <a:srgbClr val="00B0F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00B0F0"/>
                          </a:solidFill>
                        </a:rPr>
                        <a:t>102B</a:t>
                      </a:r>
                    </a:p>
                  </a:txBody>
                  <a:tcPr marL="9144" marR="9144" marT="9144" marB="9144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Total Units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 marL="9144" marR="9144" marT="9144" marB="9144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0" y="6211669"/>
            <a:ext cx="8608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cursive</a:t>
            </a:r>
            <a:r>
              <a:rPr lang="en-US" dirty="0"/>
              <a:t>: fewer than 4 units</a:t>
            </a:r>
          </a:p>
          <a:p>
            <a:r>
              <a:rPr lang="en-US" dirty="0">
                <a:solidFill>
                  <a:srgbClr val="00B0F0"/>
                </a:solidFill>
              </a:rPr>
              <a:t>blue</a:t>
            </a:r>
            <a:r>
              <a:rPr lang="en-US" dirty="0"/>
              <a:t>: multiple FE categories, http://ncees.org/wp-content/uploads/FE-Mec-CBT-specs.pdf</a:t>
            </a:r>
          </a:p>
        </p:txBody>
      </p:sp>
    </p:spTree>
    <p:extLst>
      <p:ext uri="{BB962C8B-B14F-4D97-AF65-F5344CB8AC3E}">
        <p14:creationId xmlns:p14="http://schemas.microsoft.com/office/powerpoint/2010/main" val="26413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UC Berkeley – Course Title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6587146"/>
              </p:ext>
            </p:extLst>
          </p:nvPr>
        </p:nvGraphicFramePr>
        <p:xfrm>
          <a:off x="-2" y="1724217"/>
          <a:ext cx="12209163" cy="434441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3334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3838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3838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3838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38388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38388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738388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738388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738388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738388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738388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738388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  <a:gridCol w="738388">
                  <a:extLst>
                    <a:ext uri="{9D8B030D-6E8A-4147-A177-3AD203B41FA5}">
                      <a16:colId xmlns="" xmlns:a16="http://schemas.microsoft.com/office/drawing/2014/main" val="20012"/>
                    </a:ext>
                  </a:extLst>
                </a:gridCol>
                <a:gridCol w="738388">
                  <a:extLst>
                    <a:ext uri="{9D8B030D-6E8A-4147-A177-3AD203B41FA5}">
                      <a16:colId xmlns="" xmlns:a16="http://schemas.microsoft.com/office/drawing/2014/main" val="20013"/>
                    </a:ext>
                  </a:extLst>
                </a:gridCol>
                <a:gridCol w="738388">
                  <a:extLst>
                    <a:ext uri="{9D8B030D-6E8A-4147-A177-3AD203B41FA5}">
                      <a16:colId xmlns="" xmlns:a16="http://schemas.microsoft.com/office/drawing/2014/main" val="20014"/>
                    </a:ext>
                  </a:extLst>
                </a:gridCol>
                <a:gridCol w="738388">
                  <a:extLst>
                    <a:ext uri="{9D8B030D-6E8A-4147-A177-3AD203B41FA5}">
                      <a16:colId xmlns="" xmlns:a16="http://schemas.microsoft.com/office/drawing/2014/main" val="200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b="1" dirty="0"/>
                        <a:t>Math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Calc</a:t>
                      </a:r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Calc</a:t>
                      </a:r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ODEs &amp; Lin </a:t>
                      </a:r>
                      <a:r>
                        <a:rPr lang="en-US" sz="1400" dirty="0" err="1"/>
                        <a:t>Alg</a:t>
                      </a:r>
                      <a:endParaRPr lang="en-US" sz="14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Multivar</a:t>
                      </a:r>
                      <a:r>
                        <a:rPr lang="en-US" sz="1600" baseline="0" dirty="0"/>
                        <a:t> </a:t>
                      </a:r>
                      <a:r>
                        <a:rPr lang="en-US" sz="1600" baseline="0" dirty="0" err="1"/>
                        <a:t>Calc</a:t>
                      </a:r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Units 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Math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16</a:t>
                      </a:r>
                    </a:p>
                  </a:txBody>
                  <a:tcPr marL="9144" marR="9144" marT="9144" marB="9144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/>
                        <a:t>Physics &amp; </a:t>
                      </a:r>
                      <a:r>
                        <a:rPr lang="en-US" sz="1600" b="1" dirty="0" err="1"/>
                        <a:t>Chem</a:t>
                      </a:r>
                      <a:endParaRPr lang="en-US" sz="1600" b="1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Intro Phys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Intro Phys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i="1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Gen </a:t>
                      </a:r>
                      <a:r>
                        <a:rPr lang="en-US" sz="1600" dirty="0" err="1"/>
                        <a:t>Chem</a:t>
                      </a:r>
                      <a:r>
                        <a:rPr lang="en-US" sz="1600" dirty="0"/>
                        <a:t> 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2800" b="1" dirty="0">
                          <a:solidFill>
                            <a:srgbClr val="FF0000"/>
                          </a:solidFill>
                        </a:rPr>
                        <a:t>72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Phys / </a:t>
                      </a:r>
                      <a:r>
                        <a:rPr lang="en-US" dirty="0" err="1"/>
                        <a:t>Chem</a:t>
                      </a:r>
                      <a:endParaRPr lang="en-US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12</a:t>
                      </a:r>
                    </a:p>
                  </a:txBody>
                  <a:tcPr marL="9144" marR="9144" marT="9144" marB="9144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Eng</a:t>
                      </a:r>
                      <a:endParaRPr lang="en-US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56</a:t>
                      </a:r>
                    </a:p>
                  </a:txBody>
                  <a:tcPr marL="9144" marR="9144" marT="9144" marB="9144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/>
                        <a:t>FE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Math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Stats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Comp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Ethics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Econ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Elect</a:t>
                      </a:r>
                      <a:r>
                        <a:rPr lang="en-US" sz="1600" b="1" baseline="0" dirty="0"/>
                        <a:t> &amp; Magnet</a:t>
                      </a:r>
                      <a:endParaRPr lang="en-US" sz="1600" b="1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Statics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b="1" dirty="0" err="1"/>
                        <a:t>Dyn</a:t>
                      </a:r>
                      <a:r>
                        <a:rPr lang="en-US" sz="1600" b="1" baseline="0" dirty="0"/>
                        <a:t>, Kin, </a:t>
                      </a:r>
                      <a:r>
                        <a:rPr lang="en-US" sz="1600" b="1" baseline="0" dirty="0" err="1"/>
                        <a:t>Vib</a:t>
                      </a:r>
                      <a:endParaRPr lang="en-US" sz="1600" b="1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b="1" dirty="0" err="1"/>
                        <a:t>Mech</a:t>
                      </a:r>
                      <a:r>
                        <a:rPr lang="en-US" sz="1600" b="1" baseline="0" dirty="0"/>
                        <a:t> Mat</a:t>
                      </a:r>
                      <a:endParaRPr lang="en-US" sz="1600" b="1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Mat Prop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Fluids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b="1" dirty="0" err="1"/>
                        <a:t>Thermo</a:t>
                      </a:r>
                      <a:endParaRPr lang="en-US" sz="1600" b="1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Heat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400" b="1" dirty="0" err="1"/>
                        <a:t>Meas</a:t>
                      </a:r>
                      <a:r>
                        <a:rPr lang="en-US" sz="1400" b="1" dirty="0"/>
                        <a:t>,</a:t>
                      </a:r>
                      <a:r>
                        <a:rPr lang="en-US" sz="1400" b="1" baseline="0" dirty="0"/>
                        <a:t> </a:t>
                      </a:r>
                      <a:r>
                        <a:rPr lang="en-US" sz="1400" b="1" baseline="0" dirty="0" err="1"/>
                        <a:t>Instr</a:t>
                      </a:r>
                      <a:r>
                        <a:rPr lang="en-US" sz="1400" b="1" baseline="0" dirty="0"/>
                        <a:t>, Con</a:t>
                      </a:r>
                      <a:endParaRPr lang="en-US" sz="1400" b="1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Design</a:t>
                      </a:r>
                    </a:p>
                  </a:txBody>
                  <a:tcPr marL="9144" marR="9144" marT="9144" marB="9144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/>
                        <a:t>Course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Programming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rgbClr val="00B0F0"/>
                        </a:solidFill>
                      </a:endParaRP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i="1" dirty="0">
                          <a:solidFill>
                            <a:schemeClr val="accent1"/>
                          </a:solidFill>
                        </a:rPr>
                        <a:t>Statics &amp; Solids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i="1" dirty="0" err="1"/>
                        <a:t>Dyn</a:t>
                      </a:r>
                      <a:endParaRPr lang="en-US" sz="1600" i="1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kern="1200" dirty="0" err="1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Mech</a:t>
                      </a:r>
                      <a:r>
                        <a:rPr lang="en-US" sz="1600" kern="1200" dirty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 Mat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rgbClr val="00B0F0"/>
                        </a:solidFill>
                      </a:endParaRP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i="1" dirty="0"/>
                        <a:t>Fluids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i="1" dirty="0" err="1"/>
                        <a:t>Thermo</a:t>
                      </a:r>
                      <a:endParaRPr lang="en-US" sz="1600" i="1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i="1" dirty="0"/>
                        <a:t>Heat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>
                          <a:solidFill>
                            <a:srgbClr val="00B0F0"/>
                          </a:solidFill>
                        </a:rPr>
                        <a:t>Exp</a:t>
                      </a:r>
                      <a:endParaRPr lang="en-US" sz="1600" dirty="0"/>
                    </a:p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i="1" dirty="0"/>
                        <a:t>Drafting</a:t>
                      </a:r>
                    </a:p>
                  </a:txBody>
                  <a:tcPr marL="9144" marR="9144" marT="9144" marB="9144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rgbClr val="00B0F0"/>
                        </a:solidFill>
                      </a:endParaRP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Design Info Systems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rgbClr val="00B0F0"/>
                        </a:solidFill>
                      </a:endParaRP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rgbClr val="00B0F0"/>
                        </a:solidFill>
                      </a:endParaRP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600" kern="1200" dirty="0">
                        <a:solidFill>
                          <a:srgbClr val="00B0F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endParaRPr lang="en-US" sz="1600" kern="1200" dirty="0">
                        <a:solidFill>
                          <a:srgbClr val="00B0F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i="1" dirty="0">
                          <a:solidFill>
                            <a:srgbClr val="00B0F0"/>
                          </a:solidFill>
                        </a:rPr>
                        <a:t>Controls</a:t>
                      </a:r>
                      <a:endParaRPr lang="en-US" sz="1200" i="1" dirty="0">
                        <a:solidFill>
                          <a:srgbClr val="00B0F0"/>
                        </a:solidFill>
                      </a:endParaRP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i="1" dirty="0"/>
                        <a:t>CAD</a:t>
                      </a:r>
                    </a:p>
                  </a:txBody>
                  <a:tcPr marL="9144" marR="9144" marT="9144" marB="9144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600" kern="1200" dirty="0">
                        <a:solidFill>
                          <a:srgbClr val="00B0F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i="1" dirty="0">
                          <a:solidFill>
                            <a:schemeClr val="accent1"/>
                          </a:solidFill>
                        </a:rPr>
                        <a:t>Manufacturing</a:t>
                      </a:r>
                    </a:p>
                  </a:txBody>
                  <a:tcPr marL="9144" marR="9144" marT="9144" marB="9144"/>
                </a:tc>
                <a:extLst>
                  <a:ext uri="{0D108BD9-81ED-4DB2-BD59-A6C34878D82A}">
                    <a16:rowId xmlns="" xmlns:a16="http://schemas.microsoft.com/office/drawing/2014/main" val="3406706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600" kern="1200" dirty="0">
                        <a:solidFill>
                          <a:srgbClr val="00B0F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accent1"/>
                          </a:solidFill>
                        </a:rPr>
                        <a:t>Mechatronics</a:t>
                      </a:r>
                    </a:p>
                  </a:txBody>
                  <a:tcPr marL="9144" marR="9144" marT="9144" marB="9144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Total Units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 marL="9144" marR="9144" marT="9144" marB="9144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0" y="6211669"/>
            <a:ext cx="8608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cursive</a:t>
            </a:r>
            <a:r>
              <a:rPr lang="en-US" dirty="0"/>
              <a:t>: fewer than 4 units</a:t>
            </a:r>
          </a:p>
          <a:p>
            <a:r>
              <a:rPr lang="en-US" dirty="0">
                <a:solidFill>
                  <a:srgbClr val="00B0F0"/>
                </a:solidFill>
              </a:rPr>
              <a:t>blue</a:t>
            </a:r>
            <a:r>
              <a:rPr lang="en-US" dirty="0"/>
              <a:t>: multiple FE categories, http://ncees.org/wp-content/uploads/FE-Mec-CBT-specs.pdf</a:t>
            </a:r>
          </a:p>
        </p:txBody>
      </p:sp>
    </p:spTree>
    <p:extLst>
      <p:ext uri="{BB962C8B-B14F-4D97-AF65-F5344CB8AC3E}">
        <p14:creationId xmlns:p14="http://schemas.microsoft.com/office/powerpoint/2010/main" val="3623027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UCLA – Course Number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5458087"/>
              </p:ext>
            </p:extLst>
          </p:nvPr>
        </p:nvGraphicFramePr>
        <p:xfrm>
          <a:off x="-2" y="1724217"/>
          <a:ext cx="12209163" cy="434441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3334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3838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3838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3838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38388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38388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738388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738388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738388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738388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738388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738388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  <a:gridCol w="738388">
                  <a:extLst>
                    <a:ext uri="{9D8B030D-6E8A-4147-A177-3AD203B41FA5}">
                      <a16:colId xmlns="" xmlns:a16="http://schemas.microsoft.com/office/drawing/2014/main" val="20012"/>
                    </a:ext>
                  </a:extLst>
                </a:gridCol>
                <a:gridCol w="738388">
                  <a:extLst>
                    <a:ext uri="{9D8B030D-6E8A-4147-A177-3AD203B41FA5}">
                      <a16:colId xmlns="" xmlns:a16="http://schemas.microsoft.com/office/drawing/2014/main" val="20013"/>
                    </a:ext>
                  </a:extLst>
                </a:gridCol>
                <a:gridCol w="738388">
                  <a:extLst>
                    <a:ext uri="{9D8B030D-6E8A-4147-A177-3AD203B41FA5}">
                      <a16:colId xmlns="" xmlns:a16="http://schemas.microsoft.com/office/drawing/2014/main" val="20014"/>
                    </a:ext>
                  </a:extLst>
                </a:gridCol>
                <a:gridCol w="738388">
                  <a:extLst>
                    <a:ext uri="{9D8B030D-6E8A-4147-A177-3AD203B41FA5}">
                      <a16:colId xmlns="" xmlns:a16="http://schemas.microsoft.com/office/drawing/2014/main" val="200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b="1" dirty="0"/>
                        <a:t>Math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31A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31B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32A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32B</a:t>
                      </a:r>
                      <a:endParaRPr lang="en-US" sz="14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Units 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Math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16</a:t>
                      </a:r>
                    </a:p>
                  </a:txBody>
                  <a:tcPr marL="9144" marR="9144" marT="9144" marB="9144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/>
                        <a:t>Physics &amp; </a:t>
                      </a:r>
                      <a:r>
                        <a:rPr lang="en-US" sz="1600" b="1" dirty="0" err="1"/>
                        <a:t>Chem</a:t>
                      </a:r>
                      <a:endParaRPr lang="en-US" sz="1600" b="1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1A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1B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i="1" dirty="0"/>
                        <a:t>4BL</a:t>
                      </a:r>
                      <a:endParaRPr lang="en-US" sz="1200" i="1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i="1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20A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20B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i="1" dirty="0"/>
                        <a:t>20L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2800" b="1" dirty="0">
                          <a:solidFill>
                            <a:srgbClr val="FF0000"/>
                          </a:solidFill>
                        </a:rPr>
                        <a:t>118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Phys / </a:t>
                      </a:r>
                      <a:r>
                        <a:rPr lang="en-US" dirty="0" err="1"/>
                        <a:t>Chem</a:t>
                      </a:r>
                      <a:endParaRPr lang="en-US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24</a:t>
                      </a:r>
                    </a:p>
                  </a:txBody>
                  <a:tcPr marL="9144" marR="9144" marT="9144" marB="9144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Eng</a:t>
                      </a:r>
                      <a:endParaRPr lang="en-US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78</a:t>
                      </a:r>
                    </a:p>
                  </a:txBody>
                  <a:tcPr marL="9144" marR="9144" marT="9144" marB="9144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/>
                        <a:t>FE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Math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Stats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Comp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Ethics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Econ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Elect</a:t>
                      </a:r>
                      <a:r>
                        <a:rPr lang="en-US" sz="1600" b="1" baseline="0" dirty="0"/>
                        <a:t> &amp; Magnet</a:t>
                      </a:r>
                      <a:endParaRPr lang="en-US" sz="1600" b="1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Statics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b="1" dirty="0" err="1"/>
                        <a:t>Dyn</a:t>
                      </a:r>
                      <a:r>
                        <a:rPr lang="en-US" sz="1600" b="1" baseline="0" dirty="0"/>
                        <a:t>, Kin, </a:t>
                      </a:r>
                      <a:r>
                        <a:rPr lang="en-US" sz="1600" b="1" baseline="0" dirty="0" err="1"/>
                        <a:t>Vib</a:t>
                      </a:r>
                      <a:endParaRPr lang="en-US" sz="1600" b="1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b="1" dirty="0" err="1"/>
                        <a:t>Mech</a:t>
                      </a:r>
                      <a:r>
                        <a:rPr lang="en-US" sz="1600" b="1" baseline="0" dirty="0"/>
                        <a:t> Mat</a:t>
                      </a:r>
                      <a:endParaRPr lang="en-US" sz="1600" b="1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Mat Prop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Fluids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b="1" dirty="0" err="1"/>
                        <a:t>Thermo</a:t>
                      </a:r>
                      <a:endParaRPr lang="en-US" sz="1600" b="1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Heat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400" b="1" dirty="0" err="1"/>
                        <a:t>Meas</a:t>
                      </a:r>
                      <a:r>
                        <a:rPr lang="en-US" sz="1400" b="1" dirty="0"/>
                        <a:t>,</a:t>
                      </a:r>
                      <a:r>
                        <a:rPr lang="en-US" sz="1400" b="1" baseline="0" dirty="0"/>
                        <a:t> </a:t>
                      </a:r>
                      <a:r>
                        <a:rPr lang="en-US" sz="1400" b="1" baseline="0" dirty="0" err="1"/>
                        <a:t>Instr</a:t>
                      </a:r>
                      <a:r>
                        <a:rPr lang="en-US" sz="1400" b="1" baseline="0" dirty="0"/>
                        <a:t>, Con</a:t>
                      </a:r>
                      <a:endParaRPr lang="en-US" sz="1400" b="1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Design</a:t>
                      </a:r>
                    </a:p>
                  </a:txBody>
                  <a:tcPr marL="9144" marR="9144" marT="9144" marB="9144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/>
                        <a:t>Course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82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M20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rgbClr val="00B0F0"/>
                        </a:solidFill>
                      </a:endParaRP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EE 100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accent1"/>
                          </a:solidFill>
                        </a:rPr>
                        <a:t>101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102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156A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104</a:t>
                      </a:r>
                      <a:endParaRPr lang="en-US" sz="1600" dirty="0">
                        <a:solidFill>
                          <a:srgbClr val="00B0F0"/>
                        </a:solidFill>
                      </a:endParaRP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103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105A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105D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107</a:t>
                      </a:r>
                    </a:p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i="0" dirty="0"/>
                        <a:t>162A</a:t>
                      </a:r>
                    </a:p>
                  </a:txBody>
                  <a:tcPr marL="9144" marR="9144" marT="9144" marB="9144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rgbClr val="00B0F0"/>
                        </a:solidFill>
                      </a:endParaRP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94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i="1" dirty="0"/>
                        <a:t>EE 110L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rgbClr val="00B0F0"/>
                        </a:solidFill>
                      </a:endParaRP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rgbClr val="00B0F0"/>
                        </a:solidFill>
                      </a:endParaRP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600" kern="1200" dirty="0">
                        <a:solidFill>
                          <a:srgbClr val="00B0F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endParaRPr lang="en-US" sz="1600" kern="1200" dirty="0">
                        <a:solidFill>
                          <a:srgbClr val="00B0F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accent1"/>
                          </a:solidFill>
                        </a:rPr>
                        <a:t>157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131A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171A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i="0" dirty="0"/>
                        <a:t>162D</a:t>
                      </a:r>
                    </a:p>
                  </a:txBody>
                  <a:tcPr marL="9144" marR="9144" marT="9144" marB="9144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600" kern="1200" dirty="0">
                        <a:solidFill>
                          <a:srgbClr val="00B0F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i="0" dirty="0">
                          <a:solidFill>
                            <a:schemeClr val="tx1"/>
                          </a:solidFill>
                        </a:rPr>
                        <a:t>162E</a:t>
                      </a:r>
                    </a:p>
                  </a:txBody>
                  <a:tcPr marL="9144" marR="9144" marT="9144" marB="9144"/>
                </a:tc>
                <a:extLst>
                  <a:ext uri="{0D108BD9-81ED-4DB2-BD59-A6C34878D82A}">
                    <a16:rowId xmlns="" xmlns:a16="http://schemas.microsoft.com/office/drawing/2014/main" val="3406706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600" kern="1200" dirty="0">
                        <a:solidFill>
                          <a:srgbClr val="00B0F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accent1"/>
                          </a:solidFill>
                        </a:rPr>
                        <a:t>183A</a:t>
                      </a:r>
                    </a:p>
                  </a:txBody>
                  <a:tcPr marL="9144" marR="9144" marT="9144" marB="9144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Total Units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</a:p>
                  </a:txBody>
                  <a:tcPr marL="9144" marR="9144" marT="9144" marB="9144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0" y="6211669"/>
            <a:ext cx="8608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cursive</a:t>
            </a:r>
            <a:r>
              <a:rPr lang="en-US" dirty="0"/>
              <a:t>: fewer than 4 units</a:t>
            </a:r>
          </a:p>
          <a:p>
            <a:r>
              <a:rPr lang="en-US" dirty="0">
                <a:solidFill>
                  <a:srgbClr val="00B0F0"/>
                </a:solidFill>
              </a:rPr>
              <a:t>blue</a:t>
            </a:r>
            <a:r>
              <a:rPr lang="en-US" dirty="0"/>
              <a:t>: multiple FE categories, http://ncees.org/wp-content/uploads/FE-Mec-CBT-specs.pdf</a:t>
            </a:r>
          </a:p>
        </p:txBody>
      </p:sp>
    </p:spTree>
    <p:extLst>
      <p:ext uri="{BB962C8B-B14F-4D97-AF65-F5344CB8AC3E}">
        <p14:creationId xmlns:p14="http://schemas.microsoft.com/office/powerpoint/2010/main" val="11457133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UCLA – Course Title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4780155"/>
              </p:ext>
            </p:extLst>
          </p:nvPr>
        </p:nvGraphicFramePr>
        <p:xfrm>
          <a:off x="-2" y="1724217"/>
          <a:ext cx="12209163" cy="434441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3334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3838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3838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3838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38388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38388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738388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738388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738388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738388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738388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738388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  <a:gridCol w="738388">
                  <a:extLst>
                    <a:ext uri="{9D8B030D-6E8A-4147-A177-3AD203B41FA5}">
                      <a16:colId xmlns="" xmlns:a16="http://schemas.microsoft.com/office/drawing/2014/main" val="20012"/>
                    </a:ext>
                  </a:extLst>
                </a:gridCol>
                <a:gridCol w="738388">
                  <a:extLst>
                    <a:ext uri="{9D8B030D-6E8A-4147-A177-3AD203B41FA5}">
                      <a16:colId xmlns="" xmlns:a16="http://schemas.microsoft.com/office/drawing/2014/main" val="20013"/>
                    </a:ext>
                  </a:extLst>
                </a:gridCol>
                <a:gridCol w="738388">
                  <a:extLst>
                    <a:ext uri="{9D8B030D-6E8A-4147-A177-3AD203B41FA5}">
                      <a16:colId xmlns="" xmlns:a16="http://schemas.microsoft.com/office/drawing/2014/main" val="20014"/>
                    </a:ext>
                  </a:extLst>
                </a:gridCol>
                <a:gridCol w="738388">
                  <a:extLst>
                    <a:ext uri="{9D8B030D-6E8A-4147-A177-3AD203B41FA5}">
                      <a16:colId xmlns="" xmlns:a16="http://schemas.microsoft.com/office/drawing/2014/main" val="20015"/>
                    </a:ext>
                  </a:extLst>
                </a:gridCol>
              </a:tblGrid>
              <a:tr h="493330">
                <a:tc>
                  <a:txBody>
                    <a:bodyPr/>
                    <a:lstStyle/>
                    <a:p>
                      <a:r>
                        <a:rPr lang="en-US" sz="1600" b="1" dirty="0"/>
                        <a:t>Math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Calc</a:t>
                      </a:r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Calc</a:t>
                      </a:r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Multivar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Calc</a:t>
                      </a:r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Vector </a:t>
                      </a:r>
                      <a:r>
                        <a:rPr lang="en-US" sz="1600" dirty="0" err="1"/>
                        <a:t>Calc</a:t>
                      </a:r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Units 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Math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16</a:t>
                      </a:r>
                    </a:p>
                  </a:txBody>
                  <a:tcPr marL="9144" marR="9144" marT="9144" marB="9144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/>
                        <a:t>Physics &amp; </a:t>
                      </a:r>
                      <a:r>
                        <a:rPr lang="en-US" sz="1600" b="1" dirty="0" err="1"/>
                        <a:t>Chem</a:t>
                      </a:r>
                      <a:endParaRPr lang="en-US" sz="1600" b="1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Mech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E&amp;M, Waves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i="1" dirty="0"/>
                        <a:t>Mech Lab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i="1" dirty="0"/>
                        <a:t>E&amp;M Lab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Gen </a:t>
                      </a:r>
                      <a:r>
                        <a:rPr lang="en-US" sz="1600" dirty="0" err="1"/>
                        <a:t>Chem</a:t>
                      </a:r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Gen </a:t>
                      </a:r>
                      <a:r>
                        <a:rPr lang="en-US" sz="1600" dirty="0" err="1"/>
                        <a:t>Chem</a:t>
                      </a:r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i="1" dirty="0" err="1"/>
                        <a:t>Chem</a:t>
                      </a:r>
                      <a:r>
                        <a:rPr lang="en-US" sz="1600" i="1" dirty="0"/>
                        <a:t> Lab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2800" b="1" dirty="0">
                          <a:solidFill>
                            <a:srgbClr val="FF0000"/>
                          </a:solidFill>
                        </a:rPr>
                        <a:t>118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Phys / </a:t>
                      </a:r>
                      <a:r>
                        <a:rPr lang="en-US" dirty="0" err="1"/>
                        <a:t>Chem</a:t>
                      </a:r>
                      <a:endParaRPr lang="en-US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24</a:t>
                      </a:r>
                    </a:p>
                  </a:txBody>
                  <a:tcPr marL="9144" marR="9144" marT="9144" marB="9144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Eng</a:t>
                      </a:r>
                      <a:endParaRPr lang="en-US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78</a:t>
                      </a:r>
                    </a:p>
                  </a:txBody>
                  <a:tcPr marL="9144" marR="9144" marT="9144" marB="9144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/>
                        <a:t>FE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Math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Stats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Comp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Ethics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Econ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Elect</a:t>
                      </a:r>
                      <a:r>
                        <a:rPr lang="en-US" sz="1600" b="1" baseline="0" dirty="0"/>
                        <a:t> &amp; Magnet</a:t>
                      </a:r>
                      <a:endParaRPr lang="en-US" sz="1600" b="1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Statics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b="1" dirty="0" err="1"/>
                        <a:t>Dyn</a:t>
                      </a:r>
                      <a:r>
                        <a:rPr lang="en-US" sz="1600" b="1" baseline="0" dirty="0"/>
                        <a:t>, Kin, </a:t>
                      </a:r>
                      <a:r>
                        <a:rPr lang="en-US" sz="1600" b="1" baseline="0" dirty="0" err="1"/>
                        <a:t>Vib</a:t>
                      </a:r>
                      <a:endParaRPr lang="en-US" sz="1600" b="1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b="1" dirty="0" err="1"/>
                        <a:t>Mech</a:t>
                      </a:r>
                      <a:r>
                        <a:rPr lang="en-US" sz="1600" b="1" baseline="0" dirty="0"/>
                        <a:t> Mat</a:t>
                      </a:r>
                      <a:endParaRPr lang="en-US" sz="1600" b="1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Mat Prop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Fluids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b="1" dirty="0" err="1"/>
                        <a:t>Thermo</a:t>
                      </a:r>
                      <a:endParaRPr lang="en-US" sz="1600" b="1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Heat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400" b="1" dirty="0" err="1"/>
                        <a:t>Meas</a:t>
                      </a:r>
                      <a:r>
                        <a:rPr lang="en-US" sz="1400" b="1" dirty="0"/>
                        <a:t>,</a:t>
                      </a:r>
                      <a:r>
                        <a:rPr lang="en-US" sz="1400" b="1" baseline="0" dirty="0"/>
                        <a:t> </a:t>
                      </a:r>
                      <a:r>
                        <a:rPr lang="en-US" sz="1400" b="1" baseline="0" dirty="0" err="1"/>
                        <a:t>Instr</a:t>
                      </a:r>
                      <a:r>
                        <a:rPr lang="en-US" sz="1400" b="1" baseline="0" dirty="0"/>
                        <a:t>, Con</a:t>
                      </a:r>
                      <a:endParaRPr lang="en-US" sz="1400" b="1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Design</a:t>
                      </a:r>
                    </a:p>
                  </a:txBody>
                  <a:tcPr marL="9144" marR="9144" marT="9144" marB="9144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/>
                        <a:t>Course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ODEs &amp; Lin </a:t>
                      </a:r>
                      <a:r>
                        <a:rPr lang="en-US" sz="1600" dirty="0" err="1"/>
                        <a:t>Alg</a:t>
                      </a:r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MATLAB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rgbClr val="00B0F0"/>
                        </a:solidFill>
                      </a:endParaRP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Circuits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accent1"/>
                          </a:solidFill>
                        </a:rPr>
                        <a:t>Statics &amp; Solids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Dyn</a:t>
                      </a:r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Advanced Mech Mat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Eng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Mat</a:t>
                      </a:r>
                    </a:p>
                    <a:p>
                      <a:endParaRPr lang="en-US" sz="1600" dirty="0">
                        <a:solidFill>
                          <a:srgbClr val="00B0F0"/>
                        </a:solidFill>
                      </a:endParaRP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Fluids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Thermo</a:t>
                      </a:r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Transport Processes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Signals/Systems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400" i="0" dirty="0"/>
                        <a:t>Machines</a:t>
                      </a:r>
                      <a:endParaRPr lang="en-US" sz="1400" i="1" dirty="0"/>
                    </a:p>
                  </a:txBody>
                  <a:tcPr marL="9144" marR="9144" marT="9144" marB="9144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rgbClr val="00B0F0"/>
                        </a:solidFill>
                      </a:endParaRP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CAD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i="1" dirty="0"/>
                        <a:t>Circuits Lab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rgbClr val="00B0F0"/>
                        </a:solidFill>
                      </a:endParaRP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rgbClr val="00B0F0"/>
                        </a:solidFill>
                      </a:endParaRP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600" kern="1200" dirty="0">
                        <a:solidFill>
                          <a:srgbClr val="00B0F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endParaRPr lang="en-US" sz="1600" kern="1200" dirty="0">
                        <a:solidFill>
                          <a:srgbClr val="00B0F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accent1"/>
                          </a:solidFill>
                        </a:rPr>
                        <a:t>Fluids Lab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Heat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Controls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i="0" dirty="0"/>
                        <a:t>Sr Design</a:t>
                      </a:r>
                    </a:p>
                  </a:txBody>
                  <a:tcPr marL="9144" marR="9144" marT="9144" marB="9144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600" kern="1200" dirty="0">
                        <a:solidFill>
                          <a:srgbClr val="00B0F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i="0" dirty="0">
                          <a:solidFill>
                            <a:schemeClr val="tx1"/>
                          </a:solidFill>
                        </a:rPr>
                        <a:t>Sr Design</a:t>
                      </a:r>
                    </a:p>
                  </a:txBody>
                  <a:tcPr marL="9144" marR="9144" marT="9144" marB="9144"/>
                </a:tc>
                <a:extLst>
                  <a:ext uri="{0D108BD9-81ED-4DB2-BD59-A6C34878D82A}">
                    <a16:rowId xmlns="" xmlns:a16="http://schemas.microsoft.com/office/drawing/2014/main" val="3406706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600" kern="1200" dirty="0">
                        <a:solidFill>
                          <a:srgbClr val="00B0F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accent1"/>
                          </a:solidFill>
                        </a:rPr>
                        <a:t>Manufacturing</a:t>
                      </a:r>
                    </a:p>
                  </a:txBody>
                  <a:tcPr marL="9144" marR="9144" marT="9144" marB="9144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Total Units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</a:p>
                  </a:txBody>
                  <a:tcPr marL="9144" marR="9144" marT="9144" marB="9144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0" y="6211669"/>
            <a:ext cx="8608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cursive</a:t>
            </a:r>
            <a:r>
              <a:rPr lang="en-US" dirty="0"/>
              <a:t>: fewer than 4 units</a:t>
            </a:r>
          </a:p>
          <a:p>
            <a:r>
              <a:rPr lang="en-US" dirty="0">
                <a:solidFill>
                  <a:srgbClr val="00B0F0"/>
                </a:solidFill>
              </a:rPr>
              <a:t>blue</a:t>
            </a:r>
            <a:r>
              <a:rPr lang="en-US" dirty="0"/>
              <a:t>: multiple FE categories, http://ncees.org/wp-content/uploads/FE-Mec-CBT-specs.pdf</a:t>
            </a:r>
          </a:p>
        </p:txBody>
      </p:sp>
    </p:spTree>
    <p:extLst>
      <p:ext uri="{BB962C8B-B14F-4D97-AF65-F5344CB8AC3E}">
        <p14:creationId xmlns:p14="http://schemas.microsoft.com/office/powerpoint/2010/main" val="4615302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UC Irvine – Course Number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1688797"/>
              </p:ext>
            </p:extLst>
          </p:nvPr>
        </p:nvGraphicFramePr>
        <p:xfrm>
          <a:off x="-2" y="1724217"/>
          <a:ext cx="12209163" cy="434441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3334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3838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3838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3838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38388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38388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738388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738388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738388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738388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738388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738388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  <a:gridCol w="738388">
                  <a:extLst>
                    <a:ext uri="{9D8B030D-6E8A-4147-A177-3AD203B41FA5}">
                      <a16:colId xmlns="" xmlns:a16="http://schemas.microsoft.com/office/drawing/2014/main" val="20012"/>
                    </a:ext>
                  </a:extLst>
                </a:gridCol>
                <a:gridCol w="738388">
                  <a:extLst>
                    <a:ext uri="{9D8B030D-6E8A-4147-A177-3AD203B41FA5}">
                      <a16:colId xmlns="" xmlns:a16="http://schemas.microsoft.com/office/drawing/2014/main" val="20013"/>
                    </a:ext>
                  </a:extLst>
                </a:gridCol>
                <a:gridCol w="738388">
                  <a:extLst>
                    <a:ext uri="{9D8B030D-6E8A-4147-A177-3AD203B41FA5}">
                      <a16:colId xmlns="" xmlns:a16="http://schemas.microsoft.com/office/drawing/2014/main" val="20014"/>
                    </a:ext>
                  </a:extLst>
                </a:gridCol>
                <a:gridCol w="738388">
                  <a:extLst>
                    <a:ext uri="{9D8B030D-6E8A-4147-A177-3AD203B41FA5}">
                      <a16:colId xmlns="" xmlns:a16="http://schemas.microsoft.com/office/drawing/2014/main" val="20015"/>
                    </a:ext>
                  </a:extLst>
                </a:gridCol>
              </a:tblGrid>
              <a:tr h="493330">
                <a:tc>
                  <a:txBody>
                    <a:bodyPr/>
                    <a:lstStyle/>
                    <a:p>
                      <a:r>
                        <a:rPr lang="en-US" sz="1600" b="1" dirty="0"/>
                        <a:t>Math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2A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2B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2D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2E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3D</a:t>
                      </a:r>
                    </a:p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3A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Units 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Math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24</a:t>
                      </a:r>
                    </a:p>
                  </a:txBody>
                  <a:tcPr marL="9144" marR="9144" marT="9144" marB="9144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/>
                        <a:t>Physics &amp; </a:t>
                      </a:r>
                      <a:r>
                        <a:rPr lang="en-US" sz="1600" b="1" dirty="0" err="1"/>
                        <a:t>Chem</a:t>
                      </a:r>
                      <a:endParaRPr lang="en-US" sz="1600" b="1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7C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7D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7E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i="1" dirty="0"/>
                        <a:t>7LC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i="1" dirty="0"/>
                        <a:t>7LD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ENGR 1A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i="1" dirty="0"/>
                        <a:t>1LE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i="1" dirty="0"/>
                        <a:t>52A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2800" b="1" dirty="0">
                          <a:solidFill>
                            <a:srgbClr val="FF0000"/>
                          </a:solidFill>
                        </a:rPr>
                        <a:t>136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Phys / </a:t>
                      </a:r>
                      <a:r>
                        <a:rPr lang="en-US" dirty="0" err="1"/>
                        <a:t>Chem</a:t>
                      </a:r>
                      <a:endParaRPr lang="en-US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23</a:t>
                      </a:r>
                    </a:p>
                  </a:txBody>
                  <a:tcPr marL="9144" marR="9144" marT="9144" marB="9144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Eng</a:t>
                      </a:r>
                      <a:endParaRPr lang="en-US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89</a:t>
                      </a:r>
                    </a:p>
                  </a:txBody>
                  <a:tcPr marL="9144" marR="9144" marT="9144" marB="9144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/>
                        <a:t>FE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Math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Stats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Comp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Ethics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Econ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Elect</a:t>
                      </a:r>
                      <a:r>
                        <a:rPr lang="en-US" sz="1600" b="1" baseline="0" dirty="0"/>
                        <a:t> &amp; Magnet</a:t>
                      </a:r>
                      <a:endParaRPr lang="en-US" sz="1600" b="1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Statics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b="1" dirty="0" err="1"/>
                        <a:t>Dyn</a:t>
                      </a:r>
                      <a:r>
                        <a:rPr lang="en-US" sz="1600" b="1" baseline="0" dirty="0"/>
                        <a:t>, Kin, </a:t>
                      </a:r>
                      <a:r>
                        <a:rPr lang="en-US" sz="1600" b="1" baseline="0" dirty="0" err="1"/>
                        <a:t>Vib</a:t>
                      </a:r>
                      <a:endParaRPr lang="en-US" sz="1600" b="1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b="1" dirty="0" err="1"/>
                        <a:t>Mech</a:t>
                      </a:r>
                      <a:r>
                        <a:rPr lang="en-US" sz="1600" b="1" baseline="0" dirty="0"/>
                        <a:t> Mat</a:t>
                      </a:r>
                      <a:endParaRPr lang="en-US" sz="1600" b="1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Mat Prop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Fluids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b="1" dirty="0" err="1"/>
                        <a:t>Thermo</a:t>
                      </a:r>
                      <a:endParaRPr lang="en-US" sz="1600" b="1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Heat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400" b="1" dirty="0" err="1"/>
                        <a:t>Meas</a:t>
                      </a:r>
                      <a:r>
                        <a:rPr lang="en-US" sz="1400" b="1" dirty="0"/>
                        <a:t>,</a:t>
                      </a:r>
                      <a:r>
                        <a:rPr lang="en-US" sz="1400" b="1" baseline="0" dirty="0"/>
                        <a:t> </a:t>
                      </a:r>
                      <a:r>
                        <a:rPr lang="en-US" sz="1400" b="1" baseline="0" dirty="0" err="1"/>
                        <a:t>Instr</a:t>
                      </a:r>
                      <a:r>
                        <a:rPr lang="en-US" sz="1400" b="1" baseline="0" dirty="0"/>
                        <a:t>, Con</a:t>
                      </a:r>
                      <a:endParaRPr lang="en-US" sz="1400" b="1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Design</a:t>
                      </a:r>
                    </a:p>
                  </a:txBody>
                  <a:tcPr marL="9144" marR="9144" marT="9144" marB="9144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/>
                        <a:t>Course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ENGR 190W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ECON 23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60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80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150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ENGR 54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130A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91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120</a:t>
                      </a:r>
                      <a:endParaRPr lang="en-US" sz="14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170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i="0" dirty="0"/>
                        <a:t>145</a:t>
                      </a:r>
                      <a:endParaRPr lang="en-US" sz="1400" i="1" dirty="0"/>
                    </a:p>
                  </a:txBody>
                  <a:tcPr marL="9144" marR="9144" marT="9144" marB="9144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rgbClr val="00B0F0"/>
                        </a:solidFill>
                      </a:endParaRP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52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i="1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rgbClr val="00B0F0"/>
                        </a:solidFill>
                      </a:endParaRP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147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i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150L</a:t>
                      </a:r>
                    </a:p>
                    <a:p>
                      <a:pPr marL="0" algn="l" defTabSz="914400" rtl="0" eaLnBrk="1" latinLnBrk="0" hangingPunct="1"/>
                      <a:endParaRPr lang="en-US" sz="1600" kern="1200" dirty="0">
                        <a:solidFill>
                          <a:srgbClr val="00B0F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130B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115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accent1"/>
                          </a:solidFill>
                        </a:rPr>
                        <a:t>106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i="0" dirty="0"/>
                        <a:t>151</a:t>
                      </a:r>
                    </a:p>
                  </a:txBody>
                  <a:tcPr marL="9144" marR="9144" marT="9144" marB="9144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kern="1200" dirty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156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accent1"/>
                          </a:solidFill>
                        </a:rPr>
                        <a:t>107</a:t>
                      </a:r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i="0" dirty="0">
                          <a:solidFill>
                            <a:schemeClr val="tx1"/>
                          </a:solidFill>
                        </a:rPr>
                        <a:t>189</a:t>
                      </a:r>
                    </a:p>
                  </a:txBody>
                  <a:tcPr marL="9144" marR="9144" marT="9144" marB="9144"/>
                </a:tc>
                <a:extLst>
                  <a:ext uri="{0D108BD9-81ED-4DB2-BD59-A6C34878D82A}">
                    <a16:rowId xmlns="" xmlns:a16="http://schemas.microsoft.com/office/drawing/2014/main" val="3406706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600" kern="1200" dirty="0">
                        <a:solidFill>
                          <a:srgbClr val="00B0F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marL="9144" marR="9144" marT="9144" marB="9144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Total Units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 marL="9144" marR="9144" marT="9144" marB="9144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0" y="6211669"/>
            <a:ext cx="8608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cursive</a:t>
            </a:r>
            <a:r>
              <a:rPr lang="en-US" dirty="0"/>
              <a:t>: fewer than 4 units</a:t>
            </a:r>
          </a:p>
          <a:p>
            <a:r>
              <a:rPr lang="en-US" dirty="0">
                <a:solidFill>
                  <a:srgbClr val="00B0F0"/>
                </a:solidFill>
              </a:rPr>
              <a:t>blue</a:t>
            </a:r>
            <a:r>
              <a:rPr lang="en-US" dirty="0"/>
              <a:t>: multiple FE categories, http://ncees.org/wp-content/uploads/FE-Mec-CBT-specs.pdf</a:t>
            </a:r>
          </a:p>
        </p:txBody>
      </p:sp>
    </p:spTree>
    <p:extLst>
      <p:ext uri="{BB962C8B-B14F-4D97-AF65-F5344CB8AC3E}">
        <p14:creationId xmlns:p14="http://schemas.microsoft.com/office/powerpoint/2010/main" val="32829900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UC Irvine – Course Title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1662396"/>
              </p:ext>
            </p:extLst>
          </p:nvPr>
        </p:nvGraphicFramePr>
        <p:xfrm>
          <a:off x="-2" y="1724217"/>
          <a:ext cx="12209163" cy="434441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3334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3838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3838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3838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38388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38388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738388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738388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738388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738388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738388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738388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  <a:gridCol w="738388">
                  <a:extLst>
                    <a:ext uri="{9D8B030D-6E8A-4147-A177-3AD203B41FA5}">
                      <a16:colId xmlns="" xmlns:a16="http://schemas.microsoft.com/office/drawing/2014/main" val="20012"/>
                    </a:ext>
                  </a:extLst>
                </a:gridCol>
                <a:gridCol w="738388">
                  <a:extLst>
                    <a:ext uri="{9D8B030D-6E8A-4147-A177-3AD203B41FA5}">
                      <a16:colId xmlns="" xmlns:a16="http://schemas.microsoft.com/office/drawing/2014/main" val="20013"/>
                    </a:ext>
                  </a:extLst>
                </a:gridCol>
                <a:gridCol w="738388">
                  <a:extLst>
                    <a:ext uri="{9D8B030D-6E8A-4147-A177-3AD203B41FA5}">
                      <a16:colId xmlns="" xmlns:a16="http://schemas.microsoft.com/office/drawing/2014/main" val="20014"/>
                    </a:ext>
                  </a:extLst>
                </a:gridCol>
                <a:gridCol w="738388">
                  <a:extLst>
                    <a:ext uri="{9D8B030D-6E8A-4147-A177-3AD203B41FA5}">
                      <a16:colId xmlns="" xmlns:a16="http://schemas.microsoft.com/office/drawing/2014/main" val="20015"/>
                    </a:ext>
                  </a:extLst>
                </a:gridCol>
              </a:tblGrid>
              <a:tr h="493330">
                <a:tc>
                  <a:txBody>
                    <a:bodyPr/>
                    <a:lstStyle/>
                    <a:p>
                      <a:r>
                        <a:rPr lang="en-US" sz="1600" b="1" dirty="0"/>
                        <a:t>Math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Calc</a:t>
                      </a:r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Calc</a:t>
                      </a:r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Multivar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Calc</a:t>
                      </a:r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Vector </a:t>
                      </a:r>
                      <a:r>
                        <a:rPr lang="en-US" sz="1600" dirty="0" err="1"/>
                        <a:t>Calc</a:t>
                      </a:r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ODEs</a:t>
                      </a:r>
                    </a:p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Linear </a:t>
                      </a:r>
                      <a:r>
                        <a:rPr lang="en-US" sz="1600" dirty="0" err="1"/>
                        <a:t>Alg</a:t>
                      </a:r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Units 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Math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24</a:t>
                      </a:r>
                    </a:p>
                  </a:txBody>
                  <a:tcPr marL="9144" marR="9144" marT="9144" marB="9144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/>
                        <a:t>Physics &amp; </a:t>
                      </a:r>
                      <a:r>
                        <a:rPr lang="en-US" sz="1600" b="1" dirty="0" err="1"/>
                        <a:t>Chem</a:t>
                      </a:r>
                      <a:endParaRPr lang="en-US" sz="1600" b="1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Mech</a:t>
                      </a:r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E&amp;M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Fluids,</a:t>
                      </a:r>
                      <a:r>
                        <a:rPr lang="en-US" sz="1200" baseline="0" dirty="0"/>
                        <a:t> Waves, TD, Opt</a:t>
                      </a:r>
                      <a:endParaRPr lang="en-US" sz="12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i="1" dirty="0"/>
                        <a:t>Mech Lab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i="1" dirty="0"/>
                        <a:t>E&amp;M Lab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Gen </a:t>
                      </a:r>
                      <a:r>
                        <a:rPr lang="en-US" sz="1600" dirty="0" err="1"/>
                        <a:t>Chem</a:t>
                      </a:r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i="1" dirty="0" err="1"/>
                        <a:t>Chem</a:t>
                      </a:r>
                      <a:r>
                        <a:rPr lang="en-US" sz="1600" i="1" dirty="0"/>
                        <a:t> Lab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i="1" dirty="0"/>
                        <a:t>General Phys Lab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2800" b="1" dirty="0">
                          <a:solidFill>
                            <a:srgbClr val="FF0000"/>
                          </a:solidFill>
                        </a:rPr>
                        <a:t>136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Phys / </a:t>
                      </a:r>
                      <a:r>
                        <a:rPr lang="en-US" dirty="0" err="1"/>
                        <a:t>Chem</a:t>
                      </a:r>
                      <a:endParaRPr lang="en-US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23</a:t>
                      </a:r>
                    </a:p>
                  </a:txBody>
                  <a:tcPr marL="9144" marR="9144" marT="9144" marB="9144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Eng</a:t>
                      </a:r>
                      <a:endParaRPr lang="en-US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89</a:t>
                      </a:r>
                    </a:p>
                  </a:txBody>
                  <a:tcPr marL="9144" marR="9144" marT="9144" marB="9144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/>
                        <a:t>FE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Math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Stats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Comp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Ethics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Econ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Elect</a:t>
                      </a:r>
                      <a:r>
                        <a:rPr lang="en-US" sz="1600" b="1" baseline="0" dirty="0"/>
                        <a:t> &amp; Magnet</a:t>
                      </a:r>
                      <a:endParaRPr lang="en-US" sz="1600" b="1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Statics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b="1" dirty="0" err="1"/>
                        <a:t>Dyn</a:t>
                      </a:r>
                      <a:r>
                        <a:rPr lang="en-US" sz="1600" b="1" baseline="0" dirty="0"/>
                        <a:t>, Kin, </a:t>
                      </a:r>
                      <a:r>
                        <a:rPr lang="en-US" sz="1600" b="1" baseline="0" dirty="0" err="1"/>
                        <a:t>Vib</a:t>
                      </a:r>
                      <a:endParaRPr lang="en-US" sz="1600" b="1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b="1" dirty="0" err="1"/>
                        <a:t>Mech</a:t>
                      </a:r>
                      <a:r>
                        <a:rPr lang="en-US" sz="1600" b="1" baseline="0" dirty="0"/>
                        <a:t> Mat</a:t>
                      </a:r>
                      <a:endParaRPr lang="en-US" sz="1600" b="1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Mat Prop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Fluids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b="1" dirty="0" err="1"/>
                        <a:t>Thermo</a:t>
                      </a:r>
                      <a:endParaRPr lang="en-US" sz="1600" b="1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Heat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400" b="1" dirty="0" err="1"/>
                        <a:t>Meas</a:t>
                      </a:r>
                      <a:r>
                        <a:rPr lang="en-US" sz="1400" b="1" dirty="0"/>
                        <a:t>,</a:t>
                      </a:r>
                      <a:r>
                        <a:rPr lang="en-US" sz="1400" b="1" baseline="0" dirty="0"/>
                        <a:t> </a:t>
                      </a:r>
                      <a:r>
                        <a:rPr lang="en-US" sz="1400" b="1" baseline="0" dirty="0" err="1"/>
                        <a:t>Instr</a:t>
                      </a:r>
                      <a:r>
                        <a:rPr lang="en-US" sz="1400" b="1" baseline="0" dirty="0"/>
                        <a:t>, Con</a:t>
                      </a:r>
                      <a:endParaRPr lang="en-US" sz="1400" b="1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Design</a:t>
                      </a:r>
                    </a:p>
                  </a:txBody>
                  <a:tcPr marL="9144" marR="9144" marT="9144" marB="9144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/>
                        <a:t>Course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MATLAB/FORTRAN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Tech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</a:rPr>
                        <a:t>Comm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Eng</a:t>
                      </a:r>
                      <a:r>
                        <a:rPr lang="en-US" sz="1600" dirty="0"/>
                        <a:t> Econ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Circuits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Statics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Dyn</a:t>
                      </a:r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Mech Mat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Mat Sci</a:t>
                      </a:r>
                    </a:p>
                    <a:p>
                      <a:endParaRPr lang="en-US" sz="1600" dirty="0">
                        <a:solidFill>
                          <a:srgbClr val="00B0F0"/>
                        </a:solidFill>
                      </a:endParaRP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Fluids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Intro </a:t>
                      </a:r>
                      <a:r>
                        <a:rPr lang="en-US" sz="1600" dirty="0" err="1"/>
                        <a:t>Thermo</a:t>
                      </a:r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Heat &amp; Mass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Controls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400" i="0" dirty="0"/>
                        <a:t>Machines</a:t>
                      </a:r>
                      <a:endParaRPr lang="en-US" sz="1400" i="1" dirty="0"/>
                    </a:p>
                  </a:txBody>
                  <a:tcPr marL="9144" marR="9144" marT="9144" marB="9144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rgbClr val="00B0F0"/>
                        </a:solidFill>
                      </a:endParaRP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CAD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i="1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rgbClr val="00B0F0"/>
                        </a:solidFill>
                      </a:endParaRP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solidFill>
                            <a:schemeClr val="tx1"/>
                          </a:solidFill>
                        </a:rPr>
                        <a:t>Vib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i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Mech Mat Lab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Fluids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Applied </a:t>
                      </a:r>
                      <a:r>
                        <a:rPr lang="en-US" sz="1600" dirty="0" err="1"/>
                        <a:t>Thermo</a:t>
                      </a:r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accent1"/>
                          </a:solidFill>
                        </a:rPr>
                        <a:t>ME Lab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i="0" dirty="0"/>
                        <a:t>ME Design</a:t>
                      </a:r>
                    </a:p>
                  </a:txBody>
                  <a:tcPr marL="9144" marR="9144" marT="9144" marB="9144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kern="1200" dirty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Com-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600" kern="1200" dirty="0" err="1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posites</a:t>
                      </a:r>
                      <a:endParaRPr lang="en-US" sz="1600" kern="1200" dirty="0">
                        <a:solidFill>
                          <a:srgbClr val="00B0F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accent1"/>
                          </a:solidFill>
                        </a:rPr>
                        <a:t>Thermo-fluid Lab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i="0" dirty="0">
                          <a:solidFill>
                            <a:schemeClr val="tx1"/>
                          </a:solidFill>
                        </a:rPr>
                        <a:t>Sr Design</a:t>
                      </a:r>
                    </a:p>
                  </a:txBody>
                  <a:tcPr marL="9144" marR="9144" marT="9144" marB="9144"/>
                </a:tc>
                <a:extLst>
                  <a:ext uri="{0D108BD9-81ED-4DB2-BD59-A6C34878D82A}">
                    <a16:rowId xmlns="" xmlns:a16="http://schemas.microsoft.com/office/drawing/2014/main" val="3406706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600" kern="1200" dirty="0">
                        <a:solidFill>
                          <a:srgbClr val="00B0F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marL="9144" marR="9144" marT="9144" marB="9144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Total Units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 marL="9144" marR="9144" marT="9144" marB="9144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0" y="6211669"/>
            <a:ext cx="8608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cursive</a:t>
            </a:r>
            <a:r>
              <a:rPr lang="en-US" dirty="0"/>
              <a:t>: fewer than 4 units</a:t>
            </a:r>
          </a:p>
          <a:p>
            <a:r>
              <a:rPr lang="en-US" dirty="0">
                <a:solidFill>
                  <a:srgbClr val="00B0F0"/>
                </a:solidFill>
              </a:rPr>
              <a:t>blue</a:t>
            </a:r>
            <a:r>
              <a:rPr lang="en-US" dirty="0"/>
              <a:t>: multiple FE categories, http://ncees.org/wp-content/uploads/FE-Mec-CBT-specs.pdf</a:t>
            </a:r>
          </a:p>
        </p:txBody>
      </p:sp>
    </p:spTree>
    <p:extLst>
      <p:ext uri="{BB962C8B-B14F-4D97-AF65-F5344CB8AC3E}">
        <p14:creationId xmlns:p14="http://schemas.microsoft.com/office/powerpoint/2010/main" val="21862118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UC </a:t>
            </a:r>
            <a:r>
              <a:rPr lang="en-US" dirty="0" smtClean="0"/>
              <a:t>Merced </a:t>
            </a:r>
            <a:r>
              <a:rPr lang="en-US" dirty="0"/>
              <a:t>– Course Title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3898933"/>
              </p:ext>
            </p:extLst>
          </p:nvPr>
        </p:nvGraphicFramePr>
        <p:xfrm>
          <a:off x="-2" y="1724217"/>
          <a:ext cx="12209163" cy="433120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3334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3838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3838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3838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38388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38388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738388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738388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738388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738388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738388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738388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  <a:gridCol w="738388">
                  <a:extLst>
                    <a:ext uri="{9D8B030D-6E8A-4147-A177-3AD203B41FA5}">
                      <a16:colId xmlns="" xmlns:a16="http://schemas.microsoft.com/office/drawing/2014/main" val="20012"/>
                    </a:ext>
                  </a:extLst>
                </a:gridCol>
                <a:gridCol w="738388">
                  <a:extLst>
                    <a:ext uri="{9D8B030D-6E8A-4147-A177-3AD203B41FA5}">
                      <a16:colId xmlns="" xmlns:a16="http://schemas.microsoft.com/office/drawing/2014/main" val="20013"/>
                    </a:ext>
                  </a:extLst>
                </a:gridCol>
                <a:gridCol w="738388">
                  <a:extLst>
                    <a:ext uri="{9D8B030D-6E8A-4147-A177-3AD203B41FA5}">
                      <a16:colId xmlns="" xmlns:a16="http://schemas.microsoft.com/office/drawing/2014/main" val="20014"/>
                    </a:ext>
                  </a:extLst>
                </a:gridCol>
                <a:gridCol w="738388">
                  <a:extLst>
                    <a:ext uri="{9D8B030D-6E8A-4147-A177-3AD203B41FA5}">
                      <a16:colId xmlns="" xmlns:a16="http://schemas.microsoft.com/office/drawing/2014/main" val="20015"/>
                    </a:ext>
                  </a:extLst>
                </a:gridCol>
              </a:tblGrid>
              <a:tr h="493330">
                <a:tc>
                  <a:txBody>
                    <a:bodyPr/>
                    <a:lstStyle/>
                    <a:p>
                      <a:r>
                        <a:rPr lang="en-US" sz="1600" b="1" dirty="0"/>
                        <a:t>Math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Calc</a:t>
                      </a:r>
                      <a:r>
                        <a:rPr lang="en-US" sz="1600" dirty="0" smtClean="0"/>
                        <a:t> I</a:t>
                      </a:r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Calc</a:t>
                      </a:r>
                      <a:r>
                        <a:rPr lang="en-US" sz="1600" dirty="0" smtClean="0"/>
                        <a:t> II</a:t>
                      </a:r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Vector </a:t>
                      </a:r>
                      <a:r>
                        <a:rPr lang="en-US" sz="1600" dirty="0" err="1" smtClean="0"/>
                        <a:t>Calc</a:t>
                      </a:r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Linear</a:t>
                      </a:r>
                      <a:r>
                        <a:rPr lang="en-US" sz="1600" baseline="0" dirty="0" smtClean="0"/>
                        <a:t> Alg.</a:t>
                      </a:r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Prob.</a:t>
                      </a:r>
                      <a:r>
                        <a:rPr lang="en-US" sz="1600" baseline="0" dirty="0" smtClean="0"/>
                        <a:t> &amp; Stats</a:t>
                      </a:r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Linear </a:t>
                      </a:r>
                      <a:r>
                        <a:rPr lang="en-US" sz="1600" dirty="0" err="1"/>
                        <a:t>Alg</a:t>
                      </a:r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Units 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Math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30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marL="9144" marR="9144" marT="9144" marB="9144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/>
                        <a:t>Physics &amp; </a:t>
                      </a:r>
                      <a:r>
                        <a:rPr lang="en-US" sz="1600" b="1" dirty="0" err="1"/>
                        <a:t>Chem</a:t>
                      </a:r>
                      <a:endParaRPr lang="en-US" sz="1600" b="1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Intro</a:t>
                      </a:r>
                      <a:r>
                        <a:rPr lang="en-US" sz="1400" baseline="0" dirty="0" smtClean="0"/>
                        <a:t> Physics I</a:t>
                      </a:r>
                      <a:endParaRPr lang="en-US" sz="14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Intro Physics II</a:t>
                      </a:r>
                      <a:endParaRPr lang="en-US" sz="14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Gen. </a:t>
                      </a:r>
                      <a:r>
                        <a:rPr lang="en-US" sz="1200" dirty="0" err="1" smtClean="0"/>
                        <a:t>Chem</a:t>
                      </a:r>
                      <a:r>
                        <a:rPr lang="en-US" sz="1200" dirty="0" smtClean="0"/>
                        <a:t> I</a:t>
                      </a:r>
                      <a:endParaRPr lang="en-US" sz="12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2300" b="1" dirty="0" smtClean="0">
                          <a:solidFill>
                            <a:srgbClr val="FF0000"/>
                          </a:solidFill>
                        </a:rPr>
                        <a:t>127.5</a:t>
                      </a:r>
                      <a:endParaRPr lang="en-US" sz="23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Phys / </a:t>
                      </a:r>
                      <a:r>
                        <a:rPr lang="en-US" dirty="0" err="1"/>
                        <a:t>Chem</a:t>
                      </a:r>
                      <a:endParaRPr lang="en-US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18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marL="9144" marR="9144" marT="9144" marB="9144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Eng</a:t>
                      </a:r>
                      <a:endParaRPr lang="en-US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79.5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marL="9144" marR="9144" marT="9144" marB="9144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/>
                        <a:t>FE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Math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Stats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Comp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Ethics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Econ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Elect</a:t>
                      </a:r>
                      <a:r>
                        <a:rPr lang="en-US" sz="1600" b="1" baseline="0" dirty="0"/>
                        <a:t> &amp; Magnet</a:t>
                      </a:r>
                      <a:endParaRPr lang="en-US" sz="1600" b="1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Statics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b="1" dirty="0" err="1"/>
                        <a:t>Dyn</a:t>
                      </a:r>
                      <a:r>
                        <a:rPr lang="en-US" sz="1600" b="1" baseline="0" dirty="0"/>
                        <a:t>, Kin, </a:t>
                      </a:r>
                      <a:r>
                        <a:rPr lang="en-US" sz="1600" b="1" baseline="0" dirty="0" err="1"/>
                        <a:t>Vib</a:t>
                      </a:r>
                      <a:endParaRPr lang="en-US" sz="1600" b="1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b="1" dirty="0" err="1"/>
                        <a:t>Mech</a:t>
                      </a:r>
                      <a:r>
                        <a:rPr lang="en-US" sz="1600" b="1" baseline="0" dirty="0"/>
                        <a:t> Mat</a:t>
                      </a:r>
                      <a:endParaRPr lang="en-US" sz="1600" b="1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Mat Prop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Fluids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b="1" dirty="0" err="1"/>
                        <a:t>Thermo</a:t>
                      </a:r>
                      <a:endParaRPr lang="en-US" sz="1600" b="1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Heat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400" b="1" dirty="0" err="1"/>
                        <a:t>Meas</a:t>
                      </a:r>
                      <a:r>
                        <a:rPr lang="en-US" sz="1400" b="1" dirty="0"/>
                        <a:t>,</a:t>
                      </a:r>
                      <a:r>
                        <a:rPr lang="en-US" sz="1400" b="1" baseline="0" dirty="0"/>
                        <a:t> </a:t>
                      </a:r>
                      <a:r>
                        <a:rPr lang="en-US" sz="1400" b="1" baseline="0" dirty="0" err="1"/>
                        <a:t>Instr</a:t>
                      </a:r>
                      <a:r>
                        <a:rPr lang="en-US" sz="1400" b="1" baseline="0" dirty="0"/>
                        <a:t>, Con</a:t>
                      </a:r>
                      <a:endParaRPr lang="en-US" sz="1400" b="1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Design</a:t>
                      </a:r>
                    </a:p>
                  </a:txBody>
                  <a:tcPr marL="9144" marR="9144" marT="9144" marB="9144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/>
                        <a:t>Course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rgbClr val="3366FF"/>
                          </a:solidFill>
                        </a:rPr>
                        <a:t>Num. Methods for Scientists &amp;</a:t>
                      </a:r>
                      <a:r>
                        <a:rPr lang="en-US" sz="1000" baseline="0" dirty="0" smtClean="0">
                          <a:solidFill>
                            <a:srgbClr val="3366FF"/>
                          </a:solidFill>
                        </a:rPr>
                        <a:t> Engineers</a:t>
                      </a:r>
                      <a:endParaRPr lang="en-US" sz="1000" dirty="0">
                        <a:solidFill>
                          <a:srgbClr val="3366FF"/>
                        </a:solidFill>
                      </a:endParaRP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Eng. Comp.</a:t>
                      </a:r>
                      <a:endParaRPr lang="en-US" sz="14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i="1" dirty="0" smtClean="0">
                          <a:solidFill>
                            <a:schemeClr val="tx1"/>
                          </a:solidFill>
                        </a:rPr>
                        <a:t>Prof Seminar</a:t>
                      </a:r>
                      <a:endParaRPr lang="en-US" sz="1600" i="1" dirty="0">
                        <a:solidFill>
                          <a:schemeClr val="tx1"/>
                        </a:solidFill>
                      </a:endParaRP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400" i="1" dirty="0" err="1"/>
                        <a:t>Eng</a:t>
                      </a:r>
                      <a:r>
                        <a:rPr lang="en-US" sz="1400" i="1" dirty="0"/>
                        <a:t> </a:t>
                      </a:r>
                      <a:r>
                        <a:rPr lang="en-US" sz="1400" i="1" dirty="0" smtClean="0"/>
                        <a:t>Econ Analysis</a:t>
                      </a:r>
                      <a:endParaRPr lang="en-US" sz="1400" i="1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Circuit</a:t>
                      </a:r>
                      <a:r>
                        <a:rPr lang="en-US" sz="1600" baseline="0" dirty="0" smtClean="0"/>
                        <a:t> Theory</a:t>
                      </a:r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3366FF"/>
                          </a:solidFill>
                        </a:rPr>
                        <a:t>Statics &amp; </a:t>
                      </a:r>
                      <a:r>
                        <a:rPr lang="en-US" sz="1600" dirty="0" err="1" smtClean="0">
                          <a:solidFill>
                            <a:srgbClr val="3366FF"/>
                          </a:solidFill>
                        </a:rPr>
                        <a:t>Dyn</a:t>
                      </a:r>
                      <a:r>
                        <a:rPr lang="en-US" sz="1600" dirty="0" smtClean="0">
                          <a:solidFill>
                            <a:srgbClr val="3366FF"/>
                          </a:solidFill>
                        </a:rPr>
                        <a:t>.</a:t>
                      </a:r>
                      <a:endParaRPr lang="en-US" sz="1600" dirty="0">
                        <a:solidFill>
                          <a:srgbClr val="3366FF"/>
                        </a:solidFill>
                      </a:endParaRP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rgbClr val="3366FF"/>
                          </a:solidFill>
                        </a:rPr>
                        <a:t>Vib</a:t>
                      </a:r>
                      <a:r>
                        <a:rPr lang="en-US" dirty="0" smtClean="0">
                          <a:solidFill>
                            <a:srgbClr val="3366FF"/>
                          </a:solidFill>
                        </a:rPr>
                        <a:t>.</a:t>
                      </a:r>
                      <a:r>
                        <a:rPr lang="en-US" baseline="0" dirty="0" smtClean="0">
                          <a:solidFill>
                            <a:srgbClr val="3366FF"/>
                          </a:solidFill>
                        </a:rPr>
                        <a:t> &amp; Control</a:t>
                      </a:r>
                      <a:endParaRPr lang="en-US" dirty="0">
                        <a:solidFill>
                          <a:srgbClr val="3366FF"/>
                        </a:solidFill>
                      </a:endParaRP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Strength</a:t>
                      </a:r>
                      <a:r>
                        <a:rPr lang="en-US" sz="16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o</a:t>
                      </a: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 Mat.</a:t>
                      </a:r>
                      <a:endParaRPr 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Intro to Mat.</a:t>
                      </a:r>
                      <a:endParaRPr lang="en-US" sz="1600" dirty="0">
                        <a:solidFill>
                          <a:srgbClr val="00B0F0"/>
                        </a:solidFill>
                      </a:endParaRP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Fluid Mech.</a:t>
                      </a:r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400" i="1" dirty="0" smtClean="0"/>
                        <a:t>Thermo-dynamics</a:t>
                      </a:r>
                      <a:endParaRPr lang="en-US" sz="1400" i="1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Heat Transfer</a:t>
                      </a:r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400" i="1" dirty="0" smtClean="0"/>
                        <a:t>Component</a:t>
                      </a:r>
                      <a:r>
                        <a:rPr lang="en-US" sz="1400" i="1" baseline="0" dirty="0" smtClean="0"/>
                        <a:t> Design</a:t>
                      </a:r>
                      <a:endParaRPr lang="en-US" sz="1400" i="1" dirty="0"/>
                    </a:p>
                  </a:txBody>
                  <a:tcPr marL="9144" marR="9144" marT="9144" marB="9144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rgbClr val="00B0F0"/>
                        </a:solidFill>
                      </a:endParaRP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i="1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rgbClr val="00B0F0"/>
                        </a:solidFill>
                      </a:endParaRP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600" i="1" dirty="0" smtClean="0"/>
                        <a:t>CAD</a:t>
                      </a:r>
                      <a:endParaRPr lang="en-US" sz="1600" i="1" dirty="0"/>
                    </a:p>
                  </a:txBody>
                  <a:tcPr marL="9144" marR="9144" marT="9144" marB="9144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1400" i="0" dirty="0" smtClean="0">
                          <a:solidFill>
                            <a:schemeClr val="tx1"/>
                          </a:solidFill>
                        </a:rPr>
                        <a:t>Capstone </a:t>
                      </a:r>
                      <a:r>
                        <a:rPr lang="en-US" sz="1400" i="0" dirty="0">
                          <a:solidFill>
                            <a:schemeClr val="tx1"/>
                          </a:solidFill>
                        </a:rPr>
                        <a:t>Design</a:t>
                      </a:r>
                    </a:p>
                  </a:txBody>
                  <a:tcPr marL="9144" marR="9144" marT="9144" marB="9144"/>
                </a:tc>
                <a:extLst>
                  <a:ext uri="{0D108BD9-81ED-4DB2-BD59-A6C34878D82A}">
                    <a16:rowId xmlns="" xmlns:a16="http://schemas.microsoft.com/office/drawing/2014/main" val="3406706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600" kern="1200" dirty="0">
                        <a:solidFill>
                          <a:srgbClr val="00B0F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marL="9144" marR="9144" marT="9144" marB="9144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Total Units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 marL="9144" marR="9144" marT="9144" marB="9144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0" y="6211669"/>
            <a:ext cx="8608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cursive</a:t>
            </a:r>
            <a:r>
              <a:rPr lang="en-US" dirty="0"/>
              <a:t>: fewer than 4 units</a:t>
            </a:r>
          </a:p>
          <a:p>
            <a:r>
              <a:rPr lang="en-US" dirty="0">
                <a:solidFill>
                  <a:srgbClr val="00B0F0"/>
                </a:solidFill>
              </a:rPr>
              <a:t>blue</a:t>
            </a:r>
            <a:r>
              <a:rPr lang="en-US" dirty="0"/>
              <a:t>: multiple FE categories, http://ncees.org/wp-content/uploads/FE-Mec-CBT-specs.pdf</a:t>
            </a:r>
          </a:p>
        </p:txBody>
      </p:sp>
    </p:spTree>
    <p:extLst>
      <p:ext uri="{BB962C8B-B14F-4D97-AF65-F5344CB8AC3E}">
        <p14:creationId xmlns:p14="http://schemas.microsoft.com/office/powerpoint/2010/main" val="31903032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792</TotalTime>
  <Words>1682</Words>
  <Application>Microsoft Macintosh PowerPoint</Application>
  <PresentationFormat>Custom</PresentationFormat>
  <Paragraphs>803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UC San Diego – Course Number</vt:lpstr>
      <vt:lpstr>UC San Diego – Course Title</vt:lpstr>
      <vt:lpstr>UC Berkeley – Course Number</vt:lpstr>
      <vt:lpstr>UC Berkeley – Course Title</vt:lpstr>
      <vt:lpstr>UCLA – Course Number</vt:lpstr>
      <vt:lpstr>UCLA – Course Title</vt:lpstr>
      <vt:lpstr>UC Irvine – Course Number</vt:lpstr>
      <vt:lpstr>UC Irvine – Course Title</vt:lpstr>
      <vt:lpstr>UC Merced – Course Title</vt:lpstr>
      <vt:lpstr>Drexel University – Course Title</vt:lpstr>
      <vt:lpstr>Brown University – Course Title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UC San Diego – Course Numbers</dc:title>
  <dc:creator>Jan</dc:creator>
  <cp:lastModifiedBy>S</cp:lastModifiedBy>
  <cp:revision>48</cp:revision>
  <dcterms:created xsi:type="dcterms:W3CDTF">2017-08-24T03:58:38Z</dcterms:created>
  <dcterms:modified xsi:type="dcterms:W3CDTF">2017-09-03T03:38:38Z</dcterms:modified>
</cp:coreProperties>
</file>