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5" r:id="rId4"/>
    <p:sldId id="266" r:id="rId5"/>
    <p:sldId id="276" r:id="rId6"/>
    <p:sldId id="273" r:id="rId7"/>
    <p:sldId id="274" r:id="rId8"/>
    <p:sldId id="269" r:id="rId9"/>
    <p:sldId id="275" r:id="rId10"/>
    <p:sldId id="257" r:id="rId11"/>
    <p:sldId id="263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C1073E-E03A-4B50-8718-4F0FB4F61531}">
          <p14:sldIdLst>
            <p14:sldId id="262"/>
            <p14:sldId id="259"/>
            <p14:sldId id="265"/>
            <p14:sldId id="266"/>
            <p14:sldId id="276"/>
            <p14:sldId id="273"/>
            <p14:sldId id="274"/>
          </p14:sldIdLst>
        </p14:section>
        <p14:section name="Appendix" id="{DA2F5AD8-8A56-4FCD-8F9A-59D74132C7A8}">
          <p14:sldIdLst>
            <p14:sldId id="269"/>
            <p14:sldId id="275"/>
            <p14:sldId id="257"/>
            <p14:sldId id="263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66" autoAdjust="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9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3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7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0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1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2AFE8-9C3D-488E-A717-0C735BEEF58E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San Diego – 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78264"/>
              </p:ext>
            </p:extLst>
          </p:nvPr>
        </p:nvGraphicFramePr>
        <p:xfrm>
          <a:off x="-2" y="1724217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MultivarCalc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ODEs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Vector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Linear </a:t>
                      </a:r>
                      <a:r>
                        <a:rPr lang="en-US" sz="1600" dirty="0" err="1"/>
                        <a:t>Alg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Mech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E&amp;M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Fluids,</a:t>
                      </a:r>
                      <a:r>
                        <a:rPr lang="en-US" sz="1200" baseline="0" dirty="0"/>
                        <a:t> Waves, TD, Opt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Mech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 </a:t>
                      </a:r>
                      <a:r>
                        <a:rPr lang="en-US" sz="1600" dirty="0" err="1"/>
                        <a:t>Chem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Total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150</a:t>
                      </a:r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6600"/>
                        </a:solidFill>
                      </a:endParaRPr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96</a:t>
                      </a:r>
                    </a:p>
                  </a:txBody>
                  <a:tcPr marL="9144" marR="9144" marT="9144" marB="9144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+GE</a:t>
                      </a:r>
                    </a:p>
                  </a:txBody>
                  <a:tcPr marL="9144" marR="9144" marT="9144" marB="9144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PDEs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</a:t>
                      </a:r>
                      <a:r>
                        <a:rPr lang="en-US" sz="1600" baseline="0" dirty="0"/>
                        <a:t> Circuits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Dyn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Solid Mech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Sci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Thermo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00B0F0"/>
                          </a:solidFill>
                        </a:rPr>
                        <a:t>Exp</a:t>
                      </a: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 Tech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Intro </a:t>
                      </a:r>
                      <a:r>
                        <a:rPr lang="en-US" sz="1600" dirty="0" err="1">
                          <a:solidFill>
                            <a:srgbClr val="00B0F0"/>
                          </a:solidFill>
                        </a:rPr>
                        <a:t>Eng</a:t>
                      </a:r>
                      <a:r>
                        <a:rPr lang="en-US" sz="1600" baseline="0" dirty="0">
                          <a:solidFill>
                            <a:srgbClr val="00B0F0"/>
                          </a:solidFill>
                        </a:rPr>
                        <a:t> Des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Num</a:t>
                      </a:r>
                      <a:r>
                        <a:rPr lang="en-US" sz="1600" baseline="0" dirty="0"/>
                        <a:t> Meth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Vib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Mech Mat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Fluids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ME Lab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Sr.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CAD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Signals/Systems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Sr.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61224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Controls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35571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San Diego – Course Number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83208"/>
              </p:ext>
            </p:extLst>
          </p:nvPr>
        </p:nvGraphicFramePr>
        <p:xfrm>
          <a:off x="-2" y="1724217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20C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20D</a:t>
                      </a:r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2C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2CL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138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130A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130B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110A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101C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170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130C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160</a:t>
                      </a: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101B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171A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156A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150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143A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156B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84638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143B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333667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Berkeley – Course Number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97327"/>
              </p:ext>
            </p:extLst>
          </p:nvPr>
        </p:nvGraphicFramePr>
        <p:xfrm>
          <a:off x="-2" y="1724217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54</a:t>
                      </a:r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53</a:t>
                      </a:r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72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 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accent1"/>
                          </a:solidFill>
                        </a:rPr>
                        <a:t>C85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104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106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40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109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103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E 25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EE 16A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rgbClr val="00B0F0"/>
                          </a:solidFill>
                        </a:rPr>
                        <a:t>132</a:t>
                      </a:r>
                      <a:endParaRPr lang="en-US" sz="12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E 26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accent1"/>
                          </a:solidFill>
                        </a:rPr>
                        <a:t>E 27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102B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2641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UCLA – Course Number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58087"/>
              </p:ext>
            </p:extLst>
          </p:nvPr>
        </p:nvGraphicFramePr>
        <p:xfrm>
          <a:off x="-2" y="1724217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32B</a:t>
                      </a:r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4BL</a:t>
                      </a:r>
                      <a:endParaRPr lang="en-US" sz="12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20L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118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82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M20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EE 100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101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156A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105A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105D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107</a:t>
                      </a:r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162A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EE 110L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157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171A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162D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162E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183A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1145713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Irvine – Course Number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688797"/>
              </p:ext>
            </p:extLst>
          </p:nvPr>
        </p:nvGraphicFramePr>
        <p:xfrm>
          <a:off x="-2" y="1724217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9333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2D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3D</a:t>
                      </a:r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7C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7D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7LC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7LD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ENGR 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1LE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52A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136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89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ENGR 190W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ECON 23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ENGR 54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130A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91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120</a:t>
                      </a:r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145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147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150L</a:t>
                      </a: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130B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106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151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156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107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189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328299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Berkeley – 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453682"/>
              </p:ext>
            </p:extLst>
          </p:nvPr>
        </p:nvGraphicFramePr>
        <p:xfrm>
          <a:off x="0" y="1746886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ODEs &amp; Lin </a:t>
                      </a:r>
                      <a:r>
                        <a:rPr lang="en-US" sz="1400" dirty="0" err="1"/>
                        <a:t>Alg</a:t>
                      </a:r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Multivar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22.5</a:t>
                      </a:r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Intro Phys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Intro Phys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 </a:t>
                      </a:r>
                      <a:r>
                        <a:rPr lang="en-US" sz="1600" dirty="0" err="1"/>
                        <a:t>Chem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Total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148</a:t>
                      </a:r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FF6600"/>
                        </a:solidFill>
                      </a:endParaRPr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</a:t>
                      </a:r>
                    </a:p>
                  </a:txBody>
                  <a:tcPr marL="9144" marR="9144" marT="9144" marB="9144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+GE</a:t>
                      </a:r>
                    </a:p>
                  </a:txBody>
                  <a:tcPr marL="9144" marR="9144" marT="9144" marB="9144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Programming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accent1"/>
                          </a:solidFill>
                        </a:rPr>
                        <a:t>Statics &amp; Solids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err="1"/>
                        <a:t>Dyn</a:t>
                      </a:r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err="1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Mech</a:t>
                      </a:r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Mat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err="1"/>
                        <a:t>Thermo</a:t>
                      </a:r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00B0F0"/>
                          </a:solidFill>
                        </a:rPr>
                        <a:t>Exp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Drafting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 Info Systems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B0F0"/>
                          </a:solidFill>
                        </a:rPr>
                        <a:t>Controls</a:t>
                      </a:r>
                      <a:endParaRPr lang="en-US" sz="1200" i="1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CAD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accent1"/>
                          </a:solidFill>
                        </a:rPr>
                        <a:t>Manufacturing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Mechatronics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288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6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3218" y="6211669"/>
            <a:ext cx="381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*Units converted to quarter-system as Quarter-Units = Semester-Units / 2 x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4887" y="6211669"/>
            <a:ext cx="637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https://www.me.berkeley.edu/undergraduate/course-information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44887" y="41959"/>
            <a:ext cx="1142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semester units = 4 quarter units?</a:t>
            </a:r>
          </a:p>
          <a:p>
            <a:r>
              <a:rPr lang="en-US" dirty="0"/>
              <a:t>http://engineering.berkeley.edu/academics/undergraduate-guide/degree-requirements/humanities-and-social-sciences</a:t>
            </a:r>
          </a:p>
        </p:txBody>
      </p:sp>
    </p:spTree>
    <p:extLst>
      <p:ext uri="{BB962C8B-B14F-4D97-AF65-F5344CB8AC3E}">
        <p14:creationId xmlns:p14="http://schemas.microsoft.com/office/powerpoint/2010/main" val="362302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UCLA – 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96110"/>
              </p:ext>
            </p:extLst>
          </p:nvPr>
        </p:nvGraphicFramePr>
        <p:xfrm>
          <a:off x="-2" y="1724217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9333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Multivar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Vector </a:t>
                      </a:r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  <a:r>
                        <a:rPr lang="en-US" sz="1800" kern="1200" baseline="3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Mech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E&amp;M, Waves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Mech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E&amp;M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 </a:t>
                      </a:r>
                      <a:r>
                        <a:rPr lang="en-US" sz="1600" dirty="0" err="1"/>
                        <a:t>Chem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 </a:t>
                      </a:r>
                      <a:r>
                        <a:rPr lang="en-US" sz="1600" dirty="0" err="1"/>
                        <a:t>Chem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err="1"/>
                        <a:t>Chem</a:t>
                      </a:r>
                      <a:r>
                        <a:rPr lang="en-US" sz="1600" i="1" dirty="0"/>
                        <a:t>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Total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138</a:t>
                      </a:r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FF6600"/>
                        </a:solidFill>
                      </a:endParaRPr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 marL="9144" marR="9144" marT="9144" marB="9144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+GE</a:t>
                      </a:r>
                    </a:p>
                  </a:txBody>
                  <a:tcPr marL="9144" marR="9144" marT="9144" marB="9144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  <a:r>
                        <a:rPr lang="en-US" sz="1800" kern="1200" baseline="3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ODEs &amp; Lin </a:t>
                      </a:r>
                      <a:r>
                        <a:rPr lang="en-US" sz="1600" dirty="0" err="1"/>
                        <a:t>Alg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Circuits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Statics &amp; Solids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Dyn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Advanced Mech Mat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Mat</a:t>
                      </a:r>
                    </a:p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Thermo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Transport Processes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Signals/Systems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Machines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CAD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Circuits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Fluids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Controls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Sr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Sr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Manufacturing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288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2399" y="6211668"/>
            <a:ext cx="3932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 </a:t>
            </a:r>
            <a:r>
              <a:rPr lang="en-US" dirty="0"/>
              <a:t>TE: 2 ME electives, 3 Technical Breadth</a:t>
            </a:r>
          </a:p>
          <a:p>
            <a:r>
              <a:rPr lang="en-US" baseline="30000" dirty="0"/>
              <a:t>2</a:t>
            </a:r>
            <a:r>
              <a:rPr lang="en-US" dirty="0"/>
              <a:t> GE: 4 GE Courses at 5 units each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64726" y="0"/>
            <a:ext cx="74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46153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Irvine – 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94680"/>
              </p:ext>
            </p:extLst>
          </p:nvPr>
        </p:nvGraphicFramePr>
        <p:xfrm>
          <a:off x="-2" y="1724217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9333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Multivar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Vector </a:t>
                      </a:r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ODEs</a:t>
                      </a:r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Linear </a:t>
                      </a:r>
                      <a:r>
                        <a:rPr lang="en-US" sz="1600" dirty="0" err="1"/>
                        <a:t>Alg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Mech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E&amp;M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Fluids,</a:t>
                      </a:r>
                      <a:r>
                        <a:rPr lang="en-US" sz="1200" baseline="0" dirty="0"/>
                        <a:t> Waves, TD, Opt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Mech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E&amp;M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 </a:t>
                      </a:r>
                      <a:r>
                        <a:rPr lang="en-US" sz="1600" dirty="0" err="1"/>
                        <a:t>Chem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err="1"/>
                        <a:t>Chem</a:t>
                      </a:r>
                      <a:r>
                        <a:rPr lang="en-US" sz="1600" i="1" dirty="0"/>
                        <a:t>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General Phys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Total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152</a:t>
                      </a:r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FF6600"/>
                        </a:solidFill>
                      </a:endParaRPr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89</a:t>
                      </a:r>
                    </a:p>
                  </a:txBody>
                  <a:tcPr marL="9144" marR="9144" marT="9144" marB="9144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+GE</a:t>
                      </a:r>
                    </a:p>
                  </a:txBody>
                  <a:tcPr marL="9144" marR="9144" marT="9144" marB="9144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MATLAB/FORTRAN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Tech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Comm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Eng</a:t>
                      </a:r>
                      <a:r>
                        <a:rPr lang="en-US" sz="1600" dirty="0"/>
                        <a:t> 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Circuits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Dyn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Mech Mat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 Sci</a:t>
                      </a:r>
                    </a:p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Intro </a:t>
                      </a:r>
                      <a:r>
                        <a:rPr lang="en-US" sz="1600" dirty="0" err="1"/>
                        <a:t>Thermo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Heat &amp; Mass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Controls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Machines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CAD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Vib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Mech Mat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Applied </a:t>
                      </a:r>
                      <a:r>
                        <a:rPr lang="en-US" sz="1600" dirty="0" err="1"/>
                        <a:t>Thermo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ME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ME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Com-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 err="1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posites</a:t>
                      </a:r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Thermo-fluid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Sr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277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4579" y="6211669"/>
            <a:ext cx="522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http://plaza.eng.uci.edu/degree-program/mechanical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4977" y="-4207"/>
            <a:ext cx="12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Reference?</a:t>
            </a:r>
          </a:p>
        </p:txBody>
      </p:sp>
    </p:spTree>
    <p:extLst>
      <p:ext uri="{BB962C8B-B14F-4D97-AF65-F5344CB8AC3E}">
        <p14:creationId xmlns:p14="http://schemas.microsoft.com/office/powerpoint/2010/main" val="218621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Davis – 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394461"/>
              </p:ext>
            </p:extLst>
          </p:nvPr>
        </p:nvGraphicFramePr>
        <p:xfrm>
          <a:off x="-2" y="1724217"/>
          <a:ext cx="12209163" cy="43007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9333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Vector Analysis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Diff </a:t>
                      </a:r>
                      <a:r>
                        <a:rPr lang="en-US" sz="1600" i="1" dirty="0" err="1"/>
                        <a:t>Eq</a:t>
                      </a:r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Linear </a:t>
                      </a:r>
                      <a:r>
                        <a:rPr lang="en-US" sz="1600" i="1" dirty="0" err="1"/>
                        <a:t>Alg</a:t>
                      </a:r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Classical Physics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Classical Physics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Classical Physics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 </a:t>
                      </a:r>
                      <a:r>
                        <a:rPr lang="en-US" sz="1600" dirty="0" err="1"/>
                        <a:t>Chem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Gen</a:t>
                      </a:r>
                      <a:r>
                        <a:rPr lang="en-US" sz="1600" i="0" baseline="0" dirty="0"/>
                        <a:t> </a:t>
                      </a:r>
                      <a:r>
                        <a:rPr lang="en-US" sz="1600" i="0" baseline="0" dirty="0" err="1"/>
                        <a:t>Chem</a:t>
                      </a:r>
                      <a:endParaRPr lang="en-US" sz="1600" i="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Total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140</a:t>
                      </a:r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FF6600"/>
                        </a:solidFill>
                      </a:endParaRPr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</a:t>
                      </a:r>
                    </a:p>
                  </a:txBody>
                  <a:tcPr marL="9144" marR="9144" marT="9144" marB="9144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+GE</a:t>
                      </a:r>
                    </a:p>
                  </a:txBody>
                  <a:tcPr marL="9144" marR="9144" marT="9144" marB="9144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sz="1200" i="1" baseline="0" dirty="0">
                          <a:solidFill>
                            <a:schemeClr val="tx1"/>
                          </a:solidFill>
                        </a:rPr>
                        <a:t> Responsibilities</a:t>
                      </a:r>
                      <a:endParaRPr lang="en-US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Electronic Circuits &amp; Systems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Dyn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Mech Mat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Prop. Of Mat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Fluid</a:t>
                      </a:r>
                      <a:r>
                        <a:rPr lang="en-US" sz="1200" baseline="0" dirty="0"/>
                        <a:t> Mech.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Thermo-dynamics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Fund. Of Heat Transfer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Aut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 Control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of Eng. Sys.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Eng. Graphics in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Circuits</a:t>
                      </a:r>
                      <a:r>
                        <a:rPr lang="en-US" sz="1200" baseline="0" dirty="0"/>
                        <a:t> I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Manufacturing Process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Thermo-Fluid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Dyn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Meas. Systems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0" dirty="0"/>
                        <a:t>Eng. Problem Solving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</a:rPr>
                        <a:t>Exp. Method for Thermal 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000" i="0" dirty="0">
                          <a:solidFill>
                            <a:schemeClr val="tx1"/>
                          </a:solidFill>
                        </a:rPr>
                        <a:t>Mech.</a:t>
                      </a:r>
                      <a:r>
                        <a:rPr lang="en-US" sz="1000" i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i="0" dirty="0">
                          <a:solidFill>
                            <a:schemeClr val="tx1"/>
                          </a:solidFill>
                        </a:rPr>
                        <a:t>Design and Design Project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277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2758" y="6211669"/>
            <a:ext cx="693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http://mae.ucdavis.edu/undergraduate/mechanical-engineering-major/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25206" y="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50633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Merced – 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17759"/>
              </p:ext>
            </p:extLst>
          </p:nvPr>
        </p:nvGraphicFramePr>
        <p:xfrm>
          <a:off x="-2" y="1724217"/>
          <a:ext cx="12209163" cy="43312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9333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r>
                        <a:rPr lang="en-US" sz="1600" dirty="0"/>
                        <a:t> 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r>
                        <a:rPr lang="en-US" sz="1600" dirty="0"/>
                        <a:t> II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Vector </a:t>
                      </a:r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Linear</a:t>
                      </a:r>
                      <a:r>
                        <a:rPr lang="en-US" sz="1600" baseline="0" dirty="0"/>
                        <a:t> Alg.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Prob.</a:t>
                      </a:r>
                      <a:r>
                        <a:rPr lang="en-US" sz="1600" baseline="0" dirty="0"/>
                        <a:t> &amp; Stats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Linear </a:t>
                      </a:r>
                      <a:r>
                        <a:rPr lang="en-US" sz="1600" dirty="0" err="1"/>
                        <a:t>Alg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Intro</a:t>
                      </a:r>
                      <a:r>
                        <a:rPr lang="en-US" sz="1400" baseline="0" dirty="0"/>
                        <a:t> Physics I</a:t>
                      </a:r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Intro Physics II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Gen. </a:t>
                      </a:r>
                      <a:r>
                        <a:rPr lang="en-US" sz="1200" dirty="0" err="1"/>
                        <a:t>Chem</a:t>
                      </a:r>
                      <a:r>
                        <a:rPr lang="en-US" sz="1200" dirty="0"/>
                        <a:t> 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Total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145.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FF6600"/>
                        </a:solidFill>
                      </a:endParaRPr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79.5</a:t>
                      </a:r>
                    </a:p>
                  </a:txBody>
                  <a:tcPr marL="9144" marR="9144" marT="9144" marB="9144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+GE</a:t>
                      </a:r>
                    </a:p>
                  </a:txBody>
                  <a:tcPr marL="9144" marR="9144" marT="9144" marB="9144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3366FF"/>
                          </a:solidFill>
                        </a:rPr>
                        <a:t>Num. Methods for Scientists &amp;</a:t>
                      </a:r>
                      <a:r>
                        <a:rPr lang="en-US" sz="1000" baseline="0" dirty="0">
                          <a:solidFill>
                            <a:srgbClr val="3366FF"/>
                          </a:solidFill>
                        </a:rPr>
                        <a:t> Engineers</a:t>
                      </a:r>
                      <a:endParaRPr lang="en-US" sz="1000" dirty="0">
                        <a:solidFill>
                          <a:srgbClr val="3366FF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Eng. Comp.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</a:rPr>
                        <a:t>Prof Seminar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1" dirty="0" err="1"/>
                        <a:t>Eng</a:t>
                      </a:r>
                      <a:r>
                        <a:rPr lang="en-US" sz="1400" i="1" dirty="0"/>
                        <a:t> Econ Analysis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Circuit</a:t>
                      </a:r>
                      <a:r>
                        <a:rPr lang="en-US" sz="1600" baseline="0" dirty="0"/>
                        <a:t> Theory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66FF"/>
                          </a:solidFill>
                        </a:rPr>
                        <a:t>Statics &amp; </a:t>
                      </a:r>
                      <a:r>
                        <a:rPr lang="en-US" sz="1600" dirty="0" err="1">
                          <a:solidFill>
                            <a:srgbClr val="3366FF"/>
                          </a:solidFill>
                        </a:rPr>
                        <a:t>Dyn</a:t>
                      </a:r>
                      <a:r>
                        <a:rPr lang="en-US" sz="1600" dirty="0">
                          <a:solidFill>
                            <a:srgbClr val="3366FF"/>
                          </a:solidFill>
                        </a:rPr>
                        <a:t>.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3366FF"/>
                          </a:solidFill>
                        </a:rPr>
                        <a:t>Vib</a:t>
                      </a:r>
                      <a:r>
                        <a:rPr lang="en-US" dirty="0">
                          <a:solidFill>
                            <a:srgbClr val="3366FF"/>
                          </a:solidFill>
                        </a:rPr>
                        <a:t>.</a:t>
                      </a:r>
                      <a:r>
                        <a:rPr lang="en-US" baseline="0" dirty="0">
                          <a:solidFill>
                            <a:srgbClr val="3366FF"/>
                          </a:solidFill>
                        </a:rPr>
                        <a:t> &amp; Control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Strength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Mat.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 to Mat.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Fluid Mech.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Thermo-dynamics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Heat Transfer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Component</a:t>
                      </a:r>
                      <a:r>
                        <a:rPr lang="en-US" sz="1400" i="1" baseline="0" dirty="0"/>
                        <a:t> Design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CAD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0" dirty="0">
                          <a:solidFill>
                            <a:schemeClr val="tx1"/>
                          </a:solidFill>
                        </a:rPr>
                        <a:t>Capstone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277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3218" y="6211669"/>
            <a:ext cx="381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*Units converted to quarter-system as Quarter-Units = Semester-Units / 2 x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4977" y="-4207"/>
            <a:ext cx="12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Reference?</a:t>
            </a:r>
          </a:p>
        </p:txBody>
      </p:sp>
    </p:spTree>
    <p:extLst>
      <p:ext uri="{BB962C8B-B14F-4D97-AF65-F5344CB8AC3E}">
        <p14:creationId xmlns:p14="http://schemas.microsoft.com/office/powerpoint/2010/main" val="319030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Drexel University (5 </a:t>
            </a:r>
            <a:r>
              <a:rPr lang="en-US" dirty="0" err="1"/>
              <a:t>yr</a:t>
            </a:r>
            <a:r>
              <a:rPr lang="en-US" dirty="0"/>
              <a:t>) – 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333915"/>
              </p:ext>
            </p:extLst>
          </p:nvPr>
        </p:nvGraphicFramePr>
        <p:xfrm>
          <a:off x="-2" y="1724217"/>
          <a:ext cx="12209163" cy="446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9333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r>
                        <a:rPr lang="en-US" sz="1600" dirty="0"/>
                        <a:t> 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err="1"/>
                        <a:t>Calc</a:t>
                      </a:r>
                      <a:r>
                        <a:rPr lang="en-US" sz="1600" i="1" dirty="0"/>
                        <a:t> II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Multivar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Physics 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Physics II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Physics III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</a:t>
                      </a:r>
                      <a:r>
                        <a:rPr lang="en-US" baseline="0" dirty="0"/>
                        <a:t> I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Chem</a:t>
                      </a:r>
                      <a:r>
                        <a:rPr lang="en-US" i="1" baseline="0" dirty="0"/>
                        <a:t> I</a:t>
                      </a:r>
                      <a:endParaRPr lang="en-US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Chem</a:t>
                      </a:r>
                      <a:r>
                        <a:rPr lang="en-US" dirty="0"/>
                        <a:t> II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24.5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Total</a:t>
                      </a:r>
                    </a:p>
                  </a:txBody>
                  <a:tcPr marL="9144" marR="9144" marT="9144" marB="914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159.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FF6600"/>
                        </a:solidFill>
                      </a:endParaRPr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97</a:t>
                      </a:r>
                    </a:p>
                  </a:txBody>
                  <a:tcPr marL="9144" marR="9144" marT="9144" marB="9144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+GE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marL="9144" marR="9144" marT="9144" marB="9144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144" marR="9144" marT="9144" marB="9144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Lin.</a:t>
                      </a:r>
                      <a:r>
                        <a:rPr lang="en-US" sz="1400" i="1" baseline="0" dirty="0"/>
                        <a:t> Eng. Systems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Eng.</a:t>
                      </a:r>
                      <a:r>
                        <a:rPr lang="en-US" sz="1400" i="1" baseline="0" dirty="0"/>
                        <a:t> Reliability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Comp. Lab</a:t>
                      </a:r>
                      <a:r>
                        <a:rPr lang="en-US" sz="1400" i="1" baseline="0" dirty="0"/>
                        <a:t> I-III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</a:rPr>
                        <a:t>Eng.</a:t>
                      </a:r>
                      <a:r>
                        <a:rPr lang="en-US" sz="1600" i="1" baseline="0" dirty="0">
                          <a:solidFill>
                            <a:schemeClr val="tx1"/>
                          </a:solidFill>
                        </a:rPr>
                        <a:t> Ethics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Eng. 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</a:rPr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Dyn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Mech.</a:t>
                      </a:r>
                      <a:r>
                        <a:rPr lang="en-US" sz="120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Behav</a:t>
                      </a:r>
                      <a:r>
                        <a:rPr lang="en-US" sz="12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of Mat.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Fund.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Mat.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Basic</a:t>
                      </a:r>
                      <a:r>
                        <a:rPr lang="en-US" sz="1200" baseline="0" dirty="0"/>
                        <a:t> Fluid Mech.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</a:t>
                      </a:r>
                      <a:r>
                        <a:rPr lang="en-US" sz="1600" i="1" dirty="0"/>
                        <a:t>ntro </a:t>
                      </a:r>
                      <a:r>
                        <a:rPr lang="en-US" sz="1600" i="1" dirty="0" err="1"/>
                        <a:t>Thermo</a:t>
                      </a:r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Heat Transfer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Perf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Enhance. of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Dyn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. Sys.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Beg.</a:t>
                      </a:r>
                      <a:r>
                        <a:rPr lang="en-US" sz="1200" i="1" baseline="0" dirty="0"/>
                        <a:t> Comp. Aid. Draft. for Design</a:t>
                      </a:r>
                      <a:endParaRPr lang="en-US" sz="1200" i="1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 err="1">
                          <a:solidFill>
                            <a:srgbClr val="0000FF"/>
                          </a:solidFill>
                        </a:rPr>
                        <a:t>Eval</a:t>
                      </a:r>
                      <a:r>
                        <a:rPr lang="en-US" sz="1200" i="1" dirty="0">
                          <a:solidFill>
                            <a:srgbClr val="0000FF"/>
                          </a:solidFill>
                        </a:rPr>
                        <a:t> &amp; </a:t>
                      </a:r>
                      <a:r>
                        <a:rPr lang="en-US" sz="1200" i="1" dirty="0" err="1">
                          <a:solidFill>
                            <a:srgbClr val="0000FF"/>
                          </a:solidFill>
                        </a:rPr>
                        <a:t>Pres</a:t>
                      </a:r>
                      <a:r>
                        <a:rPr lang="en-US" sz="1200" i="1" dirty="0">
                          <a:solidFill>
                            <a:srgbClr val="0000FF"/>
                          </a:solidFill>
                        </a:rPr>
                        <a:t> of </a:t>
                      </a:r>
                      <a:r>
                        <a:rPr lang="en-US" sz="1200" i="1" dirty="0" err="1">
                          <a:solidFill>
                            <a:srgbClr val="0000FF"/>
                          </a:solidFill>
                        </a:rPr>
                        <a:t>Experim</a:t>
                      </a:r>
                      <a:r>
                        <a:rPr lang="en-US" sz="1200" i="1" dirty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i="1" baseline="0" dirty="0">
                          <a:solidFill>
                            <a:srgbClr val="0000FF"/>
                          </a:solidFill>
                        </a:rPr>
                        <a:t> Data I</a:t>
                      </a:r>
                      <a:endParaRPr lang="en-US" sz="1200" i="1" dirty="0">
                        <a:solidFill>
                          <a:srgbClr val="0000FF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Foundations</a:t>
                      </a:r>
                      <a:r>
                        <a:rPr lang="en-US" sz="1200" i="1" baseline="0" dirty="0"/>
                        <a:t> of CAD</a:t>
                      </a:r>
                      <a:endParaRPr lang="en-US" sz="12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err="1">
                          <a:solidFill>
                            <a:schemeClr val="tx1"/>
                          </a:solidFill>
                        </a:rPr>
                        <a:t>Dyn</a:t>
                      </a:r>
                      <a:r>
                        <a:rPr lang="en-US" sz="1600" i="1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i="1" baseline="0" dirty="0">
                          <a:solidFill>
                            <a:schemeClr val="tx1"/>
                          </a:solidFill>
                        </a:rPr>
                        <a:t> of Eng. Sys. 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i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Mech Mat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rgbClr val="0000FF"/>
                          </a:solidFill>
                        </a:rPr>
                        <a:t>Thermo-fluid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Thermo Analysis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Intro to Controls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/>
                        <a:t>Eng.</a:t>
                      </a:r>
                      <a:r>
                        <a:rPr lang="en-US" sz="1200" i="1" baseline="0" dirty="0"/>
                        <a:t> </a:t>
                      </a:r>
                      <a:r>
                        <a:rPr lang="en-US" sz="1200" i="1" dirty="0"/>
                        <a:t>Design Lab I-III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 err="1">
                          <a:solidFill>
                            <a:srgbClr val="0000FF"/>
                          </a:solidFill>
                        </a:rPr>
                        <a:t>Eval</a:t>
                      </a:r>
                      <a:r>
                        <a:rPr lang="en-US" sz="1200" i="1" dirty="0">
                          <a:solidFill>
                            <a:srgbClr val="0000FF"/>
                          </a:solidFill>
                        </a:rPr>
                        <a:t> &amp; </a:t>
                      </a:r>
                      <a:r>
                        <a:rPr lang="en-US" sz="1200" i="1" dirty="0" err="1">
                          <a:solidFill>
                            <a:srgbClr val="0000FF"/>
                          </a:solidFill>
                        </a:rPr>
                        <a:t>Pres</a:t>
                      </a:r>
                      <a:r>
                        <a:rPr lang="en-US" sz="1200" i="1" dirty="0">
                          <a:solidFill>
                            <a:srgbClr val="0000FF"/>
                          </a:solidFill>
                        </a:rPr>
                        <a:t> of </a:t>
                      </a:r>
                      <a:r>
                        <a:rPr lang="en-US" sz="1200" i="1" dirty="0" err="1">
                          <a:solidFill>
                            <a:srgbClr val="0000FF"/>
                          </a:solidFill>
                        </a:rPr>
                        <a:t>Experim</a:t>
                      </a:r>
                      <a:r>
                        <a:rPr lang="en-US" sz="1200" i="1" dirty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i="1" baseline="0" dirty="0">
                          <a:solidFill>
                            <a:srgbClr val="0000FF"/>
                          </a:solidFill>
                        </a:rPr>
                        <a:t> Data II</a:t>
                      </a:r>
                      <a:endParaRPr lang="en-US" sz="1200" i="1" dirty="0">
                        <a:solidFill>
                          <a:srgbClr val="0000FF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Intro to CAD &amp;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Manufact</a:t>
                      </a:r>
                      <a:r>
                        <a:rPr lang="en-US" sz="1200" baseline="0" dirty="0"/>
                        <a:t>.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err="1">
                          <a:solidFill>
                            <a:srgbClr val="3366FF"/>
                          </a:solidFill>
                        </a:rPr>
                        <a:t>Dyn</a:t>
                      </a:r>
                      <a:r>
                        <a:rPr lang="en-US" sz="1600" i="1" dirty="0">
                          <a:solidFill>
                            <a:srgbClr val="3366FF"/>
                          </a:solidFill>
                        </a:rPr>
                        <a:t>. Sys.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i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Exp. </a:t>
                      </a:r>
                      <a:r>
                        <a:rPr lang="en-US" sz="1600" i="1" kern="1200" dirty="0" err="1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Mech</a:t>
                      </a:r>
                      <a:r>
                        <a:rPr lang="en-US" sz="1600" i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rgbClr val="0000FF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Sr. Design I-III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rgbClr val="000000"/>
                          </a:solidFill>
                        </a:rPr>
                        <a:t>History of Tech.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19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277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21421" y="0"/>
            <a:ext cx="272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Eng</a:t>
            </a:r>
            <a:r>
              <a:rPr lang="en-US" dirty="0"/>
              <a:t> units is not equal to 97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3218" y="6211669"/>
            <a:ext cx="381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 = </a:t>
            </a:r>
            <a:r>
              <a:rPr lang="en-US" dirty="0" err="1"/>
              <a:t>Hist</a:t>
            </a:r>
            <a:r>
              <a:rPr lang="en-US" dirty="0"/>
              <a:t> of Tech (3) + English (9) + 4 GE Electives (12)</a:t>
            </a:r>
          </a:p>
        </p:txBody>
      </p:sp>
    </p:spTree>
    <p:extLst>
      <p:ext uri="{BB962C8B-B14F-4D97-AF65-F5344CB8AC3E}">
        <p14:creationId xmlns:p14="http://schemas.microsoft.com/office/powerpoint/2010/main" val="252223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137" y="2498725"/>
            <a:ext cx="6765758" cy="1325563"/>
          </a:xfrm>
        </p:spPr>
        <p:txBody>
          <a:bodyPr/>
          <a:lstStyle/>
          <a:p>
            <a:r>
              <a:rPr lang="en-US" dirty="0"/>
              <a:t>Course Number Slides</a:t>
            </a:r>
          </a:p>
        </p:txBody>
      </p:sp>
    </p:spTree>
    <p:extLst>
      <p:ext uri="{BB962C8B-B14F-4D97-AF65-F5344CB8AC3E}">
        <p14:creationId xmlns:p14="http://schemas.microsoft.com/office/powerpoint/2010/main" val="155307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7113" cy="1325563"/>
          </a:xfrm>
        </p:spPr>
        <p:txBody>
          <a:bodyPr/>
          <a:lstStyle/>
          <a:p>
            <a:r>
              <a:rPr lang="en-US" dirty="0"/>
              <a:t>Brown University – Course Title - </a:t>
            </a:r>
            <a:r>
              <a:rPr lang="en-US" b="1" dirty="0"/>
              <a:t>INCOMPLETE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-2" y="1724217"/>
          <a:ext cx="12209163" cy="446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9333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Inter. </a:t>
                      </a:r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Req.</a:t>
                      </a:r>
                      <a:r>
                        <a:rPr lang="en-US" baseline="0" dirty="0"/>
                        <a:t> TE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Equil</a:t>
                      </a:r>
                      <a:r>
                        <a:rPr lang="en-US" sz="1200" dirty="0"/>
                        <a:t>., Rate,</a:t>
                      </a:r>
                      <a:r>
                        <a:rPr lang="en-US" sz="1200" baseline="0" dirty="0"/>
                        <a:t> &amp; Structure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300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FF66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28?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Methods of Applied Math 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Intro</a:t>
                      </a:r>
                      <a:r>
                        <a:rPr lang="en-US" sz="1400" baseline="0" dirty="0"/>
                        <a:t> to Sci. Comp</a:t>
                      </a:r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Elect. &amp; Mag.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Dyn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. &amp;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Vib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Mech. Of Solids &amp;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Mat.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Sci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Fluid Mech.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Thermo-dynamics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Heat Transfer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Intro to Eng.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Methods of Applied Math II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0" dirty="0">
                          <a:solidFill>
                            <a:srgbClr val="000000"/>
                          </a:solidFill>
                        </a:rPr>
                        <a:t>Elect.</a:t>
                      </a:r>
                      <a:r>
                        <a:rPr lang="en-US" sz="1200" i="0" baseline="0" dirty="0">
                          <a:solidFill>
                            <a:srgbClr val="000000"/>
                          </a:solidFill>
                        </a:rPr>
                        <a:t> Circuits &amp; Signals</a:t>
                      </a:r>
                      <a:endParaRPr lang="en-US" sz="1200" i="0" dirty="0">
                        <a:solidFill>
                          <a:srgbClr val="00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246070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1858</Words>
  <Application>Microsoft Office PowerPoint</Application>
  <PresentationFormat>Widescreen</PresentationFormat>
  <Paragraphs>906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UC San Diego – Course Title</vt:lpstr>
      <vt:lpstr>UC Berkeley – Course Title</vt:lpstr>
      <vt:lpstr>UCLA – Course Title</vt:lpstr>
      <vt:lpstr>UC Irvine – Course Title</vt:lpstr>
      <vt:lpstr>UC Davis – Course Title</vt:lpstr>
      <vt:lpstr>UC Merced – Course Title</vt:lpstr>
      <vt:lpstr>Drexel University (5 yr) – Course Title</vt:lpstr>
      <vt:lpstr>Course Number Slides</vt:lpstr>
      <vt:lpstr>Brown University – Course Title - INCOMPLETE</vt:lpstr>
      <vt:lpstr>UC San Diego – Course Number</vt:lpstr>
      <vt:lpstr>UC Berkeley – Course Number</vt:lpstr>
      <vt:lpstr>UCLA – Course Number</vt:lpstr>
      <vt:lpstr>UC Irvine – Course Number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San Diego – Course Numbers</dc:title>
  <dc:creator>Jan</dc:creator>
  <cp:lastModifiedBy>Jeffrey Wang</cp:lastModifiedBy>
  <cp:revision>54</cp:revision>
  <dcterms:created xsi:type="dcterms:W3CDTF">2017-08-24T03:58:38Z</dcterms:created>
  <dcterms:modified xsi:type="dcterms:W3CDTF">2017-09-05T00:24:30Z</dcterms:modified>
</cp:coreProperties>
</file>