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3" r:id="rId4"/>
    <p:sldId id="277" r:id="rId5"/>
    <p:sldId id="279" r:id="rId6"/>
    <p:sldId id="278" r:id="rId7"/>
    <p:sldId id="280" r:id="rId8"/>
    <p:sldId id="274" r:id="rId9"/>
    <p:sldId id="276" r:id="rId10"/>
    <p:sldId id="275" r:id="rId11"/>
    <p:sldId id="258" r:id="rId12"/>
    <p:sldId id="259" r:id="rId13"/>
    <p:sldId id="260" r:id="rId14"/>
    <p:sldId id="266" r:id="rId15"/>
    <p:sldId id="261" r:id="rId16"/>
    <p:sldId id="262" r:id="rId17"/>
    <p:sldId id="269" r:id="rId18"/>
    <p:sldId id="265" r:id="rId19"/>
    <p:sldId id="267" r:id="rId20"/>
    <p:sldId id="271" r:id="rId21"/>
    <p:sldId id="270" r:id="rId22"/>
    <p:sldId id="26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ianinblack.net/librarianinblack/adobespi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story behind Module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 262</a:t>
            </a:r>
          </a:p>
        </p:txBody>
      </p:sp>
    </p:spTree>
    <p:extLst>
      <p:ext uri="{BB962C8B-B14F-4D97-AF65-F5344CB8AC3E}">
        <p14:creationId xmlns:p14="http://schemas.microsoft.com/office/powerpoint/2010/main" val="237963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9232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log file </a:t>
            </a:r>
            <a:r>
              <a:rPr lang="en-US" sz="2400" dirty="0" smtClean="0"/>
              <a:t>is a recording of program behavior  </a:t>
            </a:r>
          </a:p>
          <a:p>
            <a:r>
              <a:rPr lang="en-US" sz="2400" dirty="0" smtClean="0"/>
              <a:t>You can find two example log files in the “Module 1” folder on Canvas</a:t>
            </a:r>
          </a:p>
          <a:p>
            <a:pPr lvl="1"/>
            <a:r>
              <a:rPr lang="en-US" sz="2200" dirty="0" smtClean="0"/>
              <a:t>Each log file contains a sequence of events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308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(1): a program that helps you count how many keystrokes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848" y="26353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Good</a:t>
            </a:r>
          </a:p>
          <a:p>
            <a:r>
              <a:rPr lang="en-US" sz="2400" dirty="0"/>
              <a:t>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848" y="4088374"/>
            <a:ext cx="119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2378" y="2397211"/>
            <a:ext cx="3452116" cy="3188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4041" y="2681490"/>
            <a:ext cx="307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ount_keystrokes</a:t>
            </a:r>
            <a:r>
              <a:rPr lang="en-US" sz="2400" dirty="0" smtClean="0"/>
              <a:t>.c</a:t>
            </a:r>
            <a:endParaRPr lang="en-US" sz="2400" dirty="0"/>
          </a:p>
          <a:p>
            <a:r>
              <a:rPr lang="en-US" sz="2400" dirty="0"/>
              <a:t>is </a:t>
            </a:r>
          </a:p>
          <a:p>
            <a:r>
              <a:rPr lang="en-US" sz="2400" dirty="0"/>
              <a:t>compiled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78202" y="2844527"/>
            <a:ext cx="4191855" cy="105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Count_keystrokes.c is a C program; this program has a security vulnerability!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10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496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6911" y="2042474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1192" y="1708843"/>
            <a:ext cx="2996605" cy="257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1296" y="2288981"/>
            <a:ext cx="2631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  <a:p>
            <a:r>
              <a:rPr lang="en-US" b="1" dirty="0"/>
              <a:t>c</a:t>
            </a:r>
            <a:r>
              <a:rPr lang="en-US" b="1" dirty="0" smtClean="0"/>
              <a:t>ount_keystrokes</a:t>
            </a:r>
            <a:r>
              <a:rPr lang="en-US" b="1" dirty="0" smtClean="0"/>
              <a:t>.exe</a:t>
            </a:r>
            <a:endParaRPr lang="en-US" b="1" dirty="0"/>
          </a:p>
          <a:p>
            <a:r>
              <a:rPr lang="en-US" b="1" dirty="0"/>
              <a:t>is </a:t>
            </a:r>
            <a:endParaRPr lang="en-US" b="1" dirty="0"/>
          </a:p>
          <a:p>
            <a:r>
              <a:rPr lang="en-US" b="1" dirty="0" smtClean="0"/>
              <a:t>running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5106" y="2295196"/>
            <a:ext cx="120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51349" y="2208944"/>
            <a:ext cx="864352" cy="1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2107" y="1974006"/>
            <a:ext cx="2745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b="1" dirty="0"/>
              <a:t>(How many keystrokes</a:t>
            </a:r>
          </a:p>
          <a:p>
            <a:r>
              <a:rPr lang="en-US" b="1" dirty="0"/>
              <a:t>are typed </a:t>
            </a:r>
            <a:r>
              <a:rPr lang="en-US" b="1" dirty="0" smtClean="0"/>
              <a:t>in</a:t>
            </a:r>
            <a:r>
              <a:rPr lang="en-US" b="1" dirty="0"/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0392" y="2491079"/>
            <a:ext cx="14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Keystrokes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88682" y="5483239"/>
            <a:ext cx="1119116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51175" y="5298573"/>
            <a:ext cx="1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 file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73526" y="5060446"/>
            <a:ext cx="1742302" cy="108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03480" y="5135694"/>
            <a:ext cx="154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Tracer </a:t>
            </a:r>
          </a:p>
          <a:p>
            <a:r>
              <a:rPr lang="en-US" b="1" dirty="0"/>
              <a:t>= observe &amp;</a:t>
            </a:r>
          </a:p>
          <a:p>
            <a:r>
              <a:rPr lang="en-US" b="1" dirty="0"/>
              <a:t>record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55918" y="4456837"/>
            <a:ext cx="13647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44677" y="4523160"/>
            <a:ext cx="327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Observe program behavior</a:t>
            </a:r>
          </a:p>
        </p:txBody>
      </p:sp>
    </p:spTree>
    <p:extLst>
      <p:ext uri="{BB962C8B-B14F-4D97-AF65-F5344CB8AC3E}">
        <p14:creationId xmlns:p14="http://schemas.microsoft.com/office/powerpoint/2010/main" val="86212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37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(3): a program that helps you count how many keystrokes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346" y="3667133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Hacker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0862" y="3805578"/>
            <a:ext cx="1140738" cy="1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55117" y="5596255"/>
            <a:ext cx="1119116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7087" y="5348163"/>
            <a:ext cx="1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39961" y="5173462"/>
            <a:ext cx="1742302" cy="108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1112" y="4636176"/>
            <a:ext cx="327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Observe program behavior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58580" y="4468223"/>
            <a:ext cx="13647" cy="70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582" y="5187979"/>
            <a:ext cx="154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Tracer </a:t>
            </a:r>
          </a:p>
          <a:p>
            <a:r>
              <a:rPr lang="en-US" b="1" dirty="0"/>
              <a:t>= observe &amp;</a:t>
            </a:r>
          </a:p>
          <a:p>
            <a:r>
              <a:rPr lang="en-US" b="1" dirty="0"/>
              <a:t>record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A8DB3A6-C23A-4E9E-B22E-EA96330DB4D1}"/>
              </a:ext>
            </a:extLst>
          </p:cNvPr>
          <p:cNvCxnSpPr/>
          <p:nvPr/>
        </p:nvCxnSpPr>
        <p:spPr>
          <a:xfrm>
            <a:off x="6747087" y="2994181"/>
            <a:ext cx="1291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EE15B547-2629-428C-BAE0-B80BC4B3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6478" y="2166377"/>
            <a:ext cx="1655609" cy="1655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AD028E6-5AE4-45D7-8FC6-88BB4F43C69B}"/>
              </a:ext>
            </a:extLst>
          </p:cNvPr>
          <p:cNvSpPr txBox="1"/>
          <p:nvPr/>
        </p:nvSpPr>
        <p:spPr>
          <a:xfrm>
            <a:off x="7811613" y="380557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 something malicious…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19BBF41-0664-4127-8027-52C755B0AC73}"/>
              </a:ext>
            </a:extLst>
          </p:cNvPr>
          <p:cNvSpPr txBox="1"/>
          <p:nvPr/>
        </p:nvSpPr>
        <p:spPr>
          <a:xfrm>
            <a:off x="2456083" y="3065622"/>
            <a:ext cx="94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inputs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1600" y="1790303"/>
            <a:ext cx="3228719" cy="257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41704" y="2370441"/>
            <a:ext cx="2835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  <a:p>
            <a:r>
              <a:rPr lang="en-US" b="1" dirty="0"/>
              <a:t>c</a:t>
            </a:r>
            <a:r>
              <a:rPr lang="en-US" b="1" dirty="0" smtClean="0"/>
              <a:t>ount_keystrokes</a:t>
            </a:r>
            <a:r>
              <a:rPr lang="en-US" b="1" dirty="0" smtClean="0"/>
              <a:t>.exe</a:t>
            </a:r>
            <a:endParaRPr lang="en-US" b="1" dirty="0"/>
          </a:p>
          <a:p>
            <a:r>
              <a:rPr lang="en-US" b="1" dirty="0"/>
              <a:t>is </a:t>
            </a:r>
            <a:endParaRPr lang="en-US" b="1" dirty="0"/>
          </a:p>
          <a:p>
            <a:r>
              <a:rPr lang="en-US" b="1" dirty="0" smtClean="0"/>
              <a:t>running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23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5121"/>
          </a:xfrm>
        </p:spPr>
        <p:txBody>
          <a:bodyPr/>
          <a:lstStyle/>
          <a:p>
            <a:r>
              <a:rPr lang="en-US" dirty="0"/>
              <a:t>Goal of Module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goal is to implement a simple intrusion detector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will be given two log files which are mentioned in the previous two slides, respectively 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are asked to write Python scripts to: </a:t>
            </a:r>
          </a:p>
          <a:p>
            <a:pPr lvl="1"/>
            <a:r>
              <a:rPr lang="en-US" sz="2000" dirty="0" smtClean="0"/>
              <a:t>Conduct keyword search to find interesting events </a:t>
            </a:r>
            <a:endParaRPr lang="en-US" sz="2000" dirty="0"/>
          </a:p>
          <a:p>
            <a:pPr lvl="1"/>
            <a:r>
              <a:rPr lang="en-US" sz="2000" dirty="0" smtClean="0"/>
              <a:t>Analyze the security-related event classes </a:t>
            </a:r>
            <a:endParaRPr lang="en-US" sz="2000" dirty="0"/>
          </a:p>
          <a:p>
            <a:pPr lvl="1"/>
            <a:r>
              <a:rPr lang="en-US" sz="2000" dirty="0" smtClean="0"/>
              <a:t>Analyze the suspicious event sequences</a:t>
            </a:r>
            <a:endParaRPr lang="en-US" sz="2000" dirty="0"/>
          </a:p>
          <a:p>
            <a:r>
              <a:rPr lang="en-US" sz="2400" dirty="0"/>
              <a:t>Good news: we will provide you with some example Python scripts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67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when nobody is attacking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430200" cy="4050792"/>
          </a:xfrm>
        </p:spPr>
        <p:txBody>
          <a:bodyPr>
            <a:normAutofit/>
          </a:bodyPr>
          <a:lstStyle/>
          <a:p>
            <a:r>
              <a:rPr lang="en-US" dirty="0"/>
              <a:t>C source code: count_keystrokes.c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main(int argc, char *argv[]) {</a:t>
            </a:r>
          </a:p>
          <a:p>
            <a:pPr marL="0" indent="0">
              <a:buNone/>
            </a:pPr>
            <a:r>
              <a:rPr lang="en-US" dirty="0"/>
              <a:t>    printf("Try to exec /bin/</a:t>
            </a:r>
            <a:r>
              <a:rPr lang="en-US" dirty="0" err="1"/>
              <a:t>sh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vuln();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5040407" y="3161734"/>
            <a:ext cx="2130706" cy="14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9055" y="2838569"/>
            <a:ext cx="4064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events are happening?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vulnerable program </a:t>
            </a:r>
            <a:r>
              <a:rPr lang="en-US" dirty="0" smtClean="0"/>
              <a:t>starts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Something is </a:t>
            </a:r>
            <a:r>
              <a:rPr lang="en-US" dirty="0" smtClean="0"/>
              <a:t>written to </a:t>
            </a:r>
            <a:r>
              <a:rPr lang="en-US" dirty="0"/>
              <a:t>console;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vulnerable function is called!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242645F-DC9F-43C2-8490-57A5CA4C771E}"/>
              </a:ext>
            </a:extLst>
          </p:cNvPr>
          <p:cNvCxnSpPr>
            <a:cxnSpLocks/>
          </p:cNvCxnSpPr>
          <p:nvPr/>
        </p:nvCxnSpPr>
        <p:spPr>
          <a:xfrm flipV="1">
            <a:off x="4882465" y="3555077"/>
            <a:ext cx="2288648" cy="8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08B324AF-731A-4721-8AE6-CE78B9BE34B3}"/>
              </a:ext>
            </a:extLst>
          </p:cNvPr>
          <p:cNvCxnSpPr>
            <a:cxnSpLocks/>
          </p:cNvCxnSpPr>
          <p:nvPr/>
        </p:nvCxnSpPr>
        <p:spPr>
          <a:xfrm flipV="1">
            <a:off x="2338647" y="3850243"/>
            <a:ext cx="4832466" cy="1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when nobody is attacking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4302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source code: count_keystrokes.c</a:t>
            </a:r>
          </a:p>
          <a:p>
            <a:pPr marL="0" indent="0">
              <a:buNone/>
            </a:pPr>
            <a:r>
              <a:rPr lang="en-US" dirty="0"/>
              <a:t>int vuln() {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buf</a:t>
            </a:r>
            <a:r>
              <a:rPr lang="en-US" dirty="0"/>
              <a:t>[80];</a:t>
            </a:r>
          </a:p>
          <a:p>
            <a:pPr marL="0" indent="0">
              <a:buNone/>
            </a:pPr>
            <a:r>
              <a:rPr lang="en-US" dirty="0"/>
              <a:t>    int r;</a:t>
            </a:r>
          </a:p>
          <a:p>
            <a:pPr marL="0" indent="0">
              <a:buNone/>
            </a:pPr>
            <a:r>
              <a:rPr lang="en-US" dirty="0"/>
              <a:t>    r = read(0, buf, 400);</a:t>
            </a:r>
          </a:p>
          <a:p>
            <a:pPr marL="0" indent="0">
              <a:buNone/>
            </a:pPr>
            <a:r>
              <a:rPr lang="en-US" dirty="0"/>
              <a:t>    printf("\</a:t>
            </a:r>
            <a:r>
              <a:rPr lang="en-US" dirty="0" err="1"/>
              <a:t>nRead</a:t>
            </a:r>
            <a:r>
              <a:rPr lang="en-US" dirty="0"/>
              <a:t> %d bytes. buf is %s\n", r, buf);</a:t>
            </a:r>
          </a:p>
          <a:p>
            <a:pPr marL="0" indent="0">
              <a:buNone/>
            </a:pPr>
            <a:r>
              <a:rPr lang="en-US" dirty="0"/>
              <a:t>    puts("No shell for you :(");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3003665" y="2455025"/>
            <a:ext cx="344147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81F74E1-FACA-4659-97F2-A87143D1EF4B}"/>
              </a:ext>
            </a:extLst>
          </p:cNvPr>
          <p:cNvSpPr txBox="1"/>
          <p:nvPr/>
        </p:nvSpPr>
        <p:spPr>
          <a:xfrm>
            <a:off x="6445135" y="2277687"/>
            <a:ext cx="5347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character array w/ 80 bytes is defined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smtClean="0"/>
              <a:t>integer </a:t>
            </a:r>
            <a:r>
              <a:rPr lang="en-US" dirty="0"/>
              <a:t>variable </a:t>
            </a:r>
            <a:r>
              <a:rPr lang="en-US" i="1" dirty="0"/>
              <a:t>r </a:t>
            </a:r>
            <a:r>
              <a:rPr lang="en-US" dirty="0"/>
              <a:t>is also </a:t>
            </a:r>
            <a:r>
              <a:rPr lang="en-US" dirty="0" smtClean="0"/>
              <a:t>defined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 maximum of 400 characters can be </a:t>
            </a:r>
            <a:r>
              <a:rPr lang="en-US" dirty="0" smtClean="0"/>
              <a:t>read! </a:t>
            </a:r>
            <a:r>
              <a:rPr lang="en-US" i="1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actual </a:t>
            </a:r>
            <a:r>
              <a:rPr lang="en-US" dirty="0"/>
              <a:t>number of keystrokes </a:t>
            </a:r>
            <a:r>
              <a:rPr lang="en-US" dirty="0" smtClean="0"/>
              <a:t>is </a:t>
            </a:r>
            <a:r>
              <a:rPr lang="en-US" dirty="0"/>
              <a:t>stored into </a:t>
            </a:r>
            <a:r>
              <a:rPr lang="en-US" i="1" dirty="0"/>
              <a:t>r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keystrokes, and print out the original </a:t>
            </a:r>
            <a:r>
              <a:rPr lang="en-US" dirty="0" smtClean="0"/>
              <a:t>keystrokes (Note </a:t>
            </a:r>
            <a:r>
              <a:rPr lang="en-US" dirty="0"/>
              <a:t>that ENTER key is also counted as </a:t>
            </a:r>
            <a:r>
              <a:rPr lang="en-US" dirty="0" smtClean="0"/>
              <a:t>one)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string is printed </a:t>
            </a:r>
            <a:r>
              <a:rPr lang="en-US" dirty="0" smtClean="0"/>
              <a:t>out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</a:t>
            </a:r>
            <a:r>
              <a:rPr lang="en-US" dirty="0" smtClean="0"/>
              <a:t>to caller function </a:t>
            </a:r>
            <a:r>
              <a:rPr lang="en-US" dirty="0"/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94233EE-DB32-465E-93A0-4F9B75EE24FE}"/>
              </a:ext>
            </a:extLst>
          </p:cNvPr>
          <p:cNvCxnSpPr>
            <a:cxnSpLocks/>
          </p:cNvCxnSpPr>
          <p:nvPr/>
        </p:nvCxnSpPr>
        <p:spPr>
          <a:xfrm flipV="1">
            <a:off x="3951316" y="3009207"/>
            <a:ext cx="2493819" cy="87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AACFD72-4A07-496D-AFFD-652CD3407DB7}"/>
              </a:ext>
            </a:extLst>
          </p:cNvPr>
          <p:cNvCxnSpPr>
            <a:cxnSpLocks/>
          </p:cNvCxnSpPr>
          <p:nvPr/>
        </p:nvCxnSpPr>
        <p:spPr>
          <a:xfrm flipV="1">
            <a:off x="5142807" y="3846022"/>
            <a:ext cx="1302328" cy="4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871C7A9-C67F-418C-9202-9352E7CC5C5E}"/>
              </a:ext>
            </a:extLst>
          </p:cNvPr>
          <p:cNvCxnSpPr>
            <a:cxnSpLocks/>
          </p:cNvCxnSpPr>
          <p:nvPr/>
        </p:nvCxnSpPr>
        <p:spPr>
          <a:xfrm flipV="1">
            <a:off x="4555375" y="4666211"/>
            <a:ext cx="1889760" cy="23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0B55D07-AF6A-487B-93E5-7BC7BFFE1092}"/>
              </a:ext>
            </a:extLst>
          </p:cNvPr>
          <p:cNvCxnSpPr/>
          <p:nvPr/>
        </p:nvCxnSpPr>
        <p:spPr>
          <a:xfrm flipV="1">
            <a:off x="2050473" y="2721033"/>
            <a:ext cx="4394662" cy="7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5C24C3DF-C4B8-4445-B473-7228EB574AEE}"/>
              </a:ext>
            </a:extLst>
          </p:cNvPr>
          <p:cNvCxnSpPr/>
          <p:nvPr/>
        </p:nvCxnSpPr>
        <p:spPr>
          <a:xfrm flipV="1">
            <a:off x="2482735" y="4948844"/>
            <a:ext cx="396240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when nobody is attacking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430200" cy="4050792"/>
          </a:xfrm>
        </p:spPr>
        <p:txBody>
          <a:bodyPr>
            <a:normAutofit/>
          </a:bodyPr>
          <a:lstStyle/>
          <a:p>
            <a:r>
              <a:rPr lang="en-US" dirty="0"/>
              <a:t>C source code: count_keystrokes.c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main(int argc, char *argv[]) {</a:t>
            </a:r>
          </a:p>
          <a:p>
            <a:pPr marL="0" indent="0">
              <a:buNone/>
            </a:pPr>
            <a:r>
              <a:rPr lang="en-US" dirty="0"/>
              <a:t>    printf("Try to exec /bin/</a:t>
            </a:r>
            <a:r>
              <a:rPr lang="en-US" dirty="0" err="1"/>
              <a:t>sh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vuln();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1322" y="4024390"/>
            <a:ext cx="451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main() returns, </a:t>
            </a:r>
            <a:r>
              <a:rPr lang="en-US" dirty="0" smtClean="0"/>
              <a:t>and the program ends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F249297-810C-4DCA-A33E-139BC38CC9BF}"/>
              </a:ext>
            </a:extLst>
          </p:cNvPr>
          <p:cNvCxnSpPr/>
          <p:nvPr/>
        </p:nvCxnSpPr>
        <p:spPr>
          <a:xfrm flipV="1">
            <a:off x="2471651" y="4228407"/>
            <a:ext cx="4699462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What the Attacker is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296777" cy="4050792"/>
          </a:xfrm>
        </p:spPr>
        <p:txBody>
          <a:bodyPr>
            <a:noAutofit/>
          </a:bodyPr>
          <a:lstStyle/>
          <a:p>
            <a:r>
              <a:rPr lang="en-US" sz="2400" dirty="0"/>
              <a:t>To achieve the learning objective of this module, I will hide something from </a:t>
            </a:r>
            <a:r>
              <a:rPr lang="en-US" sz="2400" dirty="0" smtClean="0"/>
              <a:t>you:</a:t>
            </a:r>
            <a:endParaRPr lang="en-US" sz="2400" dirty="0"/>
          </a:p>
          <a:p>
            <a:pPr lvl="1"/>
            <a:r>
              <a:rPr lang="en-US" sz="2200" dirty="0" smtClean="0"/>
              <a:t>In one of the two log files, </a:t>
            </a:r>
            <a:r>
              <a:rPr lang="en-US" sz="2200" dirty="0" smtClean="0"/>
              <a:t>some </a:t>
            </a:r>
            <a:r>
              <a:rPr lang="en-US" sz="2200" dirty="0"/>
              <a:t>events are malicious</a:t>
            </a:r>
          </a:p>
          <a:p>
            <a:pPr lvl="1"/>
            <a:r>
              <a:rPr lang="en-US" sz="2200" dirty="0"/>
              <a:t>But I am not going to tell you which events are malicious; it is your job to find out </a:t>
            </a:r>
          </a:p>
          <a:p>
            <a:r>
              <a:rPr lang="en-US" sz="2400" dirty="0"/>
              <a:t>The attacker’s goal is to execute some </a:t>
            </a:r>
            <a:r>
              <a:rPr lang="en-US" sz="2400" dirty="0" smtClean="0"/>
              <a:t>malicious code </a:t>
            </a:r>
            <a:r>
              <a:rPr lang="en-US" sz="2400" dirty="0"/>
              <a:t>written by himself</a:t>
            </a:r>
          </a:p>
          <a:p>
            <a:r>
              <a:rPr lang="en-US" sz="2400" dirty="0"/>
              <a:t>In this attack, these code is called </a:t>
            </a:r>
            <a:r>
              <a:rPr lang="en-US" sz="2400" b="1" dirty="0"/>
              <a:t>shell code</a:t>
            </a:r>
          </a:p>
          <a:p>
            <a:r>
              <a:rPr lang="en-US" sz="2400" dirty="0"/>
              <a:t>The shell code are </a:t>
            </a:r>
            <a:r>
              <a:rPr lang="en-US" sz="2400" dirty="0" smtClean="0"/>
              <a:t>NOT part of</a:t>
            </a:r>
            <a:r>
              <a:rPr lang="en-US" sz="2400" dirty="0" smtClean="0"/>
              <a:t> </a:t>
            </a:r>
            <a:r>
              <a:rPr lang="en-US" sz="2400" dirty="0"/>
              <a:t>the original </a:t>
            </a:r>
            <a:r>
              <a:rPr lang="en-US" sz="2400" dirty="0" smtClean="0"/>
              <a:t>program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35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 code?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100 teaches command line commands </a:t>
            </a:r>
          </a:p>
          <a:p>
            <a:pPr lvl="1"/>
            <a:r>
              <a:rPr lang="en-US" dirty="0"/>
              <a:t>Windows command line (cmd.exe)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416194-8A41-4998-828E-21B55E93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74" y="2781460"/>
            <a:ext cx="5254911" cy="33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</a:t>
            </a:r>
            <a:r>
              <a:rPr lang="en-US" sz="2400" dirty="0" smtClean="0"/>
              <a:t>vent</a:t>
            </a:r>
            <a:r>
              <a:rPr lang="en-US" sz="2400" dirty="0"/>
              <a:t>s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Program behavior</a:t>
            </a:r>
            <a:endParaRPr lang="en-US" sz="2400" dirty="0"/>
          </a:p>
          <a:p>
            <a:r>
              <a:rPr lang="en-US" sz="2400" dirty="0" smtClean="0"/>
              <a:t>Logs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47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 code?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100 teaches command line commands </a:t>
            </a:r>
          </a:p>
          <a:p>
            <a:pPr lvl="1"/>
            <a:r>
              <a:rPr lang="en-US" dirty="0"/>
              <a:t>Windows command line</a:t>
            </a:r>
          </a:p>
          <a:p>
            <a:pPr lvl="1"/>
            <a:r>
              <a:rPr lang="en-US" dirty="0"/>
              <a:t>Linux command line (bash)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5C8E7B-C2AE-4A84-A8B8-58D28844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60" y="3279894"/>
            <a:ext cx="7578875" cy="25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 code?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650224" cy="4050792"/>
          </a:xfrm>
        </p:spPr>
        <p:txBody>
          <a:bodyPr>
            <a:normAutofit/>
          </a:bodyPr>
          <a:lstStyle/>
          <a:p>
            <a:r>
              <a:rPr lang="en-US" sz="2400" dirty="0"/>
              <a:t>CYBER 100 teaches command line commands </a:t>
            </a:r>
          </a:p>
          <a:p>
            <a:pPr lvl="1"/>
            <a:r>
              <a:rPr lang="en-US" sz="2000" dirty="0"/>
              <a:t>Windows command line</a:t>
            </a:r>
          </a:p>
          <a:p>
            <a:pPr lvl="1"/>
            <a:r>
              <a:rPr lang="en-US" sz="2000" dirty="0"/>
              <a:t>Linux command line</a:t>
            </a:r>
          </a:p>
          <a:p>
            <a:r>
              <a:rPr lang="en-US" sz="2400" dirty="0" smtClean="0"/>
              <a:t>Shell code is related to a Unix shell, a special application (program) that provides a command line user interface  </a:t>
            </a:r>
          </a:p>
          <a:p>
            <a:r>
              <a:rPr lang="en-US" sz="2400" dirty="0" smtClean="0"/>
              <a:t>Shell code is a sequence of machine-level instructions </a:t>
            </a:r>
          </a:p>
          <a:p>
            <a:pPr lvl="1"/>
            <a:r>
              <a:rPr lang="en-US" sz="2200" dirty="0" smtClean="0"/>
              <a:t>One of these instructions will execute a shell application program  </a:t>
            </a:r>
          </a:p>
          <a:p>
            <a:r>
              <a:rPr lang="en-US" sz="2400" dirty="0" smtClean="0"/>
              <a:t>Shell </a:t>
            </a:r>
            <a:r>
              <a:rPr lang="en-US" sz="2400" dirty="0"/>
              <a:t>code enables the attacker to run some command line commands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6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shell Code get executed?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instructions get executed in a computer?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Programs are compiled to binary files to get executed. When a program starts to be executed, its binary </a:t>
            </a:r>
            <a:r>
              <a:rPr lang="en-US" b="1" dirty="0" smtClean="0">
                <a:sym typeface="Wingdings" panose="05000000000000000000" pitchFamily="2" charset="2"/>
              </a:rPr>
              <a:t>content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which contains machine-level instructions, is stored into </a:t>
            </a:r>
            <a:r>
              <a:rPr lang="en-US" b="1" dirty="0" smtClean="0">
                <a:sym typeface="Wingdings" panose="05000000000000000000" pitchFamily="2" charset="2"/>
              </a:rPr>
              <a:t>memory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/>
              <a:t>How does a computer know where the binary instructions are stored?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CPU in a computer uses a register to remember the position in the memory where the next </a:t>
            </a:r>
            <a:r>
              <a:rPr lang="en-US" b="1" dirty="0" smtClean="0">
                <a:sym typeface="Wingdings" panose="05000000000000000000" pitchFamily="2" charset="2"/>
              </a:rPr>
              <a:t>instruction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is </a:t>
            </a:r>
            <a:r>
              <a:rPr lang="en-US" b="1" dirty="0" smtClean="0">
                <a:sym typeface="Wingdings" panose="05000000000000000000" pitchFamily="2" charset="2"/>
              </a:rPr>
              <a:t>stored 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b="1" dirty="0">
                <a:sym typeface="Wingdings" panose="05000000000000000000" pitchFamily="2" charset="2"/>
              </a:rPr>
              <a:t>In order to get the shell code executed, it first needs to be stored into memory. </a:t>
            </a:r>
            <a:r>
              <a:rPr lang="en-US" sz="2800" b="1" dirty="0" smtClean="0">
                <a:sym typeface="Wingdings" panose="05000000000000000000" pitchFamily="2" charset="2"/>
              </a:rPr>
              <a:t> Then </a:t>
            </a:r>
            <a:r>
              <a:rPr lang="en-US" sz="2800" b="1" dirty="0">
                <a:sym typeface="Wingdings" panose="05000000000000000000" pitchFamily="2" charset="2"/>
              </a:rPr>
              <a:t>we need to know where it is stored to overwrite the register to this position.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70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shell Code get executed?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9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are variables stored when programs are running?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In the memory space allocated for the program by operating system.</a:t>
            </a:r>
          </a:p>
          <a:p>
            <a:r>
              <a:rPr lang="en-US" dirty="0"/>
              <a:t>What happens when more than 80 characters are input into an array which is supposed to store at most 80 characters?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Memory addresses which do not belong to the array are also overwritten. This is the vulnerability we leverage here.</a:t>
            </a:r>
          </a:p>
          <a:p>
            <a:r>
              <a:rPr lang="en-US" dirty="0"/>
              <a:t>OK, so now we can overwrite value in memory addresses which are not supposed to be overwritten. How to overwrite the register by such vulnerability?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When a function is called, the original register’s value is stored somewhere in memory, and then this value is set to the position where the called function is; when the function returns, this value is restored to let the program continue.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/>
              <a:t>Use such vulnerability to overwrite this value to let CPU </a:t>
            </a:r>
            <a:r>
              <a:rPr lang="en-US" sz="2400" b="1" dirty="0" smtClean="0"/>
              <a:t>execute shell </a:t>
            </a:r>
            <a:r>
              <a:rPr lang="en-US" sz="2400" b="1" dirty="0"/>
              <a:t>code!</a:t>
            </a:r>
          </a:p>
        </p:txBody>
      </p:sp>
    </p:spTree>
    <p:extLst>
      <p:ext uri="{BB962C8B-B14F-4D97-AF65-F5344CB8AC3E}">
        <p14:creationId xmlns:p14="http://schemas.microsoft.com/office/powerpoint/2010/main" val="41921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event</a:t>
            </a:r>
            <a:r>
              <a:rPr lang="en-US" sz="2400" dirty="0" smtClean="0"/>
              <a:t> = “something has happened on a PC”</a:t>
            </a:r>
          </a:p>
          <a:p>
            <a:r>
              <a:rPr lang="en-US" sz="2400" dirty="0" smtClean="0"/>
              <a:t>Not all events are interesting to a security officer </a:t>
            </a:r>
          </a:p>
          <a:p>
            <a:r>
              <a:rPr lang="en-US" sz="2400" dirty="0" smtClean="0"/>
              <a:t>The security officer will focus on certain </a:t>
            </a:r>
            <a:r>
              <a:rPr lang="en-US" sz="2400" b="1" dirty="0" smtClean="0"/>
              <a:t>classes</a:t>
            </a:r>
            <a:r>
              <a:rPr lang="en-US" sz="2400" dirty="0" smtClean="0"/>
              <a:t> of events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77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an analogy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985037" cy="4050792"/>
          </a:xfrm>
        </p:spPr>
        <p:txBody>
          <a:bodyPr/>
          <a:lstStyle/>
          <a:p>
            <a:r>
              <a:rPr lang="en-US" dirty="0" smtClean="0"/>
              <a:t>Inside the classroom: </a:t>
            </a:r>
          </a:p>
          <a:p>
            <a:pPr lvl="1"/>
            <a:r>
              <a:rPr lang="en-US" dirty="0" smtClean="0"/>
              <a:t>Event 1: Student John walks in</a:t>
            </a:r>
          </a:p>
          <a:p>
            <a:pPr lvl="1"/>
            <a:r>
              <a:rPr lang="en-US" dirty="0" smtClean="0"/>
              <a:t>Event 2: John goes to the blackboard</a:t>
            </a:r>
          </a:p>
          <a:p>
            <a:pPr lvl="1"/>
            <a:r>
              <a:rPr lang="en-US" dirty="0" smtClean="0"/>
              <a:t>Event 3: John reads a line of words on the blackboard</a:t>
            </a:r>
          </a:p>
          <a:p>
            <a:pPr lvl="1"/>
            <a:r>
              <a:rPr lang="en-US" dirty="0" smtClean="0"/>
              <a:t>Event 4: John comprehends the line of words in his brain</a:t>
            </a:r>
          </a:p>
          <a:p>
            <a:pPr lvl="1"/>
            <a:r>
              <a:rPr lang="en-US" dirty="0" smtClean="0"/>
              <a:t>Event 5: John modified 3 words on the blackboard</a:t>
            </a:r>
          </a:p>
          <a:p>
            <a:pPr lvl="1"/>
            <a:r>
              <a:rPr lang="en-US" dirty="0" smtClean="0"/>
              <a:t>Event 6: John walks out of the classroom 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21348" y="3339101"/>
            <a:ext cx="4202131" cy="129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events have happened!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5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on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2121408"/>
            <a:ext cx="5608354" cy="4050792"/>
          </a:xfrm>
        </p:spPr>
        <p:txBody>
          <a:bodyPr/>
          <a:lstStyle/>
          <a:p>
            <a:r>
              <a:rPr lang="en-US" dirty="0"/>
              <a:t>Program X reads a block of bytes from a file on the disk  </a:t>
            </a:r>
            <a:endParaRPr lang="en-US" dirty="0" smtClean="0"/>
          </a:p>
          <a:p>
            <a:r>
              <a:rPr lang="en-US" dirty="0"/>
              <a:t>Program X modified 3 bytes in the block in the </a:t>
            </a:r>
            <a:r>
              <a:rPr lang="en-US" dirty="0" smtClean="0"/>
              <a:t>DRAM memory</a:t>
            </a:r>
          </a:p>
          <a:p>
            <a:pPr lvl="1"/>
            <a:r>
              <a:rPr lang="en-US" dirty="0" smtClean="0"/>
              <a:t>Not very interesting to the security officer </a:t>
            </a:r>
          </a:p>
          <a:p>
            <a:r>
              <a:rPr lang="en-US" dirty="0"/>
              <a:t>Program X writes the modified block back to the file on the </a:t>
            </a:r>
            <a:r>
              <a:rPr lang="en-US" dirty="0" smtClean="0"/>
              <a:t>disk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85735" y="2083702"/>
            <a:ext cx="2424700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“read” event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78203" y="3835908"/>
            <a:ext cx="2424700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“write”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58368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“read” events and “write” events are very different</a:t>
            </a:r>
          </a:p>
          <a:p>
            <a:pPr lvl="1"/>
            <a:r>
              <a:rPr lang="en-US" sz="2200" dirty="0" smtClean="0"/>
              <a:t>“read” events will not modify anything</a:t>
            </a:r>
          </a:p>
          <a:p>
            <a:pPr lvl="1"/>
            <a:r>
              <a:rPr lang="en-US" sz="2200" dirty="0" smtClean="0"/>
              <a:t>“write” events will modify bytes on a disk </a:t>
            </a:r>
          </a:p>
          <a:p>
            <a:endParaRPr lang="en-US" sz="2400" dirty="0"/>
          </a:p>
          <a:p>
            <a:r>
              <a:rPr lang="en-US" sz="2400" dirty="0" smtClean="0"/>
              <a:t>“read” events and “write” events are two </a:t>
            </a:r>
            <a:r>
              <a:rPr lang="en-US" sz="2400" b="1" dirty="0" smtClean="0"/>
              <a:t>classes</a:t>
            </a:r>
            <a:r>
              <a:rPr lang="en-US" sz="2400" dirty="0" smtClean="0"/>
              <a:t> of events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42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classes that concern us in Module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18726"/>
              </p:ext>
            </p:extLst>
          </p:nvPr>
        </p:nvGraphicFramePr>
        <p:xfrm>
          <a:off x="3589146" y="2091881"/>
          <a:ext cx="5020058" cy="4529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52"/>
                <a:gridCol w="2322382"/>
                <a:gridCol w="1470424"/>
              </a:tblGrid>
              <a:tr h="351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Event Class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  <a:tr h="160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execution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application program starts running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execve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  <a:tr h="643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Modification (i.e., write)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Something is written somewhere. The application program can write to the console screen or some files.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  <a:tr h="643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Read from somewhere. The application program can read from a file; it can also read from console keyboard input.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  <a:tr h="643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 file 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Verify if a file exists, who owns the file, and if the file is executable, writable, or readable.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access/stat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  <a:tr h="804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 unlinking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Unlink a file from a specified position in the file system. After unlinking, the operating system will think that this file does not exist there.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unlinkat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  <a:tr h="804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end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program ends execution. A normal exit will signal “0”.  Exiting with none-zero value marks the existence of one or more errors during execution.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exit_group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1505" marR="615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5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1960"/>
            <a:ext cx="10058400" cy="3850240"/>
          </a:xfrm>
        </p:spPr>
        <p:txBody>
          <a:bodyPr>
            <a:normAutofit/>
          </a:bodyPr>
          <a:lstStyle/>
          <a:p>
            <a:r>
              <a:rPr lang="en-US" sz="2400" b="1" dirty="0"/>
              <a:t>Program </a:t>
            </a:r>
            <a:r>
              <a:rPr lang="en-US" sz="2400" b="1" dirty="0" smtClean="0"/>
              <a:t>Behavior </a:t>
            </a:r>
            <a:r>
              <a:rPr lang="en-US" sz="2400" dirty="0"/>
              <a:t>= a sequence of </a:t>
            </a:r>
            <a:r>
              <a:rPr lang="en-US" sz="2400" dirty="0" smtClean="0"/>
              <a:t>events</a:t>
            </a:r>
          </a:p>
          <a:p>
            <a:pPr lvl="1"/>
            <a:r>
              <a:rPr lang="en-US" sz="2000" dirty="0" smtClean="0"/>
              <a:t>Every event has a timestamp telling when it happened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smtClean="0"/>
              <a:t>sequence</a:t>
            </a:r>
            <a:r>
              <a:rPr lang="en-US" sz="2000" dirty="0" smtClean="0"/>
              <a:t> of events is ordered by time  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81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behavior: 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985037" cy="4050792"/>
          </a:xfrm>
        </p:spPr>
        <p:txBody>
          <a:bodyPr/>
          <a:lstStyle/>
          <a:p>
            <a:r>
              <a:rPr lang="en-US" dirty="0" smtClean="0"/>
              <a:t>Inside the classroom: </a:t>
            </a:r>
          </a:p>
          <a:p>
            <a:pPr lvl="1"/>
            <a:r>
              <a:rPr lang="en-US" dirty="0" smtClean="0"/>
              <a:t>Student John walks in</a:t>
            </a:r>
          </a:p>
          <a:p>
            <a:pPr lvl="1"/>
            <a:r>
              <a:rPr lang="en-US" dirty="0" smtClean="0"/>
              <a:t>John goes to the blackboard</a:t>
            </a:r>
          </a:p>
          <a:p>
            <a:pPr lvl="1"/>
            <a:r>
              <a:rPr lang="en-US" dirty="0" smtClean="0"/>
              <a:t>John reads a line of words on the blackboard</a:t>
            </a:r>
          </a:p>
          <a:p>
            <a:pPr lvl="1"/>
            <a:r>
              <a:rPr lang="en-US" dirty="0" smtClean="0"/>
              <a:t>John comprehends the line of words in his brain</a:t>
            </a:r>
          </a:p>
          <a:p>
            <a:pPr lvl="1"/>
            <a:r>
              <a:rPr lang="en-US" dirty="0" smtClean="0"/>
              <a:t>John modified 3 words on the blackboard</a:t>
            </a:r>
          </a:p>
          <a:p>
            <a:pPr lvl="1"/>
            <a:r>
              <a:rPr lang="en-US" dirty="0" smtClean="0"/>
              <a:t>John walks out of the classroom 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8217" y="2093976"/>
            <a:ext cx="398503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Inside a PC </a:t>
            </a:r>
          </a:p>
          <a:p>
            <a:pPr lvl="1"/>
            <a:r>
              <a:rPr lang="en-US" dirty="0" smtClean="0"/>
              <a:t>Program X starts to run</a:t>
            </a:r>
          </a:p>
          <a:p>
            <a:pPr lvl="1"/>
            <a:r>
              <a:rPr lang="en-US" dirty="0" smtClean="0"/>
              <a:t>Program X accesses the disk </a:t>
            </a:r>
          </a:p>
          <a:p>
            <a:pPr lvl="1"/>
            <a:r>
              <a:rPr lang="en-US" dirty="0" smtClean="0"/>
              <a:t>Program X reads a block of bytes from a file on the disk  </a:t>
            </a:r>
          </a:p>
          <a:p>
            <a:pPr lvl="1"/>
            <a:r>
              <a:rPr lang="en-US" dirty="0" smtClean="0"/>
              <a:t>Program X processes the block of bytes in the DRAM (memory)</a:t>
            </a:r>
          </a:p>
          <a:p>
            <a:pPr lvl="1"/>
            <a:r>
              <a:rPr lang="en-US" dirty="0" smtClean="0"/>
              <a:t>Program X modified 3 bytes in the block in the DRAM</a:t>
            </a:r>
          </a:p>
          <a:p>
            <a:pPr lvl="1"/>
            <a:r>
              <a:rPr lang="en-US" dirty="0" smtClean="0"/>
              <a:t>Program X writes the modified block back to the file on the disk</a:t>
            </a:r>
          </a:p>
          <a:p>
            <a:pPr lvl="1"/>
            <a:r>
              <a:rPr lang="en-US" dirty="0" smtClean="0"/>
              <a:t>Program X exits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65825" y="2568539"/>
            <a:ext cx="1859622" cy="5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15838" y="2907587"/>
            <a:ext cx="1109609" cy="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56747" y="3349375"/>
            <a:ext cx="1068700" cy="10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77201" y="3818750"/>
            <a:ext cx="1048246" cy="11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87428" y="4507452"/>
            <a:ext cx="1038019" cy="40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92542" y="5147353"/>
            <a:ext cx="1032905" cy="5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099048" y="6028977"/>
            <a:ext cx="3092523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sequence of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7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327</TotalTime>
  <Words>1436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DengXian</vt:lpstr>
      <vt:lpstr>Rockwell</vt:lpstr>
      <vt:lpstr>Rockwell Condensed</vt:lpstr>
      <vt:lpstr>Times New Roman</vt:lpstr>
      <vt:lpstr>Wingdings</vt:lpstr>
      <vt:lpstr>Wood Type</vt:lpstr>
      <vt:lpstr>The story behind Module 1</vt:lpstr>
      <vt:lpstr>Basic Concepts</vt:lpstr>
      <vt:lpstr>What is an event</vt:lpstr>
      <vt:lpstr>Events: an analogy</vt:lpstr>
      <vt:lpstr>Events on a computer</vt:lpstr>
      <vt:lpstr>Event classes</vt:lpstr>
      <vt:lpstr>The event classes that concern us in Module 1</vt:lpstr>
      <vt:lpstr>What is program behavior</vt:lpstr>
      <vt:lpstr>Program behavior: An analogy</vt:lpstr>
      <vt:lpstr>What is a log</vt:lpstr>
      <vt:lpstr>Overview (1): a program that helps you count how many keystrokes</vt:lpstr>
      <vt:lpstr>Overview (2)</vt:lpstr>
      <vt:lpstr>Overview (3): a program that helps you count how many keystrokes</vt:lpstr>
      <vt:lpstr>Goal of Module 1</vt:lpstr>
      <vt:lpstr>Details: when nobody is attacking </vt:lpstr>
      <vt:lpstr>Details: when nobody is attacking </vt:lpstr>
      <vt:lpstr>Details: when nobody is attacking </vt:lpstr>
      <vt:lpstr>Details: What the Attacker is doing</vt:lpstr>
      <vt:lpstr>What is shell code? </vt:lpstr>
      <vt:lpstr>What is shell code? </vt:lpstr>
      <vt:lpstr>What is shell code? </vt:lpstr>
      <vt:lpstr>How can the shell Code get executed? </vt:lpstr>
      <vt:lpstr>How can the shell Code get executed?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behind Module 1</dc:title>
  <dc:creator>Peng Liu</dc:creator>
  <cp:lastModifiedBy>Peng Liu</cp:lastModifiedBy>
  <cp:revision>77</cp:revision>
  <dcterms:created xsi:type="dcterms:W3CDTF">2018-08-13T19:44:48Z</dcterms:created>
  <dcterms:modified xsi:type="dcterms:W3CDTF">2018-08-21T14:08:50Z</dcterms:modified>
</cp:coreProperties>
</file>