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4.png"/><Relationship Id="rId4" Type="http://schemas.openxmlformats.org/officeDocument/2006/relationships/image" Target="../media/image5.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7.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4.png"/><Relationship Id="rId4" Type="http://schemas.openxmlformats.org/officeDocument/2006/relationships/image" Target="../media/image5.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4.png"/><Relationship Id="rId4" Type="http://schemas.openxmlformats.org/officeDocument/2006/relationships/image" Target="../media/image5.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4.png"/><Relationship Id="rId4" Type="http://schemas.openxmlformats.org/officeDocument/2006/relationships/image" Target="../media/image5.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4.png"/><Relationship Id="rId4" Type="http://schemas.openxmlformats.org/officeDocument/2006/relationships/image" Target="../media/image5.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4.png"/><Relationship Id="rId4" Type="http://schemas.openxmlformats.org/officeDocument/2006/relationships/image" Target="../media/image5.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4.png"/><Relationship Id="rId4" Type="http://schemas.openxmlformats.org/officeDocument/2006/relationships/image" Target="../media/image5.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4.png"/><Relationship Id="rId4" Type="http://schemas.openxmlformats.org/officeDocument/2006/relationships/image" Target="../media/image5.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2.png"/><Relationship Id="rId5" Type="http://schemas.openxmlformats.org/officeDocument/2006/relationships/image" Target="../media/image3.jpeg"/><Relationship Id="rId6" Type="http://schemas.openxmlformats.org/officeDocument/2006/relationships/image" Target="../media/image3.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6.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4.png"/><Relationship Id="rId4" Type="http://schemas.openxmlformats.org/officeDocument/2006/relationships/image" Target="../media/image5.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4.png"/><Relationship Id="rId4" Type="http://schemas.openxmlformats.org/officeDocument/2006/relationships/image" Target="../media/image5.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4.png"/><Relationship Id="rId4" Type="http://schemas.openxmlformats.org/officeDocument/2006/relationships/image" Target="../media/image5.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4.png"/><Relationship Id="rId4" Type="http://schemas.openxmlformats.org/officeDocument/2006/relationships/image" Target="../media/image5.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4.png"/><Relationship Id="rId4" Type="http://schemas.openxmlformats.org/officeDocument/2006/relationships/image" Target="../media/image5.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9" name="NextGearLogo.jpg"/>
          <p:cNvPicPr>
            <a:picLocks noChangeAspect="1"/>
          </p:cNvPicPr>
          <p:nvPr/>
        </p:nvPicPr>
        <p:blipFill>
          <a:blip r:embed="rId2">
            <a:extLst/>
          </a:blip>
          <a:stretch>
            <a:fillRect/>
          </a:stretch>
        </p:blipFill>
        <p:spPr>
          <a:xfrm>
            <a:off x="9106427" y="8223147"/>
            <a:ext cx="3631674" cy="781154"/>
          </a:xfrm>
          <a:prstGeom prst="rect">
            <a:avLst/>
          </a:prstGeom>
          <a:ln w="12700">
            <a:miter lim="400000"/>
          </a:ln>
        </p:spPr>
      </p:pic>
      <p:sp>
        <p:nvSpPr>
          <p:cNvPr id="120" name="Shape 120"/>
          <p:cNvSpPr/>
          <p:nvPr/>
        </p:nvSpPr>
        <p:spPr>
          <a:xfrm>
            <a:off x="4378399" y="3581399"/>
            <a:ext cx="488300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chemeClr val="accent1"/>
                </a:solidFill>
                <a:latin typeface="Helvetica"/>
                <a:ea typeface="Helvetica"/>
                <a:cs typeface="Helvetica"/>
                <a:sym typeface="Helvetica"/>
              </a:defRPr>
            </a:lvl1pPr>
          </a:lstStyle>
          <a:p>
            <a:pPr/>
            <a:r>
              <a:t>Introduction to SQL</a:t>
            </a:r>
          </a:p>
        </p:txBody>
      </p:sp>
      <p:sp>
        <p:nvSpPr>
          <p:cNvPr id="121" name="Shape 121"/>
          <p:cNvSpPr/>
          <p:nvPr/>
        </p:nvSpPr>
        <p:spPr>
          <a:xfrm>
            <a:off x="8036458" y="7423150"/>
            <a:ext cx="295168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Presented by:</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1" name="NextGearLogo.jpg"/>
          <p:cNvPicPr>
            <a:picLocks noChangeAspect="1"/>
          </p:cNvPicPr>
          <p:nvPr/>
        </p:nvPicPr>
        <p:blipFill>
          <a:blip r:embed="rId2">
            <a:extLst/>
          </a:blip>
          <a:stretch>
            <a:fillRect/>
          </a:stretch>
        </p:blipFill>
        <p:spPr>
          <a:xfrm>
            <a:off x="9106427" y="8223147"/>
            <a:ext cx="3631674" cy="781154"/>
          </a:xfrm>
          <a:prstGeom prst="rect">
            <a:avLst/>
          </a:prstGeom>
          <a:ln w="12700">
            <a:miter lim="400000"/>
          </a:ln>
        </p:spPr>
      </p:pic>
      <p:sp>
        <p:nvSpPr>
          <p:cNvPr id="192" name="Shape 192"/>
          <p:cNvSpPr/>
          <p:nvPr/>
        </p:nvSpPr>
        <p:spPr>
          <a:xfrm>
            <a:off x="398760" y="215899"/>
            <a:ext cx="301248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chemeClr val="accent1"/>
                </a:solidFill>
                <a:latin typeface="Helvetica"/>
                <a:ea typeface="Helvetica"/>
                <a:cs typeface="Helvetica"/>
                <a:sym typeface="Helvetica"/>
              </a:defRPr>
            </a:lvl1pPr>
          </a:lstStyle>
          <a:p>
            <a:pPr/>
            <a:r>
              <a:t>Workshop 1</a:t>
            </a:r>
          </a:p>
        </p:txBody>
      </p:sp>
      <p:sp>
        <p:nvSpPr>
          <p:cNvPr id="193" name="Shape 193"/>
          <p:cNvSpPr/>
          <p:nvPr/>
        </p:nvSpPr>
        <p:spPr>
          <a:xfrm>
            <a:off x="369932" y="1022452"/>
            <a:ext cx="12264936"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We’re nearly finished with our new database.  Every movie should have a rating.  For instance, rated PG-13, R, etc.  Add a new table named </a:t>
            </a:r>
            <a:r>
              <a:rPr i="1"/>
              <a:t>movie_rating.</a:t>
            </a:r>
          </a:p>
        </p:txBody>
      </p:sp>
      <p:grpSp>
        <p:nvGrpSpPr>
          <p:cNvPr id="196" name="Group 196"/>
          <p:cNvGrpSpPr/>
          <p:nvPr/>
        </p:nvGrpSpPr>
        <p:grpSpPr>
          <a:xfrm>
            <a:off x="450849" y="7497850"/>
            <a:ext cx="1835240" cy="1803303"/>
            <a:chOff x="0" y="0"/>
            <a:chExt cx="1835238" cy="1803301"/>
          </a:xfrm>
        </p:grpSpPr>
        <p:pic>
          <p:nvPicPr>
            <p:cNvPr id="195" name="postgresql.png"/>
            <p:cNvPicPr>
              <a:picLocks noChangeAspect="1"/>
            </p:cNvPicPr>
            <p:nvPr/>
          </p:nvPicPr>
          <p:blipFill>
            <a:blip r:embed="rId3">
              <a:extLst/>
            </a:blip>
            <a:stretch>
              <a:fillRect/>
            </a:stretch>
          </p:blipFill>
          <p:spPr>
            <a:xfrm>
              <a:off x="215900" y="139700"/>
              <a:ext cx="1403439" cy="1244502"/>
            </a:xfrm>
            <a:prstGeom prst="rect">
              <a:avLst/>
            </a:prstGeom>
            <a:ln>
              <a:noFill/>
            </a:ln>
            <a:effectLst/>
          </p:spPr>
        </p:pic>
        <p:pic>
          <p:nvPicPr>
            <p:cNvPr id="194" name=""/>
            <p:cNvPicPr>
              <a:picLocks noChangeAspect="0"/>
            </p:cNvPicPr>
            <p:nvPr/>
          </p:nvPicPr>
          <p:blipFill>
            <a:blip r:embed="rId4">
              <a:extLst/>
            </a:blip>
            <a:stretch>
              <a:fillRect/>
            </a:stretch>
          </p:blipFill>
          <p:spPr>
            <a:xfrm>
              <a:off x="-1" y="0"/>
              <a:ext cx="1835240" cy="1803302"/>
            </a:xfrm>
            <a:prstGeom prst="rect">
              <a:avLst/>
            </a:prstGeom>
            <a:effectLst/>
          </p:spPr>
        </p:pic>
      </p:grpSp>
      <p:sp>
        <p:nvSpPr>
          <p:cNvPr id="197" name="Shape 197"/>
          <p:cNvSpPr/>
          <p:nvPr/>
        </p:nvSpPr>
        <p:spPr>
          <a:xfrm>
            <a:off x="2258069" y="3562349"/>
            <a:ext cx="9121454" cy="2832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a:solidFill>
                  <a:schemeClr val="accent1"/>
                </a:solidFill>
                <a:latin typeface="Helvetica"/>
                <a:ea typeface="Helvetica"/>
                <a:cs typeface="Helvetica"/>
                <a:sym typeface="Helvetica"/>
              </a:defRPr>
            </a:pPr>
            <a:r>
              <a:t>CREATE TABLE movie_rating (</a:t>
            </a:r>
          </a:p>
          <a:p>
            <a:pPr lvl="1" algn="l">
              <a:defRPr b="1">
                <a:solidFill>
                  <a:schemeClr val="accent1"/>
                </a:solidFill>
                <a:latin typeface="Helvetica"/>
                <a:ea typeface="Helvetica"/>
                <a:cs typeface="Helvetica"/>
                <a:sym typeface="Helvetica"/>
              </a:defRPr>
            </a:pPr>
            <a:r>
              <a:t>id SERIAL PRIMARY KEY,</a:t>
            </a:r>
          </a:p>
          <a:p>
            <a:pPr lvl="1" algn="l">
              <a:defRPr b="1">
                <a:solidFill>
                  <a:schemeClr val="accent1"/>
                </a:solidFill>
                <a:latin typeface="Helvetica"/>
                <a:ea typeface="Helvetica"/>
                <a:cs typeface="Helvetica"/>
                <a:sym typeface="Helvetica"/>
              </a:defRPr>
            </a:pPr>
            <a:r>
              <a:t>rating_code VARCHAR(10),</a:t>
            </a:r>
          </a:p>
          <a:p>
            <a:pPr lvl="1" algn="l">
              <a:defRPr b="1">
                <a:solidFill>
                  <a:schemeClr val="accent1"/>
                </a:solidFill>
                <a:latin typeface="Helvetica"/>
                <a:ea typeface="Helvetica"/>
                <a:cs typeface="Helvetica"/>
                <a:sym typeface="Helvetica"/>
              </a:defRPr>
            </a:pPr>
            <a:r>
              <a:t>description VARCHAR(200)</a:t>
            </a:r>
          </a:p>
          <a:p>
            <a:pPr algn="l">
              <a:defRPr b="1">
                <a:solidFill>
                  <a:schemeClr val="accent1"/>
                </a:solidFill>
                <a:latin typeface="Helvetica"/>
                <a:ea typeface="Helvetica"/>
                <a:cs typeface="Helvetica"/>
                <a:sym typeface="Helvetica"/>
              </a:defRPr>
            </a:pPr>
            <a:r>
              <a:t>);</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9" name="NextGearLogo.jpg"/>
          <p:cNvPicPr>
            <a:picLocks noChangeAspect="1"/>
          </p:cNvPicPr>
          <p:nvPr/>
        </p:nvPicPr>
        <p:blipFill>
          <a:blip r:embed="rId2">
            <a:extLst/>
          </a:blip>
          <a:stretch>
            <a:fillRect/>
          </a:stretch>
        </p:blipFill>
        <p:spPr>
          <a:xfrm>
            <a:off x="9106427" y="8223147"/>
            <a:ext cx="3631674" cy="781154"/>
          </a:xfrm>
          <a:prstGeom prst="rect">
            <a:avLst/>
          </a:prstGeom>
          <a:ln w="12700">
            <a:miter lim="400000"/>
          </a:ln>
        </p:spPr>
      </p:pic>
      <p:sp>
        <p:nvSpPr>
          <p:cNvPr id="200" name="Shape 200"/>
          <p:cNvSpPr/>
          <p:nvPr/>
        </p:nvSpPr>
        <p:spPr>
          <a:xfrm>
            <a:off x="398760" y="215899"/>
            <a:ext cx="301248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chemeClr val="accent1"/>
                </a:solidFill>
                <a:latin typeface="Helvetica"/>
                <a:ea typeface="Helvetica"/>
                <a:cs typeface="Helvetica"/>
                <a:sym typeface="Helvetica"/>
              </a:defRPr>
            </a:lvl1pPr>
          </a:lstStyle>
          <a:p>
            <a:pPr/>
            <a:r>
              <a:t>Workshop 1</a:t>
            </a:r>
          </a:p>
        </p:txBody>
      </p:sp>
      <p:sp>
        <p:nvSpPr>
          <p:cNvPr id="201" name="Shape 201"/>
          <p:cNvSpPr/>
          <p:nvPr/>
        </p:nvSpPr>
        <p:spPr>
          <a:xfrm>
            <a:off x="369932" y="1054202"/>
            <a:ext cx="12264936" cy="228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Now we’ll need to return to the </a:t>
            </a:r>
            <a:r>
              <a:rPr i="1"/>
              <a:t>movie</a:t>
            </a:r>
            <a:r>
              <a:t> table to augment the table’s structure. Add the </a:t>
            </a:r>
            <a:r>
              <a:rPr i="1"/>
              <a:t>movie_rating_id </a:t>
            </a:r>
            <a:r>
              <a:t>column to the movie table and link it to our new </a:t>
            </a:r>
            <a:r>
              <a:rPr i="1"/>
              <a:t>movie_rating</a:t>
            </a:r>
            <a:r>
              <a:t> table’s primary key.</a:t>
            </a:r>
          </a:p>
        </p:txBody>
      </p:sp>
      <p:grpSp>
        <p:nvGrpSpPr>
          <p:cNvPr id="204" name="Group 204"/>
          <p:cNvGrpSpPr/>
          <p:nvPr/>
        </p:nvGrpSpPr>
        <p:grpSpPr>
          <a:xfrm>
            <a:off x="450849" y="7497850"/>
            <a:ext cx="1835240" cy="1803303"/>
            <a:chOff x="0" y="0"/>
            <a:chExt cx="1835238" cy="1803301"/>
          </a:xfrm>
        </p:grpSpPr>
        <p:pic>
          <p:nvPicPr>
            <p:cNvPr id="203" name="postgresql.png"/>
            <p:cNvPicPr>
              <a:picLocks noChangeAspect="1"/>
            </p:cNvPicPr>
            <p:nvPr/>
          </p:nvPicPr>
          <p:blipFill>
            <a:blip r:embed="rId3">
              <a:extLst/>
            </a:blip>
            <a:stretch>
              <a:fillRect/>
            </a:stretch>
          </p:blipFill>
          <p:spPr>
            <a:xfrm>
              <a:off x="215900" y="139700"/>
              <a:ext cx="1403439" cy="1244502"/>
            </a:xfrm>
            <a:prstGeom prst="rect">
              <a:avLst/>
            </a:prstGeom>
            <a:ln>
              <a:noFill/>
            </a:ln>
            <a:effectLst/>
          </p:spPr>
        </p:pic>
        <p:pic>
          <p:nvPicPr>
            <p:cNvPr id="202" name=""/>
            <p:cNvPicPr>
              <a:picLocks noChangeAspect="0"/>
            </p:cNvPicPr>
            <p:nvPr/>
          </p:nvPicPr>
          <p:blipFill>
            <a:blip r:embed="rId4">
              <a:extLst/>
            </a:blip>
            <a:stretch>
              <a:fillRect/>
            </a:stretch>
          </p:blipFill>
          <p:spPr>
            <a:xfrm>
              <a:off x="-1" y="0"/>
              <a:ext cx="1835240" cy="1803302"/>
            </a:xfrm>
            <a:prstGeom prst="rect">
              <a:avLst/>
            </a:prstGeom>
            <a:effectLst/>
          </p:spPr>
        </p:pic>
      </p:grpSp>
      <p:sp>
        <p:nvSpPr>
          <p:cNvPr id="205" name="Shape 205"/>
          <p:cNvSpPr/>
          <p:nvPr/>
        </p:nvSpPr>
        <p:spPr>
          <a:xfrm>
            <a:off x="2714972" y="4235449"/>
            <a:ext cx="8194180"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1">
                <a:solidFill>
                  <a:schemeClr val="accent1"/>
                </a:solidFill>
                <a:latin typeface="Helvetica"/>
                <a:ea typeface="Helvetica"/>
                <a:cs typeface="Helvetica"/>
                <a:sym typeface="Helvetica"/>
              </a:defRPr>
            </a:lvl1pPr>
            <a:lvl2pPr algn="l">
              <a:defRPr b="1">
                <a:solidFill>
                  <a:schemeClr val="accent1"/>
                </a:solidFill>
                <a:latin typeface="Helvetica"/>
                <a:ea typeface="Helvetica"/>
                <a:cs typeface="Helvetica"/>
                <a:sym typeface="Helvetica"/>
              </a:defRPr>
            </a:lvl2pPr>
            <a:lvl3pPr algn="l">
              <a:defRPr b="1">
                <a:solidFill>
                  <a:schemeClr val="accent1"/>
                </a:solidFill>
                <a:latin typeface="Helvetica"/>
                <a:ea typeface="Helvetica"/>
                <a:cs typeface="Helvetica"/>
                <a:sym typeface="Helvetica"/>
              </a:defRPr>
            </a:lvl3pPr>
          </a:lstStyle>
          <a:p>
            <a:pPr/>
            <a:r>
              <a:t>ALTER TABLE movie </a:t>
            </a:r>
          </a:p>
          <a:p>
            <a:pPr lvl="1"/>
            <a:r>
              <a:t>ADD COLUMN movie_rating_id INT</a:t>
            </a:r>
          </a:p>
          <a:p>
            <a:pPr lvl="2"/>
            <a:r>
              <a:t>REFERENCES movie_rating(id);</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7" name="NextGearLogo.jpg"/>
          <p:cNvPicPr>
            <a:picLocks noChangeAspect="1"/>
          </p:cNvPicPr>
          <p:nvPr/>
        </p:nvPicPr>
        <p:blipFill>
          <a:blip r:embed="rId2">
            <a:extLst/>
          </a:blip>
          <a:stretch>
            <a:fillRect/>
          </a:stretch>
        </p:blipFill>
        <p:spPr>
          <a:xfrm>
            <a:off x="9106427" y="8223147"/>
            <a:ext cx="3631674" cy="781154"/>
          </a:xfrm>
          <a:prstGeom prst="rect">
            <a:avLst/>
          </a:prstGeom>
          <a:ln w="12700">
            <a:miter lim="400000"/>
          </a:ln>
        </p:spPr>
      </p:pic>
      <p:sp>
        <p:nvSpPr>
          <p:cNvPr id="208" name="Shape 208"/>
          <p:cNvSpPr/>
          <p:nvPr/>
        </p:nvSpPr>
        <p:spPr>
          <a:xfrm>
            <a:off x="393699" y="215899"/>
            <a:ext cx="521464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chemeClr val="accent1"/>
                </a:solidFill>
                <a:latin typeface="Helvetica"/>
                <a:ea typeface="Helvetica"/>
                <a:cs typeface="Helvetica"/>
                <a:sym typeface="Helvetica"/>
              </a:defRPr>
            </a:lvl1pPr>
          </a:lstStyle>
          <a:p>
            <a:pPr/>
            <a:r>
              <a:t>Workshop 1 - Review</a:t>
            </a:r>
          </a:p>
        </p:txBody>
      </p:sp>
      <p:sp>
        <p:nvSpPr>
          <p:cNvPr id="209" name="Shape 209"/>
          <p:cNvSpPr/>
          <p:nvPr/>
        </p:nvSpPr>
        <p:spPr>
          <a:xfrm>
            <a:off x="369932" y="1327252"/>
            <a:ext cx="12264936"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At this point we’ve created our new </a:t>
            </a:r>
            <a:r>
              <a:rPr i="1"/>
              <a:t>movieworld</a:t>
            </a:r>
            <a:r>
              <a:t> database and it’s comprised of movie, genre, movie_genre and movie_rating entities as illustrated below…</a:t>
            </a:r>
          </a:p>
        </p:txBody>
      </p:sp>
      <p:grpSp>
        <p:nvGrpSpPr>
          <p:cNvPr id="212" name="Group 212"/>
          <p:cNvGrpSpPr/>
          <p:nvPr/>
        </p:nvGrpSpPr>
        <p:grpSpPr>
          <a:xfrm>
            <a:off x="450849" y="7497850"/>
            <a:ext cx="1835240" cy="1803303"/>
            <a:chOff x="0" y="0"/>
            <a:chExt cx="1835238" cy="1803301"/>
          </a:xfrm>
        </p:grpSpPr>
        <p:pic>
          <p:nvPicPr>
            <p:cNvPr id="211" name="postgresql.png"/>
            <p:cNvPicPr>
              <a:picLocks noChangeAspect="1"/>
            </p:cNvPicPr>
            <p:nvPr/>
          </p:nvPicPr>
          <p:blipFill>
            <a:blip r:embed="rId3">
              <a:extLst/>
            </a:blip>
            <a:stretch>
              <a:fillRect/>
            </a:stretch>
          </p:blipFill>
          <p:spPr>
            <a:xfrm>
              <a:off x="215900" y="139700"/>
              <a:ext cx="1403439" cy="1244502"/>
            </a:xfrm>
            <a:prstGeom prst="rect">
              <a:avLst/>
            </a:prstGeom>
            <a:ln>
              <a:noFill/>
            </a:ln>
            <a:effectLst/>
          </p:spPr>
        </p:pic>
        <p:pic>
          <p:nvPicPr>
            <p:cNvPr id="210" name=""/>
            <p:cNvPicPr>
              <a:picLocks noChangeAspect="0"/>
            </p:cNvPicPr>
            <p:nvPr/>
          </p:nvPicPr>
          <p:blipFill>
            <a:blip r:embed="rId4">
              <a:extLst/>
            </a:blip>
            <a:stretch>
              <a:fillRect/>
            </a:stretch>
          </p:blipFill>
          <p:spPr>
            <a:xfrm>
              <a:off x="-1" y="0"/>
              <a:ext cx="1835240" cy="1803302"/>
            </a:xfrm>
            <a:prstGeom prst="rect">
              <a:avLst/>
            </a:prstGeom>
            <a:effectLst/>
          </p:spPr>
        </p:pic>
      </p:grpSp>
      <p:pic>
        <p:nvPicPr>
          <p:cNvPr id="213" name="XTERN-SQL.png"/>
          <p:cNvPicPr>
            <a:picLocks noChangeAspect="1"/>
          </p:cNvPicPr>
          <p:nvPr/>
        </p:nvPicPr>
        <p:blipFill>
          <a:blip r:embed="rId5">
            <a:extLst/>
          </a:blip>
          <a:stretch>
            <a:fillRect/>
          </a:stretch>
        </p:blipFill>
        <p:spPr>
          <a:xfrm>
            <a:off x="1924050" y="3200400"/>
            <a:ext cx="8153400" cy="3352800"/>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15" name="NextGearLogo.jpg"/>
          <p:cNvPicPr>
            <a:picLocks noChangeAspect="1"/>
          </p:cNvPicPr>
          <p:nvPr/>
        </p:nvPicPr>
        <p:blipFill>
          <a:blip r:embed="rId2">
            <a:extLst/>
          </a:blip>
          <a:stretch>
            <a:fillRect/>
          </a:stretch>
        </p:blipFill>
        <p:spPr>
          <a:xfrm>
            <a:off x="9106427" y="8223147"/>
            <a:ext cx="3631674" cy="781154"/>
          </a:xfrm>
          <a:prstGeom prst="rect">
            <a:avLst/>
          </a:prstGeom>
          <a:ln w="12700">
            <a:miter lim="400000"/>
          </a:ln>
        </p:spPr>
      </p:pic>
      <p:sp>
        <p:nvSpPr>
          <p:cNvPr id="216" name="Shape 216"/>
          <p:cNvSpPr/>
          <p:nvPr/>
        </p:nvSpPr>
        <p:spPr>
          <a:xfrm>
            <a:off x="398760" y="215899"/>
            <a:ext cx="301248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chemeClr val="accent1"/>
                </a:solidFill>
                <a:latin typeface="Helvetica"/>
                <a:ea typeface="Helvetica"/>
                <a:cs typeface="Helvetica"/>
                <a:sym typeface="Helvetica"/>
              </a:defRPr>
            </a:lvl1pPr>
          </a:lstStyle>
          <a:p>
            <a:pPr/>
            <a:r>
              <a:t>Workshop 2</a:t>
            </a:r>
          </a:p>
        </p:txBody>
      </p:sp>
      <p:sp>
        <p:nvSpPr>
          <p:cNvPr id="217" name="Shape 217"/>
          <p:cNvSpPr/>
          <p:nvPr/>
        </p:nvSpPr>
        <p:spPr>
          <a:xfrm>
            <a:off x="369932" y="1028700"/>
            <a:ext cx="12264936" cy="119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We’ve successfully created our database and the logical data model but what can we do with it now?</a:t>
            </a:r>
          </a:p>
        </p:txBody>
      </p:sp>
      <p:grpSp>
        <p:nvGrpSpPr>
          <p:cNvPr id="220" name="Group 220"/>
          <p:cNvGrpSpPr/>
          <p:nvPr/>
        </p:nvGrpSpPr>
        <p:grpSpPr>
          <a:xfrm>
            <a:off x="450849" y="7497850"/>
            <a:ext cx="1835240" cy="1803303"/>
            <a:chOff x="0" y="0"/>
            <a:chExt cx="1835238" cy="1803301"/>
          </a:xfrm>
        </p:grpSpPr>
        <p:pic>
          <p:nvPicPr>
            <p:cNvPr id="219" name="postgresql.png"/>
            <p:cNvPicPr>
              <a:picLocks noChangeAspect="1"/>
            </p:cNvPicPr>
            <p:nvPr/>
          </p:nvPicPr>
          <p:blipFill>
            <a:blip r:embed="rId3">
              <a:extLst/>
            </a:blip>
            <a:stretch>
              <a:fillRect/>
            </a:stretch>
          </p:blipFill>
          <p:spPr>
            <a:xfrm>
              <a:off x="215900" y="139700"/>
              <a:ext cx="1403439" cy="1244502"/>
            </a:xfrm>
            <a:prstGeom prst="rect">
              <a:avLst/>
            </a:prstGeom>
            <a:ln>
              <a:noFill/>
            </a:ln>
            <a:effectLst/>
          </p:spPr>
        </p:pic>
        <p:pic>
          <p:nvPicPr>
            <p:cNvPr id="218" name=""/>
            <p:cNvPicPr>
              <a:picLocks noChangeAspect="0"/>
            </p:cNvPicPr>
            <p:nvPr/>
          </p:nvPicPr>
          <p:blipFill>
            <a:blip r:embed="rId4">
              <a:extLst/>
            </a:blip>
            <a:stretch>
              <a:fillRect/>
            </a:stretch>
          </p:blipFill>
          <p:spPr>
            <a:xfrm>
              <a:off x="-1" y="0"/>
              <a:ext cx="1835240" cy="1803302"/>
            </a:xfrm>
            <a:prstGeom prst="rect">
              <a:avLst/>
            </a:prstGeom>
            <a:effectLst/>
          </p:spPr>
        </p:pic>
      </p:grpSp>
      <p:sp>
        <p:nvSpPr>
          <p:cNvPr id="221" name="Shape 221"/>
          <p:cNvSpPr/>
          <p:nvPr/>
        </p:nvSpPr>
        <p:spPr>
          <a:xfrm>
            <a:off x="363880" y="2324099"/>
            <a:ext cx="9835862"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Let’s use DML, Data Manipulation Language, to learn how to create, retrieve and manage data in our new </a:t>
            </a:r>
            <a:r>
              <a:rPr i="1"/>
              <a:t>movieworld</a:t>
            </a:r>
            <a:r>
              <a:t> database.</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3" name="NextGearLogo.jpg"/>
          <p:cNvPicPr>
            <a:picLocks noChangeAspect="1"/>
          </p:cNvPicPr>
          <p:nvPr/>
        </p:nvPicPr>
        <p:blipFill>
          <a:blip r:embed="rId2">
            <a:extLst/>
          </a:blip>
          <a:stretch>
            <a:fillRect/>
          </a:stretch>
        </p:blipFill>
        <p:spPr>
          <a:xfrm>
            <a:off x="9106427" y="8223147"/>
            <a:ext cx="3631674" cy="781154"/>
          </a:xfrm>
          <a:prstGeom prst="rect">
            <a:avLst/>
          </a:prstGeom>
          <a:ln w="12700">
            <a:miter lim="400000"/>
          </a:ln>
        </p:spPr>
      </p:pic>
      <p:sp>
        <p:nvSpPr>
          <p:cNvPr id="224" name="Shape 224"/>
          <p:cNvSpPr/>
          <p:nvPr/>
        </p:nvSpPr>
        <p:spPr>
          <a:xfrm>
            <a:off x="398760" y="215899"/>
            <a:ext cx="301248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chemeClr val="accent1"/>
                </a:solidFill>
                <a:latin typeface="Helvetica"/>
                <a:ea typeface="Helvetica"/>
                <a:cs typeface="Helvetica"/>
                <a:sym typeface="Helvetica"/>
              </a:defRPr>
            </a:lvl1pPr>
          </a:lstStyle>
          <a:p>
            <a:pPr/>
            <a:r>
              <a:t>Workshop 2</a:t>
            </a:r>
          </a:p>
        </p:txBody>
      </p:sp>
      <p:sp>
        <p:nvSpPr>
          <p:cNvPr id="225" name="Shape 225"/>
          <p:cNvSpPr/>
          <p:nvPr/>
        </p:nvSpPr>
        <p:spPr>
          <a:xfrm>
            <a:off x="369932" y="1028700"/>
            <a:ext cx="12264936" cy="119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The core syntax elements of DML are designed to store, retrieve and modify the data in our database.</a:t>
            </a:r>
          </a:p>
        </p:txBody>
      </p:sp>
      <p:grpSp>
        <p:nvGrpSpPr>
          <p:cNvPr id="228" name="Group 228"/>
          <p:cNvGrpSpPr/>
          <p:nvPr/>
        </p:nvGrpSpPr>
        <p:grpSpPr>
          <a:xfrm>
            <a:off x="450849" y="7497850"/>
            <a:ext cx="1835240" cy="1803303"/>
            <a:chOff x="0" y="0"/>
            <a:chExt cx="1835238" cy="1803301"/>
          </a:xfrm>
        </p:grpSpPr>
        <p:pic>
          <p:nvPicPr>
            <p:cNvPr id="227" name="postgresql.png"/>
            <p:cNvPicPr>
              <a:picLocks noChangeAspect="1"/>
            </p:cNvPicPr>
            <p:nvPr/>
          </p:nvPicPr>
          <p:blipFill>
            <a:blip r:embed="rId3">
              <a:extLst/>
            </a:blip>
            <a:stretch>
              <a:fillRect/>
            </a:stretch>
          </p:blipFill>
          <p:spPr>
            <a:xfrm>
              <a:off x="215900" y="139700"/>
              <a:ext cx="1403439" cy="1244502"/>
            </a:xfrm>
            <a:prstGeom prst="rect">
              <a:avLst/>
            </a:prstGeom>
            <a:ln>
              <a:noFill/>
            </a:ln>
            <a:effectLst/>
          </p:spPr>
        </p:pic>
        <p:pic>
          <p:nvPicPr>
            <p:cNvPr id="226" name=""/>
            <p:cNvPicPr>
              <a:picLocks noChangeAspect="0"/>
            </p:cNvPicPr>
            <p:nvPr/>
          </p:nvPicPr>
          <p:blipFill>
            <a:blip r:embed="rId4">
              <a:extLst/>
            </a:blip>
            <a:stretch>
              <a:fillRect/>
            </a:stretch>
          </p:blipFill>
          <p:spPr>
            <a:xfrm>
              <a:off x="-1" y="0"/>
              <a:ext cx="1835240" cy="1803302"/>
            </a:xfrm>
            <a:prstGeom prst="rect">
              <a:avLst/>
            </a:prstGeom>
            <a:effectLst/>
          </p:spPr>
        </p:pic>
      </p:grpSp>
      <p:sp>
        <p:nvSpPr>
          <p:cNvPr id="229" name="Shape 229"/>
          <p:cNvSpPr/>
          <p:nvPr/>
        </p:nvSpPr>
        <p:spPr>
          <a:xfrm>
            <a:off x="363880" y="2597150"/>
            <a:ext cx="12277039" cy="228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In nearly all cases you can count on DML statements to be organized by the first word in the SQL statement, which is typically a verb.  Core syntax constructs of DML statements are…</a:t>
            </a:r>
          </a:p>
        </p:txBody>
      </p:sp>
      <p:sp>
        <p:nvSpPr>
          <p:cNvPr id="230" name="Shape 230"/>
          <p:cNvSpPr/>
          <p:nvPr/>
        </p:nvSpPr>
        <p:spPr>
          <a:xfrm>
            <a:off x="351134" y="5311025"/>
            <a:ext cx="12302532" cy="203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4500" indent="-444500" algn="l">
              <a:buSzPct val="75000"/>
              <a:buChar char="•"/>
              <a:defRPr b="1" sz="3200">
                <a:solidFill>
                  <a:schemeClr val="accent1"/>
                </a:solidFill>
                <a:latin typeface="Helvetica"/>
                <a:ea typeface="Helvetica"/>
                <a:cs typeface="Helvetica"/>
                <a:sym typeface="Helvetica"/>
              </a:defRPr>
            </a:pPr>
            <a:r>
              <a:t>SELECT </a:t>
            </a:r>
            <a:r>
              <a:rPr i="1"/>
              <a:t>column</a:t>
            </a:r>
            <a:r>
              <a:t> FROM </a:t>
            </a:r>
            <a:r>
              <a:rPr i="1"/>
              <a:t>table</a:t>
            </a:r>
            <a:r>
              <a:t> WHERE </a:t>
            </a:r>
            <a:r>
              <a:rPr i="1"/>
              <a:t>column = value</a:t>
            </a:r>
          </a:p>
          <a:p>
            <a:pPr marL="444500" indent="-444500" algn="l">
              <a:buSzPct val="75000"/>
              <a:buChar char="•"/>
              <a:defRPr b="1" sz="3200">
                <a:solidFill>
                  <a:schemeClr val="accent1"/>
                </a:solidFill>
                <a:latin typeface="Helvetica"/>
                <a:ea typeface="Helvetica"/>
                <a:cs typeface="Helvetica"/>
                <a:sym typeface="Helvetica"/>
              </a:defRPr>
            </a:pPr>
            <a:r>
              <a:t>INSERT INTO </a:t>
            </a:r>
            <a:r>
              <a:rPr i="1"/>
              <a:t>table</a:t>
            </a:r>
            <a:r>
              <a:t> VALUES (</a:t>
            </a:r>
            <a:r>
              <a:rPr i="1"/>
              <a:t>column</a:t>
            </a:r>
            <a:r>
              <a:t>)</a:t>
            </a:r>
          </a:p>
          <a:p>
            <a:pPr marL="444500" indent="-444500" algn="l">
              <a:buSzPct val="75000"/>
              <a:buChar char="•"/>
              <a:defRPr b="1" sz="3200">
                <a:solidFill>
                  <a:schemeClr val="accent1"/>
                </a:solidFill>
                <a:latin typeface="Helvetica"/>
                <a:ea typeface="Helvetica"/>
                <a:cs typeface="Helvetica"/>
                <a:sym typeface="Helvetica"/>
              </a:defRPr>
            </a:pPr>
            <a:r>
              <a:t>UPDATE </a:t>
            </a:r>
            <a:r>
              <a:rPr i="1"/>
              <a:t>table</a:t>
            </a:r>
            <a:r>
              <a:t> SET </a:t>
            </a:r>
            <a:r>
              <a:rPr i="1"/>
              <a:t>column</a:t>
            </a:r>
            <a:r>
              <a:t> = </a:t>
            </a:r>
            <a:r>
              <a:rPr i="1"/>
              <a:t>value</a:t>
            </a:r>
            <a:r>
              <a:t> WHERE </a:t>
            </a:r>
            <a:r>
              <a:rPr i="1"/>
              <a:t>column = value</a:t>
            </a:r>
          </a:p>
          <a:p>
            <a:pPr marL="444500" indent="-444500" algn="l">
              <a:buSzPct val="75000"/>
              <a:buChar char="•"/>
              <a:defRPr b="1" sz="3200">
                <a:solidFill>
                  <a:schemeClr val="accent1"/>
                </a:solidFill>
                <a:latin typeface="Helvetica"/>
                <a:ea typeface="Helvetica"/>
                <a:cs typeface="Helvetica"/>
                <a:sym typeface="Helvetica"/>
              </a:defRPr>
            </a:pPr>
            <a:r>
              <a:t>DELETE FROM </a:t>
            </a:r>
            <a:r>
              <a:rPr i="1"/>
              <a:t>table</a:t>
            </a:r>
            <a:r>
              <a:t> WHERE </a:t>
            </a:r>
            <a:r>
              <a:rPr i="1"/>
              <a:t>column = value</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2" name="NextGearLogo.jpg"/>
          <p:cNvPicPr>
            <a:picLocks noChangeAspect="1"/>
          </p:cNvPicPr>
          <p:nvPr/>
        </p:nvPicPr>
        <p:blipFill>
          <a:blip r:embed="rId2">
            <a:extLst/>
          </a:blip>
          <a:stretch>
            <a:fillRect/>
          </a:stretch>
        </p:blipFill>
        <p:spPr>
          <a:xfrm>
            <a:off x="9106427" y="8223147"/>
            <a:ext cx="3631674" cy="781154"/>
          </a:xfrm>
          <a:prstGeom prst="rect">
            <a:avLst/>
          </a:prstGeom>
          <a:ln w="12700">
            <a:miter lim="400000"/>
          </a:ln>
        </p:spPr>
      </p:pic>
      <p:sp>
        <p:nvSpPr>
          <p:cNvPr id="233" name="Shape 233"/>
          <p:cNvSpPr/>
          <p:nvPr/>
        </p:nvSpPr>
        <p:spPr>
          <a:xfrm>
            <a:off x="398760" y="215899"/>
            <a:ext cx="301248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chemeClr val="accent1"/>
                </a:solidFill>
                <a:latin typeface="Helvetica"/>
                <a:ea typeface="Helvetica"/>
                <a:cs typeface="Helvetica"/>
                <a:sym typeface="Helvetica"/>
              </a:defRPr>
            </a:lvl1pPr>
          </a:lstStyle>
          <a:p>
            <a:pPr/>
            <a:r>
              <a:t>Workshop 2</a:t>
            </a:r>
          </a:p>
        </p:txBody>
      </p:sp>
      <p:grpSp>
        <p:nvGrpSpPr>
          <p:cNvPr id="236" name="Group 236"/>
          <p:cNvGrpSpPr/>
          <p:nvPr/>
        </p:nvGrpSpPr>
        <p:grpSpPr>
          <a:xfrm>
            <a:off x="450849" y="7497850"/>
            <a:ext cx="1835240" cy="1803303"/>
            <a:chOff x="0" y="0"/>
            <a:chExt cx="1835238" cy="1803301"/>
          </a:xfrm>
        </p:grpSpPr>
        <p:pic>
          <p:nvPicPr>
            <p:cNvPr id="235" name="postgresql.png"/>
            <p:cNvPicPr>
              <a:picLocks noChangeAspect="1"/>
            </p:cNvPicPr>
            <p:nvPr/>
          </p:nvPicPr>
          <p:blipFill>
            <a:blip r:embed="rId3">
              <a:extLst/>
            </a:blip>
            <a:stretch>
              <a:fillRect/>
            </a:stretch>
          </p:blipFill>
          <p:spPr>
            <a:xfrm>
              <a:off x="215900" y="139700"/>
              <a:ext cx="1403439" cy="1244502"/>
            </a:xfrm>
            <a:prstGeom prst="rect">
              <a:avLst/>
            </a:prstGeom>
            <a:ln>
              <a:noFill/>
            </a:ln>
            <a:effectLst/>
          </p:spPr>
        </p:pic>
        <p:pic>
          <p:nvPicPr>
            <p:cNvPr id="234" name=""/>
            <p:cNvPicPr>
              <a:picLocks noChangeAspect="0"/>
            </p:cNvPicPr>
            <p:nvPr/>
          </p:nvPicPr>
          <p:blipFill>
            <a:blip r:embed="rId4">
              <a:extLst/>
            </a:blip>
            <a:stretch>
              <a:fillRect/>
            </a:stretch>
          </p:blipFill>
          <p:spPr>
            <a:xfrm>
              <a:off x="-1" y="0"/>
              <a:ext cx="1835240" cy="1803302"/>
            </a:xfrm>
            <a:prstGeom prst="rect">
              <a:avLst/>
            </a:prstGeom>
            <a:effectLst/>
          </p:spPr>
        </p:pic>
      </p:grpSp>
      <p:sp>
        <p:nvSpPr>
          <p:cNvPr id="237" name="Shape 237"/>
          <p:cNvSpPr/>
          <p:nvPr/>
        </p:nvSpPr>
        <p:spPr>
          <a:xfrm>
            <a:off x="437870" y="939800"/>
            <a:ext cx="12129060" cy="119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Let’s create some data for our </a:t>
            </a:r>
            <a:r>
              <a:rPr i="1"/>
              <a:t>movie_rating</a:t>
            </a:r>
            <a:r>
              <a:t> lookup table using the DML </a:t>
            </a:r>
            <a:r>
              <a:rPr i="1"/>
              <a:t>INSERT</a:t>
            </a:r>
            <a:r>
              <a:t> command.</a:t>
            </a:r>
          </a:p>
        </p:txBody>
      </p:sp>
      <p:sp>
        <p:nvSpPr>
          <p:cNvPr id="238" name="Shape 238"/>
          <p:cNvSpPr/>
          <p:nvPr/>
        </p:nvSpPr>
        <p:spPr>
          <a:xfrm>
            <a:off x="416768" y="2933674"/>
            <a:ext cx="12171264" cy="119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a:solidFill>
                  <a:schemeClr val="accent1"/>
                </a:solidFill>
                <a:latin typeface="Helvetica"/>
                <a:ea typeface="Helvetica"/>
                <a:cs typeface="Helvetica"/>
                <a:sym typeface="Helvetica"/>
              </a:defRPr>
            </a:pPr>
            <a:r>
              <a:t>INSERT INTO movie_rating (rating_code, description)</a:t>
            </a:r>
          </a:p>
          <a:p>
            <a:pPr algn="l">
              <a:defRPr b="1">
                <a:solidFill>
                  <a:schemeClr val="accent1"/>
                </a:solidFill>
                <a:latin typeface="Helvetica"/>
                <a:ea typeface="Helvetica"/>
                <a:cs typeface="Helvetica"/>
                <a:sym typeface="Helvetica"/>
              </a:defRPr>
            </a:pPr>
            <a:r>
              <a:t>VALUES (‘G’, ‘General Audiences’);</a:t>
            </a:r>
          </a:p>
        </p:txBody>
      </p:sp>
      <p:sp>
        <p:nvSpPr>
          <p:cNvPr id="239" name="Shape 239"/>
          <p:cNvSpPr/>
          <p:nvPr/>
        </p:nvSpPr>
        <p:spPr>
          <a:xfrm>
            <a:off x="437870" y="5375211"/>
            <a:ext cx="12129060" cy="193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000"/>
            </a:pPr>
            <a:r>
              <a:rPr i="1"/>
              <a:t>Hint:</a:t>
            </a:r>
            <a:r>
              <a:t> Remember that we utilized the SERIAL data type when creating our tables so you can simply omit a value for the id column when inserting new records and PostgreSQL will automatically manufacture the primary key value for your new record.</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41" name="NextGearLogo.jpg"/>
          <p:cNvPicPr>
            <a:picLocks noChangeAspect="1"/>
          </p:cNvPicPr>
          <p:nvPr/>
        </p:nvPicPr>
        <p:blipFill>
          <a:blip r:embed="rId2">
            <a:extLst/>
          </a:blip>
          <a:stretch>
            <a:fillRect/>
          </a:stretch>
        </p:blipFill>
        <p:spPr>
          <a:xfrm>
            <a:off x="9106427" y="8223147"/>
            <a:ext cx="3631674" cy="781154"/>
          </a:xfrm>
          <a:prstGeom prst="rect">
            <a:avLst/>
          </a:prstGeom>
          <a:ln w="12700">
            <a:miter lim="400000"/>
          </a:ln>
        </p:spPr>
      </p:pic>
      <p:sp>
        <p:nvSpPr>
          <p:cNvPr id="242" name="Shape 242"/>
          <p:cNvSpPr/>
          <p:nvPr/>
        </p:nvSpPr>
        <p:spPr>
          <a:xfrm>
            <a:off x="398760" y="215899"/>
            <a:ext cx="301248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chemeClr val="accent1"/>
                </a:solidFill>
                <a:latin typeface="Helvetica"/>
                <a:ea typeface="Helvetica"/>
                <a:cs typeface="Helvetica"/>
                <a:sym typeface="Helvetica"/>
              </a:defRPr>
            </a:lvl1pPr>
          </a:lstStyle>
          <a:p>
            <a:pPr/>
            <a:r>
              <a:t>Workshop 2</a:t>
            </a:r>
          </a:p>
        </p:txBody>
      </p:sp>
      <p:grpSp>
        <p:nvGrpSpPr>
          <p:cNvPr id="245" name="Group 245"/>
          <p:cNvGrpSpPr/>
          <p:nvPr/>
        </p:nvGrpSpPr>
        <p:grpSpPr>
          <a:xfrm>
            <a:off x="450849" y="7497850"/>
            <a:ext cx="1835240" cy="1803303"/>
            <a:chOff x="0" y="0"/>
            <a:chExt cx="1835238" cy="1803301"/>
          </a:xfrm>
        </p:grpSpPr>
        <p:pic>
          <p:nvPicPr>
            <p:cNvPr id="244" name="postgresql.png"/>
            <p:cNvPicPr>
              <a:picLocks noChangeAspect="1"/>
            </p:cNvPicPr>
            <p:nvPr/>
          </p:nvPicPr>
          <p:blipFill>
            <a:blip r:embed="rId3">
              <a:extLst/>
            </a:blip>
            <a:stretch>
              <a:fillRect/>
            </a:stretch>
          </p:blipFill>
          <p:spPr>
            <a:xfrm>
              <a:off x="215900" y="139700"/>
              <a:ext cx="1403439" cy="1244502"/>
            </a:xfrm>
            <a:prstGeom prst="rect">
              <a:avLst/>
            </a:prstGeom>
            <a:ln>
              <a:noFill/>
            </a:ln>
            <a:effectLst/>
          </p:spPr>
        </p:pic>
        <p:pic>
          <p:nvPicPr>
            <p:cNvPr id="243" name=""/>
            <p:cNvPicPr>
              <a:picLocks noChangeAspect="0"/>
            </p:cNvPicPr>
            <p:nvPr/>
          </p:nvPicPr>
          <p:blipFill>
            <a:blip r:embed="rId4">
              <a:extLst/>
            </a:blip>
            <a:stretch>
              <a:fillRect/>
            </a:stretch>
          </p:blipFill>
          <p:spPr>
            <a:xfrm>
              <a:off x="-1" y="0"/>
              <a:ext cx="1835240" cy="1803302"/>
            </a:xfrm>
            <a:prstGeom prst="rect">
              <a:avLst/>
            </a:prstGeom>
            <a:effectLst/>
          </p:spPr>
        </p:pic>
      </p:grpSp>
      <p:sp>
        <p:nvSpPr>
          <p:cNvPr id="246" name="Shape 246"/>
          <p:cNvSpPr/>
          <p:nvPr/>
        </p:nvSpPr>
        <p:spPr>
          <a:xfrm>
            <a:off x="437870" y="939800"/>
            <a:ext cx="12129060" cy="119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Let’s create some data for our </a:t>
            </a:r>
            <a:r>
              <a:rPr i="1"/>
              <a:t>movie_rating</a:t>
            </a:r>
            <a:r>
              <a:t> lookup table using the DML </a:t>
            </a:r>
            <a:r>
              <a:rPr i="1"/>
              <a:t>INSERT</a:t>
            </a:r>
            <a:r>
              <a:t> command.</a:t>
            </a:r>
          </a:p>
        </p:txBody>
      </p:sp>
      <p:sp>
        <p:nvSpPr>
          <p:cNvPr id="247" name="Shape 247"/>
          <p:cNvSpPr/>
          <p:nvPr/>
        </p:nvSpPr>
        <p:spPr>
          <a:xfrm>
            <a:off x="416768" y="2933674"/>
            <a:ext cx="12171264" cy="119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a:solidFill>
                  <a:schemeClr val="accent1"/>
                </a:solidFill>
                <a:latin typeface="Helvetica"/>
                <a:ea typeface="Helvetica"/>
                <a:cs typeface="Helvetica"/>
                <a:sym typeface="Helvetica"/>
              </a:defRPr>
            </a:pPr>
            <a:r>
              <a:t>INSERT INTO movie_rating (rating_code, description)</a:t>
            </a:r>
          </a:p>
          <a:p>
            <a:pPr algn="l">
              <a:defRPr b="1">
                <a:solidFill>
                  <a:schemeClr val="accent1"/>
                </a:solidFill>
                <a:latin typeface="Helvetica"/>
                <a:ea typeface="Helvetica"/>
                <a:cs typeface="Helvetica"/>
                <a:sym typeface="Helvetica"/>
              </a:defRPr>
            </a:pPr>
            <a:r>
              <a:t>VALUES (‘G’, ‘General Audiences’);</a:t>
            </a:r>
          </a:p>
        </p:txBody>
      </p:sp>
      <p:sp>
        <p:nvSpPr>
          <p:cNvPr id="248" name="Shape 248"/>
          <p:cNvSpPr/>
          <p:nvPr/>
        </p:nvSpPr>
        <p:spPr>
          <a:xfrm>
            <a:off x="437870" y="5375211"/>
            <a:ext cx="12129060" cy="193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000"/>
            </a:pPr>
            <a:r>
              <a:rPr i="1"/>
              <a:t>Hint:</a:t>
            </a:r>
            <a:r>
              <a:t> Remember that we utilized the SERIAL data type when creating our tables so you can simply omit a value for the id column when inserting new records and PostgreSQL will automatically manufacture the primary key value for your new record.</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50" name="NextGearLogo.jpg"/>
          <p:cNvPicPr>
            <a:picLocks noChangeAspect="1"/>
          </p:cNvPicPr>
          <p:nvPr/>
        </p:nvPicPr>
        <p:blipFill>
          <a:blip r:embed="rId2">
            <a:extLst/>
          </a:blip>
          <a:stretch>
            <a:fillRect/>
          </a:stretch>
        </p:blipFill>
        <p:spPr>
          <a:xfrm>
            <a:off x="9106427" y="8223147"/>
            <a:ext cx="3631674" cy="781154"/>
          </a:xfrm>
          <a:prstGeom prst="rect">
            <a:avLst/>
          </a:prstGeom>
          <a:ln w="12700">
            <a:miter lim="400000"/>
          </a:ln>
        </p:spPr>
      </p:pic>
      <p:sp>
        <p:nvSpPr>
          <p:cNvPr id="251" name="Shape 251"/>
          <p:cNvSpPr/>
          <p:nvPr/>
        </p:nvSpPr>
        <p:spPr>
          <a:xfrm>
            <a:off x="398760" y="215899"/>
            <a:ext cx="301248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chemeClr val="accent1"/>
                </a:solidFill>
                <a:latin typeface="Helvetica"/>
                <a:ea typeface="Helvetica"/>
                <a:cs typeface="Helvetica"/>
                <a:sym typeface="Helvetica"/>
              </a:defRPr>
            </a:lvl1pPr>
          </a:lstStyle>
          <a:p>
            <a:pPr/>
            <a:r>
              <a:t>Workshop 2</a:t>
            </a:r>
          </a:p>
        </p:txBody>
      </p:sp>
      <p:grpSp>
        <p:nvGrpSpPr>
          <p:cNvPr id="254" name="Group 254"/>
          <p:cNvGrpSpPr/>
          <p:nvPr/>
        </p:nvGrpSpPr>
        <p:grpSpPr>
          <a:xfrm>
            <a:off x="450849" y="7497850"/>
            <a:ext cx="1835240" cy="1803303"/>
            <a:chOff x="0" y="0"/>
            <a:chExt cx="1835238" cy="1803301"/>
          </a:xfrm>
        </p:grpSpPr>
        <p:pic>
          <p:nvPicPr>
            <p:cNvPr id="253" name="postgresql.png"/>
            <p:cNvPicPr>
              <a:picLocks noChangeAspect="1"/>
            </p:cNvPicPr>
            <p:nvPr/>
          </p:nvPicPr>
          <p:blipFill>
            <a:blip r:embed="rId3">
              <a:extLst/>
            </a:blip>
            <a:stretch>
              <a:fillRect/>
            </a:stretch>
          </p:blipFill>
          <p:spPr>
            <a:xfrm>
              <a:off x="215900" y="139700"/>
              <a:ext cx="1403439" cy="1244502"/>
            </a:xfrm>
            <a:prstGeom prst="rect">
              <a:avLst/>
            </a:prstGeom>
            <a:ln>
              <a:noFill/>
            </a:ln>
            <a:effectLst/>
          </p:spPr>
        </p:pic>
        <p:pic>
          <p:nvPicPr>
            <p:cNvPr id="252" name=""/>
            <p:cNvPicPr>
              <a:picLocks noChangeAspect="0"/>
            </p:cNvPicPr>
            <p:nvPr/>
          </p:nvPicPr>
          <p:blipFill>
            <a:blip r:embed="rId4">
              <a:extLst/>
            </a:blip>
            <a:stretch>
              <a:fillRect/>
            </a:stretch>
          </p:blipFill>
          <p:spPr>
            <a:xfrm>
              <a:off x="-1" y="0"/>
              <a:ext cx="1835240" cy="1803302"/>
            </a:xfrm>
            <a:prstGeom prst="rect">
              <a:avLst/>
            </a:prstGeom>
            <a:effectLst/>
          </p:spPr>
        </p:pic>
      </p:grpSp>
      <p:sp>
        <p:nvSpPr>
          <p:cNvPr id="255" name="Shape 255"/>
          <p:cNvSpPr/>
          <p:nvPr/>
        </p:nvSpPr>
        <p:spPr>
          <a:xfrm>
            <a:off x="437870" y="1060437"/>
            <a:ext cx="12129060"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Congrats - you’ve created the first record in our new database! Try creating a </a:t>
            </a:r>
            <a:r>
              <a:rPr i="1"/>
              <a:t>SELECT </a:t>
            </a:r>
            <a:r>
              <a:t>statement to retrieve your new record.</a:t>
            </a:r>
          </a:p>
        </p:txBody>
      </p:sp>
      <p:sp>
        <p:nvSpPr>
          <p:cNvPr id="256" name="Shape 256"/>
          <p:cNvSpPr/>
          <p:nvPr/>
        </p:nvSpPr>
        <p:spPr>
          <a:xfrm>
            <a:off x="1857970" y="3936974"/>
            <a:ext cx="9561662" cy="119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a:solidFill>
                  <a:schemeClr val="accent1"/>
                </a:solidFill>
                <a:latin typeface="Helvetica"/>
                <a:ea typeface="Helvetica"/>
                <a:cs typeface="Helvetica"/>
                <a:sym typeface="Helvetica"/>
              </a:defRPr>
            </a:pPr>
            <a:r>
              <a:t>SELECT id, rating_code, description</a:t>
            </a:r>
          </a:p>
          <a:p>
            <a:pPr algn="l">
              <a:defRPr b="1">
                <a:solidFill>
                  <a:schemeClr val="accent1"/>
                </a:solidFill>
                <a:latin typeface="Helvetica"/>
                <a:ea typeface="Helvetica"/>
                <a:cs typeface="Helvetica"/>
                <a:sym typeface="Helvetica"/>
              </a:defRPr>
            </a:pPr>
            <a:r>
              <a:t>FROM     movie_rating;</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58" name="NextGearLogo.jpg"/>
          <p:cNvPicPr>
            <a:picLocks noChangeAspect="1"/>
          </p:cNvPicPr>
          <p:nvPr/>
        </p:nvPicPr>
        <p:blipFill>
          <a:blip r:embed="rId2">
            <a:extLst/>
          </a:blip>
          <a:stretch>
            <a:fillRect/>
          </a:stretch>
        </p:blipFill>
        <p:spPr>
          <a:xfrm>
            <a:off x="9106427" y="8223147"/>
            <a:ext cx="3631674" cy="781154"/>
          </a:xfrm>
          <a:prstGeom prst="rect">
            <a:avLst/>
          </a:prstGeom>
          <a:ln w="12700">
            <a:miter lim="400000"/>
          </a:ln>
        </p:spPr>
      </p:pic>
      <p:sp>
        <p:nvSpPr>
          <p:cNvPr id="259" name="Shape 259"/>
          <p:cNvSpPr/>
          <p:nvPr/>
        </p:nvSpPr>
        <p:spPr>
          <a:xfrm>
            <a:off x="398760" y="215899"/>
            <a:ext cx="301248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chemeClr val="accent1"/>
                </a:solidFill>
                <a:latin typeface="Helvetica"/>
                <a:ea typeface="Helvetica"/>
                <a:cs typeface="Helvetica"/>
                <a:sym typeface="Helvetica"/>
              </a:defRPr>
            </a:lvl1pPr>
          </a:lstStyle>
          <a:p>
            <a:pPr/>
            <a:r>
              <a:t>Workshop 2</a:t>
            </a:r>
          </a:p>
        </p:txBody>
      </p:sp>
      <p:grpSp>
        <p:nvGrpSpPr>
          <p:cNvPr id="262" name="Group 262"/>
          <p:cNvGrpSpPr/>
          <p:nvPr/>
        </p:nvGrpSpPr>
        <p:grpSpPr>
          <a:xfrm>
            <a:off x="450849" y="7497850"/>
            <a:ext cx="1835240" cy="1803303"/>
            <a:chOff x="0" y="0"/>
            <a:chExt cx="1835238" cy="1803301"/>
          </a:xfrm>
        </p:grpSpPr>
        <p:pic>
          <p:nvPicPr>
            <p:cNvPr id="261" name="postgresql.png"/>
            <p:cNvPicPr>
              <a:picLocks noChangeAspect="1"/>
            </p:cNvPicPr>
            <p:nvPr/>
          </p:nvPicPr>
          <p:blipFill>
            <a:blip r:embed="rId3">
              <a:extLst/>
            </a:blip>
            <a:stretch>
              <a:fillRect/>
            </a:stretch>
          </p:blipFill>
          <p:spPr>
            <a:xfrm>
              <a:off x="215900" y="139700"/>
              <a:ext cx="1403439" cy="1244502"/>
            </a:xfrm>
            <a:prstGeom prst="rect">
              <a:avLst/>
            </a:prstGeom>
            <a:ln>
              <a:noFill/>
            </a:ln>
            <a:effectLst/>
          </p:spPr>
        </p:pic>
        <p:pic>
          <p:nvPicPr>
            <p:cNvPr id="260" name=""/>
            <p:cNvPicPr>
              <a:picLocks noChangeAspect="0"/>
            </p:cNvPicPr>
            <p:nvPr/>
          </p:nvPicPr>
          <p:blipFill>
            <a:blip r:embed="rId4">
              <a:extLst/>
            </a:blip>
            <a:stretch>
              <a:fillRect/>
            </a:stretch>
          </p:blipFill>
          <p:spPr>
            <a:xfrm>
              <a:off x="-1" y="0"/>
              <a:ext cx="1835240" cy="1803302"/>
            </a:xfrm>
            <a:prstGeom prst="rect">
              <a:avLst/>
            </a:prstGeom>
            <a:effectLst/>
          </p:spPr>
        </p:pic>
      </p:grpSp>
      <p:sp>
        <p:nvSpPr>
          <p:cNvPr id="263" name="Shape 263"/>
          <p:cNvSpPr/>
          <p:nvPr/>
        </p:nvSpPr>
        <p:spPr>
          <a:xfrm>
            <a:off x="437870" y="946149"/>
            <a:ext cx="12129060"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Let’s create additional records for our </a:t>
            </a:r>
            <a:r>
              <a:rPr i="1"/>
              <a:t>movie_rating</a:t>
            </a:r>
            <a:r>
              <a:t> lookup table using the </a:t>
            </a:r>
            <a:r>
              <a:rPr i="1"/>
              <a:t>INSERT</a:t>
            </a:r>
            <a:r>
              <a:t> command with multiple entries for the VALUES clause.</a:t>
            </a:r>
          </a:p>
        </p:txBody>
      </p:sp>
      <p:sp>
        <p:nvSpPr>
          <p:cNvPr id="264" name="Shape 264"/>
          <p:cNvSpPr/>
          <p:nvPr/>
        </p:nvSpPr>
        <p:spPr>
          <a:xfrm>
            <a:off x="416768" y="3054324"/>
            <a:ext cx="12171264" cy="2832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a:solidFill>
                  <a:schemeClr val="accent1"/>
                </a:solidFill>
                <a:latin typeface="Helvetica"/>
                <a:ea typeface="Helvetica"/>
                <a:cs typeface="Helvetica"/>
                <a:sym typeface="Helvetica"/>
              </a:defRPr>
            </a:pPr>
            <a:r>
              <a:t>INSERT INTO movie_rating (rating_code, description)</a:t>
            </a:r>
          </a:p>
          <a:p>
            <a:pPr algn="l">
              <a:defRPr b="1">
                <a:solidFill>
                  <a:schemeClr val="accent1"/>
                </a:solidFill>
                <a:latin typeface="Helvetica"/>
                <a:ea typeface="Helvetica"/>
                <a:cs typeface="Helvetica"/>
                <a:sym typeface="Helvetica"/>
              </a:defRPr>
            </a:pPr>
            <a:r>
              <a:t>VALUES (‘PG’, ‘Parental Guidance Suggested’),</a:t>
            </a:r>
          </a:p>
          <a:p>
            <a:pPr algn="l">
              <a:defRPr b="1">
                <a:solidFill>
                  <a:schemeClr val="accent1"/>
                </a:solidFill>
                <a:latin typeface="Helvetica"/>
                <a:ea typeface="Helvetica"/>
                <a:cs typeface="Helvetica"/>
                <a:sym typeface="Helvetica"/>
              </a:defRPr>
            </a:pPr>
            <a:r>
              <a:t>  (‘PG-13’, ‘Parents Strongly Cautioned’),</a:t>
            </a:r>
          </a:p>
          <a:p>
            <a:pPr algn="l">
              <a:defRPr b="1">
                <a:solidFill>
                  <a:schemeClr val="accent1"/>
                </a:solidFill>
                <a:latin typeface="Helvetica"/>
                <a:ea typeface="Helvetica"/>
                <a:cs typeface="Helvetica"/>
                <a:sym typeface="Helvetica"/>
              </a:defRPr>
            </a:pPr>
            <a:r>
              <a:t>  (‘R’, ‘Restricted’),</a:t>
            </a:r>
          </a:p>
          <a:p>
            <a:pPr algn="l">
              <a:defRPr b="1">
                <a:solidFill>
                  <a:schemeClr val="accent1"/>
                </a:solidFill>
                <a:latin typeface="Helvetica"/>
                <a:ea typeface="Helvetica"/>
                <a:cs typeface="Helvetica"/>
                <a:sym typeface="Helvetica"/>
              </a:defRPr>
            </a:pPr>
            <a:r>
              <a:t>  (‘NC-17’, ‘Adults Only’);</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66" name="NextGearLogo.jpg"/>
          <p:cNvPicPr>
            <a:picLocks noChangeAspect="1"/>
          </p:cNvPicPr>
          <p:nvPr/>
        </p:nvPicPr>
        <p:blipFill>
          <a:blip r:embed="rId2">
            <a:extLst/>
          </a:blip>
          <a:stretch>
            <a:fillRect/>
          </a:stretch>
        </p:blipFill>
        <p:spPr>
          <a:xfrm>
            <a:off x="9106427" y="8223147"/>
            <a:ext cx="3631674" cy="781154"/>
          </a:xfrm>
          <a:prstGeom prst="rect">
            <a:avLst/>
          </a:prstGeom>
          <a:ln w="12700">
            <a:miter lim="400000"/>
          </a:ln>
        </p:spPr>
      </p:pic>
      <p:sp>
        <p:nvSpPr>
          <p:cNvPr id="267" name="Shape 267"/>
          <p:cNvSpPr/>
          <p:nvPr/>
        </p:nvSpPr>
        <p:spPr>
          <a:xfrm>
            <a:off x="398760" y="215899"/>
            <a:ext cx="301248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chemeClr val="accent1"/>
                </a:solidFill>
                <a:latin typeface="Helvetica"/>
                <a:ea typeface="Helvetica"/>
                <a:cs typeface="Helvetica"/>
                <a:sym typeface="Helvetica"/>
              </a:defRPr>
            </a:lvl1pPr>
          </a:lstStyle>
          <a:p>
            <a:pPr/>
            <a:r>
              <a:t>Workshop 2</a:t>
            </a:r>
          </a:p>
        </p:txBody>
      </p:sp>
      <p:grpSp>
        <p:nvGrpSpPr>
          <p:cNvPr id="270" name="Group 270"/>
          <p:cNvGrpSpPr/>
          <p:nvPr/>
        </p:nvGrpSpPr>
        <p:grpSpPr>
          <a:xfrm>
            <a:off x="450849" y="7497850"/>
            <a:ext cx="1835240" cy="1803303"/>
            <a:chOff x="0" y="0"/>
            <a:chExt cx="1835238" cy="1803301"/>
          </a:xfrm>
        </p:grpSpPr>
        <p:pic>
          <p:nvPicPr>
            <p:cNvPr id="269" name="postgresql.png"/>
            <p:cNvPicPr>
              <a:picLocks noChangeAspect="1"/>
            </p:cNvPicPr>
            <p:nvPr/>
          </p:nvPicPr>
          <p:blipFill>
            <a:blip r:embed="rId3">
              <a:extLst/>
            </a:blip>
            <a:stretch>
              <a:fillRect/>
            </a:stretch>
          </p:blipFill>
          <p:spPr>
            <a:xfrm>
              <a:off x="215900" y="139700"/>
              <a:ext cx="1403439" cy="1244502"/>
            </a:xfrm>
            <a:prstGeom prst="rect">
              <a:avLst/>
            </a:prstGeom>
            <a:ln>
              <a:noFill/>
            </a:ln>
            <a:effectLst/>
          </p:spPr>
        </p:pic>
        <p:pic>
          <p:nvPicPr>
            <p:cNvPr id="268" name=""/>
            <p:cNvPicPr>
              <a:picLocks noChangeAspect="0"/>
            </p:cNvPicPr>
            <p:nvPr/>
          </p:nvPicPr>
          <p:blipFill>
            <a:blip r:embed="rId4">
              <a:extLst/>
            </a:blip>
            <a:stretch>
              <a:fillRect/>
            </a:stretch>
          </p:blipFill>
          <p:spPr>
            <a:xfrm>
              <a:off x="-1" y="0"/>
              <a:ext cx="1835240" cy="1803302"/>
            </a:xfrm>
            <a:prstGeom prst="rect">
              <a:avLst/>
            </a:prstGeom>
            <a:effectLst/>
          </p:spPr>
        </p:pic>
      </p:grpSp>
      <p:sp>
        <p:nvSpPr>
          <p:cNvPr id="271" name="Shape 271"/>
          <p:cNvSpPr/>
          <p:nvPr/>
        </p:nvSpPr>
        <p:spPr>
          <a:xfrm>
            <a:off x="437870" y="1219200"/>
            <a:ext cx="12129060" cy="119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We’ve now created movie ratings and next we’ll add genres that we can use to categorize our movie records.</a:t>
            </a:r>
          </a:p>
        </p:txBody>
      </p:sp>
      <p:sp>
        <p:nvSpPr>
          <p:cNvPr id="272" name="Shape 272"/>
          <p:cNvSpPr/>
          <p:nvPr/>
        </p:nvSpPr>
        <p:spPr>
          <a:xfrm>
            <a:off x="416768" y="2705100"/>
            <a:ext cx="12171264" cy="3924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a:solidFill>
                  <a:schemeClr val="accent1"/>
                </a:solidFill>
                <a:latin typeface="Helvetica"/>
                <a:ea typeface="Helvetica"/>
                <a:cs typeface="Helvetica"/>
                <a:sym typeface="Helvetica"/>
              </a:defRPr>
            </a:pPr>
            <a:r>
              <a:t>INSERT INTO genre (name)</a:t>
            </a:r>
          </a:p>
          <a:p>
            <a:pPr algn="l">
              <a:defRPr b="1">
                <a:solidFill>
                  <a:schemeClr val="accent1"/>
                </a:solidFill>
                <a:latin typeface="Helvetica"/>
                <a:ea typeface="Helvetica"/>
                <a:cs typeface="Helvetica"/>
                <a:sym typeface="Helvetica"/>
              </a:defRPr>
            </a:pPr>
            <a:r>
              <a:t>VALUES (‘Comedy’),</a:t>
            </a:r>
          </a:p>
          <a:p>
            <a:pPr algn="l">
              <a:defRPr b="1">
                <a:solidFill>
                  <a:schemeClr val="accent1"/>
                </a:solidFill>
                <a:latin typeface="Helvetica"/>
                <a:ea typeface="Helvetica"/>
                <a:cs typeface="Helvetica"/>
                <a:sym typeface="Helvetica"/>
              </a:defRPr>
            </a:pPr>
            <a:r>
              <a:t>  (‘Action’),</a:t>
            </a:r>
          </a:p>
          <a:p>
            <a:pPr algn="l">
              <a:defRPr b="1">
                <a:solidFill>
                  <a:schemeClr val="accent1"/>
                </a:solidFill>
                <a:latin typeface="Helvetica"/>
                <a:ea typeface="Helvetica"/>
                <a:cs typeface="Helvetica"/>
                <a:sym typeface="Helvetica"/>
              </a:defRPr>
            </a:pPr>
            <a:r>
              <a:t>  (‘Romance’),</a:t>
            </a:r>
          </a:p>
          <a:p>
            <a:pPr algn="l">
              <a:defRPr b="1">
                <a:solidFill>
                  <a:schemeClr val="accent1"/>
                </a:solidFill>
                <a:latin typeface="Helvetica"/>
                <a:ea typeface="Helvetica"/>
                <a:cs typeface="Helvetica"/>
                <a:sym typeface="Helvetica"/>
              </a:defRPr>
            </a:pPr>
            <a:r>
              <a:t>  (‘Suspense’),</a:t>
            </a:r>
          </a:p>
          <a:p>
            <a:pPr algn="l">
              <a:defRPr b="1">
                <a:solidFill>
                  <a:schemeClr val="accent1"/>
                </a:solidFill>
                <a:latin typeface="Helvetica"/>
                <a:ea typeface="Helvetica"/>
                <a:cs typeface="Helvetica"/>
                <a:sym typeface="Helvetica"/>
              </a:defRPr>
            </a:pPr>
            <a:r>
              <a:t>  (‘Science Fiction’),</a:t>
            </a:r>
          </a:p>
          <a:p>
            <a:pPr algn="l">
              <a:defRPr b="1">
                <a:solidFill>
                  <a:schemeClr val="accent1"/>
                </a:solidFill>
                <a:latin typeface="Helvetica"/>
                <a:ea typeface="Helvetica"/>
                <a:cs typeface="Helvetica"/>
                <a:sym typeface="Helvetica"/>
              </a:defRPr>
            </a:pPr>
            <a:r>
              <a:t>  (‘Horror’);</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3" name="NextGearLogo.jpg"/>
          <p:cNvPicPr>
            <a:picLocks noChangeAspect="1"/>
          </p:cNvPicPr>
          <p:nvPr/>
        </p:nvPicPr>
        <p:blipFill>
          <a:blip r:embed="rId2">
            <a:extLst/>
          </a:blip>
          <a:stretch>
            <a:fillRect/>
          </a:stretch>
        </p:blipFill>
        <p:spPr>
          <a:xfrm>
            <a:off x="9106427" y="8223147"/>
            <a:ext cx="3631674" cy="781154"/>
          </a:xfrm>
          <a:prstGeom prst="rect">
            <a:avLst/>
          </a:prstGeom>
          <a:ln w="12700">
            <a:miter lim="400000"/>
          </a:ln>
        </p:spPr>
      </p:pic>
      <p:sp>
        <p:nvSpPr>
          <p:cNvPr id="124" name="Shape 124"/>
          <p:cNvSpPr/>
          <p:nvPr/>
        </p:nvSpPr>
        <p:spPr>
          <a:xfrm>
            <a:off x="196849" y="215899"/>
            <a:ext cx="341630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chemeClr val="accent1"/>
                </a:solidFill>
                <a:latin typeface="Helvetica"/>
                <a:ea typeface="Helvetica"/>
                <a:cs typeface="Helvetica"/>
                <a:sym typeface="Helvetica"/>
              </a:defRPr>
            </a:lvl1pPr>
          </a:lstStyle>
          <a:p>
            <a:pPr/>
            <a:r>
              <a:t>What is SQL?</a:t>
            </a:r>
          </a:p>
        </p:txBody>
      </p:sp>
      <p:sp>
        <p:nvSpPr>
          <p:cNvPr id="125" name="Shape 125"/>
          <p:cNvSpPr/>
          <p:nvPr/>
        </p:nvSpPr>
        <p:spPr>
          <a:xfrm>
            <a:off x="215647" y="1035049"/>
            <a:ext cx="12370306"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i="1"/>
              <a:t>Structured Query Language </a:t>
            </a:r>
            <a:r>
              <a:t>was one of the early commercial languages designed for use with Edgar Codd’s relational model.</a:t>
            </a:r>
          </a:p>
        </p:txBody>
      </p:sp>
      <p:grpSp>
        <p:nvGrpSpPr>
          <p:cNvPr id="128" name="Group 128"/>
          <p:cNvGrpSpPr/>
          <p:nvPr/>
        </p:nvGrpSpPr>
        <p:grpSpPr>
          <a:xfrm>
            <a:off x="10023407" y="2273300"/>
            <a:ext cx="2455047" cy="3435453"/>
            <a:chOff x="0" y="0"/>
            <a:chExt cx="2455045" cy="3435452"/>
          </a:xfrm>
        </p:grpSpPr>
        <p:pic>
          <p:nvPicPr>
            <p:cNvPr id="127" name="codd.jpg"/>
            <p:cNvPicPr>
              <a:picLocks noChangeAspect="1"/>
            </p:cNvPicPr>
            <p:nvPr/>
          </p:nvPicPr>
          <p:blipFill>
            <a:blip r:embed="rId3">
              <a:extLst/>
            </a:blip>
            <a:stretch>
              <a:fillRect/>
            </a:stretch>
          </p:blipFill>
          <p:spPr>
            <a:xfrm>
              <a:off x="215900" y="139700"/>
              <a:ext cx="2023246" cy="2876653"/>
            </a:xfrm>
            <a:prstGeom prst="rect">
              <a:avLst/>
            </a:prstGeom>
            <a:ln>
              <a:noFill/>
            </a:ln>
            <a:effectLst/>
          </p:spPr>
        </p:pic>
        <p:pic>
          <p:nvPicPr>
            <p:cNvPr id="126" name=""/>
            <p:cNvPicPr>
              <a:picLocks noChangeAspect="0"/>
            </p:cNvPicPr>
            <p:nvPr/>
          </p:nvPicPr>
          <p:blipFill>
            <a:blip r:embed="rId4">
              <a:extLst/>
            </a:blip>
            <a:stretch>
              <a:fillRect/>
            </a:stretch>
          </p:blipFill>
          <p:spPr>
            <a:xfrm>
              <a:off x="0" y="0"/>
              <a:ext cx="2455046" cy="3435453"/>
            </a:xfrm>
            <a:prstGeom prst="rect">
              <a:avLst/>
            </a:prstGeom>
            <a:effectLst/>
          </p:spPr>
        </p:pic>
      </p:grpSp>
      <p:sp>
        <p:nvSpPr>
          <p:cNvPr id="129" name="Shape 129"/>
          <p:cNvSpPr/>
          <p:nvPr/>
        </p:nvSpPr>
        <p:spPr>
          <a:xfrm>
            <a:off x="245588" y="3111500"/>
            <a:ext cx="9685501" cy="193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000"/>
            </a:lvl1pPr>
          </a:lstStyle>
          <a:p>
            <a:pPr/>
            <a:r>
              <a:t>Codd was a computer scientist at IBM and he is credited with inventing the relational model for database management. Dr. Codd is widely regarded as the father of the Relational Database Management System.</a:t>
            </a:r>
          </a:p>
        </p:txBody>
      </p:sp>
      <p:sp>
        <p:nvSpPr>
          <p:cNvPr id="130" name="Shape 130"/>
          <p:cNvSpPr/>
          <p:nvPr/>
        </p:nvSpPr>
        <p:spPr>
          <a:xfrm>
            <a:off x="220188" y="5530850"/>
            <a:ext cx="12361224" cy="238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000"/>
            </a:lvl1pPr>
          </a:lstStyle>
          <a:p>
            <a:pPr/>
            <a:r>
              <a:t>There are numerous relational database management system platforms that support SQL. Most platforms feature vendor specific extensions that complement the core SQL language.  SQL is a ratified ANSI and ISO standard, however most SQL code is not easily portable between various database platforms.</a:t>
            </a:r>
          </a:p>
        </p:txBody>
      </p:sp>
      <p:grpSp>
        <p:nvGrpSpPr>
          <p:cNvPr id="133" name="Group 133"/>
          <p:cNvGrpSpPr/>
          <p:nvPr/>
        </p:nvGrpSpPr>
        <p:grpSpPr>
          <a:xfrm>
            <a:off x="175046" y="7954018"/>
            <a:ext cx="1370212" cy="1497212"/>
            <a:chOff x="0" y="0"/>
            <a:chExt cx="1370210" cy="1497210"/>
          </a:xfrm>
        </p:grpSpPr>
        <p:pic>
          <p:nvPicPr>
            <p:cNvPr id="132" name="ibm.jpg"/>
            <p:cNvPicPr>
              <a:picLocks noChangeAspect="1"/>
            </p:cNvPicPr>
            <p:nvPr/>
          </p:nvPicPr>
          <p:blipFill>
            <a:blip r:embed="rId5">
              <a:extLst/>
            </a:blip>
            <a:stretch>
              <a:fillRect/>
            </a:stretch>
          </p:blipFill>
          <p:spPr>
            <a:xfrm>
              <a:off x="215900" y="139700"/>
              <a:ext cx="938411" cy="938411"/>
            </a:xfrm>
            <a:prstGeom prst="rect">
              <a:avLst/>
            </a:prstGeom>
            <a:ln>
              <a:noFill/>
            </a:ln>
            <a:effectLst/>
          </p:spPr>
        </p:pic>
        <p:pic>
          <p:nvPicPr>
            <p:cNvPr id="131" name=""/>
            <p:cNvPicPr>
              <a:picLocks noChangeAspect="0"/>
            </p:cNvPicPr>
            <p:nvPr/>
          </p:nvPicPr>
          <p:blipFill>
            <a:blip r:embed="rId6">
              <a:extLst/>
            </a:blip>
            <a:stretch>
              <a:fillRect/>
            </a:stretch>
          </p:blipFill>
          <p:spPr>
            <a:xfrm>
              <a:off x="0" y="0"/>
              <a:ext cx="1370211" cy="1497211"/>
            </a:xfrm>
            <a:prstGeom prst="rect">
              <a:avLst/>
            </a:prstGeom>
            <a:effectLst/>
          </p:spPr>
        </p:pic>
      </p:gr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74" name="NextGearLogo.jpg"/>
          <p:cNvPicPr>
            <a:picLocks noChangeAspect="1"/>
          </p:cNvPicPr>
          <p:nvPr/>
        </p:nvPicPr>
        <p:blipFill>
          <a:blip r:embed="rId2">
            <a:extLst/>
          </a:blip>
          <a:stretch>
            <a:fillRect/>
          </a:stretch>
        </p:blipFill>
        <p:spPr>
          <a:xfrm>
            <a:off x="9106427" y="8223147"/>
            <a:ext cx="3631674" cy="781154"/>
          </a:xfrm>
          <a:prstGeom prst="rect">
            <a:avLst/>
          </a:prstGeom>
          <a:ln w="12700">
            <a:miter lim="400000"/>
          </a:ln>
        </p:spPr>
      </p:pic>
      <p:sp>
        <p:nvSpPr>
          <p:cNvPr id="275" name="Shape 275"/>
          <p:cNvSpPr/>
          <p:nvPr/>
        </p:nvSpPr>
        <p:spPr>
          <a:xfrm>
            <a:off x="398760" y="215899"/>
            <a:ext cx="301248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chemeClr val="accent1"/>
                </a:solidFill>
                <a:latin typeface="Helvetica"/>
                <a:ea typeface="Helvetica"/>
                <a:cs typeface="Helvetica"/>
                <a:sym typeface="Helvetica"/>
              </a:defRPr>
            </a:lvl1pPr>
          </a:lstStyle>
          <a:p>
            <a:pPr/>
            <a:r>
              <a:t>Workshop 2</a:t>
            </a:r>
          </a:p>
        </p:txBody>
      </p:sp>
      <p:grpSp>
        <p:nvGrpSpPr>
          <p:cNvPr id="278" name="Group 278"/>
          <p:cNvGrpSpPr/>
          <p:nvPr/>
        </p:nvGrpSpPr>
        <p:grpSpPr>
          <a:xfrm>
            <a:off x="450849" y="7497850"/>
            <a:ext cx="1835240" cy="1803303"/>
            <a:chOff x="0" y="0"/>
            <a:chExt cx="1835238" cy="1803301"/>
          </a:xfrm>
        </p:grpSpPr>
        <p:pic>
          <p:nvPicPr>
            <p:cNvPr id="277" name="postgresql.png"/>
            <p:cNvPicPr>
              <a:picLocks noChangeAspect="1"/>
            </p:cNvPicPr>
            <p:nvPr/>
          </p:nvPicPr>
          <p:blipFill>
            <a:blip r:embed="rId3">
              <a:extLst/>
            </a:blip>
            <a:stretch>
              <a:fillRect/>
            </a:stretch>
          </p:blipFill>
          <p:spPr>
            <a:xfrm>
              <a:off x="215900" y="139700"/>
              <a:ext cx="1403439" cy="1244502"/>
            </a:xfrm>
            <a:prstGeom prst="rect">
              <a:avLst/>
            </a:prstGeom>
            <a:ln>
              <a:noFill/>
            </a:ln>
            <a:effectLst/>
          </p:spPr>
        </p:pic>
        <p:pic>
          <p:nvPicPr>
            <p:cNvPr id="276" name=""/>
            <p:cNvPicPr>
              <a:picLocks noChangeAspect="0"/>
            </p:cNvPicPr>
            <p:nvPr/>
          </p:nvPicPr>
          <p:blipFill>
            <a:blip r:embed="rId4">
              <a:extLst/>
            </a:blip>
            <a:stretch>
              <a:fillRect/>
            </a:stretch>
          </p:blipFill>
          <p:spPr>
            <a:xfrm>
              <a:off x="-1" y="0"/>
              <a:ext cx="1835240" cy="1803302"/>
            </a:xfrm>
            <a:prstGeom prst="rect">
              <a:avLst/>
            </a:prstGeom>
            <a:effectLst/>
          </p:spPr>
        </p:pic>
      </p:grpSp>
      <p:sp>
        <p:nvSpPr>
          <p:cNvPr id="279" name="Shape 279"/>
          <p:cNvSpPr/>
          <p:nvPr/>
        </p:nvSpPr>
        <p:spPr>
          <a:xfrm>
            <a:off x="437870" y="1060437"/>
            <a:ext cx="12129060"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Congrats - you’ve populated our lookup tables.  Behold your awesomeness by executing a </a:t>
            </a:r>
            <a:r>
              <a:rPr i="1"/>
              <a:t>SELECT</a:t>
            </a:r>
            <a:r>
              <a:t> statement against the </a:t>
            </a:r>
            <a:r>
              <a:rPr i="1"/>
              <a:t>genre</a:t>
            </a:r>
            <a:r>
              <a:t> table. </a:t>
            </a:r>
          </a:p>
        </p:txBody>
      </p:sp>
      <p:sp>
        <p:nvSpPr>
          <p:cNvPr id="280" name="Shape 280"/>
          <p:cNvSpPr/>
          <p:nvPr/>
        </p:nvSpPr>
        <p:spPr>
          <a:xfrm>
            <a:off x="540469" y="2933674"/>
            <a:ext cx="5038825"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a:solidFill>
                  <a:schemeClr val="accent1"/>
                </a:solidFill>
                <a:latin typeface="Helvetica"/>
                <a:ea typeface="Helvetica"/>
                <a:cs typeface="Helvetica"/>
                <a:sym typeface="Helvetica"/>
              </a:defRPr>
            </a:pPr>
            <a:r>
              <a:t>SELECT       id, name</a:t>
            </a:r>
          </a:p>
          <a:p>
            <a:pPr algn="l">
              <a:defRPr b="1">
                <a:solidFill>
                  <a:schemeClr val="accent1"/>
                </a:solidFill>
                <a:latin typeface="Helvetica"/>
                <a:ea typeface="Helvetica"/>
                <a:cs typeface="Helvetica"/>
                <a:sym typeface="Helvetica"/>
              </a:defRPr>
            </a:pPr>
            <a:r>
              <a:t>FROM          genre</a:t>
            </a:r>
          </a:p>
          <a:p>
            <a:pPr algn="l">
              <a:defRPr b="1">
                <a:solidFill>
                  <a:schemeClr val="accent1"/>
                </a:solidFill>
                <a:latin typeface="Helvetica"/>
                <a:ea typeface="Helvetica"/>
                <a:cs typeface="Helvetica"/>
                <a:sym typeface="Helvetica"/>
              </a:defRPr>
            </a:pPr>
            <a:r>
              <a:t>ORDER BY  name;</a:t>
            </a:r>
          </a:p>
        </p:txBody>
      </p:sp>
      <p:grpSp>
        <p:nvGrpSpPr>
          <p:cNvPr id="283" name="Group 283"/>
          <p:cNvGrpSpPr/>
          <p:nvPr/>
        </p:nvGrpSpPr>
        <p:grpSpPr>
          <a:xfrm>
            <a:off x="5497314" y="2374900"/>
            <a:ext cx="7317745" cy="5410200"/>
            <a:chOff x="0" y="0"/>
            <a:chExt cx="7317744" cy="5410200"/>
          </a:xfrm>
        </p:grpSpPr>
        <p:sp>
          <p:nvSpPr>
            <p:cNvPr id="282" name="Shape 282"/>
            <p:cNvSpPr/>
            <p:nvPr/>
          </p:nvSpPr>
          <p:spPr>
            <a:xfrm>
              <a:off x="215900" y="139700"/>
              <a:ext cx="6885945" cy="4851400"/>
            </a:xfrm>
            <a:prstGeom prst="rect">
              <a:avLst/>
            </a:prstGeom>
            <a:gradFill flip="none" rotWithShape="1">
              <a:gsLst>
                <a:gs pos="0">
                  <a:srgbClr val="FBFBFB"/>
                </a:gs>
                <a:gs pos="100000">
                  <a:srgbClr val="BEBEBE"/>
                </a:gs>
              </a:gsLst>
              <a:lin ang="5400000" scaled="0"/>
            </a:gradFill>
            <a:ln>
              <a:noFill/>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gn="l">
                <a:defRPr b="1" i="1" sz="2600">
                  <a:latin typeface="Helvetica"/>
                  <a:ea typeface="Helvetica"/>
                  <a:cs typeface="Helvetica"/>
                  <a:sym typeface="Helvetica"/>
                </a:defRPr>
              </a:pPr>
              <a:r>
                <a:t>movieworld=# select id, name</a:t>
              </a:r>
            </a:p>
            <a:p>
              <a:pPr algn="l">
                <a:defRPr b="1" i="1" sz="2600">
                  <a:latin typeface="Helvetica"/>
                  <a:ea typeface="Helvetica"/>
                  <a:cs typeface="Helvetica"/>
                  <a:sym typeface="Helvetica"/>
                </a:defRPr>
              </a:pPr>
              <a:r>
                <a:t>movieworld-# from genre</a:t>
              </a:r>
            </a:p>
            <a:p>
              <a:pPr algn="l">
                <a:defRPr b="1" i="1" sz="2600">
                  <a:latin typeface="Helvetica"/>
                  <a:ea typeface="Helvetica"/>
                  <a:cs typeface="Helvetica"/>
                  <a:sym typeface="Helvetica"/>
                </a:defRPr>
              </a:pPr>
              <a:r>
                <a:t>movieworld-# order by name;</a:t>
              </a:r>
            </a:p>
            <a:p>
              <a:pPr algn="l">
                <a:defRPr b="1" i="1" sz="2600">
                  <a:latin typeface="Helvetica"/>
                  <a:ea typeface="Helvetica"/>
                  <a:cs typeface="Helvetica"/>
                  <a:sym typeface="Helvetica"/>
                </a:defRPr>
              </a:pPr>
              <a:r>
                <a:t> id |      name       </a:t>
              </a:r>
            </a:p>
            <a:p>
              <a:pPr algn="l">
                <a:defRPr b="1" i="1" sz="2600">
                  <a:latin typeface="Helvetica"/>
                  <a:ea typeface="Helvetica"/>
                  <a:cs typeface="Helvetica"/>
                  <a:sym typeface="Helvetica"/>
                </a:defRPr>
              </a:pPr>
              <a:r>
                <a:t>----+-----------------</a:t>
              </a:r>
            </a:p>
            <a:p>
              <a:pPr algn="l">
                <a:defRPr b="1" i="1" sz="2600">
                  <a:latin typeface="Helvetica"/>
                  <a:ea typeface="Helvetica"/>
                  <a:cs typeface="Helvetica"/>
                  <a:sym typeface="Helvetica"/>
                </a:defRPr>
              </a:pPr>
              <a:r>
                <a:t>  2 | Action</a:t>
              </a:r>
            </a:p>
            <a:p>
              <a:pPr algn="l">
                <a:defRPr b="1" i="1" sz="2600">
                  <a:latin typeface="Helvetica"/>
                  <a:ea typeface="Helvetica"/>
                  <a:cs typeface="Helvetica"/>
                  <a:sym typeface="Helvetica"/>
                </a:defRPr>
              </a:pPr>
              <a:r>
                <a:t>  1 | Comedy</a:t>
              </a:r>
            </a:p>
            <a:p>
              <a:pPr algn="l">
                <a:defRPr b="1" i="1" sz="2600">
                  <a:latin typeface="Helvetica"/>
                  <a:ea typeface="Helvetica"/>
                  <a:cs typeface="Helvetica"/>
                  <a:sym typeface="Helvetica"/>
                </a:defRPr>
              </a:pPr>
              <a:r>
                <a:t>  6 | Horror</a:t>
              </a:r>
            </a:p>
            <a:p>
              <a:pPr algn="l">
                <a:defRPr b="1" i="1" sz="2600">
                  <a:latin typeface="Helvetica"/>
                  <a:ea typeface="Helvetica"/>
                  <a:cs typeface="Helvetica"/>
                  <a:sym typeface="Helvetica"/>
                </a:defRPr>
              </a:pPr>
              <a:r>
                <a:t>  3 | Romance</a:t>
              </a:r>
            </a:p>
            <a:p>
              <a:pPr algn="l">
                <a:defRPr b="1" i="1" sz="2600">
                  <a:latin typeface="Helvetica"/>
                  <a:ea typeface="Helvetica"/>
                  <a:cs typeface="Helvetica"/>
                  <a:sym typeface="Helvetica"/>
                </a:defRPr>
              </a:pPr>
              <a:r>
                <a:t>  5 | Science Fiction</a:t>
              </a:r>
            </a:p>
            <a:p>
              <a:pPr algn="l">
                <a:defRPr b="1" i="1" sz="2600">
                  <a:latin typeface="Helvetica"/>
                  <a:ea typeface="Helvetica"/>
                  <a:cs typeface="Helvetica"/>
                  <a:sym typeface="Helvetica"/>
                </a:defRPr>
              </a:pPr>
              <a:r>
                <a:t>  4 | Suspense</a:t>
              </a:r>
            </a:p>
            <a:p>
              <a:pPr algn="l">
                <a:defRPr b="1" i="1" sz="2600">
                  <a:latin typeface="Helvetica"/>
                  <a:ea typeface="Helvetica"/>
                  <a:cs typeface="Helvetica"/>
                  <a:sym typeface="Helvetica"/>
                </a:defRPr>
              </a:pPr>
              <a:r>
                <a:t>(6 rows)</a:t>
              </a:r>
            </a:p>
          </p:txBody>
        </p:sp>
        <p:pic>
          <p:nvPicPr>
            <p:cNvPr id="281" name=""/>
            <p:cNvPicPr>
              <a:picLocks noChangeAspect="0"/>
            </p:cNvPicPr>
            <p:nvPr/>
          </p:nvPicPr>
          <p:blipFill>
            <a:blip r:embed="rId5">
              <a:extLst/>
            </a:blip>
            <a:stretch>
              <a:fillRect/>
            </a:stretch>
          </p:blipFill>
          <p:spPr>
            <a:xfrm>
              <a:off x="0" y="-1"/>
              <a:ext cx="7317745" cy="5410201"/>
            </a:xfrm>
            <a:prstGeom prst="rect">
              <a:avLst/>
            </a:prstGeom>
            <a:effectLst/>
          </p:spPr>
        </p:pic>
      </p:grpSp>
      <p:sp>
        <p:nvSpPr>
          <p:cNvPr id="284" name="Shape 284"/>
          <p:cNvSpPr/>
          <p:nvPr/>
        </p:nvSpPr>
        <p:spPr>
          <a:xfrm>
            <a:off x="514070" y="5048192"/>
            <a:ext cx="4615075" cy="469901"/>
          </a:xfrm>
          <a:prstGeom prst="rect">
            <a:avLst/>
          </a:prstGeom>
          <a:blipFill>
            <a:blip r:embed="rId6"/>
          </a:blipFill>
          <a:ln w="12700">
            <a:miter lim="400000"/>
          </a:ln>
          <a:effectLst>
            <a:outerShdw sx="100000" sy="100000" kx="0" ky="0" algn="b" rotWithShape="0" blurRad="50800" dist="12700" dir="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defRPr i="1" sz="2400">
                <a:solidFill>
                  <a:srgbClr val="FFFFFF"/>
                </a:solidFill>
              </a:defRPr>
            </a:lvl1pPr>
          </a:lstStyle>
          <a:p>
            <a:pPr/>
            <a:r>
              <a:t>Notice anything new?</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6" name="NextGearLogo.jpg"/>
          <p:cNvPicPr>
            <a:picLocks noChangeAspect="1"/>
          </p:cNvPicPr>
          <p:nvPr/>
        </p:nvPicPr>
        <p:blipFill>
          <a:blip r:embed="rId2">
            <a:extLst/>
          </a:blip>
          <a:stretch>
            <a:fillRect/>
          </a:stretch>
        </p:blipFill>
        <p:spPr>
          <a:xfrm>
            <a:off x="9106427" y="8223147"/>
            <a:ext cx="3631674" cy="781154"/>
          </a:xfrm>
          <a:prstGeom prst="rect">
            <a:avLst/>
          </a:prstGeom>
          <a:ln w="12700">
            <a:miter lim="400000"/>
          </a:ln>
        </p:spPr>
      </p:pic>
      <p:sp>
        <p:nvSpPr>
          <p:cNvPr id="287" name="Shape 287"/>
          <p:cNvSpPr/>
          <p:nvPr/>
        </p:nvSpPr>
        <p:spPr>
          <a:xfrm>
            <a:off x="398760" y="215899"/>
            <a:ext cx="301248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chemeClr val="accent1"/>
                </a:solidFill>
                <a:latin typeface="Helvetica"/>
                <a:ea typeface="Helvetica"/>
                <a:cs typeface="Helvetica"/>
                <a:sym typeface="Helvetica"/>
              </a:defRPr>
            </a:lvl1pPr>
          </a:lstStyle>
          <a:p>
            <a:pPr/>
            <a:r>
              <a:t>Workshop 2</a:t>
            </a:r>
          </a:p>
        </p:txBody>
      </p:sp>
      <p:grpSp>
        <p:nvGrpSpPr>
          <p:cNvPr id="290" name="Group 290"/>
          <p:cNvGrpSpPr/>
          <p:nvPr/>
        </p:nvGrpSpPr>
        <p:grpSpPr>
          <a:xfrm>
            <a:off x="450849" y="7497850"/>
            <a:ext cx="1835240" cy="1803303"/>
            <a:chOff x="0" y="0"/>
            <a:chExt cx="1835238" cy="1803301"/>
          </a:xfrm>
        </p:grpSpPr>
        <p:pic>
          <p:nvPicPr>
            <p:cNvPr id="289" name="postgresql.png"/>
            <p:cNvPicPr>
              <a:picLocks noChangeAspect="1"/>
            </p:cNvPicPr>
            <p:nvPr/>
          </p:nvPicPr>
          <p:blipFill>
            <a:blip r:embed="rId3">
              <a:extLst/>
            </a:blip>
            <a:stretch>
              <a:fillRect/>
            </a:stretch>
          </p:blipFill>
          <p:spPr>
            <a:xfrm>
              <a:off x="215900" y="139700"/>
              <a:ext cx="1403439" cy="1244502"/>
            </a:xfrm>
            <a:prstGeom prst="rect">
              <a:avLst/>
            </a:prstGeom>
            <a:ln>
              <a:noFill/>
            </a:ln>
            <a:effectLst/>
          </p:spPr>
        </p:pic>
        <p:pic>
          <p:nvPicPr>
            <p:cNvPr id="288" name=""/>
            <p:cNvPicPr>
              <a:picLocks noChangeAspect="0"/>
            </p:cNvPicPr>
            <p:nvPr/>
          </p:nvPicPr>
          <p:blipFill>
            <a:blip r:embed="rId4">
              <a:extLst/>
            </a:blip>
            <a:stretch>
              <a:fillRect/>
            </a:stretch>
          </p:blipFill>
          <p:spPr>
            <a:xfrm>
              <a:off x="-1" y="0"/>
              <a:ext cx="1835240" cy="1803302"/>
            </a:xfrm>
            <a:prstGeom prst="rect">
              <a:avLst/>
            </a:prstGeom>
            <a:effectLst/>
          </p:spPr>
        </p:pic>
      </p:grpSp>
      <p:sp>
        <p:nvSpPr>
          <p:cNvPr id="291" name="Shape 291"/>
          <p:cNvSpPr/>
          <p:nvPr/>
        </p:nvSpPr>
        <p:spPr>
          <a:xfrm>
            <a:off x="251668" y="4083050"/>
            <a:ext cx="1250146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sz="3400">
                <a:solidFill>
                  <a:schemeClr val="accent1"/>
                </a:solidFill>
                <a:latin typeface="Helvetica"/>
                <a:ea typeface="Helvetica"/>
                <a:cs typeface="Helvetica"/>
                <a:sym typeface="Helvetica"/>
              </a:defRPr>
            </a:pPr>
            <a:r>
              <a:t>INSERT INTO movie (title, duration, movie_rating_id)</a:t>
            </a:r>
          </a:p>
          <a:p>
            <a:pPr algn="l">
              <a:defRPr b="1" sz="3400">
                <a:solidFill>
                  <a:schemeClr val="accent1"/>
                </a:solidFill>
                <a:latin typeface="Helvetica"/>
                <a:ea typeface="Helvetica"/>
                <a:cs typeface="Helvetica"/>
                <a:sym typeface="Helvetica"/>
              </a:defRPr>
            </a:pPr>
            <a:r>
              <a:t>VALUES (‘The Avengers’, 143, 3);</a:t>
            </a:r>
          </a:p>
        </p:txBody>
      </p:sp>
      <p:sp>
        <p:nvSpPr>
          <p:cNvPr id="292" name="Shape 292"/>
          <p:cNvSpPr/>
          <p:nvPr/>
        </p:nvSpPr>
        <p:spPr>
          <a:xfrm>
            <a:off x="418820" y="958850"/>
            <a:ext cx="12167159" cy="119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Let’s make a movie!  Use an INSERT statement to create a movie record in your database.</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94" name="NextGearLogo.jpg"/>
          <p:cNvPicPr>
            <a:picLocks noChangeAspect="1"/>
          </p:cNvPicPr>
          <p:nvPr/>
        </p:nvPicPr>
        <p:blipFill>
          <a:blip r:embed="rId2">
            <a:extLst/>
          </a:blip>
          <a:stretch>
            <a:fillRect/>
          </a:stretch>
        </p:blipFill>
        <p:spPr>
          <a:xfrm>
            <a:off x="9106427" y="8223147"/>
            <a:ext cx="3631674" cy="781154"/>
          </a:xfrm>
          <a:prstGeom prst="rect">
            <a:avLst/>
          </a:prstGeom>
          <a:ln w="12700">
            <a:miter lim="400000"/>
          </a:ln>
        </p:spPr>
      </p:pic>
      <p:sp>
        <p:nvSpPr>
          <p:cNvPr id="295" name="Shape 295"/>
          <p:cNvSpPr/>
          <p:nvPr/>
        </p:nvSpPr>
        <p:spPr>
          <a:xfrm>
            <a:off x="398760" y="215899"/>
            <a:ext cx="301248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chemeClr val="accent1"/>
                </a:solidFill>
                <a:latin typeface="Helvetica"/>
                <a:ea typeface="Helvetica"/>
                <a:cs typeface="Helvetica"/>
                <a:sym typeface="Helvetica"/>
              </a:defRPr>
            </a:lvl1pPr>
          </a:lstStyle>
          <a:p>
            <a:pPr/>
            <a:r>
              <a:t>Workshop 2</a:t>
            </a:r>
          </a:p>
        </p:txBody>
      </p:sp>
      <p:grpSp>
        <p:nvGrpSpPr>
          <p:cNvPr id="298" name="Group 298"/>
          <p:cNvGrpSpPr/>
          <p:nvPr/>
        </p:nvGrpSpPr>
        <p:grpSpPr>
          <a:xfrm>
            <a:off x="450849" y="7497850"/>
            <a:ext cx="1835240" cy="1803303"/>
            <a:chOff x="0" y="0"/>
            <a:chExt cx="1835238" cy="1803301"/>
          </a:xfrm>
        </p:grpSpPr>
        <p:pic>
          <p:nvPicPr>
            <p:cNvPr id="297" name="postgresql.png"/>
            <p:cNvPicPr>
              <a:picLocks noChangeAspect="1"/>
            </p:cNvPicPr>
            <p:nvPr/>
          </p:nvPicPr>
          <p:blipFill>
            <a:blip r:embed="rId3">
              <a:extLst/>
            </a:blip>
            <a:stretch>
              <a:fillRect/>
            </a:stretch>
          </p:blipFill>
          <p:spPr>
            <a:xfrm>
              <a:off x="215900" y="139700"/>
              <a:ext cx="1403439" cy="1244502"/>
            </a:xfrm>
            <a:prstGeom prst="rect">
              <a:avLst/>
            </a:prstGeom>
            <a:ln>
              <a:noFill/>
            </a:ln>
            <a:effectLst/>
          </p:spPr>
        </p:pic>
        <p:pic>
          <p:nvPicPr>
            <p:cNvPr id="296" name=""/>
            <p:cNvPicPr>
              <a:picLocks noChangeAspect="0"/>
            </p:cNvPicPr>
            <p:nvPr/>
          </p:nvPicPr>
          <p:blipFill>
            <a:blip r:embed="rId4">
              <a:extLst/>
            </a:blip>
            <a:stretch>
              <a:fillRect/>
            </a:stretch>
          </p:blipFill>
          <p:spPr>
            <a:xfrm>
              <a:off x="-1" y="0"/>
              <a:ext cx="1835240" cy="1803302"/>
            </a:xfrm>
            <a:prstGeom prst="rect">
              <a:avLst/>
            </a:prstGeom>
            <a:effectLst/>
          </p:spPr>
        </p:pic>
      </p:grpSp>
      <p:sp>
        <p:nvSpPr>
          <p:cNvPr id="299" name="Shape 299"/>
          <p:cNvSpPr/>
          <p:nvPr/>
        </p:nvSpPr>
        <p:spPr>
          <a:xfrm>
            <a:off x="251668" y="3524249"/>
            <a:ext cx="12501464"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sz="3400">
                <a:solidFill>
                  <a:schemeClr val="accent1"/>
                </a:solidFill>
                <a:latin typeface="Helvetica"/>
                <a:ea typeface="Helvetica"/>
                <a:cs typeface="Helvetica"/>
                <a:sym typeface="Helvetica"/>
              </a:defRPr>
            </a:pPr>
            <a:r>
              <a:t>INSERT INTO movie (title, duration, movie_rating_id)</a:t>
            </a:r>
          </a:p>
          <a:p>
            <a:pPr algn="l">
              <a:defRPr b="1" sz="3400">
                <a:solidFill>
                  <a:schemeClr val="accent1"/>
                </a:solidFill>
                <a:latin typeface="Helvetica"/>
                <a:ea typeface="Helvetica"/>
                <a:cs typeface="Helvetica"/>
                <a:sym typeface="Helvetica"/>
              </a:defRPr>
            </a:pPr>
            <a:r>
              <a:t>VALUES (‘A Scanner Darkly’, 100, 4),</a:t>
            </a:r>
          </a:p>
          <a:p>
            <a:pPr algn="l">
              <a:defRPr b="1" sz="3400">
                <a:solidFill>
                  <a:schemeClr val="accent1"/>
                </a:solidFill>
                <a:latin typeface="Helvetica"/>
                <a:ea typeface="Helvetica"/>
                <a:cs typeface="Helvetica"/>
                <a:sym typeface="Helvetica"/>
              </a:defRPr>
            </a:pPr>
            <a:r>
              <a:t>  (‘A Nightmare on Elm Street’, 86, 4),</a:t>
            </a:r>
          </a:p>
          <a:p>
            <a:pPr algn="l">
              <a:defRPr b="1" sz="3400">
                <a:solidFill>
                  <a:schemeClr val="accent1"/>
                </a:solidFill>
                <a:latin typeface="Helvetica"/>
                <a:ea typeface="Helvetica"/>
                <a:cs typeface="Helvetica"/>
                <a:sym typeface="Helvetica"/>
              </a:defRPr>
            </a:pPr>
            <a:r>
              <a:t>  (‘Toy Story’, 81, 1),</a:t>
            </a:r>
          </a:p>
          <a:p>
            <a:pPr algn="l">
              <a:defRPr b="1" sz="3400">
                <a:solidFill>
                  <a:schemeClr val="accent1"/>
                </a:solidFill>
                <a:latin typeface="Helvetica"/>
                <a:ea typeface="Helvetica"/>
                <a:cs typeface="Helvetica"/>
                <a:sym typeface="Helvetica"/>
              </a:defRPr>
            </a:pPr>
            <a:r>
              <a:t>  (‘This Is 40’, 134, 4);</a:t>
            </a:r>
          </a:p>
        </p:txBody>
      </p:sp>
      <p:sp>
        <p:nvSpPr>
          <p:cNvPr id="300" name="Shape 300"/>
          <p:cNvSpPr/>
          <p:nvPr/>
        </p:nvSpPr>
        <p:spPr>
          <a:xfrm>
            <a:off x="368020" y="1244599"/>
            <a:ext cx="11123725"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Ok now you’ve got it!  Let’s kick this into high gear and create more movies - feel free to add some of your own too!</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02" name="NextGearLogo.jpg"/>
          <p:cNvPicPr>
            <a:picLocks noChangeAspect="1"/>
          </p:cNvPicPr>
          <p:nvPr/>
        </p:nvPicPr>
        <p:blipFill>
          <a:blip r:embed="rId2">
            <a:extLst/>
          </a:blip>
          <a:stretch>
            <a:fillRect/>
          </a:stretch>
        </p:blipFill>
        <p:spPr>
          <a:xfrm>
            <a:off x="9106427" y="8223147"/>
            <a:ext cx="3631674" cy="781154"/>
          </a:xfrm>
          <a:prstGeom prst="rect">
            <a:avLst/>
          </a:prstGeom>
          <a:ln w="12700">
            <a:miter lim="400000"/>
          </a:ln>
        </p:spPr>
      </p:pic>
      <p:sp>
        <p:nvSpPr>
          <p:cNvPr id="303" name="Shape 303"/>
          <p:cNvSpPr/>
          <p:nvPr/>
        </p:nvSpPr>
        <p:spPr>
          <a:xfrm>
            <a:off x="398760" y="215899"/>
            <a:ext cx="301248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chemeClr val="accent1"/>
                </a:solidFill>
                <a:latin typeface="Helvetica"/>
                <a:ea typeface="Helvetica"/>
                <a:cs typeface="Helvetica"/>
                <a:sym typeface="Helvetica"/>
              </a:defRPr>
            </a:lvl1pPr>
          </a:lstStyle>
          <a:p>
            <a:pPr/>
            <a:r>
              <a:t>Workshop 2</a:t>
            </a:r>
          </a:p>
        </p:txBody>
      </p:sp>
      <p:grpSp>
        <p:nvGrpSpPr>
          <p:cNvPr id="306" name="Group 306"/>
          <p:cNvGrpSpPr/>
          <p:nvPr/>
        </p:nvGrpSpPr>
        <p:grpSpPr>
          <a:xfrm>
            <a:off x="450849" y="7497850"/>
            <a:ext cx="1835240" cy="1803303"/>
            <a:chOff x="0" y="0"/>
            <a:chExt cx="1835238" cy="1803301"/>
          </a:xfrm>
        </p:grpSpPr>
        <p:pic>
          <p:nvPicPr>
            <p:cNvPr id="305" name="postgresql.png"/>
            <p:cNvPicPr>
              <a:picLocks noChangeAspect="1"/>
            </p:cNvPicPr>
            <p:nvPr/>
          </p:nvPicPr>
          <p:blipFill>
            <a:blip r:embed="rId3">
              <a:extLst/>
            </a:blip>
            <a:stretch>
              <a:fillRect/>
            </a:stretch>
          </p:blipFill>
          <p:spPr>
            <a:xfrm>
              <a:off x="215900" y="139700"/>
              <a:ext cx="1403439" cy="1244502"/>
            </a:xfrm>
            <a:prstGeom prst="rect">
              <a:avLst/>
            </a:prstGeom>
            <a:ln>
              <a:noFill/>
            </a:ln>
            <a:effectLst/>
          </p:spPr>
        </p:pic>
        <p:pic>
          <p:nvPicPr>
            <p:cNvPr id="304" name=""/>
            <p:cNvPicPr>
              <a:picLocks noChangeAspect="0"/>
            </p:cNvPicPr>
            <p:nvPr/>
          </p:nvPicPr>
          <p:blipFill>
            <a:blip r:embed="rId4">
              <a:extLst/>
            </a:blip>
            <a:stretch>
              <a:fillRect/>
            </a:stretch>
          </p:blipFill>
          <p:spPr>
            <a:xfrm>
              <a:off x="-1" y="0"/>
              <a:ext cx="1835240" cy="1803302"/>
            </a:xfrm>
            <a:prstGeom prst="rect">
              <a:avLst/>
            </a:prstGeom>
            <a:effectLst/>
          </p:spPr>
        </p:pic>
      </p:grpSp>
      <p:sp>
        <p:nvSpPr>
          <p:cNvPr id="307" name="Shape 307"/>
          <p:cNvSpPr/>
          <p:nvPr/>
        </p:nvSpPr>
        <p:spPr>
          <a:xfrm>
            <a:off x="418820" y="1092199"/>
            <a:ext cx="11973286" cy="2832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You probably noticed while creating records that although we’re storing records intelligently by employing a sound data model we’re not able to easily interpret the rating of a movie when retrieving a list of movie records from the </a:t>
            </a:r>
            <a:r>
              <a:rPr i="1"/>
              <a:t>movieworld</a:t>
            </a:r>
            <a:r>
              <a:t> database. </a:t>
            </a:r>
          </a:p>
        </p:txBody>
      </p:sp>
      <p:sp>
        <p:nvSpPr>
          <p:cNvPr id="308" name="Shape 308"/>
          <p:cNvSpPr/>
          <p:nvPr/>
        </p:nvSpPr>
        <p:spPr>
          <a:xfrm>
            <a:off x="514070" y="5048192"/>
            <a:ext cx="11782787" cy="469901"/>
          </a:xfrm>
          <a:prstGeom prst="rect">
            <a:avLst/>
          </a:prstGeom>
          <a:blipFill>
            <a:blip r:embed="rId5"/>
          </a:blipFill>
          <a:ln w="12700">
            <a:miter lim="400000"/>
          </a:ln>
          <a:effectLst>
            <a:outerShdw sx="100000" sy="100000" kx="0" ky="0" algn="b" rotWithShape="0" blurRad="50800" dist="12700" dir="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defRPr i="1" sz="2400">
                <a:solidFill>
                  <a:srgbClr val="FFFFFF"/>
                </a:solidFill>
              </a:defRPr>
            </a:lvl1pPr>
          </a:lstStyle>
          <a:p>
            <a:pPr/>
            <a:r>
              <a:t>Spoiler Alert!  We will be utilizing a JOIN construct to remedy this problem very soon!</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10" name="NextGearLogo.jpg"/>
          <p:cNvPicPr>
            <a:picLocks noChangeAspect="1"/>
          </p:cNvPicPr>
          <p:nvPr/>
        </p:nvPicPr>
        <p:blipFill>
          <a:blip r:embed="rId2">
            <a:extLst/>
          </a:blip>
          <a:stretch>
            <a:fillRect/>
          </a:stretch>
        </p:blipFill>
        <p:spPr>
          <a:xfrm>
            <a:off x="9106427" y="8223147"/>
            <a:ext cx="3631674" cy="781154"/>
          </a:xfrm>
          <a:prstGeom prst="rect">
            <a:avLst/>
          </a:prstGeom>
          <a:ln w="12700">
            <a:miter lim="400000"/>
          </a:ln>
        </p:spPr>
      </p:pic>
      <p:sp>
        <p:nvSpPr>
          <p:cNvPr id="311" name="Shape 311"/>
          <p:cNvSpPr/>
          <p:nvPr/>
        </p:nvSpPr>
        <p:spPr>
          <a:xfrm>
            <a:off x="398760" y="215899"/>
            <a:ext cx="301248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chemeClr val="accent1"/>
                </a:solidFill>
                <a:latin typeface="Helvetica"/>
                <a:ea typeface="Helvetica"/>
                <a:cs typeface="Helvetica"/>
                <a:sym typeface="Helvetica"/>
              </a:defRPr>
            </a:lvl1pPr>
          </a:lstStyle>
          <a:p>
            <a:pPr/>
            <a:r>
              <a:t>Workshop 2</a:t>
            </a:r>
          </a:p>
        </p:txBody>
      </p:sp>
      <p:grpSp>
        <p:nvGrpSpPr>
          <p:cNvPr id="314" name="Group 314"/>
          <p:cNvGrpSpPr/>
          <p:nvPr/>
        </p:nvGrpSpPr>
        <p:grpSpPr>
          <a:xfrm>
            <a:off x="450849" y="7497850"/>
            <a:ext cx="1835240" cy="1803303"/>
            <a:chOff x="0" y="0"/>
            <a:chExt cx="1835238" cy="1803301"/>
          </a:xfrm>
        </p:grpSpPr>
        <p:pic>
          <p:nvPicPr>
            <p:cNvPr id="313" name="postgresql.png"/>
            <p:cNvPicPr>
              <a:picLocks noChangeAspect="1"/>
            </p:cNvPicPr>
            <p:nvPr/>
          </p:nvPicPr>
          <p:blipFill>
            <a:blip r:embed="rId3">
              <a:extLst/>
            </a:blip>
            <a:stretch>
              <a:fillRect/>
            </a:stretch>
          </p:blipFill>
          <p:spPr>
            <a:xfrm>
              <a:off x="215900" y="139700"/>
              <a:ext cx="1403439" cy="1244502"/>
            </a:xfrm>
            <a:prstGeom prst="rect">
              <a:avLst/>
            </a:prstGeom>
            <a:ln>
              <a:noFill/>
            </a:ln>
            <a:effectLst/>
          </p:spPr>
        </p:pic>
        <p:pic>
          <p:nvPicPr>
            <p:cNvPr id="312" name=""/>
            <p:cNvPicPr>
              <a:picLocks noChangeAspect="0"/>
            </p:cNvPicPr>
            <p:nvPr/>
          </p:nvPicPr>
          <p:blipFill>
            <a:blip r:embed="rId4">
              <a:extLst/>
            </a:blip>
            <a:stretch>
              <a:fillRect/>
            </a:stretch>
          </p:blipFill>
          <p:spPr>
            <a:xfrm>
              <a:off x="-1" y="0"/>
              <a:ext cx="1835240" cy="1803302"/>
            </a:xfrm>
            <a:prstGeom prst="rect">
              <a:avLst/>
            </a:prstGeom>
            <a:effectLst/>
          </p:spPr>
        </p:pic>
      </p:grpSp>
      <p:sp>
        <p:nvSpPr>
          <p:cNvPr id="315" name="Shape 315"/>
          <p:cNvSpPr/>
          <p:nvPr/>
        </p:nvSpPr>
        <p:spPr>
          <a:xfrm>
            <a:off x="1813768" y="3590175"/>
            <a:ext cx="9000878"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sz="3400">
                <a:solidFill>
                  <a:schemeClr val="accent1"/>
                </a:solidFill>
                <a:latin typeface="Helvetica"/>
                <a:ea typeface="Helvetica"/>
                <a:cs typeface="Helvetica"/>
                <a:sym typeface="Helvetica"/>
              </a:defRPr>
            </a:pPr>
            <a:r>
              <a:t>SELECT         m.*, mr.description</a:t>
            </a:r>
          </a:p>
          <a:p>
            <a:pPr algn="l">
              <a:defRPr b="1" sz="3400">
                <a:solidFill>
                  <a:schemeClr val="accent1"/>
                </a:solidFill>
                <a:latin typeface="Helvetica"/>
                <a:ea typeface="Helvetica"/>
                <a:cs typeface="Helvetica"/>
                <a:sym typeface="Helvetica"/>
              </a:defRPr>
            </a:pPr>
            <a:r>
              <a:t>FROM             movie m</a:t>
            </a:r>
          </a:p>
          <a:p>
            <a:pPr algn="l">
              <a:defRPr b="1" sz="3400">
                <a:solidFill>
                  <a:schemeClr val="accent1"/>
                </a:solidFill>
                <a:latin typeface="Helvetica"/>
                <a:ea typeface="Helvetica"/>
                <a:cs typeface="Helvetica"/>
                <a:sym typeface="Helvetica"/>
              </a:defRPr>
            </a:pPr>
            <a:r>
              <a:t>INNER JOIN   movie_rating mr</a:t>
            </a:r>
          </a:p>
          <a:p>
            <a:pPr algn="l">
              <a:defRPr b="1" sz="3400">
                <a:solidFill>
                  <a:schemeClr val="accent1"/>
                </a:solidFill>
                <a:latin typeface="Helvetica"/>
                <a:ea typeface="Helvetica"/>
                <a:cs typeface="Helvetica"/>
                <a:sym typeface="Helvetica"/>
              </a:defRPr>
            </a:pPr>
            <a:r>
              <a:t>ON                  mr.id = m.movie_rating_id;</a:t>
            </a:r>
          </a:p>
        </p:txBody>
      </p:sp>
      <p:sp>
        <p:nvSpPr>
          <p:cNvPr id="316" name="Shape 316"/>
          <p:cNvSpPr/>
          <p:nvPr/>
        </p:nvSpPr>
        <p:spPr>
          <a:xfrm>
            <a:off x="368020" y="1244599"/>
            <a:ext cx="11648295"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As promised, we can </a:t>
            </a:r>
            <a:r>
              <a:rPr i="1"/>
              <a:t>JOIN</a:t>
            </a:r>
            <a:r>
              <a:t> the movie and movie_rating tables together to display the friendly, human readable description of the movie rating inline with each movie.</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18" name="NextGearLogo.jpg"/>
          <p:cNvPicPr>
            <a:picLocks noChangeAspect="1"/>
          </p:cNvPicPr>
          <p:nvPr/>
        </p:nvPicPr>
        <p:blipFill>
          <a:blip r:embed="rId2">
            <a:extLst/>
          </a:blip>
          <a:stretch>
            <a:fillRect/>
          </a:stretch>
        </p:blipFill>
        <p:spPr>
          <a:xfrm>
            <a:off x="9106427" y="8223147"/>
            <a:ext cx="3631674" cy="781154"/>
          </a:xfrm>
          <a:prstGeom prst="rect">
            <a:avLst/>
          </a:prstGeom>
          <a:ln w="12700">
            <a:miter lim="400000"/>
          </a:ln>
        </p:spPr>
      </p:pic>
      <p:sp>
        <p:nvSpPr>
          <p:cNvPr id="319" name="Shape 319"/>
          <p:cNvSpPr/>
          <p:nvPr/>
        </p:nvSpPr>
        <p:spPr>
          <a:xfrm>
            <a:off x="398760" y="215899"/>
            <a:ext cx="301248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chemeClr val="accent1"/>
                </a:solidFill>
                <a:latin typeface="Helvetica"/>
                <a:ea typeface="Helvetica"/>
                <a:cs typeface="Helvetica"/>
                <a:sym typeface="Helvetica"/>
              </a:defRPr>
            </a:lvl1pPr>
          </a:lstStyle>
          <a:p>
            <a:pPr/>
            <a:r>
              <a:t>Workshop 2</a:t>
            </a:r>
          </a:p>
        </p:txBody>
      </p:sp>
      <p:grpSp>
        <p:nvGrpSpPr>
          <p:cNvPr id="322" name="Group 322"/>
          <p:cNvGrpSpPr/>
          <p:nvPr/>
        </p:nvGrpSpPr>
        <p:grpSpPr>
          <a:xfrm>
            <a:off x="450849" y="7497850"/>
            <a:ext cx="1835240" cy="1803303"/>
            <a:chOff x="0" y="0"/>
            <a:chExt cx="1835238" cy="1803301"/>
          </a:xfrm>
        </p:grpSpPr>
        <p:pic>
          <p:nvPicPr>
            <p:cNvPr id="321" name="postgresql.png"/>
            <p:cNvPicPr>
              <a:picLocks noChangeAspect="1"/>
            </p:cNvPicPr>
            <p:nvPr/>
          </p:nvPicPr>
          <p:blipFill>
            <a:blip r:embed="rId3">
              <a:extLst/>
            </a:blip>
            <a:stretch>
              <a:fillRect/>
            </a:stretch>
          </p:blipFill>
          <p:spPr>
            <a:xfrm>
              <a:off x="215900" y="139700"/>
              <a:ext cx="1403439" cy="1244502"/>
            </a:xfrm>
            <a:prstGeom prst="rect">
              <a:avLst/>
            </a:prstGeom>
            <a:ln>
              <a:noFill/>
            </a:ln>
            <a:effectLst/>
          </p:spPr>
        </p:pic>
        <p:pic>
          <p:nvPicPr>
            <p:cNvPr id="320" name=""/>
            <p:cNvPicPr>
              <a:picLocks noChangeAspect="0"/>
            </p:cNvPicPr>
            <p:nvPr/>
          </p:nvPicPr>
          <p:blipFill>
            <a:blip r:embed="rId4">
              <a:extLst/>
            </a:blip>
            <a:stretch>
              <a:fillRect/>
            </a:stretch>
          </p:blipFill>
          <p:spPr>
            <a:xfrm>
              <a:off x="-1" y="0"/>
              <a:ext cx="1835240" cy="1803302"/>
            </a:xfrm>
            <a:prstGeom prst="rect">
              <a:avLst/>
            </a:prstGeom>
            <a:effectLst/>
          </p:spPr>
        </p:pic>
      </p:grpSp>
      <p:sp>
        <p:nvSpPr>
          <p:cNvPr id="323" name="Shape 323"/>
          <p:cNvSpPr/>
          <p:nvPr/>
        </p:nvSpPr>
        <p:spPr>
          <a:xfrm>
            <a:off x="1851868" y="3498100"/>
            <a:ext cx="9000878" cy="3225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sz="3400">
                <a:solidFill>
                  <a:schemeClr val="accent1"/>
                </a:solidFill>
                <a:latin typeface="Helvetica"/>
                <a:ea typeface="Helvetica"/>
                <a:cs typeface="Helvetica"/>
                <a:sym typeface="Helvetica"/>
              </a:defRPr>
            </a:pPr>
            <a:r>
              <a:t>SELECT         m.*, mr.description</a:t>
            </a:r>
          </a:p>
          <a:p>
            <a:pPr algn="l">
              <a:defRPr b="1" sz="3400">
                <a:solidFill>
                  <a:schemeClr val="accent1"/>
                </a:solidFill>
                <a:latin typeface="Helvetica"/>
                <a:ea typeface="Helvetica"/>
                <a:cs typeface="Helvetica"/>
                <a:sym typeface="Helvetica"/>
              </a:defRPr>
            </a:pPr>
            <a:r>
              <a:t>FROM             movie m</a:t>
            </a:r>
          </a:p>
          <a:p>
            <a:pPr algn="l">
              <a:defRPr b="1" sz="3400">
                <a:solidFill>
                  <a:schemeClr val="accent1"/>
                </a:solidFill>
                <a:latin typeface="Helvetica"/>
                <a:ea typeface="Helvetica"/>
                <a:cs typeface="Helvetica"/>
                <a:sym typeface="Helvetica"/>
              </a:defRPr>
            </a:pPr>
            <a:r>
              <a:t>INNER JOIN   movie_rating mr</a:t>
            </a:r>
          </a:p>
          <a:p>
            <a:pPr algn="l">
              <a:defRPr b="1" sz="3400">
                <a:solidFill>
                  <a:schemeClr val="accent1"/>
                </a:solidFill>
                <a:latin typeface="Helvetica"/>
                <a:ea typeface="Helvetica"/>
                <a:cs typeface="Helvetica"/>
                <a:sym typeface="Helvetica"/>
              </a:defRPr>
            </a:pPr>
            <a:r>
              <a:t>ON                  mr.id = m.movie_rating_id</a:t>
            </a:r>
          </a:p>
          <a:p>
            <a:pPr algn="l">
              <a:defRPr b="1" sz="3400">
                <a:solidFill>
                  <a:schemeClr val="accent1"/>
                </a:solidFill>
                <a:latin typeface="Helvetica"/>
                <a:ea typeface="Helvetica"/>
                <a:cs typeface="Helvetica"/>
                <a:sym typeface="Helvetica"/>
              </a:defRPr>
            </a:pPr>
            <a:r>
              <a:t>WHERE          m.movie_rating_id &lt;&gt; 4</a:t>
            </a:r>
          </a:p>
          <a:p>
            <a:pPr algn="l">
              <a:defRPr b="1" sz="3400">
                <a:solidFill>
                  <a:schemeClr val="accent1"/>
                </a:solidFill>
                <a:latin typeface="Helvetica"/>
                <a:ea typeface="Helvetica"/>
                <a:cs typeface="Helvetica"/>
                <a:sym typeface="Helvetica"/>
              </a:defRPr>
            </a:pPr>
            <a:r>
              <a:t>ORDER BY     m.title;</a:t>
            </a:r>
          </a:p>
        </p:txBody>
      </p:sp>
      <p:sp>
        <p:nvSpPr>
          <p:cNvPr id="324" name="Shape 324"/>
          <p:cNvSpPr/>
          <p:nvPr/>
        </p:nvSpPr>
        <p:spPr>
          <a:xfrm>
            <a:off x="368020" y="971550"/>
            <a:ext cx="11648295" cy="228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Filtering data can be easily accomplished using a WHERE clause as shown below.  In the following example we’re only displaying movies that do not have an R rating.</a:t>
            </a:r>
          </a:p>
        </p:txBody>
      </p:sp>
      <p:sp>
        <p:nvSpPr>
          <p:cNvPr id="325" name="Shape 325"/>
          <p:cNvSpPr/>
          <p:nvPr/>
        </p:nvSpPr>
        <p:spPr>
          <a:xfrm>
            <a:off x="3133023" y="7054423"/>
            <a:ext cx="7083488" cy="838201"/>
          </a:xfrm>
          <a:prstGeom prst="rect">
            <a:avLst/>
          </a:prstGeom>
          <a:blipFill>
            <a:blip r:embed="rId5"/>
          </a:blipFill>
          <a:ln w="12700">
            <a:miter lim="400000"/>
          </a:ln>
          <a:effectLst>
            <a:outerShdw sx="100000" sy="100000" kx="0" ky="0" algn="b" rotWithShape="0" blurRad="50800" dist="12700" dir="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gn="l">
              <a:defRPr i="1" sz="2400">
                <a:solidFill>
                  <a:srgbClr val="FFFFFF"/>
                </a:solidFill>
              </a:defRPr>
            </a:lvl1pPr>
          </a:lstStyle>
          <a:p>
            <a:pPr/>
            <a:r>
              <a:t>Combining SQL syntax elements to form complex statements is easy but sequencing matters!</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27" name="NextGearLogo.jpg"/>
          <p:cNvPicPr>
            <a:picLocks noChangeAspect="1"/>
          </p:cNvPicPr>
          <p:nvPr/>
        </p:nvPicPr>
        <p:blipFill>
          <a:blip r:embed="rId2">
            <a:extLst/>
          </a:blip>
          <a:stretch>
            <a:fillRect/>
          </a:stretch>
        </p:blipFill>
        <p:spPr>
          <a:xfrm>
            <a:off x="9106427" y="8223147"/>
            <a:ext cx="3631674" cy="781154"/>
          </a:xfrm>
          <a:prstGeom prst="rect">
            <a:avLst/>
          </a:prstGeom>
          <a:ln w="12700">
            <a:miter lim="400000"/>
          </a:ln>
        </p:spPr>
      </p:pic>
      <p:sp>
        <p:nvSpPr>
          <p:cNvPr id="328" name="Shape 328"/>
          <p:cNvSpPr/>
          <p:nvPr/>
        </p:nvSpPr>
        <p:spPr>
          <a:xfrm>
            <a:off x="398760" y="215899"/>
            <a:ext cx="301248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chemeClr val="accent1"/>
                </a:solidFill>
                <a:latin typeface="Helvetica"/>
                <a:ea typeface="Helvetica"/>
                <a:cs typeface="Helvetica"/>
                <a:sym typeface="Helvetica"/>
              </a:defRPr>
            </a:lvl1pPr>
          </a:lstStyle>
          <a:p>
            <a:pPr/>
            <a:r>
              <a:t>Workshop 2</a:t>
            </a:r>
          </a:p>
        </p:txBody>
      </p:sp>
      <p:grpSp>
        <p:nvGrpSpPr>
          <p:cNvPr id="331" name="Group 331"/>
          <p:cNvGrpSpPr/>
          <p:nvPr/>
        </p:nvGrpSpPr>
        <p:grpSpPr>
          <a:xfrm>
            <a:off x="450849" y="7497850"/>
            <a:ext cx="1835240" cy="1803303"/>
            <a:chOff x="0" y="0"/>
            <a:chExt cx="1835238" cy="1803301"/>
          </a:xfrm>
        </p:grpSpPr>
        <p:pic>
          <p:nvPicPr>
            <p:cNvPr id="330" name="postgresql.png"/>
            <p:cNvPicPr>
              <a:picLocks noChangeAspect="1"/>
            </p:cNvPicPr>
            <p:nvPr/>
          </p:nvPicPr>
          <p:blipFill>
            <a:blip r:embed="rId3">
              <a:extLst/>
            </a:blip>
            <a:stretch>
              <a:fillRect/>
            </a:stretch>
          </p:blipFill>
          <p:spPr>
            <a:xfrm>
              <a:off x="215900" y="139700"/>
              <a:ext cx="1403439" cy="1244502"/>
            </a:xfrm>
            <a:prstGeom prst="rect">
              <a:avLst/>
            </a:prstGeom>
            <a:ln>
              <a:noFill/>
            </a:ln>
            <a:effectLst/>
          </p:spPr>
        </p:pic>
        <p:pic>
          <p:nvPicPr>
            <p:cNvPr id="329" name=""/>
            <p:cNvPicPr>
              <a:picLocks noChangeAspect="0"/>
            </p:cNvPicPr>
            <p:nvPr/>
          </p:nvPicPr>
          <p:blipFill>
            <a:blip r:embed="rId4">
              <a:extLst/>
            </a:blip>
            <a:stretch>
              <a:fillRect/>
            </a:stretch>
          </p:blipFill>
          <p:spPr>
            <a:xfrm>
              <a:off x="-1" y="0"/>
              <a:ext cx="1835240" cy="1803302"/>
            </a:xfrm>
            <a:prstGeom prst="rect">
              <a:avLst/>
            </a:prstGeom>
            <a:effectLst/>
          </p:spPr>
        </p:pic>
      </p:grpSp>
      <p:sp>
        <p:nvSpPr>
          <p:cNvPr id="332" name="Shape 332"/>
          <p:cNvSpPr/>
          <p:nvPr/>
        </p:nvSpPr>
        <p:spPr>
          <a:xfrm>
            <a:off x="1877268" y="3066836"/>
            <a:ext cx="9000878"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sz="3400">
                <a:solidFill>
                  <a:schemeClr val="accent1"/>
                </a:solidFill>
                <a:latin typeface="Helvetica"/>
                <a:ea typeface="Helvetica"/>
                <a:cs typeface="Helvetica"/>
                <a:sym typeface="Helvetica"/>
              </a:defRPr>
            </a:pPr>
            <a:r>
              <a:t>INSERT INTO movie_genre</a:t>
            </a:r>
          </a:p>
          <a:p>
            <a:pPr algn="l">
              <a:defRPr b="1" sz="3400">
                <a:solidFill>
                  <a:schemeClr val="accent1"/>
                </a:solidFill>
                <a:latin typeface="Helvetica"/>
                <a:ea typeface="Helvetica"/>
                <a:cs typeface="Helvetica"/>
                <a:sym typeface="Helvetica"/>
              </a:defRPr>
            </a:pPr>
            <a:r>
              <a:t>VALUES (1, 2),</a:t>
            </a:r>
          </a:p>
          <a:p>
            <a:pPr algn="l">
              <a:defRPr b="1" sz="3400">
                <a:solidFill>
                  <a:schemeClr val="accent1"/>
                </a:solidFill>
                <a:latin typeface="Helvetica"/>
                <a:ea typeface="Helvetica"/>
                <a:cs typeface="Helvetica"/>
                <a:sym typeface="Helvetica"/>
              </a:defRPr>
            </a:pPr>
            <a:r>
              <a:t>  (1, 5);</a:t>
            </a:r>
          </a:p>
        </p:txBody>
      </p:sp>
      <p:sp>
        <p:nvSpPr>
          <p:cNvPr id="333" name="Shape 333"/>
          <p:cNvSpPr/>
          <p:nvPr/>
        </p:nvSpPr>
        <p:spPr>
          <a:xfrm>
            <a:off x="380720" y="1238250"/>
            <a:ext cx="11648295" cy="119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Let’s start categorizing our movies by leveraging genres.</a:t>
            </a:r>
          </a:p>
        </p:txBody>
      </p:sp>
      <p:sp>
        <p:nvSpPr>
          <p:cNvPr id="334" name="Shape 334"/>
          <p:cNvSpPr/>
          <p:nvPr/>
        </p:nvSpPr>
        <p:spPr>
          <a:xfrm>
            <a:off x="2960656" y="5651073"/>
            <a:ext cx="7083488" cy="1943101"/>
          </a:xfrm>
          <a:prstGeom prst="rect">
            <a:avLst/>
          </a:prstGeom>
          <a:blipFill>
            <a:blip r:embed="rId5"/>
          </a:blipFill>
          <a:ln w="12700">
            <a:miter lim="400000"/>
          </a:ln>
          <a:effectLst>
            <a:outerShdw sx="100000" sy="100000" kx="0" ky="0" algn="b" rotWithShape="0" blurRad="50800" dist="12700" dir="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gn="l">
              <a:defRPr i="1" sz="2400">
                <a:solidFill>
                  <a:srgbClr val="FFFFFF"/>
                </a:solidFill>
              </a:defRPr>
            </a:lvl1pPr>
          </a:lstStyle>
          <a:p>
            <a:pPr/>
            <a:r>
              <a:t>We took a shortcut in the SQL statement above by excluding the column list after the table name.  Most modern RDBMS platforms will allow this type of shorthand as long as you’re using every attribute on the entity in your VALUES clause.</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36" name="NextGearLogo.jpg"/>
          <p:cNvPicPr>
            <a:picLocks noChangeAspect="1"/>
          </p:cNvPicPr>
          <p:nvPr/>
        </p:nvPicPr>
        <p:blipFill>
          <a:blip r:embed="rId2">
            <a:extLst/>
          </a:blip>
          <a:stretch>
            <a:fillRect/>
          </a:stretch>
        </p:blipFill>
        <p:spPr>
          <a:xfrm>
            <a:off x="9106427" y="8223147"/>
            <a:ext cx="3631674" cy="781154"/>
          </a:xfrm>
          <a:prstGeom prst="rect">
            <a:avLst/>
          </a:prstGeom>
          <a:ln w="12700">
            <a:miter lim="400000"/>
          </a:ln>
        </p:spPr>
      </p:pic>
      <p:sp>
        <p:nvSpPr>
          <p:cNvPr id="337" name="Shape 337"/>
          <p:cNvSpPr/>
          <p:nvPr/>
        </p:nvSpPr>
        <p:spPr>
          <a:xfrm>
            <a:off x="398760" y="215899"/>
            <a:ext cx="301248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chemeClr val="accent1"/>
                </a:solidFill>
                <a:latin typeface="Helvetica"/>
                <a:ea typeface="Helvetica"/>
                <a:cs typeface="Helvetica"/>
                <a:sym typeface="Helvetica"/>
              </a:defRPr>
            </a:lvl1pPr>
          </a:lstStyle>
          <a:p>
            <a:pPr/>
            <a:r>
              <a:t>Workshop 2</a:t>
            </a:r>
          </a:p>
        </p:txBody>
      </p:sp>
      <p:grpSp>
        <p:nvGrpSpPr>
          <p:cNvPr id="340" name="Group 340"/>
          <p:cNvGrpSpPr/>
          <p:nvPr/>
        </p:nvGrpSpPr>
        <p:grpSpPr>
          <a:xfrm>
            <a:off x="450849" y="7497850"/>
            <a:ext cx="1835240" cy="1803303"/>
            <a:chOff x="0" y="0"/>
            <a:chExt cx="1835238" cy="1803301"/>
          </a:xfrm>
        </p:grpSpPr>
        <p:pic>
          <p:nvPicPr>
            <p:cNvPr id="339" name="postgresql.png"/>
            <p:cNvPicPr>
              <a:picLocks noChangeAspect="1"/>
            </p:cNvPicPr>
            <p:nvPr/>
          </p:nvPicPr>
          <p:blipFill>
            <a:blip r:embed="rId3">
              <a:extLst/>
            </a:blip>
            <a:stretch>
              <a:fillRect/>
            </a:stretch>
          </p:blipFill>
          <p:spPr>
            <a:xfrm>
              <a:off x="215900" y="139700"/>
              <a:ext cx="1403439" cy="1244502"/>
            </a:xfrm>
            <a:prstGeom prst="rect">
              <a:avLst/>
            </a:prstGeom>
            <a:ln>
              <a:noFill/>
            </a:ln>
            <a:effectLst/>
          </p:spPr>
        </p:pic>
        <p:pic>
          <p:nvPicPr>
            <p:cNvPr id="338" name=""/>
            <p:cNvPicPr>
              <a:picLocks noChangeAspect="0"/>
            </p:cNvPicPr>
            <p:nvPr/>
          </p:nvPicPr>
          <p:blipFill>
            <a:blip r:embed="rId4">
              <a:extLst/>
            </a:blip>
            <a:stretch>
              <a:fillRect/>
            </a:stretch>
          </p:blipFill>
          <p:spPr>
            <a:xfrm>
              <a:off x="-1" y="0"/>
              <a:ext cx="1835240" cy="1803302"/>
            </a:xfrm>
            <a:prstGeom prst="rect">
              <a:avLst/>
            </a:prstGeom>
            <a:effectLst/>
          </p:spPr>
        </p:pic>
      </p:grpSp>
      <p:sp>
        <p:nvSpPr>
          <p:cNvPr id="341" name="Shape 341"/>
          <p:cNvSpPr/>
          <p:nvPr/>
        </p:nvSpPr>
        <p:spPr>
          <a:xfrm>
            <a:off x="4772868" y="3651249"/>
            <a:ext cx="4434285"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805" indent="-419805" algn="l">
              <a:buSzPct val="75000"/>
              <a:buChar char="•"/>
              <a:defRPr b="1" sz="3400">
                <a:solidFill>
                  <a:schemeClr val="accent1"/>
                </a:solidFill>
                <a:latin typeface="Helvetica"/>
                <a:ea typeface="Helvetica"/>
                <a:cs typeface="Helvetica"/>
                <a:sym typeface="Helvetica"/>
              </a:defRPr>
            </a:pPr>
            <a:r>
              <a:t>AVG</a:t>
            </a:r>
          </a:p>
          <a:p>
            <a:pPr marL="419805" indent="-419805" algn="l">
              <a:buSzPct val="75000"/>
              <a:buChar char="•"/>
              <a:defRPr b="1" sz="3400">
                <a:solidFill>
                  <a:schemeClr val="accent1"/>
                </a:solidFill>
                <a:latin typeface="Helvetica"/>
                <a:ea typeface="Helvetica"/>
                <a:cs typeface="Helvetica"/>
                <a:sym typeface="Helvetica"/>
              </a:defRPr>
            </a:pPr>
            <a:r>
              <a:t>COUNT</a:t>
            </a:r>
          </a:p>
          <a:p>
            <a:pPr marL="419805" indent="-419805" algn="l">
              <a:buSzPct val="75000"/>
              <a:buChar char="•"/>
              <a:defRPr b="1" sz="3400">
                <a:solidFill>
                  <a:schemeClr val="accent1"/>
                </a:solidFill>
                <a:latin typeface="Helvetica"/>
                <a:ea typeface="Helvetica"/>
                <a:cs typeface="Helvetica"/>
                <a:sym typeface="Helvetica"/>
              </a:defRPr>
            </a:pPr>
            <a:r>
              <a:t>MIN</a:t>
            </a:r>
          </a:p>
          <a:p>
            <a:pPr marL="419805" indent="-419805" algn="l">
              <a:buSzPct val="75000"/>
              <a:buChar char="•"/>
              <a:defRPr b="1" sz="3400">
                <a:solidFill>
                  <a:schemeClr val="accent1"/>
                </a:solidFill>
                <a:latin typeface="Helvetica"/>
                <a:ea typeface="Helvetica"/>
                <a:cs typeface="Helvetica"/>
                <a:sym typeface="Helvetica"/>
              </a:defRPr>
            </a:pPr>
            <a:r>
              <a:t>MAX</a:t>
            </a:r>
          </a:p>
          <a:p>
            <a:pPr marL="419805" indent="-419805" algn="l">
              <a:buSzPct val="75000"/>
              <a:buChar char="•"/>
              <a:defRPr b="1" sz="3400">
                <a:solidFill>
                  <a:schemeClr val="accent1"/>
                </a:solidFill>
                <a:latin typeface="Helvetica"/>
                <a:ea typeface="Helvetica"/>
                <a:cs typeface="Helvetica"/>
                <a:sym typeface="Helvetica"/>
              </a:defRPr>
            </a:pPr>
            <a:r>
              <a:t>SUM</a:t>
            </a:r>
          </a:p>
        </p:txBody>
      </p:sp>
      <p:sp>
        <p:nvSpPr>
          <p:cNvPr id="342" name="Shape 342"/>
          <p:cNvSpPr/>
          <p:nvPr/>
        </p:nvSpPr>
        <p:spPr>
          <a:xfrm>
            <a:off x="380720" y="1238250"/>
            <a:ext cx="11648295" cy="119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SQL DML is packed with powerful Aggregate Functions that you can use to analyze your data.</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44" name="NextGearLogo.jpg"/>
          <p:cNvPicPr>
            <a:picLocks noChangeAspect="1"/>
          </p:cNvPicPr>
          <p:nvPr/>
        </p:nvPicPr>
        <p:blipFill>
          <a:blip r:embed="rId2">
            <a:extLst/>
          </a:blip>
          <a:stretch>
            <a:fillRect/>
          </a:stretch>
        </p:blipFill>
        <p:spPr>
          <a:xfrm>
            <a:off x="9106427" y="8223147"/>
            <a:ext cx="3631674" cy="781154"/>
          </a:xfrm>
          <a:prstGeom prst="rect">
            <a:avLst/>
          </a:prstGeom>
          <a:ln w="12700">
            <a:miter lim="400000"/>
          </a:ln>
        </p:spPr>
      </p:pic>
      <p:sp>
        <p:nvSpPr>
          <p:cNvPr id="345" name="Shape 345"/>
          <p:cNvSpPr/>
          <p:nvPr/>
        </p:nvSpPr>
        <p:spPr>
          <a:xfrm>
            <a:off x="398760" y="215899"/>
            <a:ext cx="301248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chemeClr val="accent1"/>
                </a:solidFill>
                <a:latin typeface="Helvetica"/>
                <a:ea typeface="Helvetica"/>
                <a:cs typeface="Helvetica"/>
                <a:sym typeface="Helvetica"/>
              </a:defRPr>
            </a:lvl1pPr>
          </a:lstStyle>
          <a:p>
            <a:pPr/>
            <a:r>
              <a:t>Workshop 2</a:t>
            </a:r>
          </a:p>
        </p:txBody>
      </p:sp>
      <p:grpSp>
        <p:nvGrpSpPr>
          <p:cNvPr id="348" name="Group 348"/>
          <p:cNvGrpSpPr/>
          <p:nvPr/>
        </p:nvGrpSpPr>
        <p:grpSpPr>
          <a:xfrm>
            <a:off x="450849" y="7497850"/>
            <a:ext cx="1835240" cy="1803303"/>
            <a:chOff x="0" y="0"/>
            <a:chExt cx="1835238" cy="1803301"/>
          </a:xfrm>
        </p:grpSpPr>
        <p:pic>
          <p:nvPicPr>
            <p:cNvPr id="347" name="postgresql.png"/>
            <p:cNvPicPr>
              <a:picLocks noChangeAspect="1"/>
            </p:cNvPicPr>
            <p:nvPr/>
          </p:nvPicPr>
          <p:blipFill>
            <a:blip r:embed="rId3">
              <a:extLst/>
            </a:blip>
            <a:stretch>
              <a:fillRect/>
            </a:stretch>
          </p:blipFill>
          <p:spPr>
            <a:xfrm>
              <a:off x="215900" y="139700"/>
              <a:ext cx="1403439" cy="1244502"/>
            </a:xfrm>
            <a:prstGeom prst="rect">
              <a:avLst/>
            </a:prstGeom>
            <a:ln>
              <a:noFill/>
            </a:ln>
            <a:effectLst/>
          </p:spPr>
        </p:pic>
        <p:pic>
          <p:nvPicPr>
            <p:cNvPr id="346" name=""/>
            <p:cNvPicPr>
              <a:picLocks noChangeAspect="0"/>
            </p:cNvPicPr>
            <p:nvPr/>
          </p:nvPicPr>
          <p:blipFill>
            <a:blip r:embed="rId4">
              <a:extLst/>
            </a:blip>
            <a:stretch>
              <a:fillRect/>
            </a:stretch>
          </p:blipFill>
          <p:spPr>
            <a:xfrm>
              <a:off x="-1" y="0"/>
              <a:ext cx="1835240" cy="1803302"/>
            </a:xfrm>
            <a:prstGeom prst="rect">
              <a:avLst/>
            </a:prstGeom>
            <a:effectLst/>
          </p:spPr>
        </p:pic>
      </p:grpSp>
      <p:sp>
        <p:nvSpPr>
          <p:cNvPr id="349" name="Shape 349"/>
          <p:cNvSpPr/>
          <p:nvPr/>
        </p:nvSpPr>
        <p:spPr>
          <a:xfrm>
            <a:off x="380720" y="965199"/>
            <a:ext cx="11648295"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Here’s an example of how you can use SQL Subqueries combined with aggregate functions to answer useful questions…</a:t>
            </a:r>
          </a:p>
        </p:txBody>
      </p:sp>
      <p:sp>
        <p:nvSpPr>
          <p:cNvPr id="350" name="Shape 350"/>
          <p:cNvSpPr/>
          <p:nvPr/>
        </p:nvSpPr>
        <p:spPr>
          <a:xfrm>
            <a:off x="3544856" y="2266523"/>
            <a:ext cx="6533022" cy="838201"/>
          </a:xfrm>
          <a:prstGeom prst="rect">
            <a:avLst/>
          </a:prstGeom>
          <a:blipFill>
            <a:blip r:embed="rId5"/>
          </a:blipFill>
          <a:ln w="12700">
            <a:miter lim="400000"/>
          </a:ln>
          <a:effectLst>
            <a:outerShdw sx="100000" sy="100000" kx="0" ky="0" algn="b" rotWithShape="0" blurRad="50800" dist="12700" dir="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gn="l">
              <a:defRPr i="1" sz="2400">
                <a:solidFill>
                  <a:srgbClr val="FFFFFF"/>
                </a:solidFill>
              </a:defRPr>
            </a:lvl1pPr>
          </a:lstStyle>
          <a:p>
            <a:pPr/>
            <a:r>
              <a:t>How can we produce a list of movies that are categorized in more than a single genre?</a:t>
            </a:r>
          </a:p>
        </p:txBody>
      </p:sp>
      <p:sp>
        <p:nvSpPr>
          <p:cNvPr id="351" name="Shape 351"/>
          <p:cNvSpPr/>
          <p:nvPr/>
        </p:nvSpPr>
        <p:spPr>
          <a:xfrm>
            <a:off x="2738561" y="3269985"/>
            <a:ext cx="9000878" cy="4787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sz="3400">
                <a:solidFill>
                  <a:schemeClr val="accent1"/>
                </a:solidFill>
                <a:latin typeface="Helvetica"/>
                <a:ea typeface="Helvetica"/>
                <a:cs typeface="Helvetica"/>
                <a:sym typeface="Helvetica"/>
              </a:defRPr>
            </a:pPr>
            <a:r>
              <a:t>SELECT  * </a:t>
            </a:r>
          </a:p>
          <a:p>
            <a:pPr algn="l">
              <a:defRPr b="1" sz="3400">
                <a:solidFill>
                  <a:schemeClr val="accent1"/>
                </a:solidFill>
                <a:latin typeface="Helvetica"/>
                <a:ea typeface="Helvetica"/>
                <a:cs typeface="Helvetica"/>
                <a:sym typeface="Helvetica"/>
              </a:defRPr>
            </a:pPr>
            <a:r>
              <a:t>FROM     movie</a:t>
            </a:r>
          </a:p>
          <a:p>
            <a:pPr algn="l">
              <a:defRPr b="1" sz="3400">
                <a:solidFill>
                  <a:schemeClr val="accent1"/>
                </a:solidFill>
                <a:latin typeface="Helvetica"/>
                <a:ea typeface="Helvetica"/>
                <a:cs typeface="Helvetica"/>
                <a:sym typeface="Helvetica"/>
              </a:defRPr>
            </a:pPr>
            <a:r>
              <a:t>WHERE  id IN</a:t>
            </a:r>
          </a:p>
          <a:p>
            <a:pPr algn="l">
              <a:defRPr b="1" sz="3400">
                <a:solidFill>
                  <a:schemeClr val="accent1"/>
                </a:solidFill>
                <a:latin typeface="Helvetica"/>
                <a:ea typeface="Helvetica"/>
                <a:cs typeface="Helvetica"/>
                <a:sym typeface="Helvetica"/>
              </a:defRPr>
            </a:pPr>
            <a:r>
              <a:t>                         (</a:t>
            </a:r>
          </a:p>
          <a:p>
            <a:pPr algn="l">
              <a:defRPr b="1" sz="3400">
                <a:solidFill>
                  <a:schemeClr val="accent1"/>
                </a:solidFill>
                <a:latin typeface="Helvetica"/>
                <a:ea typeface="Helvetica"/>
                <a:cs typeface="Helvetica"/>
                <a:sym typeface="Helvetica"/>
              </a:defRPr>
            </a:pPr>
            <a:r>
              <a:t>                          SELECT       movie_id</a:t>
            </a:r>
          </a:p>
          <a:p>
            <a:pPr algn="l">
              <a:defRPr b="1" sz="3400">
                <a:solidFill>
                  <a:schemeClr val="accent1"/>
                </a:solidFill>
                <a:latin typeface="Helvetica"/>
                <a:ea typeface="Helvetica"/>
                <a:cs typeface="Helvetica"/>
                <a:sym typeface="Helvetica"/>
              </a:defRPr>
            </a:pPr>
            <a:r>
              <a:t>                          FROM           movie_genre</a:t>
            </a:r>
          </a:p>
          <a:p>
            <a:pPr algn="l">
              <a:defRPr b="1" sz="3400">
                <a:solidFill>
                  <a:schemeClr val="accent1"/>
                </a:solidFill>
                <a:latin typeface="Helvetica"/>
                <a:ea typeface="Helvetica"/>
                <a:cs typeface="Helvetica"/>
                <a:sym typeface="Helvetica"/>
              </a:defRPr>
            </a:pPr>
            <a:r>
              <a:t>                          GROUP BY   movie_id</a:t>
            </a:r>
          </a:p>
          <a:p>
            <a:pPr algn="l">
              <a:defRPr b="1" sz="3400">
                <a:solidFill>
                  <a:schemeClr val="accent1"/>
                </a:solidFill>
                <a:latin typeface="Helvetica"/>
                <a:ea typeface="Helvetica"/>
                <a:cs typeface="Helvetica"/>
                <a:sym typeface="Helvetica"/>
              </a:defRPr>
            </a:pPr>
            <a:r>
              <a:t>                          HAVING         COUNT(*) &gt; 1</a:t>
            </a:r>
          </a:p>
          <a:p>
            <a:pPr algn="l">
              <a:defRPr b="1" sz="3400">
                <a:solidFill>
                  <a:schemeClr val="accent1"/>
                </a:solidFill>
                <a:latin typeface="Helvetica"/>
                <a:ea typeface="Helvetica"/>
                <a:cs typeface="Helvetica"/>
                <a:sym typeface="Helvetica"/>
              </a:defRPr>
            </a:pPr>
            <a:r>
              <a:t>                         );</a:t>
            </a: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53" name="NextGearLogo.jpg"/>
          <p:cNvPicPr>
            <a:picLocks noChangeAspect="1"/>
          </p:cNvPicPr>
          <p:nvPr/>
        </p:nvPicPr>
        <p:blipFill>
          <a:blip r:embed="rId2">
            <a:extLst/>
          </a:blip>
          <a:stretch>
            <a:fillRect/>
          </a:stretch>
        </p:blipFill>
        <p:spPr>
          <a:xfrm>
            <a:off x="9106427" y="8223147"/>
            <a:ext cx="3631674" cy="781154"/>
          </a:xfrm>
          <a:prstGeom prst="rect">
            <a:avLst/>
          </a:prstGeom>
          <a:ln w="12700">
            <a:miter lim="400000"/>
          </a:ln>
        </p:spPr>
      </p:pic>
      <p:sp>
        <p:nvSpPr>
          <p:cNvPr id="354" name="Shape 354"/>
          <p:cNvSpPr/>
          <p:nvPr/>
        </p:nvSpPr>
        <p:spPr>
          <a:xfrm>
            <a:off x="378469" y="215899"/>
            <a:ext cx="282446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chemeClr val="accent1"/>
                </a:solidFill>
                <a:latin typeface="Helvetica"/>
                <a:ea typeface="Helvetica"/>
                <a:cs typeface="Helvetica"/>
                <a:sym typeface="Helvetica"/>
              </a:defRPr>
            </a:lvl1pPr>
          </a:lstStyle>
          <a:p>
            <a:pPr/>
            <a:r>
              <a:t>Discussion</a:t>
            </a:r>
          </a:p>
        </p:txBody>
      </p:sp>
      <p:grpSp>
        <p:nvGrpSpPr>
          <p:cNvPr id="357" name="Group 357"/>
          <p:cNvGrpSpPr/>
          <p:nvPr/>
        </p:nvGrpSpPr>
        <p:grpSpPr>
          <a:xfrm>
            <a:off x="450849" y="7497850"/>
            <a:ext cx="1835240" cy="1803303"/>
            <a:chOff x="0" y="0"/>
            <a:chExt cx="1835238" cy="1803301"/>
          </a:xfrm>
        </p:grpSpPr>
        <p:pic>
          <p:nvPicPr>
            <p:cNvPr id="356" name="postgresql.png"/>
            <p:cNvPicPr>
              <a:picLocks noChangeAspect="1"/>
            </p:cNvPicPr>
            <p:nvPr/>
          </p:nvPicPr>
          <p:blipFill>
            <a:blip r:embed="rId3">
              <a:extLst/>
            </a:blip>
            <a:stretch>
              <a:fillRect/>
            </a:stretch>
          </p:blipFill>
          <p:spPr>
            <a:xfrm>
              <a:off x="215900" y="139700"/>
              <a:ext cx="1403439" cy="1244502"/>
            </a:xfrm>
            <a:prstGeom prst="rect">
              <a:avLst/>
            </a:prstGeom>
            <a:ln>
              <a:noFill/>
            </a:ln>
            <a:effectLst/>
          </p:spPr>
        </p:pic>
        <p:pic>
          <p:nvPicPr>
            <p:cNvPr id="355" name=""/>
            <p:cNvPicPr>
              <a:picLocks noChangeAspect="0"/>
            </p:cNvPicPr>
            <p:nvPr/>
          </p:nvPicPr>
          <p:blipFill>
            <a:blip r:embed="rId4">
              <a:extLst/>
            </a:blip>
            <a:stretch>
              <a:fillRect/>
            </a:stretch>
          </p:blipFill>
          <p:spPr>
            <a:xfrm>
              <a:off x="-1" y="0"/>
              <a:ext cx="1835240" cy="1803302"/>
            </a:xfrm>
            <a:prstGeom prst="rect">
              <a:avLst/>
            </a:prstGeom>
            <a:effectLst/>
          </p:spPr>
        </p:pic>
      </p:grpSp>
      <p:sp>
        <p:nvSpPr>
          <p:cNvPr id="358" name="Shape 358"/>
          <p:cNvSpPr/>
          <p:nvPr/>
        </p:nvSpPr>
        <p:spPr>
          <a:xfrm>
            <a:off x="3312368" y="2216149"/>
            <a:ext cx="6884343"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805" indent="-419805" algn="l">
              <a:buSzPct val="75000"/>
              <a:buChar char="•"/>
              <a:defRPr b="1" sz="3400">
                <a:solidFill>
                  <a:schemeClr val="accent1"/>
                </a:solidFill>
                <a:latin typeface="Helvetica"/>
                <a:ea typeface="Helvetica"/>
                <a:cs typeface="Helvetica"/>
                <a:sym typeface="Helvetica"/>
              </a:defRPr>
            </a:pPr>
            <a:r>
              <a:t>DCL (Data Control Language)</a:t>
            </a:r>
          </a:p>
          <a:p>
            <a:pPr marL="419805" indent="-419805" algn="l">
              <a:buSzPct val="75000"/>
              <a:buChar char="•"/>
              <a:defRPr b="1" sz="3400">
                <a:solidFill>
                  <a:schemeClr val="accent1"/>
                </a:solidFill>
                <a:latin typeface="Helvetica"/>
                <a:ea typeface="Helvetica"/>
                <a:cs typeface="Helvetica"/>
                <a:sym typeface="Helvetica"/>
              </a:defRPr>
            </a:pPr>
            <a:r>
              <a:t>Data Warehouses</a:t>
            </a:r>
          </a:p>
          <a:p>
            <a:pPr marL="419805" indent="-419805" algn="l">
              <a:buSzPct val="75000"/>
              <a:buChar char="•"/>
              <a:defRPr b="1" sz="3400">
                <a:solidFill>
                  <a:schemeClr val="accent1"/>
                </a:solidFill>
                <a:latin typeface="Helvetica"/>
                <a:ea typeface="Helvetica"/>
                <a:cs typeface="Helvetica"/>
                <a:sym typeface="Helvetica"/>
              </a:defRPr>
            </a:pPr>
            <a:r>
              <a:t>The Future of Analytics, Big Data &amp; Hadoop</a:t>
            </a:r>
          </a:p>
          <a:p>
            <a:pPr marL="419805" indent="-419805" algn="l">
              <a:buSzPct val="75000"/>
              <a:buChar char="•"/>
              <a:defRPr b="1" sz="3400">
                <a:solidFill>
                  <a:schemeClr val="accent1"/>
                </a:solidFill>
                <a:latin typeface="Helvetica"/>
                <a:ea typeface="Helvetica"/>
                <a:cs typeface="Helvetica"/>
                <a:sym typeface="Helvetica"/>
              </a:defRPr>
            </a:pPr>
            <a:r>
              <a:t>NOSQL Databases</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5" name="NextGearLogo.jpg"/>
          <p:cNvPicPr>
            <a:picLocks noChangeAspect="1"/>
          </p:cNvPicPr>
          <p:nvPr/>
        </p:nvPicPr>
        <p:blipFill>
          <a:blip r:embed="rId2">
            <a:extLst/>
          </a:blip>
          <a:stretch>
            <a:fillRect/>
          </a:stretch>
        </p:blipFill>
        <p:spPr>
          <a:xfrm>
            <a:off x="9106427" y="8223147"/>
            <a:ext cx="3631674" cy="781154"/>
          </a:xfrm>
          <a:prstGeom prst="rect">
            <a:avLst/>
          </a:prstGeom>
          <a:ln w="12700">
            <a:miter lim="400000"/>
          </a:ln>
        </p:spPr>
      </p:pic>
      <p:sp>
        <p:nvSpPr>
          <p:cNvPr id="136" name="Shape 136"/>
          <p:cNvSpPr/>
          <p:nvPr/>
        </p:nvSpPr>
        <p:spPr>
          <a:xfrm>
            <a:off x="196849" y="215899"/>
            <a:ext cx="341630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chemeClr val="accent1"/>
                </a:solidFill>
                <a:latin typeface="Helvetica"/>
                <a:ea typeface="Helvetica"/>
                <a:cs typeface="Helvetica"/>
                <a:sym typeface="Helvetica"/>
              </a:defRPr>
            </a:lvl1pPr>
          </a:lstStyle>
          <a:p>
            <a:pPr/>
            <a:r>
              <a:t>What is SQL?</a:t>
            </a:r>
          </a:p>
        </p:txBody>
      </p:sp>
      <p:sp>
        <p:nvSpPr>
          <p:cNvPr id="137" name="Shape 137"/>
          <p:cNvSpPr/>
          <p:nvPr/>
        </p:nvSpPr>
        <p:spPr>
          <a:xfrm>
            <a:off x="456947" y="2508250"/>
            <a:ext cx="1237030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SQL is comprised of 3 primary components…</a:t>
            </a:r>
          </a:p>
        </p:txBody>
      </p:sp>
      <p:sp>
        <p:nvSpPr>
          <p:cNvPr id="138" name="Shape 138"/>
          <p:cNvSpPr/>
          <p:nvPr/>
        </p:nvSpPr>
        <p:spPr>
          <a:xfrm>
            <a:off x="2652979" y="3816349"/>
            <a:ext cx="7978242" cy="173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44500" indent="-444500" algn="l">
              <a:buSzPct val="75000"/>
              <a:buChar char="•"/>
            </a:pPr>
            <a:r>
              <a:t>DDL - Data Definition Language</a:t>
            </a:r>
          </a:p>
          <a:p>
            <a:pPr marL="444500" indent="-444500" algn="l">
              <a:buSzPct val="75000"/>
              <a:buChar char="•"/>
            </a:pPr>
            <a:r>
              <a:t>DML - Data Manipulation Language</a:t>
            </a:r>
          </a:p>
          <a:p>
            <a:pPr marL="444500" indent="-444500" algn="l">
              <a:buSzPct val="75000"/>
              <a:buChar char="•"/>
            </a:pPr>
            <a:r>
              <a:t>DCL - Data Control Language</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0" name="NextGearLogo.jpg"/>
          <p:cNvPicPr>
            <a:picLocks noChangeAspect="1"/>
          </p:cNvPicPr>
          <p:nvPr/>
        </p:nvPicPr>
        <p:blipFill>
          <a:blip r:embed="rId2">
            <a:extLst/>
          </a:blip>
          <a:stretch>
            <a:fillRect/>
          </a:stretch>
        </p:blipFill>
        <p:spPr>
          <a:xfrm>
            <a:off x="9106427" y="8223147"/>
            <a:ext cx="3631674" cy="781154"/>
          </a:xfrm>
          <a:prstGeom prst="rect">
            <a:avLst/>
          </a:prstGeom>
          <a:ln w="12700">
            <a:miter lim="400000"/>
          </a:ln>
        </p:spPr>
      </p:pic>
      <p:sp>
        <p:nvSpPr>
          <p:cNvPr id="141" name="Shape 141"/>
          <p:cNvSpPr/>
          <p:nvPr/>
        </p:nvSpPr>
        <p:spPr>
          <a:xfrm>
            <a:off x="196849" y="215899"/>
            <a:ext cx="341630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chemeClr val="accent1"/>
                </a:solidFill>
                <a:latin typeface="Helvetica"/>
                <a:ea typeface="Helvetica"/>
                <a:cs typeface="Helvetica"/>
                <a:sym typeface="Helvetica"/>
              </a:defRPr>
            </a:lvl1pPr>
          </a:lstStyle>
          <a:p>
            <a:pPr/>
            <a:r>
              <a:t>What is SQL?</a:t>
            </a:r>
          </a:p>
        </p:txBody>
      </p:sp>
      <p:sp>
        <p:nvSpPr>
          <p:cNvPr id="142" name="Shape 142"/>
          <p:cNvSpPr/>
          <p:nvPr/>
        </p:nvSpPr>
        <p:spPr>
          <a:xfrm>
            <a:off x="456947" y="1962149"/>
            <a:ext cx="12264935"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DDL, or Data Definition Language is designed for defining data structures.  DDL employs a collection of imperative verbs used to manage structures and objects.</a:t>
            </a:r>
          </a:p>
        </p:txBody>
      </p:sp>
      <p:sp>
        <p:nvSpPr>
          <p:cNvPr id="143" name="Shape 143"/>
          <p:cNvSpPr/>
          <p:nvPr/>
        </p:nvSpPr>
        <p:spPr>
          <a:xfrm>
            <a:off x="5054625" y="4241800"/>
            <a:ext cx="2540075" cy="228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44500" indent="-444500" algn="l">
              <a:buSzPct val="75000"/>
              <a:buChar char="•"/>
              <a:defRPr b="1">
                <a:solidFill>
                  <a:schemeClr val="accent1"/>
                </a:solidFill>
                <a:latin typeface="Helvetica"/>
                <a:ea typeface="Helvetica"/>
                <a:cs typeface="Helvetica"/>
                <a:sym typeface="Helvetica"/>
              </a:defRPr>
            </a:pPr>
            <a:r>
              <a:t>CREATE</a:t>
            </a:r>
          </a:p>
          <a:p>
            <a:pPr marL="444500" indent="-444500" algn="l">
              <a:buSzPct val="75000"/>
              <a:buChar char="•"/>
              <a:defRPr b="1">
                <a:solidFill>
                  <a:schemeClr val="accent1"/>
                </a:solidFill>
                <a:latin typeface="Helvetica"/>
                <a:ea typeface="Helvetica"/>
                <a:cs typeface="Helvetica"/>
                <a:sym typeface="Helvetica"/>
              </a:defRPr>
            </a:pPr>
            <a:r>
              <a:t>DROP</a:t>
            </a:r>
          </a:p>
          <a:p>
            <a:pPr marL="444500" indent="-444500" algn="l">
              <a:buSzPct val="75000"/>
              <a:buChar char="•"/>
              <a:defRPr b="1">
                <a:solidFill>
                  <a:schemeClr val="accent1"/>
                </a:solidFill>
                <a:latin typeface="Helvetica"/>
                <a:ea typeface="Helvetica"/>
                <a:cs typeface="Helvetica"/>
                <a:sym typeface="Helvetica"/>
              </a:defRPr>
            </a:pPr>
            <a:r>
              <a:t>ALTER</a:t>
            </a:r>
          </a:p>
          <a:p>
            <a:pPr marL="444500" indent="-444500" algn="l">
              <a:buSzPct val="75000"/>
              <a:buChar char="•"/>
              <a:defRPr b="1">
                <a:solidFill>
                  <a:schemeClr val="accent1"/>
                </a:solidFill>
                <a:latin typeface="Helvetica"/>
                <a:ea typeface="Helvetica"/>
                <a:cs typeface="Helvetica"/>
                <a:sym typeface="Helvetica"/>
              </a:defRPr>
            </a:pPr>
            <a:r>
              <a:t>RENAME</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5" name="NextGearLogo.jpg"/>
          <p:cNvPicPr>
            <a:picLocks noChangeAspect="1"/>
          </p:cNvPicPr>
          <p:nvPr/>
        </p:nvPicPr>
        <p:blipFill>
          <a:blip r:embed="rId2">
            <a:extLst/>
          </a:blip>
          <a:stretch>
            <a:fillRect/>
          </a:stretch>
        </p:blipFill>
        <p:spPr>
          <a:xfrm>
            <a:off x="9106427" y="8223147"/>
            <a:ext cx="3631674" cy="781154"/>
          </a:xfrm>
          <a:prstGeom prst="rect">
            <a:avLst/>
          </a:prstGeom>
          <a:ln w="12700">
            <a:miter lim="400000"/>
          </a:ln>
        </p:spPr>
      </p:pic>
      <p:sp>
        <p:nvSpPr>
          <p:cNvPr id="146" name="Shape 146"/>
          <p:cNvSpPr/>
          <p:nvPr/>
        </p:nvSpPr>
        <p:spPr>
          <a:xfrm>
            <a:off x="398760" y="215899"/>
            <a:ext cx="301248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chemeClr val="accent1"/>
                </a:solidFill>
                <a:latin typeface="Helvetica"/>
                <a:ea typeface="Helvetica"/>
                <a:cs typeface="Helvetica"/>
                <a:sym typeface="Helvetica"/>
              </a:defRPr>
            </a:lvl1pPr>
          </a:lstStyle>
          <a:p>
            <a:pPr/>
            <a:r>
              <a:t>Workshop 1</a:t>
            </a:r>
          </a:p>
        </p:txBody>
      </p:sp>
      <p:sp>
        <p:nvSpPr>
          <p:cNvPr id="147" name="Shape 147"/>
          <p:cNvSpPr/>
          <p:nvPr/>
        </p:nvSpPr>
        <p:spPr>
          <a:xfrm>
            <a:off x="369932" y="1301750"/>
            <a:ext cx="1226493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Let’s use DDL to build a new database about movies!</a:t>
            </a:r>
          </a:p>
        </p:txBody>
      </p:sp>
      <p:grpSp>
        <p:nvGrpSpPr>
          <p:cNvPr id="150" name="Group 150"/>
          <p:cNvGrpSpPr/>
          <p:nvPr/>
        </p:nvGrpSpPr>
        <p:grpSpPr>
          <a:xfrm>
            <a:off x="450849" y="7497850"/>
            <a:ext cx="1835240" cy="1803303"/>
            <a:chOff x="0" y="0"/>
            <a:chExt cx="1835238" cy="1803301"/>
          </a:xfrm>
        </p:grpSpPr>
        <p:pic>
          <p:nvPicPr>
            <p:cNvPr id="149" name="postgresql.png"/>
            <p:cNvPicPr>
              <a:picLocks noChangeAspect="1"/>
            </p:cNvPicPr>
            <p:nvPr/>
          </p:nvPicPr>
          <p:blipFill>
            <a:blip r:embed="rId3">
              <a:extLst/>
            </a:blip>
            <a:stretch>
              <a:fillRect/>
            </a:stretch>
          </p:blipFill>
          <p:spPr>
            <a:xfrm>
              <a:off x="215900" y="139700"/>
              <a:ext cx="1403439" cy="1244502"/>
            </a:xfrm>
            <a:prstGeom prst="rect">
              <a:avLst/>
            </a:prstGeom>
            <a:ln>
              <a:noFill/>
            </a:ln>
            <a:effectLst/>
          </p:spPr>
        </p:pic>
        <p:pic>
          <p:nvPicPr>
            <p:cNvPr id="148" name=""/>
            <p:cNvPicPr>
              <a:picLocks noChangeAspect="0"/>
            </p:cNvPicPr>
            <p:nvPr/>
          </p:nvPicPr>
          <p:blipFill>
            <a:blip r:embed="rId4">
              <a:extLst/>
            </a:blip>
            <a:stretch>
              <a:fillRect/>
            </a:stretch>
          </p:blipFill>
          <p:spPr>
            <a:xfrm>
              <a:off x="-1" y="0"/>
              <a:ext cx="1835240" cy="1803302"/>
            </a:xfrm>
            <a:prstGeom prst="rect">
              <a:avLst/>
            </a:prstGeom>
            <a:effectLst/>
          </p:spPr>
        </p:pic>
      </p:grpSp>
      <p:sp>
        <p:nvSpPr>
          <p:cNvPr id="151" name="Shape 151"/>
          <p:cNvSpPr/>
          <p:nvPr/>
        </p:nvSpPr>
        <p:spPr>
          <a:xfrm>
            <a:off x="376580" y="2127250"/>
            <a:ext cx="9835862" cy="119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First we’ll start a new PostgreSQL session and </a:t>
            </a:r>
            <a:r>
              <a:rPr i="1"/>
              <a:t>create</a:t>
            </a:r>
            <a:r>
              <a:t> a new database named </a:t>
            </a:r>
            <a:r>
              <a:rPr i="1"/>
              <a:t>movieworld…</a:t>
            </a:r>
          </a:p>
        </p:txBody>
      </p:sp>
      <p:sp>
        <p:nvSpPr>
          <p:cNvPr id="152" name="Shape 152"/>
          <p:cNvSpPr/>
          <p:nvPr/>
        </p:nvSpPr>
        <p:spPr>
          <a:xfrm>
            <a:off x="2812541" y="6597650"/>
            <a:ext cx="737971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pPr/>
            <a:r>
              <a:t>CREATE DATABASE movieworld;</a:t>
            </a:r>
          </a:p>
        </p:txBody>
      </p:sp>
      <p:sp>
        <p:nvSpPr>
          <p:cNvPr id="153" name="Shape 153"/>
          <p:cNvSpPr/>
          <p:nvPr/>
        </p:nvSpPr>
        <p:spPr>
          <a:xfrm>
            <a:off x="4400351" y="3949700"/>
            <a:ext cx="420409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pPr/>
            <a:r>
              <a:t>sudo su - postgres</a:t>
            </a:r>
          </a:p>
        </p:txBody>
      </p:sp>
      <p:sp>
        <p:nvSpPr>
          <p:cNvPr id="154" name="Shape 154"/>
          <p:cNvSpPr/>
          <p:nvPr/>
        </p:nvSpPr>
        <p:spPr>
          <a:xfrm>
            <a:off x="1417510" y="4806898"/>
            <a:ext cx="10538080"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000"/>
            </a:pPr>
            <a:r>
              <a:rPr i="1"/>
              <a:t>Hint</a:t>
            </a:r>
            <a:r>
              <a:t>: When prompted for the dev password simply enter ‘dev’</a:t>
            </a:r>
          </a:p>
        </p:txBody>
      </p:sp>
      <p:sp>
        <p:nvSpPr>
          <p:cNvPr id="155" name="Shape 155"/>
          <p:cNvSpPr/>
          <p:nvPr/>
        </p:nvSpPr>
        <p:spPr>
          <a:xfrm>
            <a:off x="5975325" y="5575197"/>
            <a:ext cx="10541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pPr/>
            <a:r>
              <a:t>psql</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7" name="NextGearLogo.jpg"/>
          <p:cNvPicPr>
            <a:picLocks noChangeAspect="1"/>
          </p:cNvPicPr>
          <p:nvPr/>
        </p:nvPicPr>
        <p:blipFill>
          <a:blip r:embed="rId2">
            <a:extLst/>
          </a:blip>
          <a:stretch>
            <a:fillRect/>
          </a:stretch>
        </p:blipFill>
        <p:spPr>
          <a:xfrm>
            <a:off x="9106427" y="8223147"/>
            <a:ext cx="3631674" cy="781154"/>
          </a:xfrm>
          <a:prstGeom prst="rect">
            <a:avLst/>
          </a:prstGeom>
          <a:ln w="12700">
            <a:miter lim="400000"/>
          </a:ln>
        </p:spPr>
      </p:pic>
      <p:sp>
        <p:nvSpPr>
          <p:cNvPr id="158" name="Shape 158"/>
          <p:cNvSpPr/>
          <p:nvPr/>
        </p:nvSpPr>
        <p:spPr>
          <a:xfrm>
            <a:off x="398760" y="215899"/>
            <a:ext cx="301248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chemeClr val="accent1"/>
                </a:solidFill>
                <a:latin typeface="Helvetica"/>
                <a:ea typeface="Helvetica"/>
                <a:cs typeface="Helvetica"/>
                <a:sym typeface="Helvetica"/>
              </a:defRPr>
            </a:lvl1pPr>
          </a:lstStyle>
          <a:p>
            <a:pPr/>
            <a:r>
              <a:t>Workshop 1</a:t>
            </a:r>
          </a:p>
        </p:txBody>
      </p:sp>
      <p:sp>
        <p:nvSpPr>
          <p:cNvPr id="159" name="Shape 159"/>
          <p:cNvSpPr/>
          <p:nvPr/>
        </p:nvSpPr>
        <p:spPr>
          <a:xfrm>
            <a:off x="369932" y="1098550"/>
            <a:ext cx="1226493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Next we’ll define our first table and we’ll call it </a:t>
            </a:r>
            <a:r>
              <a:rPr i="1"/>
              <a:t>movie</a:t>
            </a:r>
            <a:r>
              <a:t>.</a:t>
            </a:r>
          </a:p>
        </p:txBody>
      </p:sp>
      <p:grpSp>
        <p:nvGrpSpPr>
          <p:cNvPr id="162" name="Group 162"/>
          <p:cNvGrpSpPr/>
          <p:nvPr/>
        </p:nvGrpSpPr>
        <p:grpSpPr>
          <a:xfrm>
            <a:off x="450849" y="7497850"/>
            <a:ext cx="1835240" cy="1803303"/>
            <a:chOff x="0" y="0"/>
            <a:chExt cx="1835238" cy="1803301"/>
          </a:xfrm>
        </p:grpSpPr>
        <p:pic>
          <p:nvPicPr>
            <p:cNvPr id="161" name="postgresql.png"/>
            <p:cNvPicPr>
              <a:picLocks noChangeAspect="1"/>
            </p:cNvPicPr>
            <p:nvPr/>
          </p:nvPicPr>
          <p:blipFill>
            <a:blip r:embed="rId3">
              <a:extLst/>
            </a:blip>
            <a:stretch>
              <a:fillRect/>
            </a:stretch>
          </p:blipFill>
          <p:spPr>
            <a:xfrm>
              <a:off x="215900" y="139700"/>
              <a:ext cx="1403439" cy="1244502"/>
            </a:xfrm>
            <a:prstGeom prst="rect">
              <a:avLst/>
            </a:prstGeom>
            <a:ln>
              <a:noFill/>
            </a:ln>
            <a:effectLst/>
          </p:spPr>
        </p:pic>
        <p:pic>
          <p:nvPicPr>
            <p:cNvPr id="160" name=""/>
            <p:cNvPicPr>
              <a:picLocks noChangeAspect="0"/>
            </p:cNvPicPr>
            <p:nvPr/>
          </p:nvPicPr>
          <p:blipFill>
            <a:blip r:embed="rId4">
              <a:extLst/>
            </a:blip>
            <a:stretch>
              <a:fillRect/>
            </a:stretch>
          </p:blipFill>
          <p:spPr>
            <a:xfrm>
              <a:off x="-1" y="0"/>
              <a:ext cx="1835240" cy="1803302"/>
            </a:xfrm>
            <a:prstGeom prst="rect">
              <a:avLst/>
            </a:prstGeom>
            <a:effectLst/>
          </p:spPr>
        </p:pic>
      </p:grpSp>
      <p:sp>
        <p:nvSpPr>
          <p:cNvPr id="163" name="Shape 163"/>
          <p:cNvSpPr/>
          <p:nvPr/>
        </p:nvSpPr>
        <p:spPr>
          <a:xfrm>
            <a:off x="3489523" y="2708249"/>
            <a:ext cx="6025754" cy="2832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a:solidFill>
                  <a:schemeClr val="accent1"/>
                </a:solidFill>
                <a:latin typeface="Helvetica"/>
                <a:ea typeface="Helvetica"/>
                <a:cs typeface="Helvetica"/>
                <a:sym typeface="Helvetica"/>
              </a:defRPr>
            </a:pPr>
            <a:r>
              <a:t>CREATE TABLE movie (</a:t>
            </a:r>
          </a:p>
          <a:p>
            <a:pPr lvl="1" algn="l">
              <a:defRPr b="1">
                <a:solidFill>
                  <a:schemeClr val="accent1"/>
                </a:solidFill>
                <a:latin typeface="Helvetica"/>
                <a:ea typeface="Helvetica"/>
                <a:cs typeface="Helvetica"/>
                <a:sym typeface="Helvetica"/>
              </a:defRPr>
            </a:pPr>
            <a:r>
              <a:t>id SERIAL PRIMARY KEY,</a:t>
            </a:r>
          </a:p>
          <a:p>
            <a:pPr lvl="1" algn="l">
              <a:defRPr b="1">
                <a:solidFill>
                  <a:schemeClr val="accent1"/>
                </a:solidFill>
                <a:latin typeface="Helvetica"/>
                <a:ea typeface="Helvetica"/>
                <a:cs typeface="Helvetica"/>
                <a:sym typeface="Helvetica"/>
              </a:defRPr>
            </a:pPr>
            <a:r>
              <a:t>title VARCHAR(500),</a:t>
            </a:r>
          </a:p>
          <a:p>
            <a:pPr lvl="1" algn="l">
              <a:defRPr b="1">
                <a:solidFill>
                  <a:schemeClr val="accent1"/>
                </a:solidFill>
                <a:latin typeface="Helvetica"/>
                <a:ea typeface="Helvetica"/>
                <a:cs typeface="Helvetica"/>
                <a:sym typeface="Helvetica"/>
              </a:defRPr>
            </a:pPr>
            <a:r>
              <a:t>duration INT</a:t>
            </a:r>
          </a:p>
          <a:p>
            <a:pPr algn="l">
              <a:defRPr b="1">
                <a:solidFill>
                  <a:schemeClr val="accent1"/>
                </a:solidFill>
                <a:latin typeface="Helvetica"/>
                <a:ea typeface="Helvetica"/>
                <a:cs typeface="Helvetica"/>
                <a:sym typeface="Helvetica"/>
              </a:defRPr>
            </a:pPr>
            <a:r>
              <a:t>);</a:t>
            </a:r>
          </a:p>
        </p:txBody>
      </p:sp>
      <p:sp>
        <p:nvSpPr>
          <p:cNvPr id="164" name="Shape 164"/>
          <p:cNvSpPr/>
          <p:nvPr/>
        </p:nvSpPr>
        <p:spPr>
          <a:xfrm>
            <a:off x="2660370" y="6145148"/>
            <a:ext cx="9203397" cy="1473201"/>
          </a:xfrm>
          <a:prstGeom prst="rect">
            <a:avLst/>
          </a:prstGeom>
          <a:blipFill>
            <a:blip r:embed="rId5"/>
          </a:blipFill>
          <a:ln w="12700">
            <a:miter lim="400000"/>
          </a:ln>
          <a:effectLst>
            <a:outerShdw sx="100000" sy="100000" kx="0" ky="0" algn="b" rotWithShape="0" blurRad="50800" dist="12700" dir="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defRPr sz="3000">
                <a:solidFill>
                  <a:srgbClr val="FFFFFF"/>
                </a:solidFill>
              </a:defRPr>
            </a:pPr>
            <a:r>
              <a:rPr i="1"/>
              <a:t>Hint:</a:t>
            </a:r>
            <a:r>
              <a:t> If you’re using psql don’t forget to connect to your new database before executing statements!</a:t>
            </a:r>
          </a:p>
          <a:p>
            <a:pPr algn="l">
              <a:defRPr sz="3000">
                <a:solidFill>
                  <a:srgbClr val="FFFFFF"/>
                </a:solidFill>
              </a:defRPr>
            </a:pPr>
            <a:r>
              <a:rPr i="1"/>
              <a:t>Try: </a:t>
            </a:r>
            <a:r>
              <a:t>\c movieworld;</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6" name="NextGearLogo.jpg"/>
          <p:cNvPicPr>
            <a:picLocks noChangeAspect="1"/>
          </p:cNvPicPr>
          <p:nvPr/>
        </p:nvPicPr>
        <p:blipFill>
          <a:blip r:embed="rId2">
            <a:extLst/>
          </a:blip>
          <a:stretch>
            <a:fillRect/>
          </a:stretch>
        </p:blipFill>
        <p:spPr>
          <a:xfrm>
            <a:off x="9106427" y="8223147"/>
            <a:ext cx="3631674" cy="781154"/>
          </a:xfrm>
          <a:prstGeom prst="rect">
            <a:avLst/>
          </a:prstGeom>
          <a:ln w="12700">
            <a:miter lim="400000"/>
          </a:ln>
        </p:spPr>
      </p:pic>
      <p:sp>
        <p:nvSpPr>
          <p:cNvPr id="167" name="Shape 167"/>
          <p:cNvSpPr/>
          <p:nvPr/>
        </p:nvSpPr>
        <p:spPr>
          <a:xfrm>
            <a:off x="398760" y="215899"/>
            <a:ext cx="301248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chemeClr val="accent1"/>
                </a:solidFill>
                <a:latin typeface="Helvetica"/>
                <a:ea typeface="Helvetica"/>
                <a:cs typeface="Helvetica"/>
                <a:sym typeface="Helvetica"/>
              </a:defRPr>
            </a:lvl1pPr>
          </a:lstStyle>
          <a:p>
            <a:pPr/>
            <a:r>
              <a:t>Workshop 1</a:t>
            </a:r>
          </a:p>
        </p:txBody>
      </p:sp>
      <p:sp>
        <p:nvSpPr>
          <p:cNvPr id="168" name="Shape 168"/>
          <p:cNvSpPr/>
          <p:nvPr/>
        </p:nvSpPr>
        <p:spPr>
          <a:xfrm>
            <a:off x="369932" y="1098550"/>
            <a:ext cx="1226493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Now let’s add a simple </a:t>
            </a:r>
            <a:r>
              <a:rPr i="1"/>
              <a:t>genre</a:t>
            </a:r>
            <a:r>
              <a:t> table to our new database.</a:t>
            </a:r>
          </a:p>
        </p:txBody>
      </p:sp>
      <p:grpSp>
        <p:nvGrpSpPr>
          <p:cNvPr id="171" name="Group 171"/>
          <p:cNvGrpSpPr/>
          <p:nvPr/>
        </p:nvGrpSpPr>
        <p:grpSpPr>
          <a:xfrm>
            <a:off x="450849" y="7497850"/>
            <a:ext cx="1835240" cy="1803303"/>
            <a:chOff x="0" y="0"/>
            <a:chExt cx="1835238" cy="1803301"/>
          </a:xfrm>
        </p:grpSpPr>
        <p:pic>
          <p:nvPicPr>
            <p:cNvPr id="170" name="postgresql.png"/>
            <p:cNvPicPr>
              <a:picLocks noChangeAspect="1"/>
            </p:cNvPicPr>
            <p:nvPr/>
          </p:nvPicPr>
          <p:blipFill>
            <a:blip r:embed="rId3">
              <a:extLst/>
            </a:blip>
            <a:stretch>
              <a:fillRect/>
            </a:stretch>
          </p:blipFill>
          <p:spPr>
            <a:xfrm>
              <a:off x="215900" y="139700"/>
              <a:ext cx="1403439" cy="1244502"/>
            </a:xfrm>
            <a:prstGeom prst="rect">
              <a:avLst/>
            </a:prstGeom>
            <a:ln>
              <a:noFill/>
            </a:ln>
            <a:effectLst/>
          </p:spPr>
        </p:pic>
        <p:pic>
          <p:nvPicPr>
            <p:cNvPr id="169" name=""/>
            <p:cNvPicPr>
              <a:picLocks noChangeAspect="0"/>
            </p:cNvPicPr>
            <p:nvPr/>
          </p:nvPicPr>
          <p:blipFill>
            <a:blip r:embed="rId4">
              <a:extLst/>
            </a:blip>
            <a:stretch>
              <a:fillRect/>
            </a:stretch>
          </p:blipFill>
          <p:spPr>
            <a:xfrm>
              <a:off x="-1" y="0"/>
              <a:ext cx="1835240" cy="1803302"/>
            </a:xfrm>
            <a:prstGeom prst="rect">
              <a:avLst/>
            </a:prstGeom>
            <a:effectLst/>
          </p:spPr>
        </p:pic>
      </p:grpSp>
      <p:sp>
        <p:nvSpPr>
          <p:cNvPr id="172" name="Shape 172"/>
          <p:cNvSpPr/>
          <p:nvPr/>
        </p:nvSpPr>
        <p:spPr>
          <a:xfrm>
            <a:off x="3489523" y="2981299"/>
            <a:ext cx="6025754" cy="228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a:solidFill>
                  <a:schemeClr val="accent1"/>
                </a:solidFill>
                <a:latin typeface="Helvetica"/>
                <a:ea typeface="Helvetica"/>
                <a:cs typeface="Helvetica"/>
                <a:sym typeface="Helvetica"/>
              </a:defRPr>
            </a:pPr>
            <a:r>
              <a:t>CREATE TABLE genre (</a:t>
            </a:r>
          </a:p>
          <a:p>
            <a:pPr lvl="1" algn="l">
              <a:defRPr b="1">
                <a:solidFill>
                  <a:schemeClr val="accent1"/>
                </a:solidFill>
                <a:latin typeface="Helvetica"/>
                <a:ea typeface="Helvetica"/>
                <a:cs typeface="Helvetica"/>
                <a:sym typeface="Helvetica"/>
              </a:defRPr>
            </a:pPr>
            <a:r>
              <a:t>id SERIAL PRIMARY KEY,</a:t>
            </a:r>
          </a:p>
          <a:p>
            <a:pPr lvl="1" algn="l">
              <a:defRPr b="1">
                <a:solidFill>
                  <a:schemeClr val="accent1"/>
                </a:solidFill>
                <a:latin typeface="Helvetica"/>
                <a:ea typeface="Helvetica"/>
                <a:cs typeface="Helvetica"/>
                <a:sym typeface="Helvetica"/>
              </a:defRPr>
            </a:pPr>
            <a:r>
              <a:t>name VARCHAR(50)</a:t>
            </a:r>
          </a:p>
          <a:p>
            <a:pPr algn="l">
              <a:defRPr b="1">
                <a:solidFill>
                  <a:schemeClr val="accent1"/>
                </a:solidFill>
                <a:latin typeface="Helvetica"/>
                <a:ea typeface="Helvetica"/>
                <a:cs typeface="Helvetica"/>
                <a:sym typeface="Helvetica"/>
              </a:defRPr>
            </a:pPr>
            <a:r>
              <a:t>);</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4" name="NextGearLogo.jpg"/>
          <p:cNvPicPr>
            <a:picLocks noChangeAspect="1"/>
          </p:cNvPicPr>
          <p:nvPr/>
        </p:nvPicPr>
        <p:blipFill>
          <a:blip r:embed="rId2">
            <a:extLst/>
          </a:blip>
          <a:stretch>
            <a:fillRect/>
          </a:stretch>
        </p:blipFill>
        <p:spPr>
          <a:xfrm>
            <a:off x="9106427" y="8223147"/>
            <a:ext cx="3631674" cy="781154"/>
          </a:xfrm>
          <a:prstGeom prst="rect">
            <a:avLst/>
          </a:prstGeom>
          <a:ln w="12700">
            <a:miter lim="400000"/>
          </a:ln>
        </p:spPr>
      </p:pic>
      <p:sp>
        <p:nvSpPr>
          <p:cNvPr id="175" name="Shape 175"/>
          <p:cNvSpPr/>
          <p:nvPr/>
        </p:nvSpPr>
        <p:spPr>
          <a:xfrm>
            <a:off x="398760" y="215899"/>
            <a:ext cx="301248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chemeClr val="accent1"/>
                </a:solidFill>
                <a:latin typeface="Helvetica"/>
                <a:ea typeface="Helvetica"/>
                <a:cs typeface="Helvetica"/>
                <a:sym typeface="Helvetica"/>
              </a:defRPr>
            </a:lvl1pPr>
          </a:lstStyle>
          <a:p>
            <a:pPr/>
            <a:r>
              <a:t>Workshop 1</a:t>
            </a:r>
          </a:p>
        </p:txBody>
      </p:sp>
      <p:sp>
        <p:nvSpPr>
          <p:cNvPr id="176" name="Shape 176"/>
          <p:cNvSpPr/>
          <p:nvPr/>
        </p:nvSpPr>
        <p:spPr>
          <a:xfrm>
            <a:off x="369932" y="1346200"/>
            <a:ext cx="12264936" cy="119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Let’s play DBA </a:t>
            </a:r>
            <a:r>
              <a:rPr i="1"/>
              <a:t>(database administrator)</a:t>
            </a:r>
            <a:r>
              <a:t> and make a data modeling decision.  Here’s our use case…</a:t>
            </a:r>
          </a:p>
        </p:txBody>
      </p:sp>
      <p:grpSp>
        <p:nvGrpSpPr>
          <p:cNvPr id="179" name="Group 179"/>
          <p:cNvGrpSpPr/>
          <p:nvPr/>
        </p:nvGrpSpPr>
        <p:grpSpPr>
          <a:xfrm>
            <a:off x="450849" y="7497850"/>
            <a:ext cx="1835240" cy="1803303"/>
            <a:chOff x="0" y="0"/>
            <a:chExt cx="1835238" cy="1803301"/>
          </a:xfrm>
        </p:grpSpPr>
        <p:pic>
          <p:nvPicPr>
            <p:cNvPr id="178" name="postgresql.png"/>
            <p:cNvPicPr>
              <a:picLocks noChangeAspect="1"/>
            </p:cNvPicPr>
            <p:nvPr/>
          </p:nvPicPr>
          <p:blipFill>
            <a:blip r:embed="rId3">
              <a:extLst/>
            </a:blip>
            <a:stretch>
              <a:fillRect/>
            </a:stretch>
          </p:blipFill>
          <p:spPr>
            <a:xfrm>
              <a:off x="215900" y="139700"/>
              <a:ext cx="1403439" cy="1244502"/>
            </a:xfrm>
            <a:prstGeom prst="rect">
              <a:avLst/>
            </a:prstGeom>
            <a:ln>
              <a:noFill/>
            </a:ln>
            <a:effectLst/>
          </p:spPr>
        </p:pic>
        <p:pic>
          <p:nvPicPr>
            <p:cNvPr id="177" name=""/>
            <p:cNvPicPr>
              <a:picLocks noChangeAspect="0"/>
            </p:cNvPicPr>
            <p:nvPr/>
          </p:nvPicPr>
          <p:blipFill>
            <a:blip r:embed="rId4">
              <a:extLst/>
            </a:blip>
            <a:stretch>
              <a:fillRect/>
            </a:stretch>
          </p:blipFill>
          <p:spPr>
            <a:xfrm>
              <a:off x="-1" y="0"/>
              <a:ext cx="1835240" cy="1803302"/>
            </a:xfrm>
            <a:prstGeom prst="rect">
              <a:avLst/>
            </a:prstGeom>
            <a:effectLst/>
          </p:spPr>
        </p:pic>
      </p:grpSp>
      <p:sp>
        <p:nvSpPr>
          <p:cNvPr id="180" name="Shape 180"/>
          <p:cNvSpPr/>
          <p:nvPr/>
        </p:nvSpPr>
        <p:spPr>
          <a:xfrm>
            <a:off x="408334" y="2914650"/>
            <a:ext cx="11116917" cy="3924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chemeClr val="accent2">
                    <a:hueOff val="-554920"/>
                    <a:satOff val="-21482"/>
                    <a:lumOff val="-6228"/>
                  </a:schemeClr>
                </a:solidFill>
              </a:defRPr>
            </a:pPr>
            <a:r>
              <a:t>We know that we want to categorize movies by genre. Our new movieland database now has a movie table and a genre table.  Our next logical step is to create a relationship between our movie and genre entities.</a:t>
            </a:r>
          </a:p>
          <a:p>
            <a:pPr algn="l">
              <a:defRPr>
                <a:solidFill>
                  <a:schemeClr val="accent2">
                    <a:hueOff val="-554920"/>
                    <a:satOff val="-21482"/>
                    <a:lumOff val="-6228"/>
                  </a:schemeClr>
                </a:solidFill>
              </a:defRPr>
            </a:pPr>
          </a:p>
          <a:p>
            <a:pPr algn="l">
              <a:defRPr i="1">
                <a:solidFill>
                  <a:schemeClr val="accent2">
                    <a:hueOff val="-554920"/>
                    <a:satOff val="-21482"/>
                    <a:lumOff val="-6228"/>
                  </a:schemeClr>
                </a:solidFill>
              </a:defRPr>
            </a:pPr>
            <a:r>
              <a:t>Question: Is it possible that we’ll want to allow movies to be labeled as belonging to more than one genre?</a:t>
            </a:r>
          </a:p>
        </p:txBody>
      </p:sp>
      <p:sp>
        <p:nvSpPr>
          <p:cNvPr id="181" name="Shape 181"/>
          <p:cNvSpPr/>
          <p:nvPr/>
        </p:nvSpPr>
        <p:spPr>
          <a:xfrm>
            <a:off x="4618062" y="7111999"/>
            <a:ext cx="3540076"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chemeClr val="accent1"/>
                </a:solidFill>
                <a:latin typeface="Helvetica"/>
                <a:ea typeface="Helvetica"/>
                <a:cs typeface="Helvetica"/>
                <a:sym typeface="Helvetica"/>
              </a:defRPr>
            </a:lvl1pPr>
          </a:lstStyle>
          <a:p>
            <a:pPr/>
            <a:r>
              <a:t>Let’s Discuss!</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3" name="NextGearLogo.jpg"/>
          <p:cNvPicPr>
            <a:picLocks noChangeAspect="1"/>
          </p:cNvPicPr>
          <p:nvPr/>
        </p:nvPicPr>
        <p:blipFill>
          <a:blip r:embed="rId2">
            <a:extLst/>
          </a:blip>
          <a:stretch>
            <a:fillRect/>
          </a:stretch>
        </p:blipFill>
        <p:spPr>
          <a:xfrm>
            <a:off x="9106427" y="8223147"/>
            <a:ext cx="3631674" cy="781154"/>
          </a:xfrm>
          <a:prstGeom prst="rect">
            <a:avLst/>
          </a:prstGeom>
          <a:ln w="12700">
            <a:miter lim="400000"/>
          </a:ln>
        </p:spPr>
      </p:pic>
      <p:sp>
        <p:nvSpPr>
          <p:cNvPr id="184" name="Shape 184"/>
          <p:cNvSpPr/>
          <p:nvPr/>
        </p:nvSpPr>
        <p:spPr>
          <a:xfrm>
            <a:off x="398760" y="215899"/>
            <a:ext cx="301248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chemeClr val="accent1"/>
                </a:solidFill>
                <a:latin typeface="Helvetica"/>
                <a:ea typeface="Helvetica"/>
                <a:cs typeface="Helvetica"/>
                <a:sym typeface="Helvetica"/>
              </a:defRPr>
            </a:lvl1pPr>
          </a:lstStyle>
          <a:p>
            <a:pPr/>
            <a:r>
              <a:t>Workshop 1</a:t>
            </a:r>
          </a:p>
        </p:txBody>
      </p:sp>
      <p:sp>
        <p:nvSpPr>
          <p:cNvPr id="185" name="Shape 185"/>
          <p:cNvSpPr/>
          <p:nvPr/>
        </p:nvSpPr>
        <p:spPr>
          <a:xfrm>
            <a:off x="369932" y="927100"/>
            <a:ext cx="12264936" cy="228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Let’s create a new type of table, commonly referred to as a </a:t>
            </a:r>
            <a:r>
              <a:rPr i="1"/>
              <a:t>join table</a:t>
            </a:r>
            <a:r>
              <a:t>.  We’ll establish a naming convention that describes the existing entities that we’re relating.  Our new table will be called </a:t>
            </a:r>
            <a:r>
              <a:rPr i="1"/>
              <a:t>movie_genre</a:t>
            </a:r>
            <a:r>
              <a:t>.</a:t>
            </a:r>
          </a:p>
        </p:txBody>
      </p:sp>
      <p:grpSp>
        <p:nvGrpSpPr>
          <p:cNvPr id="188" name="Group 188"/>
          <p:cNvGrpSpPr/>
          <p:nvPr/>
        </p:nvGrpSpPr>
        <p:grpSpPr>
          <a:xfrm>
            <a:off x="450849" y="7497850"/>
            <a:ext cx="1835240" cy="1803303"/>
            <a:chOff x="0" y="0"/>
            <a:chExt cx="1835238" cy="1803301"/>
          </a:xfrm>
        </p:grpSpPr>
        <p:pic>
          <p:nvPicPr>
            <p:cNvPr id="187" name="postgresql.png"/>
            <p:cNvPicPr>
              <a:picLocks noChangeAspect="1"/>
            </p:cNvPicPr>
            <p:nvPr/>
          </p:nvPicPr>
          <p:blipFill>
            <a:blip r:embed="rId3">
              <a:extLst/>
            </a:blip>
            <a:stretch>
              <a:fillRect/>
            </a:stretch>
          </p:blipFill>
          <p:spPr>
            <a:xfrm>
              <a:off x="215900" y="139700"/>
              <a:ext cx="1403439" cy="1244502"/>
            </a:xfrm>
            <a:prstGeom prst="rect">
              <a:avLst/>
            </a:prstGeom>
            <a:ln>
              <a:noFill/>
            </a:ln>
            <a:effectLst/>
          </p:spPr>
        </p:pic>
        <p:pic>
          <p:nvPicPr>
            <p:cNvPr id="186" name=""/>
            <p:cNvPicPr>
              <a:picLocks noChangeAspect="0"/>
            </p:cNvPicPr>
            <p:nvPr/>
          </p:nvPicPr>
          <p:blipFill>
            <a:blip r:embed="rId4">
              <a:extLst/>
            </a:blip>
            <a:stretch>
              <a:fillRect/>
            </a:stretch>
          </p:blipFill>
          <p:spPr>
            <a:xfrm>
              <a:off x="-1" y="0"/>
              <a:ext cx="1835240" cy="1803302"/>
            </a:xfrm>
            <a:prstGeom prst="rect">
              <a:avLst/>
            </a:prstGeom>
            <a:effectLst/>
          </p:spPr>
        </p:pic>
      </p:grpSp>
      <p:sp>
        <p:nvSpPr>
          <p:cNvPr id="189" name="Shape 189"/>
          <p:cNvSpPr/>
          <p:nvPr/>
        </p:nvSpPr>
        <p:spPr>
          <a:xfrm>
            <a:off x="2258069" y="3562349"/>
            <a:ext cx="9121454" cy="2832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a:solidFill>
                  <a:schemeClr val="accent1"/>
                </a:solidFill>
                <a:latin typeface="Helvetica"/>
                <a:ea typeface="Helvetica"/>
                <a:cs typeface="Helvetica"/>
                <a:sym typeface="Helvetica"/>
              </a:defRPr>
            </a:pPr>
            <a:r>
              <a:t>CREATE TABLE movie_genre (</a:t>
            </a:r>
          </a:p>
          <a:p>
            <a:pPr lvl="1" algn="l">
              <a:defRPr b="1">
                <a:solidFill>
                  <a:schemeClr val="accent1"/>
                </a:solidFill>
                <a:latin typeface="Helvetica"/>
                <a:ea typeface="Helvetica"/>
                <a:cs typeface="Helvetica"/>
                <a:sym typeface="Helvetica"/>
              </a:defRPr>
            </a:pPr>
            <a:r>
              <a:t>movie_id INT REFERENCES movie(id),</a:t>
            </a:r>
          </a:p>
          <a:p>
            <a:pPr lvl="1" algn="l">
              <a:defRPr b="1">
                <a:solidFill>
                  <a:schemeClr val="accent1"/>
                </a:solidFill>
                <a:latin typeface="Helvetica"/>
                <a:ea typeface="Helvetica"/>
                <a:cs typeface="Helvetica"/>
                <a:sym typeface="Helvetica"/>
              </a:defRPr>
            </a:pPr>
            <a:r>
              <a:t>genre_id INT REFERENCES genre(id),</a:t>
            </a:r>
          </a:p>
          <a:p>
            <a:pPr lvl="1" algn="l">
              <a:defRPr b="1">
                <a:solidFill>
                  <a:schemeClr val="accent1"/>
                </a:solidFill>
                <a:latin typeface="Helvetica"/>
                <a:ea typeface="Helvetica"/>
                <a:cs typeface="Helvetica"/>
                <a:sym typeface="Helvetica"/>
              </a:defRPr>
            </a:pPr>
            <a:r>
              <a:t>PRIMARY KEY (movie_id, genre_id)</a:t>
            </a:r>
          </a:p>
          <a:p>
            <a:pPr algn="l">
              <a:defRPr b="1">
                <a:solidFill>
                  <a:schemeClr val="accent1"/>
                </a:solidFill>
                <a:latin typeface="Helvetica"/>
                <a:ea typeface="Helvetica"/>
                <a:cs typeface="Helvetica"/>
                <a:sym typeface="Helvetica"/>
              </a:defRPr>
            </a:pPr>
            <a:r>
              <a:t>);</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